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6"/>
  </p:notesMasterIdLst>
  <p:sldIdLst>
    <p:sldId id="262" r:id="rId5"/>
    <p:sldId id="696" r:id="rId6"/>
    <p:sldId id="424" r:id="rId7"/>
    <p:sldId id="587" r:id="rId8"/>
    <p:sldId id="651" r:id="rId9"/>
    <p:sldId id="578" r:id="rId10"/>
    <p:sldId id="582" r:id="rId11"/>
    <p:sldId id="438" r:id="rId12"/>
    <p:sldId id="618" r:id="rId13"/>
    <p:sldId id="590" r:id="rId14"/>
    <p:sldId id="697" r:id="rId15"/>
    <p:sldId id="620" r:id="rId16"/>
    <p:sldId id="698" r:id="rId17"/>
    <p:sldId id="591" r:id="rId18"/>
    <p:sldId id="699" r:id="rId19"/>
    <p:sldId id="668" r:id="rId20"/>
    <p:sldId id="689" r:id="rId21"/>
    <p:sldId id="583" r:id="rId22"/>
    <p:sldId id="592" r:id="rId23"/>
    <p:sldId id="700" r:id="rId24"/>
    <p:sldId id="593" r:id="rId25"/>
    <p:sldId id="701" r:id="rId26"/>
    <p:sldId id="581" r:id="rId27"/>
    <p:sldId id="594" r:id="rId28"/>
    <p:sldId id="702" r:id="rId29"/>
    <p:sldId id="703" r:id="rId30"/>
    <p:sldId id="704" r:id="rId31"/>
    <p:sldId id="580" r:id="rId32"/>
    <p:sldId id="597" r:id="rId33"/>
    <p:sldId id="626" r:id="rId34"/>
    <p:sldId id="598" r:id="rId35"/>
    <p:sldId id="688" r:id="rId36"/>
    <p:sldId id="683" r:id="rId37"/>
    <p:sldId id="684" r:id="rId38"/>
    <p:sldId id="601" r:id="rId39"/>
    <p:sldId id="705" r:id="rId40"/>
    <p:sldId id="685" r:id="rId41"/>
    <p:sldId id="706" r:id="rId42"/>
    <p:sldId id="584" r:id="rId43"/>
    <p:sldId id="604" r:id="rId44"/>
    <p:sldId id="653" r:id="rId45"/>
    <p:sldId id="652" r:id="rId46"/>
    <p:sldId id="654" r:id="rId47"/>
    <p:sldId id="655" r:id="rId48"/>
    <p:sldId id="656" r:id="rId49"/>
    <p:sldId id="695" r:id="rId50"/>
    <p:sldId id="693" r:id="rId51"/>
    <p:sldId id="707" r:id="rId52"/>
    <p:sldId id="599" r:id="rId53"/>
    <p:sldId id="627" r:id="rId54"/>
    <p:sldId id="602" r:id="rId55"/>
    <p:sldId id="628" r:id="rId56"/>
    <p:sldId id="614" r:id="rId57"/>
    <p:sldId id="635" r:id="rId58"/>
    <p:sldId id="577" r:id="rId59"/>
    <p:sldId id="585" r:id="rId60"/>
    <p:sldId id="606" r:id="rId61"/>
    <p:sldId id="636" r:id="rId62"/>
    <p:sldId id="670" r:id="rId63"/>
    <p:sldId id="671" r:id="rId64"/>
    <p:sldId id="435" r:id="rId65"/>
    <p:sldId id="637" r:id="rId66"/>
    <p:sldId id="586" r:id="rId67"/>
    <p:sldId id="638" r:id="rId68"/>
    <p:sldId id="607" r:id="rId69"/>
    <p:sldId id="639" r:id="rId70"/>
    <p:sldId id="608" r:id="rId71"/>
    <p:sldId id="640" r:id="rId72"/>
    <p:sldId id="610" r:id="rId73"/>
    <p:sldId id="641" r:id="rId74"/>
    <p:sldId id="609" r:id="rId75"/>
    <p:sldId id="642" r:id="rId76"/>
    <p:sldId id="611" r:id="rId77"/>
    <p:sldId id="643" r:id="rId78"/>
    <p:sldId id="672" r:id="rId79"/>
    <p:sldId id="673" r:id="rId80"/>
    <p:sldId id="605" r:id="rId81"/>
    <p:sldId id="644" r:id="rId82"/>
    <p:sldId id="674" r:id="rId83"/>
    <p:sldId id="676" r:id="rId84"/>
    <p:sldId id="709" r:id="rId85"/>
    <p:sldId id="675" r:id="rId86"/>
    <p:sldId id="708" r:id="rId87"/>
    <p:sldId id="682" r:id="rId88"/>
    <p:sldId id="579" r:id="rId89"/>
    <p:sldId id="615" r:id="rId90"/>
    <p:sldId id="712" r:id="rId91"/>
    <p:sldId id="690" r:id="rId92"/>
    <p:sldId id="713" r:id="rId93"/>
    <p:sldId id="658" r:id="rId94"/>
    <p:sldId id="692" r:id="rId95"/>
    <p:sldId id="657" r:id="rId96"/>
    <p:sldId id="710" r:id="rId97"/>
    <p:sldId id="660" r:id="rId98"/>
    <p:sldId id="716" r:id="rId99"/>
    <p:sldId id="662" r:id="rId100"/>
    <p:sldId id="717" r:id="rId101"/>
    <p:sldId id="661" r:id="rId102"/>
    <p:sldId id="715" r:id="rId103"/>
    <p:sldId id="616" r:id="rId104"/>
    <p:sldId id="714" r:id="rId105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CD916D4-C61B-4DE1-BA53-06CFF0F5F6D1}">
          <p14:sldIdLst>
            <p14:sldId id="262"/>
            <p14:sldId id="696"/>
            <p14:sldId id="424"/>
            <p14:sldId id="587"/>
            <p14:sldId id="651"/>
          </p14:sldIdLst>
        </p14:section>
        <p14:section name="HTML Implementation" id="{350ACDBC-9BDA-49C7-9EF4-AAF3785F20C4}">
          <p14:sldIdLst>
            <p14:sldId id="578"/>
            <p14:sldId id="582"/>
            <p14:sldId id="438"/>
            <p14:sldId id="618"/>
            <p14:sldId id="590"/>
            <p14:sldId id="697"/>
            <p14:sldId id="620"/>
            <p14:sldId id="698"/>
            <p14:sldId id="591"/>
            <p14:sldId id="699"/>
          </p14:sldIdLst>
        </p14:section>
        <p14:section name="Comments" id="{0DD34863-47C8-42D5-8E3F-D5EAF7C8354F}">
          <p14:sldIdLst>
            <p14:sldId id="668"/>
            <p14:sldId id="689"/>
          </p14:sldIdLst>
        </p14:section>
        <p14:section name="h1 &amp; p" id="{B3B6EE58-C444-44B4-B93E-2E85D3E09B5F}">
          <p14:sldIdLst>
            <p14:sldId id="583"/>
            <p14:sldId id="592"/>
            <p14:sldId id="700"/>
            <p14:sldId id="593"/>
            <p14:sldId id="701"/>
          </p14:sldIdLst>
        </p14:section>
        <p14:section name="Lists" id="{646B5BE7-1B9D-4B8D-9975-855357EB12FF}">
          <p14:sldIdLst>
            <p14:sldId id="581"/>
            <p14:sldId id="594"/>
            <p14:sldId id="702"/>
            <p14:sldId id="703"/>
            <p14:sldId id="704"/>
          </p14:sldIdLst>
        </p14:section>
        <p14:section name="Attributes" id="{31F7DD21-1094-42B4-B54F-21BF9FD745F0}">
          <p14:sldIdLst>
            <p14:sldId id="580"/>
            <p14:sldId id="597"/>
            <p14:sldId id="626"/>
            <p14:sldId id="598"/>
            <p14:sldId id="688"/>
          </p14:sldIdLst>
        </p14:section>
        <p14:section name="Media" id="{8808C947-B08F-4C4E-B96C-0BEC038318F3}">
          <p14:sldIdLst>
            <p14:sldId id="683"/>
            <p14:sldId id="684"/>
            <p14:sldId id="601"/>
            <p14:sldId id="705"/>
            <p14:sldId id="685"/>
            <p14:sldId id="706"/>
          </p14:sldIdLst>
        </p14:section>
        <p14:section name="Links &amp; Div" id="{43E15EC7-3697-4021-8E40-B47C02043F49}">
          <p14:sldIdLst>
            <p14:sldId id="584"/>
            <p14:sldId id="604"/>
            <p14:sldId id="653"/>
            <p14:sldId id="652"/>
            <p14:sldId id="654"/>
            <p14:sldId id="655"/>
            <p14:sldId id="656"/>
            <p14:sldId id="695"/>
            <p14:sldId id="693"/>
            <p14:sldId id="707"/>
          </p14:sldIdLst>
        </p14:section>
        <p14:section name="MIME Types" id="{1D383A19-75C5-4490-9385-A5F21A1B95C0}">
          <p14:sldIdLst>
            <p14:sldId id="599"/>
            <p14:sldId id="627"/>
            <p14:sldId id="602"/>
            <p14:sldId id="628"/>
          </p14:sldIdLst>
        </p14:section>
        <p14:section name="Element Types" id="{110A8216-82D8-46BB-80B9-872702B65082}">
          <p14:sldIdLst>
            <p14:sldId id="614"/>
            <p14:sldId id="635"/>
          </p14:sldIdLst>
        </p14:section>
        <p14:section name="CSS Implementation" id="{65ABD011-9DFD-41B7-AEC4-43DE6340DB7C}">
          <p14:sldIdLst>
            <p14:sldId id="577"/>
            <p14:sldId id="585"/>
            <p14:sldId id="606"/>
            <p14:sldId id="636"/>
            <p14:sldId id="670"/>
            <p14:sldId id="671"/>
            <p14:sldId id="435"/>
            <p14:sldId id="637"/>
            <p14:sldId id="586"/>
            <p14:sldId id="638"/>
          </p14:sldIdLst>
        </p14:section>
        <p14:section name="CSS Properties" id="{7E1FD482-8783-4693-A748-5D1275CF236E}">
          <p14:sldIdLst>
            <p14:sldId id="607"/>
            <p14:sldId id="639"/>
            <p14:sldId id="608"/>
            <p14:sldId id="640"/>
            <p14:sldId id="610"/>
            <p14:sldId id="641"/>
            <p14:sldId id="609"/>
            <p14:sldId id="642"/>
            <p14:sldId id="611"/>
            <p14:sldId id="643"/>
            <p14:sldId id="672"/>
            <p14:sldId id="673"/>
          </p14:sldIdLst>
        </p14:section>
        <p14:section name="External CSS" id="{94528133-0A6A-4CB8-8B30-A15682F1CCC7}">
          <p14:sldIdLst>
            <p14:sldId id="605"/>
            <p14:sldId id="644"/>
          </p14:sldIdLst>
        </p14:section>
        <p14:section name="Class &amp; ID" id="{A97ACADD-88C9-41E1-951F-B5C60DB5E936}">
          <p14:sldIdLst>
            <p14:sldId id="674"/>
            <p14:sldId id="676"/>
            <p14:sldId id="709"/>
            <p14:sldId id="675"/>
            <p14:sldId id="708"/>
          </p14:sldIdLst>
        </p14:section>
        <p14:section name="Favicon" id="{AF0B2D02-80E9-4D3E-8FC6-ABB2E9CC2D45}">
          <p14:sldIdLst>
            <p14:sldId id="682"/>
          </p14:sldIdLst>
        </p14:section>
        <p14:section name="JS Implementation" id="{F5E5805E-23ED-4ABE-B983-FB1C38A50460}">
          <p14:sldIdLst>
            <p14:sldId id="579"/>
            <p14:sldId id="615"/>
            <p14:sldId id="712"/>
            <p14:sldId id="690"/>
            <p14:sldId id="713"/>
          </p14:sldIdLst>
        </p14:section>
        <p14:section name="Events" id="{1083E686-FEEA-4817-8F45-CEC37B259875}">
          <p14:sldIdLst>
            <p14:sldId id="658"/>
            <p14:sldId id="692"/>
          </p14:sldIdLst>
        </p14:section>
        <p14:section name="Using ID" id="{4FFF0F35-3232-49CE-85FD-FDB9CE94FB70}">
          <p14:sldIdLst>
            <p14:sldId id="657"/>
            <p14:sldId id="710"/>
            <p14:sldId id="660"/>
            <p14:sldId id="716"/>
          </p14:sldIdLst>
        </p14:section>
        <p14:section name="Using this" id="{DFE7B7A3-E6EC-40FD-8C31-076C92ECEAE3}">
          <p14:sldIdLst>
            <p14:sldId id="662"/>
            <p14:sldId id="717"/>
            <p14:sldId id="661"/>
            <p14:sldId id="715"/>
          </p14:sldIdLst>
        </p14:section>
        <p14:section name="External JS" id="{C1CC7B59-D93C-410A-8109-EEB25339853F}">
          <p14:sldIdLst>
            <p14:sldId id="616"/>
            <p14:sldId id="7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 Friend" initials="AF" lastIdx="1" clrIdx="0">
    <p:extLst>
      <p:ext uri="{19B8F6BF-5375-455C-9EA6-DF929625EA0E}">
        <p15:presenceInfo xmlns:p15="http://schemas.microsoft.com/office/powerpoint/2012/main" userId="S-1-5-21-1186014672-3240467572-3005593719-43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3691"/>
    <a:srgbClr val="0086B3"/>
    <a:srgbClr val="A71D5D"/>
    <a:srgbClr val="B5BABF"/>
    <a:srgbClr val="660066"/>
    <a:srgbClr val="0000F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250" autoAdjust="0"/>
  </p:normalViewPr>
  <p:slideViewPr>
    <p:cSldViewPr snapToGrid="0" showGuides="1">
      <p:cViewPr varScale="1">
        <p:scale>
          <a:sx n="52" d="100"/>
          <a:sy n="52" d="100"/>
        </p:scale>
        <p:origin x="1160" y="44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microsoft.com/office/2016/11/relationships/changesInfo" Target="changesInfos/changesInfo1.xml"/><Relationship Id="rId16" Type="http://schemas.openxmlformats.org/officeDocument/2006/relationships/slide" Target="slides/slide12.xml"/><Relationship Id="rId107" Type="http://schemas.openxmlformats.org/officeDocument/2006/relationships/commentAuthors" Target="commentAuthors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presProps" Target="presProps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viewProps" Target="viewProps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theme" Target="theme/them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F0FF8105-57A5-42F3-AAEC-7A1F3F6A1959}"/>
  </pc:docChgLst>
  <pc:docChgLst>
    <pc:chgData name="Al Friend" userId="e5ed79da-d858-46d4-9eed-a7a24903f2de" providerId="ADAL" clId="{ADDE55C9-7F92-4D14-8550-C32340EDAD76}"/>
    <pc:docChg chg="modSld">
      <pc:chgData name="Al Friend" userId="e5ed79da-d858-46d4-9eed-a7a24903f2de" providerId="ADAL" clId="{ADDE55C9-7F92-4D14-8550-C32340EDAD76}" dt="2025-02-11T10:16:38.181" v="168" actId="14100"/>
      <pc:docMkLst>
        <pc:docMk/>
      </pc:docMkLst>
      <pc:sldChg chg="modSp">
        <pc:chgData name="Al Friend" userId="e5ed79da-d858-46d4-9eed-a7a24903f2de" providerId="ADAL" clId="{ADDE55C9-7F92-4D14-8550-C32340EDAD76}" dt="2025-02-11T10:05:35.362" v="136" actId="20577"/>
        <pc:sldMkLst>
          <pc:docMk/>
          <pc:sldMk cId="3662892889" sldId="438"/>
        </pc:sldMkLst>
        <pc:spChg chg="mod">
          <ac:chgData name="Al Friend" userId="e5ed79da-d858-46d4-9eed-a7a24903f2de" providerId="ADAL" clId="{ADDE55C9-7F92-4D14-8550-C32340EDAD76}" dt="2025-02-11T10:05:35.362" v="136" actId="20577"/>
          <ac:spMkLst>
            <pc:docMk/>
            <pc:sldMk cId="3662892889" sldId="438"/>
            <ac:spMk id="13" creationId="{9FD08280-246B-F431-CC37-33C0C86742F1}"/>
          </ac:spMkLst>
        </pc:spChg>
        <pc:spChg chg="mod">
          <ac:chgData name="Al Friend" userId="e5ed79da-d858-46d4-9eed-a7a24903f2de" providerId="ADAL" clId="{ADDE55C9-7F92-4D14-8550-C32340EDAD76}" dt="2025-02-11T09:05:49.229" v="13" actId="20577"/>
          <ac:spMkLst>
            <pc:docMk/>
            <pc:sldMk cId="3662892889" sldId="438"/>
            <ac:spMk id="25" creationId="{05F5ADFE-C399-4090-C356-DD81EB05E487}"/>
          </ac:spMkLst>
        </pc:spChg>
      </pc:sldChg>
      <pc:sldChg chg="modSp">
        <pc:chgData name="Al Friend" userId="e5ed79da-d858-46d4-9eed-a7a24903f2de" providerId="ADAL" clId="{ADDE55C9-7F92-4D14-8550-C32340EDAD76}" dt="2025-02-11T10:16:38.181" v="168" actId="14100"/>
        <pc:sldMkLst>
          <pc:docMk/>
          <pc:sldMk cId="198833087" sldId="590"/>
        </pc:sldMkLst>
        <pc:spChg chg="mod">
          <ac:chgData name="Al Friend" userId="e5ed79da-d858-46d4-9eed-a7a24903f2de" providerId="ADAL" clId="{ADDE55C9-7F92-4D14-8550-C32340EDAD76}" dt="2025-02-11T10:16:38.181" v="168" actId="14100"/>
          <ac:spMkLst>
            <pc:docMk/>
            <pc:sldMk cId="198833087" sldId="590"/>
            <ac:spMk id="8" creationId="{A8565748-C074-FE77-934D-D3AC59B31B88}"/>
          </ac:spMkLst>
        </pc:spChg>
      </pc:sldChg>
      <pc:sldChg chg="modSp">
        <pc:chgData name="Al Friend" userId="e5ed79da-d858-46d4-9eed-a7a24903f2de" providerId="ADAL" clId="{ADDE55C9-7F92-4D14-8550-C32340EDAD76}" dt="2025-02-11T09:07:05.471" v="33" actId="207"/>
        <pc:sldMkLst>
          <pc:docMk/>
          <pc:sldMk cId="423025982" sldId="592"/>
        </pc:sldMkLst>
        <pc:spChg chg="mod">
          <ac:chgData name="Al Friend" userId="e5ed79da-d858-46d4-9eed-a7a24903f2de" providerId="ADAL" clId="{ADDE55C9-7F92-4D14-8550-C32340EDAD76}" dt="2025-02-11T09:07:05.471" v="33" actId="207"/>
          <ac:spMkLst>
            <pc:docMk/>
            <pc:sldMk cId="423025982" sldId="592"/>
            <ac:spMk id="12" creationId="{C162C72F-3D0C-5FDC-1DB1-10726EE94C61}"/>
          </ac:spMkLst>
        </pc:spChg>
      </pc:sldChg>
      <pc:sldChg chg="addSp modSp modAnim">
        <pc:chgData name="Al Friend" userId="e5ed79da-d858-46d4-9eed-a7a24903f2de" providerId="ADAL" clId="{ADDE55C9-7F92-4D14-8550-C32340EDAD76}" dt="2025-02-11T09:11:23.972" v="111" actId="20577"/>
        <pc:sldMkLst>
          <pc:docMk/>
          <pc:sldMk cId="688383044" sldId="594"/>
        </pc:sldMkLst>
        <pc:spChg chg="mod">
          <ac:chgData name="Al Friend" userId="e5ed79da-d858-46d4-9eed-a7a24903f2de" providerId="ADAL" clId="{ADDE55C9-7F92-4D14-8550-C32340EDAD76}" dt="2025-02-11T09:11:23.972" v="111" actId="20577"/>
          <ac:spMkLst>
            <pc:docMk/>
            <pc:sldMk cId="688383044" sldId="594"/>
            <ac:spMk id="3" creationId="{E4EE7085-4C5B-409B-8843-A8A3D3CB6E90}"/>
          </ac:spMkLst>
        </pc:spChg>
        <pc:spChg chg="add mod">
          <ac:chgData name="Al Friend" userId="e5ed79da-d858-46d4-9eed-a7a24903f2de" providerId="ADAL" clId="{ADDE55C9-7F92-4D14-8550-C32340EDAD76}" dt="2025-02-11T09:09:34.043" v="71" actId="20577"/>
          <ac:spMkLst>
            <pc:docMk/>
            <pc:sldMk cId="688383044" sldId="594"/>
            <ac:spMk id="7" creationId="{80230E19-D62F-47E5-887D-7F68027F8C5B}"/>
          </ac:spMkLst>
        </pc:spChg>
      </pc:sldChg>
      <pc:sldChg chg="modSp">
        <pc:chgData name="Al Friend" userId="e5ed79da-d858-46d4-9eed-a7a24903f2de" providerId="ADAL" clId="{ADDE55C9-7F92-4D14-8550-C32340EDAD76}" dt="2025-02-11T09:45:30.374" v="135" actId="1076"/>
        <pc:sldMkLst>
          <pc:docMk/>
          <pc:sldMk cId="1614055692" sldId="696"/>
        </pc:sldMkLst>
        <pc:spChg chg="mod">
          <ac:chgData name="Al Friend" userId="e5ed79da-d858-46d4-9eed-a7a24903f2de" providerId="ADAL" clId="{ADDE55C9-7F92-4D14-8550-C32340EDAD76}" dt="2025-02-11T09:45:30.374" v="135" actId="1076"/>
          <ac:spMkLst>
            <pc:docMk/>
            <pc:sldMk cId="1614055692" sldId="696"/>
            <ac:spMk id="2" creationId="{6FC72537-E14E-16B8-EEAC-97DE98761E6A}"/>
          </ac:spMkLst>
        </pc:spChg>
        <pc:graphicFrameChg chg="mod">
          <ac:chgData name="Al Friend" userId="e5ed79da-d858-46d4-9eed-a7a24903f2de" providerId="ADAL" clId="{ADDE55C9-7F92-4D14-8550-C32340EDAD76}" dt="2025-02-11T09:45:12.153" v="134" actId="20577"/>
          <ac:graphicFrameMkLst>
            <pc:docMk/>
            <pc:sldMk cId="1614055692" sldId="696"/>
            <ac:graphicFrameMk id="5" creationId="{9989D4CB-4A08-4EE2-C4CD-E73D854CC4B1}"/>
          </ac:graphicFrameMkLst>
        </pc:graphicFrameChg>
      </pc:sldChg>
      <pc:sldChg chg="modSp">
        <pc:chgData name="Al Friend" userId="e5ed79da-d858-46d4-9eed-a7a24903f2de" providerId="ADAL" clId="{ADDE55C9-7F92-4D14-8550-C32340EDAD76}" dt="2025-02-11T09:07:17.645" v="34" actId="1076"/>
        <pc:sldMkLst>
          <pc:docMk/>
          <pc:sldMk cId="1651859272" sldId="700"/>
        </pc:sldMkLst>
        <pc:spChg chg="mod">
          <ac:chgData name="Al Friend" userId="e5ed79da-d858-46d4-9eed-a7a24903f2de" providerId="ADAL" clId="{ADDE55C9-7F92-4D14-8550-C32340EDAD76}" dt="2025-02-11T09:07:17.645" v="34" actId="1076"/>
          <ac:spMkLst>
            <pc:docMk/>
            <pc:sldMk cId="1651859272" sldId="700"/>
            <ac:spMk id="12" creationId="{A7BB9C64-0E8A-9C84-11D3-6909F8B082B5}"/>
          </ac:spMkLst>
        </pc:spChg>
      </pc:sldChg>
      <pc:sldChg chg="modSp">
        <pc:chgData name="Al Friend" userId="e5ed79da-d858-46d4-9eed-a7a24903f2de" providerId="ADAL" clId="{ADDE55C9-7F92-4D14-8550-C32340EDAD76}" dt="2025-02-11T09:11:05.994" v="103" actId="20577"/>
        <pc:sldMkLst>
          <pc:docMk/>
          <pc:sldMk cId="58558700" sldId="702"/>
        </pc:sldMkLst>
        <pc:spChg chg="mod">
          <ac:chgData name="Al Friend" userId="e5ed79da-d858-46d4-9eed-a7a24903f2de" providerId="ADAL" clId="{ADDE55C9-7F92-4D14-8550-C32340EDAD76}" dt="2025-02-11T09:11:05.994" v="103" actId="20577"/>
          <ac:spMkLst>
            <pc:docMk/>
            <pc:sldMk cId="58558700" sldId="702"/>
            <ac:spMk id="3" creationId="{9E856256-A93B-3C9A-4707-EC6B25CA6634}"/>
          </ac:spMkLst>
        </pc:spChg>
      </pc:sldChg>
      <pc:sldChg chg="addSp modSp modAnim">
        <pc:chgData name="Al Friend" userId="e5ed79da-d858-46d4-9eed-a7a24903f2de" providerId="ADAL" clId="{ADDE55C9-7F92-4D14-8550-C32340EDAD76}" dt="2025-02-11T09:11:31.099" v="121" actId="20577"/>
        <pc:sldMkLst>
          <pc:docMk/>
          <pc:sldMk cId="4238892912" sldId="703"/>
        </pc:sldMkLst>
        <pc:spChg chg="mod">
          <ac:chgData name="Al Friend" userId="e5ed79da-d858-46d4-9eed-a7a24903f2de" providerId="ADAL" clId="{ADDE55C9-7F92-4D14-8550-C32340EDAD76}" dt="2025-02-11T09:11:31.099" v="121" actId="20577"/>
          <ac:spMkLst>
            <pc:docMk/>
            <pc:sldMk cId="4238892912" sldId="703"/>
            <ac:spMk id="3" creationId="{0FE956FC-C93B-D24C-2356-B1E2CD9E87CA}"/>
          </ac:spMkLst>
        </pc:spChg>
        <pc:spChg chg="add mod">
          <ac:chgData name="Al Friend" userId="e5ed79da-d858-46d4-9eed-a7a24903f2de" providerId="ADAL" clId="{ADDE55C9-7F92-4D14-8550-C32340EDAD76}" dt="2025-02-11T09:09:48.945" v="79" actId="20577"/>
          <ac:spMkLst>
            <pc:docMk/>
            <pc:sldMk cId="4238892912" sldId="703"/>
            <ac:spMk id="7" creationId="{C31E0BA4-5F52-426A-B1C6-6EDA37363139}"/>
          </ac:spMkLst>
        </pc:spChg>
      </pc:sldChg>
      <pc:sldChg chg="modSp">
        <pc:chgData name="Al Friend" userId="e5ed79da-d858-46d4-9eed-a7a24903f2de" providerId="ADAL" clId="{ADDE55C9-7F92-4D14-8550-C32340EDAD76}" dt="2025-02-11T09:11:39.457" v="133" actId="20577"/>
        <pc:sldMkLst>
          <pc:docMk/>
          <pc:sldMk cId="3617555993" sldId="704"/>
        </pc:sldMkLst>
        <pc:spChg chg="mod">
          <ac:chgData name="Al Friend" userId="e5ed79da-d858-46d4-9eed-a7a24903f2de" providerId="ADAL" clId="{ADDE55C9-7F92-4D14-8550-C32340EDAD76}" dt="2025-02-11T09:11:39.457" v="133" actId="20577"/>
          <ac:spMkLst>
            <pc:docMk/>
            <pc:sldMk cId="3617555993" sldId="704"/>
            <ac:spMk id="3" creationId="{D4AF1C00-BB20-0266-0E3B-C8C7831E86D0}"/>
          </ac:spMkLst>
        </pc:spChg>
      </pc:sldChg>
    </pc:docChg>
  </pc:docChgLst>
  <pc:docChgLst>
    <pc:chgData name="Al Friend" userId="e5ed79da-d858-46d4-9eed-a7a24903f2de" providerId="ADAL" clId="{74884DA9-0A2D-4DC2-B690-8BFA327BAAA2}"/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SDD</a:t>
          </a:r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DDD</a:t>
          </a:r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WDD</a:t>
          </a:r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056CCBB6-5CE0-4348-89C6-99FB2D3AB62B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</a:p>
      </dsp:txBody>
      <dsp:txXfrm rot="-5400000">
        <a:off x="1" y="3572115"/>
        <a:ext cx="838822" cy="359495"/>
      </dsp:txXfrm>
    </dsp:sp>
    <dsp:sp modelId="{90709722-0E94-45E4-BEDD-48CB660682DD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/>
            <a:t>Assignment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/>
            <a:t>Exam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CDF05-886D-C379-3B46-035136275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5F52D6-6F85-D1EE-E2D5-F72B04C23A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8DA0F7-D51A-F480-8258-6D164AF39D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2CDCF-EAA2-4376-794F-9257F41715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629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https://html.spec.whatwg.org/multipage/semantics.html#the-head-element</a:t>
            </a:r>
          </a:p>
          <a:p>
            <a:endParaRPr lang="en-GB" dirty="0"/>
          </a:p>
          <a:p>
            <a:r>
              <a:rPr lang="en-GB" dirty="0"/>
              <a:t>https://html.spec.whatwg.org/multipage/sections.html#the-body-element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550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722A8-906D-DE72-C2B9-02915DD76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593B1F-C4F3-B26F-0630-896184D620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F42518-BCDE-642F-B235-18A7E5EDE9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6B38-E934-29B5-7BFC-B69A6278E3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84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https://html.spec.whatwg.org/multipage/semantics.html#the-title-element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77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945AF-74CE-BDCA-801B-43700287D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2DA83B-DC7E-E30E-B1C2-0C4354BC1D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CC8A98-0DBE-5149-0DE0-612689B52D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https://html.spec.whatwg.org/multipage/semantics.html#the-title-element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B10C7-7324-95FF-605F-F86EB69807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188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https://www.w3.org/Style/Examples/011/firstcss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429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661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https://html.spec.whatwg.org/multipage/sections.html#the-h1,-h2,-h3,-h4,-h5,-and-h6-elements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866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76B89-DE1D-141A-E31F-D54FA42DE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09F6CB-BD15-CAA2-DDCF-4674DFDA7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6CC531-0789-174F-BD89-D8787AFB00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7465A-63E7-3FB7-E6E9-15A0B24961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516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https://html.spec.whatwg.org/multipage/grouping-content.html#the-p-element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7193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D05E9-B590-B707-A990-F16D7C204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C407E3-ADD8-C1FB-5C57-87240B5CF0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93B19F-4D4D-6277-9F7F-D3D62161A8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7E889-1F27-B8FF-DF93-95DE6F5107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83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https://html.spec.whatwg.org/multipage/grouping-content.html#the-ol-element</a:t>
            </a:r>
          </a:p>
          <a:p>
            <a:endParaRPr lang="en-GB" dirty="0"/>
          </a:p>
          <a:p>
            <a:r>
              <a:rPr lang="en-GB" dirty="0"/>
              <a:t>https://html.spec.whatwg.org/multipage/grouping-content.html#the-li-element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366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039D2-7315-5915-38B0-AC90B4F9E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2568C2-027F-C91A-439D-9F315AA449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3BC536-F73C-2841-4269-D01784FB0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FC554-A5C8-AB71-FFB9-663D9A38A2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5213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72FD0-8B1D-8A18-8F35-2C6DBDE3D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91F0A0-EA12-4EB3-D465-AFFAE503F8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342CD6-F922-2152-B6F1-A9789D862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https://html.spec.whatwg.org/multipage/grouping-content.html#the-ol-element</a:t>
            </a:r>
          </a:p>
          <a:p>
            <a:endParaRPr lang="en-GB" dirty="0"/>
          </a:p>
          <a:p>
            <a:r>
              <a:rPr lang="en-GB" dirty="0"/>
              <a:t>https://html.spec.whatwg.org/multipage/grouping-content.html#the-li-element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F67E3-A7CD-0B9E-91CE-A4A358BA1E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8041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07DD7-7FA6-3F4A-EA6A-EA26F8315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C7BA6A-2D0C-DB95-97F6-5714F60ADC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A58195-3376-F20C-8FC2-A64491861C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78A08-D6F1-67AD-A2CC-5CE979A1FD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1290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3227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https://www.w3.org/Style/Examples/011/firstcss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3807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5762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https://html.spec.whatwg.org/multipage/indices.html#attributes-3</a:t>
            </a:r>
          </a:p>
          <a:p>
            <a:r>
              <a:rPr lang="en-GB" dirty="0"/>
              <a:t>https://developer.mozilla.org/en-US/docs/Web/HTML/Attributes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9265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811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https://html.spec.whatwg.org/multipage/embedded-content.html#the-img-element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Additional images: cat.jpg, cat.gif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srgbClr val="FF0000"/>
                </a:solidFill>
              </a:rPr>
              <a:t>No</a:t>
            </a:r>
            <a:r>
              <a:rPr lang="en-GB" dirty="0"/>
              <a:t> </a:t>
            </a:r>
            <a:r>
              <a:rPr lang="en-GB" dirty="0">
                <a:latin typeface="Consolas" panose="020B0609020204030204" pitchFamily="49" charset="0"/>
              </a:rPr>
              <a:t>type</a:t>
            </a:r>
            <a:r>
              <a:rPr lang="en-GB" dirty="0"/>
              <a:t> attribute!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002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2383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1636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https://html.spec.whatwg.org/multipage/media.html#the-audio-element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7415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C0B41-76EF-2370-ECE4-1257BA4D0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ADC00D-B1D3-4BF6-119D-242030C97A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48104A-DDE7-7A87-C9B6-E46BF2F870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0E9BA-BD34-15A9-EA9D-83B7A2B602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2050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https://html.spec.whatwg.org/multipage/media.html#the-video-element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498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454DD-9419-3003-4853-9C6CECD0F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98B714-CB36-12AB-6224-8AC7D899EC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A9F90C-14DA-FEB7-EC31-681BDAD868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A333D-5B82-F432-471C-CE82B1EB5F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8526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https://html.spec.whatwg.org/multipage/text-level-semantics.html#the-a-element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317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7617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https://www.w3.org/TR/WD-html40-970917/htmlweb.html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9522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8760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https://www.w3.org/TR/WD-html40-970917/htmlweb.html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Up then down: </a:t>
            </a:r>
            <a:r>
              <a:rPr lang="en-US" alt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../</a:t>
            </a:r>
            <a:r>
              <a:rPr lang="en-US" altLang="en-US" sz="1200" dirty="0">
                <a:latin typeface="Consolas" panose="020B0609020204030204" pitchFamily="49" charset="0"/>
              </a:rPr>
              <a:t>animals/cat.html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963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9795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5073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index.html – relative addresses for style and lamb? style.css &amp; media/lamb.jpg</a:t>
            </a:r>
          </a:p>
          <a:p>
            <a:r>
              <a:rPr lang="en-GB" dirty="0"/>
              <a:t>dogs.html – relative addresses for style and wolf? ../style.css &amp; ../media/</a:t>
            </a:r>
            <a:r>
              <a:rPr lang="en-GB"/>
              <a:t>wolf.gif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1706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341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6BC43-DD7A-9D00-755C-C192529FC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C7FB63-0A38-18C4-862F-452AEED999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66B3AF-8544-2D15-7F26-99709B6DA4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0755B-FD08-3E81-DD26-19C4EB662C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0314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https://developer.mozilla.org/en-US/docs/Web/HTTP/Basics_of_HTTP/MIME_types/Common_types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8688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8862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https://developer.mozilla.org/en-US/docs/Web/HTTP/Basics_of_HTTP/MIME_types/Common_types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4127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3548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https://html.spec.whatwg.org/multipage/#toc-semantics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9416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501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6792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5190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https://html.spec.whatwg.org/multipage/semantics.html#the-style-element</a:t>
            </a:r>
          </a:p>
          <a:p>
            <a:r>
              <a:rPr lang="en-GB" dirty="0"/>
              <a:t>https://meiert.com/en/indices/css-properties/</a:t>
            </a:r>
          </a:p>
          <a:p>
            <a:r>
              <a:rPr lang="en-GB" dirty="0"/>
              <a:t>https://www.w3.org/TR/CSS/#properties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40778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1151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2722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204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55136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64844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67537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21360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https://www.w3.org/TR/css-fonts-3/#font-family-prop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024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https://www.w3.org/Style/Examples/011/firstcss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1720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35355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https://www.w3.org/TR/css-fonts-3/#font-size-prop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03755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91007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https://www.w3.org/TR/css-color-3/#color0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51857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96242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https://www.w3.org/TR/css-color-3/#color0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14112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77191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https://www.w3.org/TR/css-backgrounds-3/#the-background-color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88811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91692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</a:t>
            </a:r>
            <a:r>
              <a:rPr lang="en-GB"/>
              <a:t>resizing images.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130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88335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45101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https://html.spec.whatwg.org/multipage/semantics.html#the-link-element</a:t>
            </a:r>
          </a:p>
          <a:p>
            <a:endParaRPr lang="en-GB" dirty="0"/>
          </a:p>
          <a:p>
            <a:r>
              <a:rPr lang="en-GB" dirty="0" err="1"/>
              <a:t>rel</a:t>
            </a:r>
            <a:r>
              <a:rPr lang="en-GB" dirty="0"/>
              <a:t> attribute is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14906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36782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30053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51456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69435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44791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43297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https://html.spec.whatwg.org/multipage/links.html#rel-icon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07940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Event handlers: https://html.spec.whatwg.org/multipage/indices.html#attributes-3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378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https://html.spec.whatwg.org/multipage/semantics.html#the-html-element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75187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https://html.spec.whatwg.org/multipage/scripting.html#the-script-element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75383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https://html.spec.whatwg.org/multipage/scripting.html#the-script-element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40879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https://html.spec.whatwg.org/multipage/scripting.html#the-script-element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66505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https://html.spec.whatwg.org/multipage/scripting.html#the-script-element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08031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https://html.spec.whatwg.org/multipage/indices.html#attributes-3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15215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58257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https://html.spec.whatwg.org/multipage/scripting.html#the-script-element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78356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07442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https://www.w3schools.com/jsref/prop_style_color.asp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89885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808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AEE4E-AC6B-4C9D-A2F9-F59ADE63B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38EB70-A9B6-A04E-C969-90755CE50C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9E6C00-95E4-4F8D-9352-2DE63293C0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FB916-5449-11A8-218E-DFFBBEDC44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3680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5538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00290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https://www.w3schools.com/jsref/prop_style_color.asp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62263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05991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https://html.spec.whatwg.org/multipage/semantics.html#the-link-element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29427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268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  <a:lvl4pPr>
              <a:lnSpc>
                <a:spcPct val="120000"/>
              </a:lnSpc>
              <a:spcBef>
                <a:spcPts val="0"/>
              </a:spcBef>
              <a:defRPr/>
            </a:lvl4pPr>
            <a:lvl5pPr>
              <a:lnSpc>
                <a:spcPct val="12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Web Design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&lt;!DOCTYPE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html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&lt;html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lang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en-gb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&lt;/html&gt;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6942766" y="1326836"/>
            <a:ext cx="333179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95960"/>
              <a:gd name="adj6" fmla="val -356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Info for web browser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A8565748-C074-FE77-934D-D3AC59B31B88}"/>
              </a:ext>
            </a:extLst>
          </p:cNvPr>
          <p:cNvSpPr/>
          <p:nvPr/>
        </p:nvSpPr>
        <p:spPr>
          <a:xfrm>
            <a:off x="4924536" y="3933825"/>
            <a:ext cx="6429264" cy="862642"/>
          </a:xfrm>
          <a:prstGeom prst="callout2">
            <a:avLst>
              <a:gd name="adj1" fmla="val 48794"/>
              <a:gd name="adj2" fmla="val -30"/>
              <a:gd name="adj3" fmla="val -56054"/>
              <a:gd name="adj4" fmla="val -15473"/>
              <a:gd name="adj5" fmla="val -56558"/>
              <a:gd name="adj6" fmla="val -26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Webpage content goes between the tags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B9706FA-D9B8-431C-954F-A958BF8962DE}"/>
              </a:ext>
            </a:extLst>
          </p:cNvPr>
          <p:cNvSpPr/>
          <p:nvPr/>
        </p:nvSpPr>
        <p:spPr>
          <a:xfrm>
            <a:off x="7511389" y="3071183"/>
            <a:ext cx="3115185" cy="862642"/>
          </a:xfrm>
          <a:prstGeom prst="callout2">
            <a:avLst>
              <a:gd name="adj1" fmla="val 49217"/>
              <a:gd name="adj2" fmla="val -30"/>
              <a:gd name="adj3" fmla="val 50972"/>
              <a:gd name="adj4" fmla="val -31589"/>
              <a:gd name="adj5" fmla="val 4612"/>
              <a:gd name="adj6" fmla="val -380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Web page language</a:t>
            </a:r>
          </a:p>
        </p:txBody>
      </p:sp>
    </p:spTree>
    <p:extLst>
      <p:ext uri="{BB962C8B-B14F-4D97-AF65-F5344CB8AC3E}">
        <p14:creationId xmlns:p14="http://schemas.microsoft.com/office/powerpoint/2010/main" val="19883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- Link (External JavaScript)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821819" y="3044279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&lt;script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"script.js"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&gt;&lt;/script&gt;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98F65-D43C-73ED-E7AB-CF19F2AAA6CC}"/>
              </a:ext>
            </a:extLst>
          </p:cNvPr>
          <p:cNvSpPr txBox="1"/>
          <p:nvPr/>
        </p:nvSpPr>
        <p:spPr>
          <a:xfrm>
            <a:off x="695181" y="5944914"/>
            <a:ext cx="10801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Include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script</a:t>
            </a:r>
            <a:r>
              <a:rPr lang="en-GB" sz="3600" dirty="0">
                <a:solidFill>
                  <a:srgbClr val="7030A0"/>
                </a:solidFill>
              </a:rPr>
              <a:t> element just before the end tag of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body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C15AECF-4B06-E905-B45D-505334569749}"/>
              </a:ext>
            </a:extLst>
          </p:cNvPr>
          <p:cNvSpPr/>
          <p:nvPr/>
        </p:nvSpPr>
        <p:spPr>
          <a:xfrm flipH="1">
            <a:off x="2913321" y="2181637"/>
            <a:ext cx="2461548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1895"/>
              <a:gd name="adj6" fmla="val -199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URL of JS code</a:t>
            </a:r>
          </a:p>
        </p:txBody>
      </p:sp>
    </p:spTree>
    <p:extLst>
      <p:ext uri="{BB962C8B-B14F-4D97-AF65-F5344CB8AC3E}">
        <p14:creationId xmlns:p14="http://schemas.microsoft.com/office/powerpoint/2010/main" val="32519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5" grpId="0" build="p"/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- Link (External JavaScript)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821819" y="3044279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&lt;script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"script.js"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&gt;&lt;/script&gt;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98F65-D43C-73ED-E7AB-CF19F2AAA6CC}"/>
              </a:ext>
            </a:extLst>
          </p:cNvPr>
          <p:cNvSpPr txBox="1"/>
          <p:nvPr/>
        </p:nvSpPr>
        <p:spPr>
          <a:xfrm>
            <a:off x="441911" y="5944914"/>
            <a:ext cx="11308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Include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  </a:t>
            </a:r>
            <a:r>
              <a:rPr lang="en-GB" sz="3600" dirty="0">
                <a:solidFill>
                  <a:srgbClr val="7030A0"/>
                </a:solidFill>
              </a:rPr>
              <a:t> element just before the end tag of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959517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3508D98-1755-219A-AEBD-0F29A05DF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7D3A-6C3F-0947-B19F-0FEF396E5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6655D-58C8-D9BC-0756-DE37F4EC8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&lt;!DOCTYPE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html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&lt;html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lang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en-gb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&lt;/html&gt;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851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and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&lt;html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lang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en-gb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&lt;body&gt;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&lt;/html&gt;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D56F3FA-9FE3-9C0D-CE53-A04FF5567FB3}"/>
              </a:ext>
            </a:extLst>
          </p:cNvPr>
          <p:cNvGrpSpPr/>
          <p:nvPr/>
        </p:nvGrpSpPr>
        <p:grpSpPr>
          <a:xfrm>
            <a:off x="4216738" y="2661336"/>
            <a:ext cx="5937269" cy="997579"/>
            <a:chOff x="3844205" y="3151907"/>
            <a:chExt cx="5937269" cy="99757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BA8FF-524A-4C13-87BF-68801971FA28}"/>
                </a:ext>
              </a:extLst>
            </p:cNvPr>
            <p:cNvSpPr txBox="1"/>
            <p:nvPr/>
          </p:nvSpPr>
          <p:spPr>
            <a:xfrm>
              <a:off x="4426802" y="3327530"/>
              <a:ext cx="53546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Information about the page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7ECB6FE7-865C-4C6B-D8D8-D3BF1F50ED91}"/>
                </a:ext>
              </a:extLst>
            </p:cNvPr>
            <p:cNvSpPr/>
            <p:nvPr/>
          </p:nvSpPr>
          <p:spPr>
            <a:xfrm>
              <a:off x="3844205" y="3151907"/>
              <a:ext cx="372533" cy="997579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45257CB-2BDB-58D5-850C-3B4CFF74A430}"/>
              </a:ext>
            </a:extLst>
          </p:cNvPr>
          <p:cNvGrpSpPr/>
          <p:nvPr/>
        </p:nvGrpSpPr>
        <p:grpSpPr>
          <a:xfrm>
            <a:off x="4216738" y="3875988"/>
            <a:ext cx="5937269" cy="997579"/>
            <a:chOff x="3844205" y="3151907"/>
            <a:chExt cx="5937269" cy="99757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CE272A-A610-21B9-0F6F-927DE561CD09}"/>
                </a:ext>
              </a:extLst>
            </p:cNvPr>
            <p:cNvSpPr txBox="1"/>
            <p:nvPr/>
          </p:nvSpPr>
          <p:spPr>
            <a:xfrm>
              <a:off x="4426802" y="3327530"/>
              <a:ext cx="53546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Visible content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EF9E1D51-A369-884E-6487-93BB8CF5630C}"/>
                </a:ext>
              </a:extLst>
            </p:cNvPr>
            <p:cNvSpPr/>
            <p:nvPr/>
          </p:nvSpPr>
          <p:spPr>
            <a:xfrm>
              <a:off x="3844205" y="3151907"/>
              <a:ext cx="372533" cy="997579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6691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47D80A-49F4-19B1-C6E6-E8A0B82FC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6189-27FA-66F6-8DA2-3AA81F6F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and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E7B05-8122-4131-6F8D-DAA0647F8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&lt;html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lang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en-gb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&lt;body&gt;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&lt;/html&gt;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80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- Title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&lt;title&gt;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page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&lt;/title&gt;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&lt;/head&gt;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8B0E1-C787-6B66-7A6B-8AEFFD5A627C}"/>
              </a:ext>
            </a:extLst>
          </p:cNvPr>
          <p:cNvSpPr txBox="1"/>
          <p:nvPr/>
        </p:nvSpPr>
        <p:spPr>
          <a:xfrm>
            <a:off x="930194" y="4787354"/>
            <a:ext cx="10331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 content is displayed on the page tab, not the page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62C72F-3D0C-5FDC-1DB1-10726EE94C61}"/>
              </a:ext>
            </a:extLst>
          </p:cNvPr>
          <p:cNvSpPr txBox="1"/>
          <p:nvPr/>
        </p:nvSpPr>
        <p:spPr>
          <a:xfrm>
            <a:off x="1295146" y="5824319"/>
            <a:ext cx="9601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title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element is a </a:t>
            </a:r>
            <a:r>
              <a:rPr lang="en-GB" sz="3600" i="1" dirty="0">
                <a:solidFill>
                  <a:srgbClr val="FF0000"/>
                </a:solidFill>
              </a:rPr>
              <a:t>child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of the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head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64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1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E649B39-625F-CDB8-2BAF-F3FE9F6B6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191C-62B7-7D22-23B8-FEA739CFC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- Title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1C2BE-032B-BF28-707D-DE8622357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&lt;head&gt;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&lt;title&gt;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page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&lt;/title&gt;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&lt;/head&gt;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10919-FCCF-E0BE-2C5B-481E0D4AA93F}"/>
              </a:ext>
            </a:extLst>
          </p:cNvPr>
          <p:cNvSpPr txBox="1"/>
          <p:nvPr/>
        </p:nvSpPr>
        <p:spPr>
          <a:xfrm>
            <a:off x="930194" y="4787354"/>
            <a:ext cx="6005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 content is displayed on the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FBFFF3-4943-2093-BCE2-E5C9764D5AE2}"/>
              </a:ext>
            </a:extLst>
          </p:cNvPr>
          <p:cNvSpPr txBox="1"/>
          <p:nvPr/>
        </p:nvSpPr>
        <p:spPr>
          <a:xfrm>
            <a:off x="1034663" y="5824319"/>
            <a:ext cx="10122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The </a:t>
            </a:r>
            <a:r>
              <a:rPr lang="en-GB" sz="3600" dirty="0">
                <a:latin typeface="Consolas" panose="020B0609020204030204" pitchFamily="49" charset="0"/>
              </a:rPr>
              <a:t>     </a:t>
            </a:r>
            <a:r>
              <a:rPr lang="en-GB" sz="3600" dirty="0"/>
              <a:t> element is a </a:t>
            </a:r>
            <a:r>
              <a:rPr lang="en-GB" sz="3600" i="1" dirty="0"/>
              <a:t>           </a:t>
            </a:r>
            <a:r>
              <a:rPr lang="en-GB" sz="3600" dirty="0"/>
              <a:t> of the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head</a:t>
            </a:r>
            <a:r>
              <a:rPr lang="en-GB" sz="3600" dirty="0"/>
              <a:t> 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792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Comments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7707212" y="1136092"/>
            <a:ext cx="323369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3844"/>
              <a:gd name="adj6" fmla="val -2604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Single line comment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3220820" y="2043468"/>
            <a:ext cx="51603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!–-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Comment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918470-EB76-45D1-B4CD-960C3376CE78}"/>
              </a:ext>
            </a:extLst>
          </p:cNvPr>
          <p:cNvSpPr txBox="1"/>
          <p:nvPr/>
        </p:nvSpPr>
        <p:spPr>
          <a:xfrm>
            <a:off x="3220820" y="3165689"/>
            <a:ext cx="298350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!–-</a:t>
            </a:r>
          </a:p>
          <a:p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 Comment</a:t>
            </a:r>
          </a:p>
          <a:p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 Comment</a:t>
            </a:r>
          </a:p>
          <a:p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  <p:sp>
        <p:nvSpPr>
          <p:cNvPr id="26" name="Callout: Bent Line with No Border 25">
            <a:extLst>
              <a:ext uri="{FF2B5EF4-FFF2-40B4-BE49-F238E27FC236}">
                <a16:creationId xmlns:a16="http://schemas.microsoft.com/office/drawing/2014/main" id="{85960A6D-F115-45F2-8011-33EEE35AF6EB}"/>
              </a:ext>
            </a:extLst>
          </p:cNvPr>
          <p:cNvSpPr/>
          <p:nvPr/>
        </p:nvSpPr>
        <p:spPr>
          <a:xfrm>
            <a:off x="6837003" y="3024651"/>
            <a:ext cx="3088407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309"/>
              <a:gd name="adj6" fmla="val -233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Multiline comment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93D7F2-CA72-4F66-A626-CAA4603DF486}"/>
              </a:ext>
            </a:extLst>
          </p:cNvPr>
          <p:cNvSpPr txBox="1"/>
          <p:nvPr/>
        </p:nvSpPr>
        <p:spPr>
          <a:xfrm>
            <a:off x="3328543" y="5996070"/>
            <a:ext cx="553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Comments are not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7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build="p"/>
      <p:bldP spid="16" grpId="0" uiExpand="1" build="p"/>
      <p:bldP spid="26" grpId="0" animBg="1"/>
      <p:bldP spid="2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Comments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3220820" y="2043468"/>
            <a:ext cx="51603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!–-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Comment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918470-EB76-45D1-B4CD-960C3376CE78}"/>
              </a:ext>
            </a:extLst>
          </p:cNvPr>
          <p:cNvSpPr txBox="1"/>
          <p:nvPr/>
        </p:nvSpPr>
        <p:spPr>
          <a:xfrm>
            <a:off x="3220820" y="3165689"/>
            <a:ext cx="298350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!–-</a:t>
            </a:r>
          </a:p>
          <a:p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 Comment</a:t>
            </a:r>
          </a:p>
          <a:p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 Comment</a:t>
            </a:r>
          </a:p>
          <a:p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814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Describe, exemplify and implement HTML code:</a:t>
            </a:r>
          </a:p>
          <a:p>
            <a:pPr lvl="1"/>
            <a:r>
              <a:rPr lang="en-GB" sz="3200" dirty="0"/>
              <a:t>heading</a:t>
            </a:r>
          </a:p>
          <a:p>
            <a:pPr lvl="1"/>
            <a:r>
              <a:rPr lang="en-GB" sz="3200" dirty="0"/>
              <a:t>paragraph</a:t>
            </a:r>
          </a:p>
          <a:p>
            <a:r>
              <a:rPr lang="en-GB" sz="3600" dirty="0"/>
              <a:t>Read and explain code that makes use of the above HTML.</a:t>
            </a:r>
          </a:p>
        </p:txBody>
      </p:sp>
    </p:spTree>
    <p:extLst>
      <p:ext uri="{BB962C8B-B14F-4D97-AF65-F5344CB8AC3E}">
        <p14:creationId xmlns:p14="http://schemas.microsoft.com/office/powerpoint/2010/main" val="334572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Headings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&lt;body&gt;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&lt;h1&gt;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&lt;/h1&gt;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8B0E1-C787-6B66-7A6B-8AEFFD5A627C}"/>
              </a:ext>
            </a:extLst>
          </p:cNvPr>
          <p:cNvSpPr txBox="1"/>
          <p:nvPr/>
        </p:nvSpPr>
        <p:spPr>
          <a:xfrm>
            <a:off x="2587763" y="4787354"/>
            <a:ext cx="7016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 content is displayed on the page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62C72F-3D0C-5FDC-1DB1-10726EE94C61}"/>
              </a:ext>
            </a:extLst>
          </p:cNvPr>
          <p:cNvSpPr txBox="1"/>
          <p:nvPr/>
        </p:nvSpPr>
        <p:spPr>
          <a:xfrm>
            <a:off x="1034217" y="5824319"/>
            <a:ext cx="10123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There are six levels of headings: 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h1</a:t>
            </a:r>
            <a:r>
              <a:rPr lang="en-GB" sz="3600" dirty="0">
                <a:solidFill>
                  <a:srgbClr val="FF0000"/>
                </a:solidFill>
              </a:rPr>
              <a:t>, h2, h3, h4, h5 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h6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35B736A-ED89-5403-0C44-5B209A576FBE}"/>
              </a:ext>
            </a:extLst>
          </p:cNvPr>
          <p:cNvSpPr/>
          <p:nvPr/>
        </p:nvSpPr>
        <p:spPr>
          <a:xfrm>
            <a:off x="9157321" y="1825625"/>
            <a:ext cx="2153761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100594"/>
              <a:gd name="adj6" fmla="val -34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Heading (h1)</a:t>
            </a:r>
          </a:p>
        </p:txBody>
      </p:sp>
    </p:spTree>
    <p:extLst>
      <p:ext uri="{BB962C8B-B14F-4D97-AF65-F5344CB8AC3E}">
        <p14:creationId xmlns:p14="http://schemas.microsoft.com/office/powerpoint/2010/main" val="423025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12" grpId="0" build="p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E2B30-58E3-83AF-C822-0B30E9F1C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2537-E14E-16B8-EEAC-97DE98761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989D4CB-4A08-4EE2-C4CD-E73D854CC4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80368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A2543E0-CE08-D181-BCD4-EA577EE9A461}"/>
              </a:ext>
            </a:extLst>
          </p:cNvPr>
          <p:cNvCxnSpPr>
            <a:cxnSpLocks/>
          </p:cNvCxnSpPr>
          <p:nvPr/>
        </p:nvCxnSpPr>
        <p:spPr>
          <a:xfrm>
            <a:off x="762000" y="4352459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845638-8574-EECF-4CD3-2EF8A3DF55BB}"/>
              </a:ext>
            </a:extLst>
          </p:cNvPr>
          <p:cNvCxnSpPr>
            <a:cxnSpLocks/>
          </p:cNvCxnSpPr>
          <p:nvPr/>
        </p:nvCxnSpPr>
        <p:spPr>
          <a:xfrm flipH="1">
            <a:off x="10393680" y="4352459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05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77E2E3C-0E96-8A9E-EA4F-14EF05E94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DFE3-5B57-4F31-7D75-A926336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Headings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DCA96-8BA3-0A4C-DA7D-72FACF046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&lt;body&gt;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&lt;h1&gt;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&lt;/h1&gt;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6B28F-F7E2-67B4-237A-5B428829ED7D}"/>
              </a:ext>
            </a:extLst>
          </p:cNvPr>
          <p:cNvSpPr txBox="1"/>
          <p:nvPr/>
        </p:nvSpPr>
        <p:spPr>
          <a:xfrm>
            <a:off x="2587763" y="4787354"/>
            <a:ext cx="7016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 content is displayed on the page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B9C64-0E8A-9C84-11D3-6909F8B082B5}"/>
              </a:ext>
            </a:extLst>
          </p:cNvPr>
          <p:cNvSpPr txBox="1"/>
          <p:nvPr/>
        </p:nvSpPr>
        <p:spPr>
          <a:xfrm>
            <a:off x="838200" y="5839765"/>
            <a:ext cx="6119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There are six levels of headings:</a:t>
            </a:r>
            <a:endParaRPr lang="en-GB" sz="3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859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Paragraph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&lt;h1&gt;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&lt;/h1&gt;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paragraph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8B0E1-C787-6B66-7A6B-8AEFFD5A627C}"/>
              </a:ext>
            </a:extLst>
          </p:cNvPr>
          <p:cNvSpPr txBox="1"/>
          <p:nvPr/>
        </p:nvSpPr>
        <p:spPr>
          <a:xfrm>
            <a:off x="2587763" y="5846544"/>
            <a:ext cx="7016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 content is displayed on the page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70BB452-0F48-795C-8B8B-A8CBB641ED53}"/>
              </a:ext>
            </a:extLst>
          </p:cNvPr>
          <p:cNvSpPr/>
          <p:nvPr/>
        </p:nvSpPr>
        <p:spPr>
          <a:xfrm flipH="1">
            <a:off x="5517455" y="3429000"/>
            <a:ext cx="2267645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-12767"/>
              <a:gd name="adj6" fmla="val -330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Paragraph (p)</a:t>
            </a:r>
          </a:p>
        </p:txBody>
      </p:sp>
    </p:spTree>
    <p:extLst>
      <p:ext uri="{BB962C8B-B14F-4D97-AF65-F5344CB8AC3E}">
        <p14:creationId xmlns:p14="http://schemas.microsoft.com/office/powerpoint/2010/main" val="310803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1474595-6DAC-4526-FE7B-03797C0DA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D27E-F3E2-6DAE-DA0D-74A32E9E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Paragraph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213D3-326A-0CA6-3C37-3A1ED58F7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&lt;h1&gt;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&lt;/h1&gt;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My first paragraph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28622-01D5-8498-C606-BCFF5DCD560A}"/>
              </a:ext>
            </a:extLst>
          </p:cNvPr>
          <p:cNvSpPr txBox="1"/>
          <p:nvPr/>
        </p:nvSpPr>
        <p:spPr>
          <a:xfrm>
            <a:off x="2587763" y="5846544"/>
            <a:ext cx="7016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 content is displayed on the page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10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Describe, exemplify and implement HTML code:</a:t>
            </a:r>
          </a:p>
          <a:p>
            <a:pPr lvl="1"/>
            <a:r>
              <a:rPr lang="en-GB" sz="3200" dirty="0"/>
              <a:t>ordered lists</a:t>
            </a:r>
          </a:p>
          <a:p>
            <a:pPr lvl="1"/>
            <a:r>
              <a:rPr lang="en-GB" sz="3200" dirty="0"/>
              <a:t>unordered lists</a:t>
            </a:r>
          </a:p>
          <a:p>
            <a:pPr lvl="1"/>
            <a:r>
              <a:rPr lang="en-GB" sz="3200" dirty="0"/>
              <a:t>list items</a:t>
            </a:r>
          </a:p>
          <a:p>
            <a:r>
              <a:rPr lang="en-GB" sz="3600" dirty="0"/>
              <a:t>Read and explain code that makes use of the above HTML.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281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Ordered List (Numbers)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10 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ol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11 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 list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12 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Another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ol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57B5653E-D38F-AD79-1858-5A96C345C7CA}"/>
              </a:ext>
            </a:extLst>
          </p:cNvPr>
          <p:cNvSpPr/>
          <p:nvPr/>
        </p:nvSpPr>
        <p:spPr>
          <a:xfrm>
            <a:off x="4158555" y="1259367"/>
            <a:ext cx="2610545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78511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Ordered list (</a:t>
            </a:r>
            <a:r>
              <a:rPr lang="en-GB" sz="2800" b="1" dirty="0" err="1">
                <a:solidFill>
                  <a:srgbClr val="7030A0"/>
                </a:solidFill>
              </a:rPr>
              <a:t>ol</a:t>
            </a:r>
            <a:r>
              <a:rPr lang="en-GB" sz="28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841E77A-B891-7CFE-1B08-41D63E6827E7}"/>
              </a:ext>
            </a:extLst>
          </p:cNvPr>
          <p:cNvSpPr/>
          <p:nvPr/>
        </p:nvSpPr>
        <p:spPr>
          <a:xfrm>
            <a:off x="9200039" y="3717925"/>
            <a:ext cx="2153761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-11295"/>
              <a:gd name="adj6" fmla="val -3767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List item (li)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30E19-D62F-47E5-887D-7F68027F8C5B}"/>
              </a:ext>
            </a:extLst>
          </p:cNvPr>
          <p:cNvSpPr txBox="1"/>
          <p:nvPr/>
        </p:nvSpPr>
        <p:spPr>
          <a:xfrm>
            <a:off x="3829165" y="5846544"/>
            <a:ext cx="4533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List to be done in order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38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B846DFA-5834-99A9-7491-2A76CDB6F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5C94-109A-A534-7858-FD3F2E62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Ordered List (Numbers)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56256-A93B-3C9A-4707-EC6B25CA6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10 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ol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11 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 list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12 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Another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ol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58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C8AD5-9570-32EC-1FB1-B1A9FD604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BBC8-2850-1A25-C1D6-EEF061FA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Unordered List (Bullet Points)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956FC-C93B-D24C-2356-B1E2CD9E8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5BABF"/>
                </a:solidFill>
                <a:latin typeface="Consolas" panose="020B0609020204030204" pitchFamily="49" charset="0"/>
              </a:rPr>
              <a:t>15</a:t>
            </a: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&lt;ul&gt;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16 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 list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17 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Another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18 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&lt;/ul&gt;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19 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C4BB0F4-B3D8-5E8A-8AAC-D6AAF7EFC265}"/>
              </a:ext>
            </a:extLst>
          </p:cNvPr>
          <p:cNvSpPr/>
          <p:nvPr/>
        </p:nvSpPr>
        <p:spPr>
          <a:xfrm>
            <a:off x="4158555" y="1259367"/>
            <a:ext cx="2953445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81455"/>
              <a:gd name="adj6" fmla="val -359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Unordered list (</a:t>
            </a:r>
            <a:r>
              <a:rPr lang="en-GB" sz="2800" b="1" dirty="0" err="1">
                <a:solidFill>
                  <a:srgbClr val="7030A0"/>
                </a:solidFill>
              </a:rPr>
              <a:t>ul</a:t>
            </a:r>
            <a:r>
              <a:rPr lang="en-GB" sz="28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66A1E52-22E4-39E5-0112-D9CE31121BCA}"/>
              </a:ext>
            </a:extLst>
          </p:cNvPr>
          <p:cNvSpPr/>
          <p:nvPr/>
        </p:nvSpPr>
        <p:spPr>
          <a:xfrm>
            <a:off x="9200039" y="3717925"/>
            <a:ext cx="2153761" cy="862642"/>
          </a:xfrm>
          <a:prstGeom prst="callout2">
            <a:avLst>
              <a:gd name="adj1" fmla="val 49217"/>
              <a:gd name="adj2" fmla="val -30"/>
              <a:gd name="adj3" fmla="val 49841"/>
              <a:gd name="adj4" fmla="val -25644"/>
              <a:gd name="adj5" fmla="val -11295"/>
              <a:gd name="adj6" fmla="val -3767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List item (li)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1E0BA4-5F52-426A-B1C6-6EDA37363139}"/>
              </a:ext>
            </a:extLst>
          </p:cNvPr>
          <p:cNvSpPr txBox="1"/>
          <p:nvPr/>
        </p:nvSpPr>
        <p:spPr>
          <a:xfrm>
            <a:off x="3314570" y="5846544"/>
            <a:ext cx="5562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List can be done in any order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89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A6B2291-BD46-28D9-B75E-548C54B32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093FC-8206-5C93-E28E-323CF91A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Unordered List (Bullet Points)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F1C00-BB20-0266-0E3B-C8C7831E8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15 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&lt;ul&gt;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16 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 list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17 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Another item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&lt;/li&gt;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18 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&lt;/ul&gt;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19 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555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Describe, exemplify and implement HTML code:</a:t>
            </a:r>
          </a:p>
          <a:p>
            <a:pPr lvl="1"/>
            <a:r>
              <a:rPr lang="en-GB" sz="3200" dirty="0"/>
              <a:t>images</a:t>
            </a:r>
          </a:p>
          <a:p>
            <a:pPr lvl="1"/>
            <a:r>
              <a:rPr lang="en-GB" sz="3200" dirty="0"/>
              <a:t>audio</a:t>
            </a:r>
          </a:p>
          <a:p>
            <a:pPr lvl="1"/>
            <a:r>
              <a:rPr lang="en-GB" sz="3200" dirty="0"/>
              <a:t>video</a:t>
            </a:r>
          </a:p>
          <a:p>
            <a:r>
              <a:rPr lang="en-GB" sz="3600" dirty="0"/>
              <a:t>Read and explain code that makes use of the above HTML.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2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 Attributes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8047411" y="2024967"/>
            <a:ext cx="2699612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0147"/>
              <a:gd name="adj6" fmla="val -248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Quote marks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2427367" y="2908469"/>
            <a:ext cx="7337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nsolas" panose="020B0609020204030204" pitchFamily="49" charset="0"/>
              </a:rPr>
              <a:t>&lt;tag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attribute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"value"</a:t>
            </a:r>
            <a:r>
              <a:rPr lang="en-GB" sz="4400" dirty="0">
                <a:latin typeface="Consolas" panose="020B0609020204030204" pitchFamily="49" charset="0"/>
              </a:rPr>
              <a:t>&gt;</a:t>
            </a:r>
            <a:endParaRPr lang="en-GB" sz="4400" dirty="0"/>
          </a:p>
        </p:txBody>
      </p:sp>
      <p:sp>
        <p:nvSpPr>
          <p:cNvPr id="24" name="Callout: Bent Line with No Border 23">
            <a:extLst>
              <a:ext uri="{FF2B5EF4-FFF2-40B4-BE49-F238E27FC236}">
                <a16:creationId xmlns:a16="http://schemas.microsoft.com/office/drawing/2014/main" id="{535B09F3-DD14-0BE1-83EE-674A2D878E89}"/>
              </a:ext>
            </a:extLst>
          </p:cNvPr>
          <p:cNvSpPr/>
          <p:nvPr/>
        </p:nvSpPr>
        <p:spPr>
          <a:xfrm flipH="1">
            <a:off x="4267757" y="3799299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Equals sign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2409381" y="5292546"/>
            <a:ext cx="7373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Attributes are specified in the start tag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Multiple attributes allowed</a:t>
            </a: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6AC83DB9-334E-9410-DC7B-BAFBADB65822}"/>
              </a:ext>
            </a:extLst>
          </p:cNvPr>
          <p:cNvSpPr/>
          <p:nvPr/>
        </p:nvSpPr>
        <p:spPr>
          <a:xfrm flipH="1">
            <a:off x="976744" y="2066685"/>
            <a:ext cx="1529964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tag</a:t>
            </a:r>
          </a:p>
        </p:txBody>
      </p:sp>
    </p:spTree>
    <p:extLst>
      <p:ext uri="{BB962C8B-B14F-4D97-AF65-F5344CB8AC3E}">
        <p14:creationId xmlns:p14="http://schemas.microsoft.com/office/powerpoint/2010/main" val="334414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build="p"/>
      <p:bldP spid="24" grpId="0" animBg="1"/>
      <p:bldP spid="25" grpId="0" build="p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393846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 Attributes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2427367" y="2908469"/>
            <a:ext cx="7337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nsolas" panose="020B0609020204030204" pitchFamily="49" charset="0"/>
              </a:rPr>
              <a:t>&lt;tag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attribute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"value"</a:t>
            </a:r>
            <a:r>
              <a:rPr lang="en-GB" sz="4400" dirty="0">
                <a:latin typeface="Consolas" panose="020B0609020204030204" pitchFamily="49" charset="0"/>
              </a:rPr>
              <a:t>&gt;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469857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87811" cy="4351338"/>
          </a:xfrm>
        </p:spPr>
        <p:txBody>
          <a:bodyPr>
            <a:normAutofit/>
          </a:bodyPr>
          <a:lstStyle/>
          <a:p>
            <a:r>
              <a:rPr lang="en-GB" sz="3200" dirty="0" err="1">
                <a:latin typeface="Consolas" panose="020B0609020204030204" pitchFamily="49" charset="0"/>
              </a:rPr>
              <a:t>src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 err="1">
                <a:latin typeface="Consolas" panose="020B0609020204030204" pitchFamily="49" charset="0"/>
              </a:rPr>
              <a:t>rel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alt</a:t>
            </a:r>
          </a:p>
          <a:p>
            <a:r>
              <a:rPr lang="en-GB" sz="3200" dirty="0" err="1">
                <a:latin typeface="Consolas" panose="020B0609020204030204" pitchFamily="49" charset="0"/>
              </a:rPr>
              <a:t>href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type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class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id</a:t>
            </a:r>
            <a:endParaRPr lang="en-GB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837D4-D082-0DE5-EA8A-25EDAA502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6011" y="1825625"/>
            <a:ext cx="7127789" cy="4351338"/>
          </a:xfrm>
        </p:spPr>
        <p:txBody>
          <a:bodyPr>
            <a:noAutofit/>
          </a:bodyPr>
          <a:lstStyle/>
          <a:p>
            <a:r>
              <a:rPr lang="en-GB" sz="3200" dirty="0"/>
              <a:t>Address of resource (absolute / relative)</a:t>
            </a:r>
          </a:p>
          <a:p>
            <a:r>
              <a:rPr lang="en-GB" sz="3200" dirty="0"/>
              <a:t>Relationship between files</a:t>
            </a:r>
          </a:p>
          <a:p>
            <a:r>
              <a:rPr lang="en-GB" sz="3200" dirty="0"/>
              <a:t>Alternative text (screen reader)</a:t>
            </a:r>
          </a:p>
          <a:p>
            <a:r>
              <a:rPr lang="en-GB" sz="3200" dirty="0"/>
              <a:t>Link address (absolute / relative)</a:t>
            </a:r>
          </a:p>
          <a:p>
            <a:r>
              <a:rPr lang="en-GB" sz="3200" dirty="0"/>
              <a:t>MIME type</a:t>
            </a:r>
          </a:p>
          <a:p>
            <a:r>
              <a:rPr lang="en-GB" sz="3200" dirty="0"/>
              <a:t>Name of class</a:t>
            </a:r>
          </a:p>
          <a:p>
            <a:r>
              <a:rPr lang="en-GB" sz="3200" dirty="0"/>
              <a:t>Name of ID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15086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87811" cy="4351338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 </a:t>
            </a:r>
            <a:endParaRPr lang="en-GB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837D4-D082-0DE5-EA8A-25EDAA502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6011" y="1825625"/>
            <a:ext cx="7127789" cy="4351338"/>
          </a:xfrm>
        </p:spPr>
        <p:txBody>
          <a:bodyPr>
            <a:noAutofit/>
          </a:bodyPr>
          <a:lstStyle/>
          <a:p>
            <a:r>
              <a:rPr lang="en-GB" sz="3200" dirty="0"/>
              <a:t>Address of resource (absolute / relative)</a:t>
            </a:r>
          </a:p>
          <a:p>
            <a:r>
              <a:rPr lang="en-GB" sz="3200" dirty="0"/>
              <a:t>Relationship between files</a:t>
            </a:r>
          </a:p>
          <a:p>
            <a:r>
              <a:rPr lang="en-GB" sz="3200" dirty="0"/>
              <a:t>MIME type</a:t>
            </a:r>
          </a:p>
          <a:p>
            <a:r>
              <a:rPr lang="en-GB" sz="3200" dirty="0"/>
              <a:t>Alternative text (screen reader)</a:t>
            </a:r>
          </a:p>
          <a:p>
            <a:r>
              <a:rPr lang="en-GB" sz="3200" dirty="0"/>
              <a:t>Link address (absolute / relative)</a:t>
            </a:r>
          </a:p>
          <a:p>
            <a:r>
              <a:rPr lang="en-GB" sz="3200" dirty="0"/>
              <a:t>Name of class</a:t>
            </a:r>
          </a:p>
          <a:p>
            <a:r>
              <a:rPr lang="en-GB" sz="3200" dirty="0"/>
              <a:t>Name of ID</a:t>
            </a:r>
          </a:p>
        </p:txBody>
      </p:sp>
    </p:spTree>
    <p:extLst>
      <p:ext uri="{BB962C8B-B14F-4D97-AF65-F5344CB8AC3E}">
        <p14:creationId xmlns:p14="http://schemas.microsoft.com/office/powerpoint/2010/main" val="34934094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405980" y="3044279"/>
            <a:ext cx="11380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4400" dirty="0" err="1">
                <a:solidFill>
                  <a:srgbClr val="A71D5D"/>
                </a:solidFill>
                <a:latin typeface="Consolas" panose="020B0609020204030204" pitchFamily="49" charset="0"/>
              </a:rPr>
              <a:t>img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"cat.png"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alt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 on mat"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GB" sz="4400" dirty="0"/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9FD08280-246B-F431-CC37-33C0C86742F1}"/>
              </a:ext>
            </a:extLst>
          </p:cNvPr>
          <p:cNvSpPr/>
          <p:nvPr/>
        </p:nvSpPr>
        <p:spPr>
          <a:xfrm flipH="1">
            <a:off x="637824" y="2181637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File name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3407069" y="5846544"/>
            <a:ext cx="5377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Only start tag: </a:t>
            </a:r>
            <a:r>
              <a:rPr lang="en-GB" sz="3600" i="1" dirty="0">
                <a:solidFill>
                  <a:srgbClr val="FF0000"/>
                </a:solidFill>
              </a:rPr>
              <a:t>Void element</a:t>
            </a:r>
            <a:endParaRPr lang="en-GB" sz="3600" i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1342D735-268B-473E-915A-328FF6C9A167}"/>
              </a:ext>
            </a:extLst>
          </p:cNvPr>
          <p:cNvSpPr/>
          <p:nvPr/>
        </p:nvSpPr>
        <p:spPr>
          <a:xfrm flipH="1">
            <a:off x="3892495" y="3967490"/>
            <a:ext cx="3292926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2910"/>
              <a:gd name="adj6" fmla="val -2262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Description of image</a:t>
            </a:r>
          </a:p>
        </p:txBody>
      </p:sp>
    </p:spTree>
    <p:extLst>
      <p:ext uri="{BB962C8B-B14F-4D97-AF65-F5344CB8AC3E}">
        <p14:creationId xmlns:p14="http://schemas.microsoft.com/office/powerpoint/2010/main" val="201841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3" grpId="0" animBg="1"/>
      <p:bldP spid="25" grpId="0" build="p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405980" y="3044279"/>
            <a:ext cx="11380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4400" dirty="0" err="1">
                <a:solidFill>
                  <a:srgbClr val="A71D5D"/>
                </a:solidFill>
                <a:latin typeface="Consolas" panose="020B0609020204030204" pitchFamily="49" charset="0"/>
              </a:rPr>
              <a:t>img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"cat.png"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alt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 on mat"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67038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Audio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1338929" y="2553330"/>
            <a:ext cx="951414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&lt;audio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controls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"cat.wav"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4400" dirty="0">
                <a:latin typeface="Consolas" panose="020B0609020204030204" pitchFamily="49" charset="0"/>
              </a:rPr>
              <a:t>No audio player available</a:t>
            </a:r>
          </a:p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&lt;/audio&gt;</a:t>
            </a:r>
            <a:endParaRPr lang="en-GB" sz="4400" dirty="0">
              <a:solidFill>
                <a:srgbClr val="A71D5D"/>
              </a:solidFill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9FD08280-246B-F431-CC37-33C0C86742F1}"/>
              </a:ext>
            </a:extLst>
          </p:cNvPr>
          <p:cNvSpPr/>
          <p:nvPr/>
        </p:nvSpPr>
        <p:spPr>
          <a:xfrm flipH="1">
            <a:off x="485252" y="1690688"/>
            <a:ext cx="281748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Boolean attribute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2867657" y="5846544"/>
            <a:ext cx="64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Boolean attribute 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if present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3E3CB916-EC6A-94CC-FEC7-964D87472488}"/>
              </a:ext>
            </a:extLst>
          </p:cNvPr>
          <p:cNvSpPr/>
          <p:nvPr/>
        </p:nvSpPr>
        <p:spPr>
          <a:xfrm>
            <a:off x="6738418" y="4155224"/>
            <a:ext cx="3122558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3643"/>
              <a:gd name="adj6" fmla="val -129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Hopefully not seen!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4E553067-C61A-4778-9A94-484A2AF5AA51}"/>
              </a:ext>
            </a:extLst>
          </p:cNvPr>
          <p:cNvSpPr/>
          <p:nvPr/>
        </p:nvSpPr>
        <p:spPr>
          <a:xfrm>
            <a:off x="9029050" y="1690688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</a:t>
            </a:r>
          </a:p>
        </p:txBody>
      </p:sp>
    </p:spTree>
    <p:extLst>
      <p:ext uri="{BB962C8B-B14F-4D97-AF65-F5344CB8AC3E}">
        <p14:creationId xmlns:p14="http://schemas.microsoft.com/office/powerpoint/2010/main" val="385745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3" grpId="0" animBg="1"/>
      <p:bldP spid="25" grpId="0" build="p"/>
      <p:bldP spid="3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D4CB98A-65E2-54BF-8CF2-2FE7B98E3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DFC2-D559-4490-9C07-5F6FD9455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Audio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9E32E5-07F6-2AAB-9FC5-F1D83771553E}"/>
              </a:ext>
            </a:extLst>
          </p:cNvPr>
          <p:cNvSpPr txBox="1"/>
          <p:nvPr/>
        </p:nvSpPr>
        <p:spPr>
          <a:xfrm>
            <a:off x="1338929" y="2553330"/>
            <a:ext cx="951414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&lt;audio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controls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"cat.wav"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No audio player available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&lt;/audio&gt;</a:t>
            </a:r>
            <a:endParaRPr lang="en-GB" sz="4400" dirty="0">
              <a:solidFill>
                <a:srgbClr val="A71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5996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Video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1338929" y="2553330"/>
            <a:ext cx="951414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&lt;video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4400" dirty="0">
                <a:latin typeface="Consolas" panose="020B0609020204030204" pitchFamily="49" charset="0"/>
              </a:rPr>
              <a:t>controls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"cat.mp4"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4400" dirty="0">
                <a:latin typeface="Consolas" panose="020B0609020204030204" pitchFamily="49" charset="0"/>
              </a:rPr>
              <a:t>    No video player available</a:t>
            </a:r>
          </a:p>
          <a:p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&lt;/video&gt;</a:t>
            </a:r>
            <a:endParaRPr lang="en-GB" sz="4400" dirty="0">
              <a:solidFill>
                <a:srgbClr val="A71D5D"/>
              </a:solidFill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9FD08280-246B-F431-CC37-33C0C86742F1}"/>
              </a:ext>
            </a:extLst>
          </p:cNvPr>
          <p:cNvSpPr/>
          <p:nvPr/>
        </p:nvSpPr>
        <p:spPr>
          <a:xfrm flipH="1">
            <a:off x="991885" y="1690688"/>
            <a:ext cx="281748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Boolean attribute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2867657" y="5846544"/>
            <a:ext cx="64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Boolean attribute 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if present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3E3CB916-EC6A-94CC-FEC7-964D87472488}"/>
              </a:ext>
            </a:extLst>
          </p:cNvPr>
          <p:cNvSpPr/>
          <p:nvPr/>
        </p:nvSpPr>
        <p:spPr>
          <a:xfrm>
            <a:off x="6333169" y="4155224"/>
            <a:ext cx="3017627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3643"/>
              <a:gd name="adj6" fmla="val -129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Hopefully not seen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4E553067-C61A-4778-9A94-484A2AF5AA51}"/>
              </a:ext>
            </a:extLst>
          </p:cNvPr>
          <p:cNvSpPr/>
          <p:nvPr/>
        </p:nvSpPr>
        <p:spPr>
          <a:xfrm>
            <a:off x="9029050" y="1690688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</a:t>
            </a:r>
          </a:p>
        </p:txBody>
      </p:sp>
    </p:spTree>
    <p:extLst>
      <p:ext uri="{BB962C8B-B14F-4D97-AF65-F5344CB8AC3E}">
        <p14:creationId xmlns:p14="http://schemas.microsoft.com/office/powerpoint/2010/main" val="58252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3" grpId="0" animBg="1"/>
      <p:bldP spid="25" grpId="0" build="p"/>
      <p:bldP spid="3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267CF93-0D4B-C8C0-E650-D85202FB5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43C2-8278-0E24-F1F9-755486FD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Video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23E8A-C83E-2BAB-A5E9-CFABAF46E5DD}"/>
              </a:ext>
            </a:extLst>
          </p:cNvPr>
          <p:cNvSpPr txBox="1"/>
          <p:nvPr/>
        </p:nvSpPr>
        <p:spPr>
          <a:xfrm>
            <a:off x="1338929" y="2553330"/>
            <a:ext cx="951414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&lt;video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4400" dirty="0">
                <a:latin typeface="Consolas" panose="020B0609020204030204" pitchFamily="49" charset="0"/>
              </a:rPr>
              <a:t>controls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src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"cat.mp4"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GB" sz="4400" dirty="0">
                <a:latin typeface="Consolas" panose="020B0609020204030204" pitchFamily="49" charset="0"/>
              </a:rPr>
              <a:t>    No video player available</a:t>
            </a:r>
          </a:p>
          <a:p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&lt;/video&gt;</a:t>
            </a:r>
            <a:endParaRPr lang="en-GB" sz="4400" dirty="0">
              <a:solidFill>
                <a:srgbClr val="A71D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250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600" dirty="0"/>
              <a:t>Describe, exemplify and implement HTML code:</a:t>
            </a:r>
          </a:p>
          <a:p>
            <a:pPr lvl="1"/>
            <a:r>
              <a:rPr lang="en-GB" sz="3200" dirty="0"/>
              <a:t>link</a:t>
            </a:r>
          </a:p>
          <a:p>
            <a:pPr lvl="1"/>
            <a:r>
              <a:rPr lang="en-GB" sz="3200" dirty="0"/>
              <a:t>anchor</a:t>
            </a:r>
          </a:p>
          <a:p>
            <a:r>
              <a:rPr lang="en-GB" sz="3600" dirty="0"/>
              <a:t>Describe and implement hyperlinks (internal and external), relative and absolute addressing.</a:t>
            </a:r>
          </a:p>
          <a:p>
            <a:r>
              <a:rPr lang="en-GB" sz="3600" dirty="0"/>
              <a:t>Read and explain code that makes use of the above HTML.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789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368822" cy="4351338"/>
          </a:xfrm>
        </p:spPr>
        <p:txBody>
          <a:bodyPr/>
          <a:lstStyle/>
          <a:p>
            <a:r>
              <a:rPr lang="en-GB" sz="3600" dirty="0"/>
              <a:t>Hypertext Markup Language (HTML)</a:t>
            </a:r>
          </a:p>
          <a:p>
            <a:r>
              <a:rPr lang="en-GB" sz="3600" dirty="0"/>
              <a:t>Cascading Style Sheets (CSS)</a:t>
            </a:r>
          </a:p>
          <a:p>
            <a:r>
              <a:rPr lang="en-GB" sz="3600" dirty="0"/>
              <a:t>JavaScript (JS)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837D4-D082-0DE5-EA8A-25EDAA502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97334" y="1825625"/>
            <a:ext cx="3056466" cy="4351338"/>
          </a:xfrm>
        </p:spPr>
        <p:txBody>
          <a:bodyPr>
            <a:normAutofit/>
          </a:bodyPr>
          <a:lstStyle/>
          <a:p>
            <a:r>
              <a:rPr lang="en-GB" sz="3600" dirty="0"/>
              <a:t>Content</a:t>
            </a:r>
          </a:p>
          <a:p>
            <a:r>
              <a:rPr lang="en-GB" sz="3600" dirty="0"/>
              <a:t>Style</a:t>
            </a:r>
          </a:p>
          <a:p>
            <a:r>
              <a:rPr lang="en-GB" sz="3600" dirty="0"/>
              <a:t>Behaviour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294361-E2CF-4D39-7732-F1EF89C9F163}"/>
              </a:ext>
            </a:extLst>
          </p:cNvPr>
          <p:cNvGrpSpPr/>
          <p:nvPr/>
        </p:nvGrpSpPr>
        <p:grpSpPr>
          <a:xfrm>
            <a:off x="1169772" y="3912509"/>
            <a:ext cx="1723183" cy="2861352"/>
            <a:chOff x="1169772" y="3912509"/>
            <a:chExt cx="1723183" cy="2861352"/>
          </a:xfrm>
        </p:grpSpPr>
        <p:pic>
          <p:nvPicPr>
            <p:cNvPr id="15" name="Picture 14" descr="A picture containing player&#10;&#10;Description automatically generated">
              <a:extLst>
                <a:ext uri="{FF2B5EF4-FFF2-40B4-BE49-F238E27FC236}">
                  <a16:creationId xmlns:a16="http://schemas.microsoft.com/office/drawing/2014/main" id="{44642337-6762-67B2-621C-61B212E3D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9772" y="3912509"/>
              <a:ext cx="1723183" cy="2340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908306E-F4C3-06B3-2F47-A9B0483A7CEE}"/>
                </a:ext>
              </a:extLst>
            </p:cNvPr>
            <p:cNvSpPr txBox="1"/>
            <p:nvPr/>
          </p:nvSpPr>
          <p:spPr>
            <a:xfrm>
              <a:off x="1389199" y="6127530"/>
              <a:ext cx="12843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HTML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143DD80-6285-EF83-47A8-F59A84899FD1}"/>
              </a:ext>
            </a:extLst>
          </p:cNvPr>
          <p:cNvGrpSpPr/>
          <p:nvPr/>
        </p:nvGrpSpPr>
        <p:grpSpPr>
          <a:xfrm>
            <a:off x="4976762" y="3912509"/>
            <a:ext cx="2183611" cy="2861351"/>
            <a:chOff x="4976762" y="3912509"/>
            <a:chExt cx="2183611" cy="2861351"/>
          </a:xfrm>
        </p:grpSpPr>
        <p:pic>
          <p:nvPicPr>
            <p:cNvPr id="18" name="Picture 17" descr="A picture containing toy&#10;&#10;Description automatically generated">
              <a:extLst>
                <a:ext uri="{FF2B5EF4-FFF2-40B4-BE49-F238E27FC236}">
                  <a16:creationId xmlns:a16="http://schemas.microsoft.com/office/drawing/2014/main" id="{E28EA260-77A5-DAB4-05FF-7F0690C24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739" y="3912509"/>
              <a:ext cx="1723183" cy="2340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0BCB34-5110-DC05-2657-30A6D5781D80}"/>
                </a:ext>
              </a:extLst>
            </p:cNvPr>
            <p:cNvSpPr txBox="1"/>
            <p:nvPr/>
          </p:nvSpPr>
          <p:spPr>
            <a:xfrm>
              <a:off x="4976762" y="6127529"/>
              <a:ext cx="21836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 err="1"/>
                <a:t>HTML+CSS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CD8D141-F1E7-2F17-865F-D63074385E69}"/>
              </a:ext>
            </a:extLst>
          </p:cNvPr>
          <p:cNvGrpSpPr/>
          <p:nvPr/>
        </p:nvGrpSpPr>
        <p:grpSpPr>
          <a:xfrm>
            <a:off x="8743339" y="3912509"/>
            <a:ext cx="2771913" cy="2861350"/>
            <a:chOff x="8743339" y="3912509"/>
            <a:chExt cx="2771913" cy="2861350"/>
          </a:xfrm>
        </p:grpSpPr>
        <p:pic>
          <p:nvPicPr>
            <p:cNvPr id="21" name="Picture 20" descr="A picture containing toy&#10;&#10;Description automatically generated">
              <a:extLst>
                <a:ext uri="{FF2B5EF4-FFF2-40B4-BE49-F238E27FC236}">
                  <a16:creationId xmlns:a16="http://schemas.microsoft.com/office/drawing/2014/main" id="{CAEDD44E-7557-81F4-111F-74153FF51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7705" y="3912509"/>
              <a:ext cx="1723183" cy="2340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2B6F3F-E70D-AAC8-262F-50A7E220BB7E}"/>
                </a:ext>
              </a:extLst>
            </p:cNvPr>
            <p:cNvSpPr txBox="1"/>
            <p:nvPr/>
          </p:nvSpPr>
          <p:spPr>
            <a:xfrm>
              <a:off x="8743339" y="6127528"/>
              <a:ext cx="27719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 err="1"/>
                <a:t>HTML+CSS+JS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19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Anchor (Hyperlink)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836768" y="2491439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"cat.html"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Click here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&lt;/a&gt;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792D4BAF-FFFF-18CA-9398-B042225845BE}"/>
              </a:ext>
            </a:extLst>
          </p:cNvPr>
          <p:cNvSpPr/>
          <p:nvPr/>
        </p:nvSpPr>
        <p:spPr>
          <a:xfrm flipH="1">
            <a:off x="672348" y="3560784"/>
            <a:ext cx="3663337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Link destination – URL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2749EB41-301D-1D28-D4C1-8A77734207BE}"/>
              </a:ext>
            </a:extLst>
          </p:cNvPr>
          <p:cNvSpPr/>
          <p:nvPr/>
        </p:nvSpPr>
        <p:spPr>
          <a:xfrm flipH="1">
            <a:off x="4979456" y="4183150"/>
            <a:ext cx="3084099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104719"/>
              <a:gd name="adj6" fmla="val -1292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Displayed on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47FD5-EC45-46A4-93D2-A9780619285C}"/>
              </a:ext>
            </a:extLst>
          </p:cNvPr>
          <p:cNvSpPr txBox="1"/>
          <p:nvPr/>
        </p:nvSpPr>
        <p:spPr>
          <a:xfrm>
            <a:off x="836768" y="5846544"/>
            <a:ext cx="10518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An anchor element is often a </a:t>
            </a:r>
            <a:r>
              <a:rPr lang="en-GB" sz="3600" i="1" dirty="0">
                <a:solidFill>
                  <a:srgbClr val="FF0000"/>
                </a:solidFill>
              </a:rPr>
              <a:t>child</a:t>
            </a:r>
            <a:r>
              <a:rPr lang="en-GB" sz="3600" dirty="0">
                <a:solidFill>
                  <a:srgbClr val="7030A0"/>
                </a:solidFill>
              </a:rPr>
              <a:t> of a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p</a:t>
            </a:r>
            <a:r>
              <a:rPr lang="en-GB" sz="3600" dirty="0">
                <a:solidFill>
                  <a:srgbClr val="7030A0"/>
                </a:solidFill>
              </a:rPr>
              <a:t> or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li</a:t>
            </a:r>
            <a:r>
              <a:rPr lang="en-GB" sz="3600" dirty="0">
                <a:solidFill>
                  <a:srgbClr val="7030A0"/>
                </a:solidFill>
              </a:rPr>
              <a:t> 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0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 animBg="1"/>
      <p:bldP spid="4" grpId="0" animBg="1"/>
      <p:bldP spid="6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Anchor (Hyperlink)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836768" y="2491439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"cat.html"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 here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&lt;/a&gt;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2B33EA-DB72-CE4B-42F3-78D0B6AD1A0B}"/>
              </a:ext>
            </a:extLst>
          </p:cNvPr>
          <p:cNvSpPr txBox="1"/>
          <p:nvPr/>
        </p:nvSpPr>
        <p:spPr>
          <a:xfrm>
            <a:off x="300565" y="5846544"/>
            <a:ext cx="11590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An anchor element is often a </a:t>
            </a:r>
            <a:r>
              <a:rPr lang="en-GB" sz="3600" i="1" dirty="0">
                <a:solidFill>
                  <a:srgbClr val="FF0000"/>
                </a:solidFill>
              </a:rPr>
              <a:t>          </a:t>
            </a:r>
            <a:r>
              <a:rPr lang="en-GB" sz="3600" dirty="0">
                <a:solidFill>
                  <a:srgbClr val="7030A0"/>
                </a:solidFill>
              </a:rPr>
              <a:t> of a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</a:t>
            </a:r>
            <a:r>
              <a:rPr lang="en-GB" sz="3600" dirty="0">
                <a:solidFill>
                  <a:srgbClr val="7030A0"/>
                </a:solidFill>
              </a:rPr>
              <a:t> or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GB" sz="3600" dirty="0">
                <a:solidFill>
                  <a:srgbClr val="7030A0"/>
                </a:solidFill>
              </a:rPr>
              <a:t> 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82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Uniform Resource Locators (URLs)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2554806" y="2177195"/>
            <a:ext cx="70823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7030A0"/>
                </a:solidFill>
                <a:latin typeface="Consolas" panose="020B0609020204030204" pitchFamily="49" charset="0"/>
              </a:rPr>
              <a:t>protocol</a:t>
            </a:r>
            <a:r>
              <a:rPr lang="en-US" altLang="en-US" sz="4400" dirty="0">
                <a:solidFill>
                  <a:srgbClr val="333333"/>
                </a:solidFill>
                <a:latin typeface="Consolas" panose="020B0609020204030204" pitchFamily="49" charset="0"/>
              </a:rPr>
              <a:t>://</a:t>
            </a:r>
            <a:r>
              <a:rPr lang="en-US" alt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domain</a:t>
            </a:r>
            <a:r>
              <a:rPr lang="en-US" altLang="en-US" sz="4400" dirty="0">
                <a:solidFill>
                  <a:srgbClr val="333333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US" altLang="en-US" sz="800" dirty="0">
                <a:latin typeface="Consolas" panose="020B0609020204030204" pitchFamily="49" charset="0"/>
              </a:rPr>
              <a:t> </a:t>
            </a:r>
            <a:endParaRPr lang="en-US" altLang="en-US" sz="8000" dirty="0">
              <a:latin typeface="Consolas" panose="020B0609020204030204" pitchFamily="49" charset="0"/>
            </a:endParaRP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792D4BAF-FFFF-18CA-9398-B042225845BE}"/>
              </a:ext>
            </a:extLst>
          </p:cNvPr>
          <p:cNvSpPr/>
          <p:nvPr/>
        </p:nvSpPr>
        <p:spPr>
          <a:xfrm flipH="1">
            <a:off x="410136" y="4209019"/>
            <a:ext cx="150043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Protocol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47FD5-EC45-46A4-93D2-A9780619285C}"/>
              </a:ext>
            </a:extLst>
          </p:cNvPr>
          <p:cNvSpPr txBox="1"/>
          <p:nvPr/>
        </p:nvSpPr>
        <p:spPr>
          <a:xfrm>
            <a:off x="2475782" y="5846544"/>
            <a:ext cx="724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Absolute address – Between websites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73B4FFB-1B72-1EFB-80BB-52AF09F4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D6020-4B73-D6F2-FA4B-E6BCC25A75DE}"/>
              </a:ext>
            </a:extLst>
          </p:cNvPr>
          <p:cNvSpPr txBox="1"/>
          <p:nvPr/>
        </p:nvSpPr>
        <p:spPr>
          <a:xfrm>
            <a:off x="1243885" y="3191155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7030A0"/>
                </a:solidFill>
                <a:latin typeface="Consolas" panose="020B0609020204030204" pitchFamily="49" charset="0"/>
              </a:rPr>
              <a:t>https</a:t>
            </a:r>
            <a:r>
              <a:rPr lang="en-US" altLang="en-US" sz="4400" dirty="0">
                <a:latin typeface="Consolas" panose="020B0609020204030204" pitchFamily="49" charset="0"/>
              </a:rPr>
              <a:t>://</a:t>
            </a:r>
            <a:r>
              <a:rPr lang="en-US" alt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outlook.office.com</a:t>
            </a:r>
            <a:r>
              <a:rPr lang="en-US" altLang="en-US" sz="4400" dirty="0">
                <a:latin typeface="Consolas" panose="020B0609020204030204" pitchFamily="49" charset="0"/>
              </a:rPr>
              <a:t>/</a:t>
            </a:r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mail</a:t>
            </a:r>
            <a:r>
              <a:rPr lang="en-US" altLang="en-US" sz="4400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7A36CE8-AA17-91FB-5DD2-89AF701F87AA}"/>
              </a:ext>
            </a:extLst>
          </p:cNvPr>
          <p:cNvSpPr/>
          <p:nvPr/>
        </p:nvSpPr>
        <p:spPr>
          <a:xfrm flipH="1">
            <a:off x="4771394" y="4209019"/>
            <a:ext cx="150043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Domain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85842D0-0D10-EF49-CBEE-D31D656B2D03}"/>
              </a:ext>
            </a:extLst>
          </p:cNvPr>
          <p:cNvSpPr/>
          <p:nvPr/>
        </p:nvSpPr>
        <p:spPr>
          <a:xfrm flipH="1">
            <a:off x="8588117" y="4209019"/>
            <a:ext cx="150043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Path</a:t>
            </a:r>
          </a:p>
        </p:txBody>
      </p:sp>
    </p:spTree>
    <p:extLst>
      <p:ext uri="{BB962C8B-B14F-4D97-AF65-F5344CB8AC3E}">
        <p14:creationId xmlns:p14="http://schemas.microsoft.com/office/powerpoint/2010/main" val="260518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 animBg="1"/>
      <p:bldP spid="6" grpId="0" build="p"/>
      <p:bldP spid="11" grpId="0" build="p"/>
      <p:bldP spid="5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Uniform Resource Locators (URLs)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2554806" y="2177195"/>
            <a:ext cx="70823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7030A0"/>
                </a:solidFill>
                <a:latin typeface="Consolas" panose="020B0609020204030204" pitchFamily="49" charset="0"/>
              </a:rPr>
              <a:t>protocol</a:t>
            </a:r>
            <a:r>
              <a:rPr lang="en-US" altLang="en-US" sz="4400" dirty="0">
                <a:solidFill>
                  <a:srgbClr val="333333"/>
                </a:solidFill>
                <a:latin typeface="Consolas" panose="020B0609020204030204" pitchFamily="49" charset="0"/>
              </a:rPr>
              <a:t>://</a:t>
            </a:r>
            <a:r>
              <a:rPr lang="en-US" alt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domain</a:t>
            </a:r>
            <a:r>
              <a:rPr lang="en-US" altLang="en-US" sz="4400" dirty="0">
                <a:solidFill>
                  <a:srgbClr val="333333"/>
                </a:solidFill>
                <a:latin typeface="Consolas" panose="020B0609020204030204" pitchFamily="49" charset="0"/>
              </a:rPr>
              <a:t>/</a:t>
            </a:r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US" altLang="en-US" sz="800" dirty="0">
                <a:latin typeface="Consolas" panose="020B0609020204030204" pitchFamily="49" charset="0"/>
              </a:rPr>
              <a:t> </a:t>
            </a:r>
            <a:endParaRPr lang="en-US" altLang="en-US" sz="8000" dirty="0">
              <a:latin typeface="Consolas" panose="020B0609020204030204" pitchFamily="49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73B4FFB-1B72-1EFB-80BB-52AF09F4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D6020-4B73-D6F2-FA4B-E6BCC25A75DE}"/>
              </a:ext>
            </a:extLst>
          </p:cNvPr>
          <p:cNvSpPr txBox="1"/>
          <p:nvPr/>
        </p:nvSpPr>
        <p:spPr>
          <a:xfrm>
            <a:off x="1243885" y="3191155"/>
            <a:ext cx="10447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7030A0"/>
                </a:solidFill>
                <a:latin typeface="Consolas" panose="020B0609020204030204" pitchFamily="49" charset="0"/>
              </a:rPr>
              <a:t>https</a:t>
            </a:r>
            <a:r>
              <a:rPr lang="en-US" altLang="en-US" sz="4400" dirty="0">
                <a:latin typeface="Consolas" panose="020B0609020204030204" pitchFamily="49" charset="0"/>
              </a:rPr>
              <a:t>://</a:t>
            </a:r>
            <a:r>
              <a:rPr lang="en-US" alt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outlook.office.com</a:t>
            </a:r>
            <a:r>
              <a:rPr lang="en-US" altLang="en-US" sz="4400" dirty="0">
                <a:latin typeface="Consolas" panose="020B0609020204030204" pitchFamily="49" charset="0"/>
              </a:rPr>
              <a:t>/</a:t>
            </a:r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mail</a:t>
            </a:r>
            <a:r>
              <a:rPr lang="en-US" altLang="en-US" sz="4400" dirty="0">
                <a:latin typeface="Consolas" panose="020B06090202040302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84188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Relative URLs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47FD5-EC45-46A4-93D2-A9780619285C}"/>
              </a:ext>
            </a:extLst>
          </p:cNvPr>
          <p:cNvSpPr txBox="1"/>
          <p:nvPr/>
        </p:nvSpPr>
        <p:spPr>
          <a:xfrm>
            <a:off x="2761118" y="5846544"/>
            <a:ext cx="666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Relative address – Within website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73B4FFB-1B72-1EFB-80BB-52AF09F4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D6020-4B73-D6F2-FA4B-E6BCC25A75DE}"/>
              </a:ext>
            </a:extLst>
          </p:cNvPr>
          <p:cNvSpPr txBox="1"/>
          <p:nvPr/>
        </p:nvSpPr>
        <p:spPr>
          <a:xfrm>
            <a:off x="5222761" y="1597134"/>
            <a:ext cx="1739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altLang="en-US" sz="4400" dirty="0"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7F79DA-785D-4D93-9C77-5BA0C66D2AB5}"/>
              </a:ext>
            </a:extLst>
          </p:cNvPr>
          <p:cNvSpPr txBox="1"/>
          <p:nvPr/>
        </p:nvSpPr>
        <p:spPr>
          <a:xfrm>
            <a:off x="5222761" y="2583269"/>
            <a:ext cx="2672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A04F2D-0279-4F82-9925-8037BA8764C1}"/>
              </a:ext>
            </a:extLst>
          </p:cNvPr>
          <p:cNvSpPr txBox="1"/>
          <p:nvPr/>
        </p:nvSpPr>
        <p:spPr>
          <a:xfrm>
            <a:off x="5222761" y="3569404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folder/</a:t>
            </a:r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DB0107-28A3-4D4F-B399-0B9DA540731B}"/>
              </a:ext>
            </a:extLst>
          </p:cNvPr>
          <p:cNvSpPr txBox="1"/>
          <p:nvPr/>
        </p:nvSpPr>
        <p:spPr>
          <a:xfrm>
            <a:off x="5222761" y="4555540"/>
            <a:ext cx="36054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../</a:t>
            </a:r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070C78-E8C6-4DB5-9762-D6394CD610DB}"/>
              </a:ext>
            </a:extLst>
          </p:cNvPr>
          <p:cNvSpPr txBox="1"/>
          <p:nvPr/>
        </p:nvSpPr>
        <p:spPr>
          <a:xfrm>
            <a:off x="2454012" y="1660549"/>
            <a:ext cx="2349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600" dirty="0"/>
              <a:t>Same page: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734BB4-826A-4D96-9E2F-BDE0B1CA4226}"/>
              </a:ext>
            </a:extLst>
          </p:cNvPr>
          <p:cNvSpPr txBox="1"/>
          <p:nvPr/>
        </p:nvSpPr>
        <p:spPr>
          <a:xfrm>
            <a:off x="2203345" y="2644823"/>
            <a:ext cx="2555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600" dirty="0"/>
              <a:t>Same folder: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6087D-6E92-41EB-AA43-F5E80D9E0FA5}"/>
              </a:ext>
            </a:extLst>
          </p:cNvPr>
          <p:cNvSpPr txBox="1"/>
          <p:nvPr/>
        </p:nvSpPr>
        <p:spPr>
          <a:xfrm>
            <a:off x="2501503" y="3634216"/>
            <a:ext cx="2257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600" dirty="0"/>
              <a:t>Sub-folder: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F74662-3EF9-45FB-BD97-358F9031DF8A}"/>
              </a:ext>
            </a:extLst>
          </p:cNvPr>
          <p:cNvSpPr txBox="1"/>
          <p:nvPr/>
        </p:nvSpPr>
        <p:spPr>
          <a:xfrm>
            <a:off x="2161945" y="4617094"/>
            <a:ext cx="2641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600" dirty="0"/>
              <a:t>Up one level: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52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7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1" grpId="0" build="p"/>
      <p:bldP spid="12" grpId="0" build="p"/>
      <p:bldP spid="13" grpId="0" build="p"/>
      <p:bldP spid="14" grpId="0" build="p"/>
      <p:bldP spid="15" grpId="0" build="p"/>
      <p:bldP spid="16" grpId="0" build="p"/>
      <p:bldP spid="17" grpId="0" build="p"/>
      <p:bldP spid="18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Relative URLs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673B4FFB-1B72-1EFB-80BB-52AF09F4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5"/>
            <a:ext cx="65" cy="43724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D6020-4B73-D6F2-FA4B-E6BCC25A75DE}"/>
              </a:ext>
            </a:extLst>
          </p:cNvPr>
          <p:cNvSpPr txBox="1"/>
          <p:nvPr/>
        </p:nvSpPr>
        <p:spPr>
          <a:xfrm>
            <a:off x="5222761" y="1597134"/>
            <a:ext cx="17395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7F79DA-785D-4D93-9C77-5BA0C66D2AB5}"/>
              </a:ext>
            </a:extLst>
          </p:cNvPr>
          <p:cNvSpPr txBox="1"/>
          <p:nvPr/>
        </p:nvSpPr>
        <p:spPr>
          <a:xfrm>
            <a:off x="5222761" y="2583269"/>
            <a:ext cx="2672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A04F2D-0279-4F82-9925-8037BA8764C1}"/>
              </a:ext>
            </a:extLst>
          </p:cNvPr>
          <p:cNvSpPr txBox="1"/>
          <p:nvPr/>
        </p:nvSpPr>
        <p:spPr>
          <a:xfrm>
            <a:off x="5222761" y="3569404"/>
            <a:ext cx="48494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DB0107-28A3-4D4F-B399-0B9DA540731B}"/>
              </a:ext>
            </a:extLst>
          </p:cNvPr>
          <p:cNvSpPr txBox="1"/>
          <p:nvPr/>
        </p:nvSpPr>
        <p:spPr>
          <a:xfrm>
            <a:off x="5222761" y="4555540"/>
            <a:ext cx="36054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4400" dirty="0">
                <a:latin typeface="Consolas" panose="020B0609020204030204" pitchFamily="49" charset="0"/>
              </a:rPr>
              <a:t>cat.html</a:t>
            </a:r>
          </a:p>
        </p:txBody>
      </p:sp>
    </p:spTree>
    <p:extLst>
      <p:ext uri="{BB962C8B-B14F-4D97-AF65-F5344CB8AC3E}">
        <p14:creationId xmlns:p14="http://schemas.microsoft.com/office/powerpoint/2010/main" val="27253933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0566-52C1-4875-BEEB-244F419BD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Directory Structure </a:t>
            </a:r>
          </a:p>
        </p:txBody>
      </p:sp>
      <p:grpSp>
        <p:nvGrpSpPr>
          <p:cNvPr id="27" name="sub">
            <a:extLst>
              <a:ext uri="{FF2B5EF4-FFF2-40B4-BE49-F238E27FC236}">
                <a16:creationId xmlns:a16="http://schemas.microsoft.com/office/drawing/2014/main" id="{048C293E-81FC-43B7-93A2-1DF987C686D3}"/>
              </a:ext>
            </a:extLst>
          </p:cNvPr>
          <p:cNvGrpSpPr/>
          <p:nvPr/>
        </p:nvGrpSpPr>
        <p:grpSpPr>
          <a:xfrm>
            <a:off x="2850240" y="3556146"/>
            <a:ext cx="5760000" cy="1260000"/>
            <a:chOff x="2850240" y="3556146"/>
            <a:chExt cx="5760000" cy="1260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AE511BD-BAE5-4103-B1ED-49F2FC53EF15}"/>
                </a:ext>
              </a:extLst>
            </p:cNvPr>
            <p:cNvCxnSpPr/>
            <p:nvPr/>
          </p:nvCxnSpPr>
          <p:spPr>
            <a:xfrm>
              <a:off x="2850240" y="3556146"/>
              <a:ext cx="0" cy="12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867BFDF-844E-4761-A77E-9C6550BCD1FF}"/>
                </a:ext>
              </a:extLst>
            </p:cNvPr>
            <p:cNvCxnSpPr/>
            <p:nvPr/>
          </p:nvCxnSpPr>
          <p:spPr>
            <a:xfrm>
              <a:off x="8610240" y="3556146"/>
              <a:ext cx="0" cy="12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700107F-56F0-4546-B9EA-913D5ADA5D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0240" y="3556146"/>
              <a:ext cx="5760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Root">
            <a:extLst>
              <a:ext uri="{FF2B5EF4-FFF2-40B4-BE49-F238E27FC236}">
                <a16:creationId xmlns:a16="http://schemas.microsoft.com/office/drawing/2014/main" id="{24EB4B2C-0D2E-42F1-A18B-64DBBA7DEBB3}"/>
              </a:ext>
            </a:extLst>
          </p:cNvPr>
          <p:cNvGrpSpPr/>
          <p:nvPr/>
        </p:nvGrpSpPr>
        <p:grpSpPr>
          <a:xfrm>
            <a:off x="5207020" y="2314028"/>
            <a:ext cx="2407069" cy="1260000"/>
            <a:chOff x="5207020" y="2314028"/>
            <a:chExt cx="2407069" cy="126000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3E407A8-DC4C-4297-A3D9-58DA4078A8A7}"/>
                </a:ext>
              </a:extLst>
            </p:cNvPr>
            <p:cNvCxnSpPr/>
            <p:nvPr/>
          </p:nvCxnSpPr>
          <p:spPr>
            <a:xfrm>
              <a:off x="5730240" y="2314028"/>
              <a:ext cx="0" cy="1260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16DDA1-AD1B-4B69-807D-C5333507DEF6}"/>
                </a:ext>
              </a:extLst>
            </p:cNvPr>
            <p:cNvSpPr txBox="1"/>
            <p:nvPr/>
          </p:nvSpPr>
          <p:spPr>
            <a:xfrm rot="16200000">
              <a:off x="5032934" y="2682418"/>
              <a:ext cx="8713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660066"/>
                  </a:solidFill>
                </a:rPr>
                <a:t>Root</a:t>
              </a:r>
              <a:endParaRPr lang="en-GB" sz="2800" dirty="0">
                <a:solidFill>
                  <a:srgbClr val="660066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55E442-DAA0-496C-A97B-AEA8E9BE3402}"/>
                </a:ext>
              </a:extLst>
            </p:cNvPr>
            <p:cNvSpPr txBox="1"/>
            <p:nvPr/>
          </p:nvSpPr>
          <p:spPr>
            <a:xfrm>
              <a:off x="5730240" y="2529603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Consolas" panose="020B0609020204030204" pitchFamily="49" charset="0"/>
                </a:rPr>
                <a:t>index.html</a:t>
              </a:r>
            </a:p>
            <a:p>
              <a:r>
                <a:rPr lang="en-GB" sz="2400" dirty="0">
                  <a:latin typeface="Consolas" panose="020B0609020204030204" pitchFamily="49" charset="0"/>
                </a:rPr>
                <a:t>style.css</a:t>
              </a:r>
            </a:p>
          </p:txBody>
        </p:sp>
      </p:grpSp>
      <p:grpSp>
        <p:nvGrpSpPr>
          <p:cNvPr id="25" name="pages">
            <a:extLst>
              <a:ext uri="{FF2B5EF4-FFF2-40B4-BE49-F238E27FC236}">
                <a16:creationId xmlns:a16="http://schemas.microsoft.com/office/drawing/2014/main" id="{2D4AA3C8-D048-4F44-A77B-E22176FEA2D0}"/>
              </a:ext>
            </a:extLst>
          </p:cNvPr>
          <p:cNvGrpSpPr/>
          <p:nvPr/>
        </p:nvGrpSpPr>
        <p:grpSpPr>
          <a:xfrm>
            <a:off x="2327021" y="3590550"/>
            <a:ext cx="2407067" cy="1200329"/>
            <a:chOff x="2327021" y="3590550"/>
            <a:chExt cx="2407067" cy="120032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B9CBBF-A2CD-4799-8D5D-68FEB90DCE1D}"/>
                </a:ext>
              </a:extLst>
            </p:cNvPr>
            <p:cNvSpPr txBox="1"/>
            <p:nvPr/>
          </p:nvSpPr>
          <p:spPr>
            <a:xfrm rot="16200000">
              <a:off x="2003374" y="3924535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pages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44DC60-397C-4A2A-B1A6-FB8C18628B6E}"/>
                </a:ext>
              </a:extLst>
            </p:cNvPr>
            <p:cNvSpPr txBox="1"/>
            <p:nvPr/>
          </p:nvSpPr>
          <p:spPr>
            <a:xfrm>
              <a:off x="2850239" y="3590550"/>
              <a:ext cx="188384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Consolas" panose="020B0609020204030204" pitchFamily="49" charset="0"/>
                </a:rPr>
                <a:t>cats.html</a:t>
              </a:r>
            </a:p>
            <a:p>
              <a:r>
                <a:rPr lang="en-GB" sz="2400" dirty="0">
                  <a:latin typeface="Consolas" panose="020B0609020204030204" pitchFamily="49" charset="0"/>
                </a:rPr>
                <a:t>dogs.html</a:t>
              </a:r>
            </a:p>
            <a:p>
              <a:r>
                <a:rPr lang="en-GB" sz="2400" dirty="0">
                  <a:latin typeface="Consolas" panose="020B0609020204030204" pitchFamily="49" charset="0"/>
                </a:rPr>
                <a:t>sheep.html</a:t>
              </a:r>
            </a:p>
          </p:txBody>
        </p:sp>
      </p:grpSp>
      <p:grpSp>
        <p:nvGrpSpPr>
          <p:cNvPr id="26" name="media">
            <a:extLst>
              <a:ext uri="{FF2B5EF4-FFF2-40B4-BE49-F238E27FC236}">
                <a16:creationId xmlns:a16="http://schemas.microsoft.com/office/drawing/2014/main" id="{DCBF9B58-7877-4A73-B1E0-F31136312584}"/>
              </a:ext>
            </a:extLst>
          </p:cNvPr>
          <p:cNvGrpSpPr/>
          <p:nvPr/>
        </p:nvGrpSpPr>
        <p:grpSpPr>
          <a:xfrm>
            <a:off x="8087021" y="3624757"/>
            <a:ext cx="2067231" cy="1200329"/>
            <a:chOff x="8087021" y="3624757"/>
            <a:chExt cx="2067231" cy="12003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4D631F-6467-4B69-BB4B-FBE62ED1F8AD}"/>
                </a:ext>
              </a:extLst>
            </p:cNvPr>
            <p:cNvSpPr txBox="1"/>
            <p:nvPr/>
          </p:nvSpPr>
          <p:spPr>
            <a:xfrm rot="16200000">
              <a:off x="7763374" y="3967799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media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1F4081-812A-4517-AEF3-08B8E5BE74D2}"/>
                </a:ext>
              </a:extLst>
            </p:cNvPr>
            <p:cNvSpPr txBox="1"/>
            <p:nvPr/>
          </p:nvSpPr>
          <p:spPr>
            <a:xfrm>
              <a:off x="8610240" y="3624757"/>
              <a:ext cx="15440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Consolas" panose="020B0609020204030204" pitchFamily="49" charset="0"/>
                </a:rPr>
                <a:t>lamb.jpg</a:t>
              </a:r>
            </a:p>
            <a:p>
              <a:r>
                <a:rPr lang="en-GB" sz="2400" dirty="0">
                  <a:latin typeface="Consolas" panose="020B0609020204030204" pitchFamily="49" charset="0"/>
                </a:rPr>
                <a:t>lion.png</a:t>
              </a:r>
            </a:p>
            <a:p>
              <a:r>
                <a:rPr lang="en-GB" sz="2400" dirty="0">
                  <a:latin typeface="Consolas" panose="020B0609020204030204" pitchFamily="49" charset="0"/>
                </a:rPr>
                <a:t>wolf.gif</a:t>
              </a:r>
            </a:p>
          </p:txBody>
        </p:sp>
      </p:grpSp>
      <p:sp>
        <p:nvSpPr>
          <p:cNvPr id="22" name="Callout: Bent Line with No Border 21">
            <a:extLst>
              <a:ext uri="{FF2B5EF4-FFF2-40B4-BE49-F238E27FC236}">
                <a16:creationId xmlns:a16="http://schemas.microsoft.com/office/drawing/2014/main" id="{07A86949-E86B-4892-ABF0-D85995D93C10}"/>
              </a:ext>
            </a:extLst>
          </p:cNvPr>
          <p:cNvSpPr/>
          <p:nvPr/>
        </p:nvSpPr>
        <p:spPr>
          <a:xfrm flipH="1">
            <a:off x="2850240" y="2125860"/>
            <a:ext cx="150043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84255"/>
              <a:gd name="adj6" fmla="val -56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Folder</a:t>
            </a:r>
          </a:p>
        </p:txBody>
      </p:sp>
      <p:sp>
        <p:nvSpPr>
          <p:cNvPr id="23" name="Callout: Bent Line with No Border 22">
            <a:extLst>
              <a:ext uri="{FF2B5EF4-FFF2-40B4-BE49-F238E27FC236}">
                <a16:creationId xmlns:a16="http://schemas.microsoft.com/office/drawing/2014/main" id="{CE7B039D-1DE0-4F0F-AB4B-F123BE21C45D}"/>
              </a:ext>
            </a:extLst>
          </p:cNvPr>
          <p:cNvSpPr/>
          <p:nvPr/>
        </p:nvSpPr>
        <p:spPr>
          <a:xfrm>
            <a:off x="8474976" y="2125860"/>
            <a:ext cx="150043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84255"/>
              <a:gd name="adj6" fmla="val -56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130580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Grouping - </a:t>
            </a:r>
            <a:r>
              <a:rPr lang="en-GB" dirty="0">
                <a:latin typeface="Consolas" panose="020B0609020204030204" pitchFamily="49" charset="0"/>
              </a:rPr>
              <a:t>div</a:t>
            </a:r>
            <a:r>
              <a:rPr lang="en-GB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17 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&lt;div&gt;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18 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&lt;h3&gt;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div groups elements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&lt;/h3&gt;</a:t>
            </a: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19 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Useful for formatting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20 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&lt;/div&gt;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978C1-2FE4-9664-9E88-60E85F4313AC}"/>
              </a:ext>
            </a:extLst>
          </p:cNvPr>
          <p:cNvSpPr txBox="1"/>
          <p:nvPr/>
        </p:nvSpPr>
        <p:spPr>
          <a:xfrm>
            <a:off x="2454089" y="5846544"/>
            <a:ext cx="7283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div</a:t>
            </a:r>
            <a:r>
              <a:rPr lang="en-GB" sz="3600" dirty="0">
                <a:solidFill>
                  <a:srgbClr val="7030A0"/>
                </a:solidFill>
              </a:rPr>
              <a:t> element is there for its children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58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1A08D8C-B9B1-39ED-4D7E-C50DA1EC0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081A-E8C7-D51F-B8F2-69E13EC7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Grouping - </a:t>
            </a:r>
            <a:r>
              <a:rPr lang="en-GB" dirty="0">
                <a:latin typeface="Consolas" panose="020B0609020204030204" pitchFamily="49" charset="0"/>
              </a:rPr>
              <a:t>div</a:t>
            </a:r>
            <a:r>
              <a:rPr lang="en-GB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CD6D6-9A75-9590-22EF-A4DD7AEEB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17 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&lt;div&gt;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18 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&lt;h3&gt;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div groups elements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&lt;/h3&gt;</a:t>
            </a: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19 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Useful for formatting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20 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&lt;/div&gt;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&lt;/body&gt;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2DFD4E-BB8C-CF14-12DE-A98BA6909324}"/>
              </a:ext>
            </a:extLst>
          </p:cNvPr>
          <p:cNvSpPr txBox="1"/>
          <p:nvPr/>
        </p:nvSpPr>
        <p:spPr>
          <a:xfrm>
            <a:off x="2200815" y="5846544"/>
            <a:ext cx="6169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A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element is there for its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4011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MIME Types – Images /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8713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onsolas" panose="020B0609020204030204" pitchFamily="49" charset="0"/>
              </a:rPr>
              <a:t>image/gif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image/jpeg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image/</a:t>
            </a:r>
            <a:r>
              <a:rPr lang="en-GB" sz="3600" dirty="0" err="1">
                <a:latin typeface="Consolas" panose="020B0609020204030204" pitchFamily="49" charset="0"/>
              </a:rPr>
              <a:t>png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text/</a:t>
            </a:r>
            <a:r>
              <a:rPr lang="en-GB" sz="3600" dirty="0" err="1">
                <a:latin typeface="Consolas" panose="020B0609020204030204" pitchFamily="49" charset="0"/>
              </a:rPr>
              <a:t>css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text/</a:t>
            </a:r>
            <a:r>
              <a:rPr lang="en-GB" sz="3600" dirty="0" err="1">
                <a:latin typeface="Consolas" panose="020B0609020204030204" pitchFamily="49" charset="0"/>
              </a:rPr>
              <a:t>javascript</a:t>
            </a:r>
            <a:endParaRPr lang="en-GB" sz="3600" dirty="0"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998278-E3AA-3A99-CA7F-AD168F4F5BFB}"/>
              </a:ext>
            </a:extLst>
          </p:cNvPr>
          <p:cNvGrpSpPr/>
          <p:nvPr/>
        </p:nvGrpSpPr>
        <p:grpSpPr>
          <a:xfrm>
            <a:off x="5017912" y="1955921"/>
            <a:ext cx="2915187" cy="1869273"/>
            <a:chOff x="3844205" y="3232875"/>
            <a:chExt cx="2915187" cy="24237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319743-DC6D-213F-96A4-01D6AB5BBFFB}"/>
                </a:ext>
              </a:extLst>
            </p:cNvPr>
            <p:cNvSpPr txBox="1"/>
            <p:nvPr/>
          </p:nvSpPr>
          <p:spPr>
            <a:xfrm>
              <a:off x="4496307" y="4024643"/>
              <a:ext cx="2263085" cy="840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Image files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35B00E6-24C9-1207-FD38-92793CDBE4A9}"/>
                </a:ext>
              </a:extLst>
            </p:cNvPr>
            <p:cNvSpPr/>
            <p:nvPr/>
          </p:nvSpPr>
          <p:spPr>
            <a:xfrm>
              <a:off x="3844205" y="3232875"/>
              <a:ext cx="372533" cy="2423752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E069F22-6F4E-FF6F-9D7F-899EF3D5D275}"/>
              </a:ext>
            </a:extLst>
          </p:cNvPr>
          <p:cNvGrpSpPr/>
          <p:nvPr/>
        </p:nvGrpSpPr>
        <p:grpSpPr>
          <a:xfrm>
            <a:off x="5017911" y="4016610"/>
            <a:ext cx="2915187" cy="1123470"/>
            <a:chOff x="2703690" y="3574663"/>
            <a:chExt cx="2915187" cy="11234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307088-856A-97FC-D947-9DC2C45EB0DD}"/>
                </a:ext>
              </a:extLst>
            </p:cNvPr>
            <p:cNvSpPr txBox="1"/>
            <p:nvPr/>
          </p:nvSpPr>
          <p:spPr>
            <a:xfrm>
              <a:off x="3355792" y="3813232"/>
              <a:ext cx="2263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Linked files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E3937D48-A418-3EB8-7452-416A063542E7}"/>
                </a:ext>
              </a:extLst>
            </p:cNvPr>
            <p:cNvSpPr/>
            <p:nvPr/>
          </p:nvSpPr>
          <p:spPr>
            <a:xfrm>
              <a:off x="2703690" y="3574663"/>
              <a:ext cx="372533" cy="1123470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3111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368822" cy="4351338"/>
          </a:xfrm>
        </p:spPr>
        <p:txBody>
          <a:bodyPr/>
          <a:lstStyle/>
          <a:p>
            <a:r>
              <a:rPr lang="en-GB" sz="3600"/>
              <a:t> </a:t>
            </a:r>
            <a:endParaRPr lang="en-GB" sz="3600" dirty="0"/>
          </a:p>
          <a:p>
            <a:r>
              <a:rPr lang="en-GB" sz="3600" dirty="0"/>
              <a:t> </a:t>
            </a:r>
          </a:p>
          <a:p>
            <a:r>
              <a:rPr lang="en-GB" sz="3600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837D4-D082-0DE5-EA8A-25EDAA502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97334" y="1825625"/>
            <a:ext cx="3056466" cy="4351338"/>
          </a:xfrm>
        </p:spPr>
        <p:txBody>
          <a:bodyPr>
            <a:normAutofit/>
          </a:bodyPr>
          <a:lstStyle/>
          <a:p>
            <a:r>
              <a:rPr lang="en-GB" sz="3600" dirty="0"/>
              <a:t>Content</a:t>
            </a:r>
          </a:p>
          <a:p>
            <a:r>
              <a:rPr lang="en-GB" sz="3600" dirty="0"/>
              <a:t>Style</a:t>
            </a:r>
          </a:p>
          <a:p>
            <a:r>
              <a:rPr lang="en-GB" sz="3600" dirty="0"/>
              <a:t>Behaviour</a:t>
            </a:r>
          </a:p>
        </p:txBody>
      </p:sp>
      <p:pic>
        <p:nvPicPr>
          <p:cNvPr id="15" name="Picture 14" descr="A picture containing player&#10;&#10;Description automatically generated">
            <a:extLst>
              <a:ext uri="{FF2B5EF4-FFF2-40B4-BE49-F238E27FC236}">
                <a16:creationId xmlns:a16="http://schemas.microsoft.com/office/drawing/2014/main" id="{44642337-6762-67B2-621C-61B212E3D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72" y="3912509"/>
            <a:ext cx="1723183" cy="2340000"/>
          </a:xfrm>
          <a:prstGeom prst="rect">
            <a:avLst/>
          </a:prstGeom>
        </p:spPr>
      </p:pic>
      <p:pic>
        <p:nvPicPr>
          <p:cNvPr id="18" name="Picture 17" descr="A picture containing toy&#10;&#10;Description automatically generated">
            <a:extLst>
              <a:ext uri="{FF2B5EF4-FFF2-40B4-BE49-F238E27FC236}">
                <a16:creationId xmlns:a16="http://schemas.microsoft.com/office/drawing/2014/main" id="{E28EA260-77A5-DAB4-05FF-7F0690C24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739" y="3912509"/>
            <a:ext cx="1723183" cy="2340000"/>
          </a:xfrm>
          <a:prstGeom prst="rect">
            <a:avLst/>
          </a:prstGeom>
        </p:spPr>
      </p:pic>
      <p:pic>
        <p:nvPicPr>
          <p:cNvPr id="21" name="Picture 20" descr="A picture containing toy&#10;&#10;Description automatically generated">
            <a:extLst>
              <a:ext uri="{FF2B5EF4-FFF2-40B4-BE49-F238E27FC236}">
                <a16:creationId xmlns:a16="http://schemas.microsoft.com/office/drawing/2014/main" id="{CAEDD44E-7557-81F4-111F-74153FF51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705" y="3912509"/>
            <a:ext cx="1723183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85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MIME Types – Images /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8713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onsolas" panose="020B0609020204030204" pitchFamily="49" charset="0"/>
              </a:rPr>
              <a:t>image/gif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image/jpeg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image/</a:t>
            </a:r>
            <a:r>
              <a:rPr lang="en-GB" sz="3600" dirty="0" err="1">
                <a:latin typeface="Consolas" panose="020B0609020204030204" pitchFamily="49" charset="0"/>
              </a:rPr>
              <a:t>png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text/</a:t>
            </a:r>
            <a:r>
              <a:rPr lang="en-GB" sz="3600" dirty="0" err="1">
                <a:latin typeface="Consolas" panose="020B0609020204030204" pitchFamily="49" charset="0"/>
              </a:rPr>
              <a:t>css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text/</a:t>
            </a:r>
            <a:r>
              <a:rPr lang="en-GB" sz="3600" dirty="0" err="1">
                <a:latin typeface="Consolas" panose="020B0609020204030204" pitchFamily="49" charset="0"/>
              </a:rPr>
              <a:t>javascript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274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MIME Types – Audio /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8713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onsolas" panose="020B0609020204030204" pitchFamily="49" charset="0"/>
              </a:rPr>
              <a:t>audio/mpeg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audio/wav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video/mp4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video/mpeg</a:t>
            </a:r>
          </a:p>
          <a:p>
            <a:endParaRPr lang="en-GB" sz="36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0A8806-68AD-67C6-9653-97EBDCF65F26}"/>
              </a:ext>
            </a:extLst>
          </p:cNvPr>
          <p:cNvGrpSpPr/>
          <p:nvPr/>
        </p:nvGrpSpPr>
        <p:grpSpPr>
          <a:xfrm>
            <a:off x="5017911" y="3297112"/>
            <a:ext cx="2915189" cy="1122488"/>
            <a:chOff x="2703690" y="3610526"/>
            <a:chExt cx="2915189" cy="112248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670DD1-E219-D4E5-0910-27ECDDD6B28B}"/>
                </a:ext>
              </a:extLst>
            </p:cNvPr>
            <p:cNvSpPr txBox="1"/>
            <p:nvPr/>
          </p:nvSpPr>
          <p:spPr>
            <a:xfrm>
              <a:off x="3355794" y="3848604"/>
              <a:ext cx="2263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Video files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EA6DF8BC-7946-211A-288F-C7392B4E09B1}"/>
                </a:ext>
              </a:extLst>
            </p:cNvPr>
            <p:cNvSpPr/>
            <p:nvPr/>
          </p:nvSpPr>
          <p:spPr>
            <a:xfrm>
              <a:off x="2703690" y="3610526"/>
              <a:ext cx="372533" cy="1122488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86A23F7-4BEE-0591-A769-AEBE0320D394}"/>
              </a:ext>
            </a:extLst>
          </p:cNvPr>
          <p:cNvGrpSpPr/>
          <p:nvPr/>
        </p:nvGrpSpPr>
        <p:grpSpPr>
          <a:xfrm>
            <a:off x="5017911" y="2074432"/>
            <a:ext cx="2915189" cy="979918"/>
            <a:chOff x="2703690" y="3574663"/>
            <a:chExt cx="2915189" cy="97991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4C9916-B781-F6A5-7CEF-62A20D8AAD5B}"/>
                </a:ext>
              </a:extLst>
            </p:cNvPr>
            <p:cNvSpPr txBox="1"/>
            <p:nvPr/>
          </p:nvSpPr>
          <p:spPr>
            <a:xfrm>
              <a:off x="3355794" y="3741456"/>
              <a:ext cx="2263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Audio files</a:t>
              </a:r>
              <a:endParaRPr lang="en-GB" sz="36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A567E284-E050-5C51-086D-DA82FD542162}"/>
                </a:ext>
              </a:extLst>
            </p:cNvPr>
            <p:cNvSpPr/>
            <p:nvPr/>
          </p:nvSpPr>
          <p:spPr>
            <a:xfrm>
              <a:off x="2703690" y="3574663"/>
              <a:ext cx="372533" cy="979918"/>
            </a:xfrm>
            <a:prstGeom prst="rightBrac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7530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398-0280-7C80-05B6-3C937562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MIME Types – Audio /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48061-4D6D-792D-3F0F-24AFB87A1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8713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Consolas" panose="020B0609020204030204" pitchFamily="49" charset="0"/>
              </a:rPr>
              <a:t>audio/mpeg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audio/wav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video/mp4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video/mpeg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1690510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5BCE73-E68A-19FF-6E3B-A2385574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Elements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494FA6-D132-D6B9-EFB1-9C926F906755}"/>
              </a:ext>
            </a:extLst>
          </p:cNvPr>
          <p:cNvSpPr txBox="1"/>
          <p:nvPr/>
        </p:nvSpPr>
        <p:spPr>
          <a:xfrm>
            <a:off x="831383" y="1821129"/>
            <a:ext cx="1926553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Document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B33B96-43D5-6687-5659-EC9C031A2E84}"/>
              </a:ext>
            </a:extLst>
          </p:cNvPr>
          <p:cNvSpPr txBox="1"/>
          <p:nvPr/>
        </p:nvSpPr>
        <p:spPr>
          <a:xfrm>
            <a:off x="3010989" y="1821129"/>
            <a:ext cx="1806970" cy="280076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Metadata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head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title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style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link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9A83C6-47FD-8FC3-1BB9-0D48E54E2A5D}"/>
              </a:ext>
            </a:extLst>
          </p:cNvPr>
          <p:cNvSpPr txBox="1"/>
          <p:nvPr/>
        </p:nvSpPr>
        <p:spPr>
          <a:xfrm>
            <a:off x="5071012" y="1821129"/>
            <a:ext cx="1576072" cy="18158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Sections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body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h1-h6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2CB195-FD7D-2D11-B485-C7FDFB732121}"/>
              </a:ext>
            </a:extLst>
          </p:cNvPr>
          <p:cNvSpPr txBox="1"/>
          <p:nvPr/>
        </p:nvSpPr>
        <p:spPr>
          <a:xfrm>
            <a:off x="6900137" y="1821129"/>
            <a:ext cx="1734577" cy="32932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Grouping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p</a:t>
            </a:r>
          </a:p>
          <a:p>
            <a:r>
              <a:rPr lang="en-GB" sz="3200" dirty="0" err="1">
                <a:latin typeface="Consolas" panose="020B0609020204030204" pitchFamily="49" charset="0"/>
              </a:rPr>
              <a:t>ol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 err="1">
                <a:latin typeface="Consolas" panose="020B0609020204030204" pitchFamily="49" charset="0"/>
              </a:rPr>
              <a:t>ul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li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div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9540AC-8C29-448A-CB05-B93DCAFBC641}"/>
              </a:ext>
            </a:extLst>
          </p:cNvPr>
          <p:cNvSpPr txBox="1"/>
          <p:nvPr/>
        </p:nvSpPr>
        <p:spPr>
          <a:xfrm>
            <a:off x="8887767" y="1821129"/>
            <a:ext cx="862929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Text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0C830E-651B-0F50-9E33-983BB2553BF1}"/>
              </a:ext>
            </a:extLst>
          </p:cNvPr>
          <p:cNvSpPr txBox="1"/>
          <p:nvPr/>
        </p:nvSpPr>
        <p:spPr>
          <a:xfrm>
            <a:off x="10003750" y="1821129"/>
            <a:ext cx="1350050" cy="23083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/>
              <a:t>Embed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 err="1">
                <a:latin typeface="Consolas" panose="020B0609020204030204" pitchFamily="49" charset="0"/>
              </a:rPr>
              <a:t>img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audio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06242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uiExpand="1" build="p"/>
      <p:bldP spid="11" grpId="0" uiExpand="1" build="p"/>
      <p:bldP spid="12" grpId="0" uiExpand="1" build="p"/>
      <p:bldP spid="13" grpId="0" uiExpand="1" build="p"/>
      <p:bldP spid="14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5BCE73-E68A-19FF-6E3B-A2385574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Elements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494FA6-D132-D6B9-EFB1-9C926F906755}"/>
              </a:ext>
            </a:extLst>
          </p:cNvPr>
          <p:cNvSpPr txBox="1"/>
          <p:nvPr/>
        </p:nvSpPr>
        <p:spPr>
          <a:xfrm>
            <a:off x="831383" y="1821129"/>
            <a:ext cx="1926553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Document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B33B96-43D5-6687-5659-EC9C031A2E84}"/>
              </a:ext>
            </a:extLst>
          </p:cNvPr>
          <p:cNvSpPr txBox="1"/>
          <p:nvPr/>
        </p:nvSpPr>
        <p:spPr>
          <a:xfrm>
            <a:off x="3010989" y="1821129"/>
            <a:ext cx="1806970" cy="280076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Metadata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head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title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style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link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9A83C6-47FD-8FC3-1BB9-0D48E54E2A5D}"/>
              </a:ext>
            </a:extLst>
          </p:cNvPr>
          <p:cNvSpPr txBox="1"/>
          <p:nvPr/>
        </p:nvSpPr>
        <p:spPr>
          <a:xfrm>
            <a:off x="5071012" y="1821129"/>
            <a:ext cx="1576072" cy="181588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Sections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body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h1-h6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2CB195-FD7D-2D11-B485-C7FDFB732121}"/>
              </a:ext>
            </a:extLst>
          </p:cNvPr>
          <p:cNvSpPr txBox="1"/>
          <p:nvPr/>
        </p:nvSpPr>
        <p:spPr>
          <a:xfrm>
            <a:off x="6900137" y="1821129"/>
            <a:ext cx="1734577" cy="32932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Grouping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p</a:t>
            </a:r>
          </a:p>
          <a:p>
            <a:r>
              <a:rPr lang="en-GB" sz="3200" dirty="0" err="1">
                <a:latin typeface="Consolas" panose="020B0609020204030204" pitchFamily="49" charset="0"/>
              </a:rPr>
              <a:t>ol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 err="1">
                <a:latin typeface="Consolas" panose="020B0609020204030204" pitchFamily="49" charset="0"/>
              </a:rPr>
              <a:t>ul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li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div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9540AC-8C29-448A-CB05-B93DCAFBC641}"/>
              </a:ext>
            </a:extLst>
          </p:cNvPr>
          <p:cNvSpPr txBox="1"/>
          <p:nvPr/>
        </p:nvSpPr>
        <p:spPr>
          <a:xfrm>
            <a:off x="8887767" y="1821129"/>
            <a:ext cx="862929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Text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0C830E-651B-0F50-9E33-983BB2553BF1}"/>
              </a:ext>
            </a:extLst>
          </p:cNvPr>
          <p:cNvSpPr txBox="1"/>
          <p:nvPr/>
        </p:nvSpPr>
        <p:spPr>
          <a:xfrm>
            <a:off x="10003750" y="1821129"/>
            <a:ext cx="1350050" cy="23083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BDD7EE"/>
                </a:solidFill>
              </a:rPr>
              <a:t>Embed</a:t>
            </a:r>
          </a:p>
          <a:p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3200" dirty="0" err="1">
                <a:latin typeface="Consolas" panose="020B0609020204030204" pitchFamily="49" charset="0"/>
              </a:rPr>
              <a:t>img</a:t>
            </a:r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audio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3638893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3600" dirty="0"/>
              <a:t>Describe, exemplify and implement internal and external Cascading Style Sheets (CSS):</a:t>
            </a:r>
          </a:p>
          <a:p>
            <a:r>
              <a:rPr lang="en-GB" sz="3600" dirty="0"/>
              <a:t>selectors, classes and IDs</a:t>
            </a:r>
          </a:p>
          <a:p>
            <a:r>
              <a:rPr lang="en-GB" sz="3600" dirty="0"/>
              <a:t>properties</a:t>
            </a:r>
          </a:p>
          <a:p>
            <a:r>
              <a:rPr lang="en-GB" sz="3600" dirty="0"/>
              <a:t>text:</a:t>
            </a:r>
          </a:p>
          <a:p>
            <a:r>
              <a:rPr lang="en-GB" sz="3600" dirty="0"/>
              <a:t>font (family, size)</a:t>
            </a:r>
          </a:p>
          <a:p>
            <a:r>
              <a:rPr lang="en-GB" sz="3600" dirty="0" err="1"/>
              <a:t>color</a:t>
            </a:r>
            <a:endParaRPr lang="en-GB" sz="3600" dirty="0"/>
          </a:p>
          <a:p>
            <a:r>
              <a:rPr lang="en-GB" sz="3600" dirty="0"/>
              <a:t>alignment</a:t>
            </a:r>
          </a:p>
          <a:p>
            <a:r>
              <a:rPr lang="en-GB" sz="3600" dirty="0"/>
              <a:t>background colour</a:t>
            </a:r>
          </a:p>
          <a:p>
            <a:r>
              <a:rPr lang="en-GB" sz="3600" dirty="0"/>
              <a:t>Read and explain code that makes use of the above CSS.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18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3600" dirty="0"/>
              <a:t>Describe, exemplify and implement internal and external Cascading Style Sheets (CSS):</a:t>
            </a:r>
          </a:p>
          <a:p>
            <a:r>
              <a:rPr lang="en-GB" sz="3600" dirty="0"/>
              <a:t>selectors, classes and IDs</a:t>
            </a:r>
          </a:p>
          <a:p>
            <a:r>
              <a:rPr lang="en-GB" sz="3600" dirty="0"/>
              <a:t>properties</a:t>
            </a:r>
          </a:p>
          <a:p>
            <a:r>
              <a:rPr lang="en-GB" sz="3600" dirty="0"/>
              <a:t>text:</a:t>
            </a:r>
          </a:p>
          <a:p>
            <a:r>
              <a:rPr lang="en-GB" sz="3600" dirty="0"/>
              <a:t>font (family, size)</a:t>
            </a:r>
          </a:p>
          <a:p>
            <a:r>
              <a:rPr lang="en-GB" sz="3600" dirty="0" err="1"/>
              <a:t>color</a:t>
            </a:r>
            <a:endParaRPr lang="en-GB" sz="3600" dirty="0"/>
          </a:p>
          <a:p>
            <a:r>
              <a:rPr lang="en-GB" sz="3600" dirty="0"/>
              <a:t>alignment</a:t>
            </a:r>
          </a:p>
          <a:p>
            <a:r>
              <a:rPr lang="en-GB" sz="3600" dirty="0"/>
              <a:t>background colour</a:t>
            </a:r>
          </a:p>
          <a:p>
            <a:r>
              <a:rPr lang="en-GB" sz="3600" dirty="0"/>
              <a:t>Read and explain code that makes use of the above CSS.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992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– Style (Internal CSS)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3 &lt;head&gt;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4   &lt;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GB" sz="4200" dirty="0">
                <a:latin typeface="Consolas" panose="020B0609020204030204" pitchFamily="49" charset="0"/>
              </a:rPr>
              <a:t>&gt;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5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6   &lt;/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GB" sz="4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7 &lt;/head&gt;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E004AEC-A620-D3A6-BB25-1E37B9C157D1}"/>
              </a:ext>
            </a:extLst>
          </p:cNvPr>
          <p:cNvSpPr/>
          <p:nvPr/>
        </p:nvSpPr>
        <p:spPr>
          <a:xfrm>
            <a:off x="5381957" y="3397950"/>
            <a:ext cx="2817481" cy="862642"/>
          </a:xfrm>
          <a:prstGeom prst="callout2">
            <a:avLst>
              <a:gd name="adj1" fmla="val 49953"/>
              <a:gd name="adj2" fmla="val -312"/>
              <a:gd name="adj3" fmla="val 49740"/>
              <a:gd name="adj4" fmla="val -12980"/>
              <a:gd name="adj5" fmla="val 49050"/>
              <a:gd name="adj6" fmla="val -3006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CSS Rules</a:t>
            </a:r>
          </a:p>
        </p:txBody>
      </p:sp>
    </p:spTree>
    <p:extLst>
      <p:ext uri="{BB962C8B-B14F-4D97-AF65-F5344CB8AC3E}">
        <p14:creationId xmlns:p14="http://schemas.microsoft.com/office/powerpoint/2010/main" val="59108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– Style (Internal CSS)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3 &lt;head&gt;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4   &lt;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GB" sz="4200" dirty="0">
                <a:latin typeface="Consolas" panose="020B0609020204030204" pitchFamily="49" charset="0"/>
              </a:rPr>
              <a:t>&gt;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5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6   &lt;/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GB" sz="4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7 &lt;/head&gt;</a:t>
            </a:r>
          </a:p>
        </p:txBody>
      </p:sp>
    </p:spTree>
    <p:extLst>
      <p:ext uri="{BB962C8B-B14F-4D97-AF65-F5344CB8AC3E}">
        <p14:creationId xmlns:p14="http://schemas.microsoft.com/office/powerpoint/2010/main" val="28778145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3 &lt;head&gt;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4   &lt;style&gt;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5    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/*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A comment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*/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6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7   &lt;/style&gt;</a:t>
            </a:r>
          </a:p>
        </p:txBody>
      </p:sp>
    </p:spTree>
    <p:extLst>
      <p:ext uri="{BB962C8B-B14F-4D97-AF65-F5344CB8AC3E}">
        <p14:creationId xmlns:p14="http://schemas.microsoft.com/office/powerpoint/2010/main" val="25353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sz="3600" dirty="0"/>
              <a:t>Describe, exemplify and implement HTML code:</a:t>
            </a:r>
          </a:p>
          <a:p>
            <a:r>
              <a:rPr lang="en-GB" sz="3600" dirty="0"/>
              <a:t>HTML</a:t>
            </a:r>
          </a:p>
          <a:p>
            <a:r>
              <a:rPr lang="en-GB" sz="3600" dirty="0"/>
              <a:t>head</a:t>
            </a:r>
          </a:p>
          <a:p>
            <a:r>
              <a:rPr lang="en-GB" sz="3600" dirty="0"/>
              <a:t>title</a:t>
            </a:r>
          </a:p>
          <a:p>
            <a:r>
              <a:rPr lang="en-GB" sz="3600" dirty="0"/>
              <a:t>body</a:t>
            </a:r>
          </a:p>
          <a:p>
            <a:r>
              <a:rPr lang="en-GB" sz="3600" dirty="0"/>
              <a:t>heading</a:t>
            </a:r>
          </a:p>
          <a:p>
            <a:r>
              <a:rPr lang="en-GB" sz="3600" dirty="0"/>
              <a:t>paragraph</a:t>
            </a:r>
          </a:p>
          <a:p>
            <a:r>
              <a:rPr lang="en-GB" sz="3600" dirty="0">
                <a:solidFill>
                  <a:srgbClr val="FF0000"/>
                </a:solidFill>
              </a:rPr>
              <a:t>DIV</a:t>
            </a:r>
          </a:p>
          <a:p>
            <a:r>
              <a:rPr lang="en-GB" sz="3600" dirty="0"/>
              <a:t>link</a:t>
            </a:r>
          </a:p>
          <a:p>
            <a:r>
              <a:rPr lang="en-GB" sz="3600" dirty="0"/>
              <a:t>anchor</a:t>
            </a:r>
          </a:p>
          <a:p>
            <a:r>
              <a:rPr lang="en-GB" sz="3600" dirty="0"/>
              <a:t>IMG</a:t>
            </a:r>
          </a:p>
          <a:p>
            <a:r>
              <a:rPr lang="en-GB" sz="3600" dirty="0"/>
              <a:t>audio</a:t>
            </a:r>
          </a:p>
          <a:p>
            <a:r>
              <a:rPr lang="en-GB" sz="3600" dirty="0"/>
              <a:t>video</a:t>
            </a:r>
          </a:p>
          <a:p>
            <a:r>
              <a:rPr lang="en-GB" sz="3600" dirty="0"/>
              <a:t>lists — </a:t>
            </a:r>
            <a:r>
              <a:rPr lang="en-GB" sz="3600" dirty="0" err="1"/>
              <a:t>ol</a:t>
            </a:r>
            <a:r>
              <a:rPr lang="en-GB" sz="3600" dirty="0"/>
              <a:t>, </a:t>
            </a:r>
            <a:r>
              <a:rPr lang="en-GB" sz="3600" dirty="0" err="1"/>
              <a:t>ul</a:t>
            </a:r>
            <a:r>
              <a:rPr lang="en-GB" sz="3600" dirty="0"/>
              <a:t> and li</a:t>
            </a:r>
          </a:p>
          <a:p>
            <a:r>
              <a:rPr lang="en-GB" sz="3600" dirty="0"/>
              <a:t>Describe and implement hyperlinks (internal and external), relative and absolute addressing.</a:t>
            </a:r>
          </a:p>
          <a:p>
            <a:r>
              <a:rPr lang="en-GB" sz="3600" dirty="0"/>
              <a:t>Read and explain code that makes use of the above HTML.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874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3 &lt;head&gt;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4   &lt;style&gt;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5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6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7   &lt;/style&gt;</a:t>
            </a:r>
          </a:p>
        </p:txBody>
      </p:sp>
    </p:spTree>
    <p:extLst>
      <p:ext uri="{BB962C8B-B14F-4D97-AF65-F5344CB8AC3E}">
        <p14:creationId xmlns:p14="http://schemas.microsoft.com/office/powerpoint/2010/main" val="304198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Rule – Single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selector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660066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459505" y="3138652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2046"/>
              <a:gd name="adj6" fmla="val 1336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Curly brackets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07A88E80-FC31-4AE6-D5FF-402648687FE7}"/>
              </a:ext>
            </a:extLst>
          </p:cNvPr>
          <p:cNvSpPr/>
          <p:nvPr/>
        </p:nvSpPr>
        <p:spPr>
          <a:xfrm>
            <a:off x="3045034" y="3138652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2046"/>
              <a:gd name="adj6" fmla="val 1336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18951EE0-D0E2-88F9-7F53-EA7C86DFF954}"/>
              </a:ext>
            </a:extLst>
          </p:cNvPr>
          <p:cNvSpPr/>
          <p:nvPr/>
        </p:nvSpPr>
        <p:spPr>
          <a:xfrm flipH="1">
            <a:off x="9273476" y="3138652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2046"/>
              <a:gd name="adj6" fmla="val 1336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</a:t>
            </a:r>
          </a:p>
        </p:txBody>
      </p:sp>
    </p:spTree>
    <p:extLst>
      <p:ext uri="{BB962C8B-B14F-4D97-AF65-F5344CB8AC3E}">
        <p14:creationId xmlns:p14="http://schemas.microsoft.com/office/powerpoint/2010/main" val="170176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  <p:bldP spid="1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Rule – Single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selector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660066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6648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Rule – Multiple Properties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selector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          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CB3A0-6E4B-3882-F612-9C18B4A7CC89}"/>
              </a:ext>
            </a:extLst>
          </p:cNvPr>
          <p:cNvSpPr txBox="1"/>
          <p:nvPr/>
        </p:nvSpPr>
        <p:spPr>
          <a:xfrm>
            <a:off x="1687228" y="5197284"/>
            <a:ext cx="8817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One </a:t>
            </a:r>
            <a:r>
              <a:rPr lang="en-GB" sz="3600" dirty="0">
                <a:solidFill>
                  <a:srgbClr val="FF0000"/>
                </a:solidFill>
              </a:rPr>
              <a:t>selector</a:t>
            </a:r>
            <a:r>
              <a:rPr lang="en-GB" sz="3600" dirty="0"/>
              <a:t> – multiple </a:t>
            </a:r>
            <a:r>
              <a:rPr lang="en-GB" sz="3600" dirty="0">
                <a:solidFill>
                  <a:srgbClr val="0000FF"/>
                </a:solidFill>
              </a:rPr>
              <a:t>property</a:t>
            </a:r>
            <a:r>
              <a:rPr lang="en-GB" sz="3600" dirty="0"/>
              <a:t> &amp; </a:t>
            </a:r>
            <a:r>
              <a:rPr lang="en-GB" sz="3600" dirty="0">
                <a:solidFill>
                  <a:srgbClr val="7030A0"/>
                </a:solidFill>
              </a:rPr>
              <a:t>value</a:t>
            </a:r>
            <a:r>
              <a:rPr lang="en-GB" sz="3600" dirty="0"/>
              <a:t> pairs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B301E01D-97C2-16FF-A6F7-D82227003255}"/>
              </a:ext>
            </a:extLst>
          </p:cNvPr>
          <p:cNvSpPr/>
          <p:nvPr/>
        </p:nvSpPr>
        <p:spPr>
          <a:xfrm>
            <a:off x="3464134" y="4001294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3355"/>
              <a:gd name="adj6" fmla="val 1188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Colons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7D9076A-B73D-2B71-1085-552ECC11E815}"/>
              </a:ext>
            </a:extLst>
          </p:cNvPr>
          <p:cNvSpPr/>
          <p:nvPr/>
        </p:nvSpPr>
        <p:spPr>
          <a:xfrm flipH="1">
            <a:off x="8891361" y="4001294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4091"/>
              <a:gd name="adj6" fmla="val 1194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Semi-colons</a:t>
            </a:r>
          </a:p>
        </p:txBody>
      </p:sp>
    </p:spTree>
    <p:extLst>
      <p:ext uri="{BB962C8B-B14F-4D97-AF65-F5344CB8AC3E}">
        <p14:creationId xmlns:p14="http://schemas.microsoft.com/office/powerpoint/2010/main" val="63543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7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Rule – Multiple Properties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selector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          </a:t>
            </a:r>
            <a:r>
              <a:rPr lang="en-GB" sz="4200" dirty="0">
                <a:solidFill>
                  <a:srgbClr val="0000FF"/>
                </a:solidFill>
                <a:latin typeface="Consolas" panose="020B0609020204030204" pitchFamily="49" charset="0"/>
              </a:rPr>
              <a:t>property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>
                <a:solidFill>
                  <a:srgbClr val="7030A0"/>
                </a:solidFill>
                <a:latin typeface="Consolas" panose="020B0609020204030204" pitchFamily="49" charset="0"/>
              </a:rPr>
              <a:t>value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8956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Font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2671565"/>
          </a:xfrm>
        </p:spPr>
        <p:txBody>
          <a:bodyPr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h1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en-GB" sz="4200" dirty="0">
                <a:latin typeface="Consolas" panose="020B0609020204030204" pitchFamily="49" charset="0"/>
              </a:rPr>
              <a:t>: "Times New Roman",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    Times,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serif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p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en-GB" sz="4200" dirty="0">
                <a:latin typeface="Consolas" panose="020B0609020204030204" pitchFamily="49" charset="0"/>
              </a:rPr>
              <a:t>: Arial,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sans-serif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CB3A0-6E4B-3882-F612-9C18B4A7CC89}"/>
              </a:ext>
            </a:extLst>
          </p:cNvPr>
          <p:cNvSpPr txBox="1"/>
          <p:nvPr/>
        </p:nvSpPr>
        <p:spPr>
          <a:xfrm>
            <a:off x="2832233" y="5944914"/>
            <a:ext cx="6527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Fonts listed in order of preference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A81F7CA9-BCDF-26A2-7E5A-84F462F2907A}"/>
              </a:ext>
            </a:extLst>
          </p:cNvPr>
          <p:cNvSpPr/>
          <p:nvPr/>
        </p:nvSpPr>
        <p:spPr>
          <a:xfrm>
            <a:off x="6965771" y="1745142"/>
            <a:ext cx="353900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Quotes due to space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4A61607B-9F3B-788B-3313-16C9EF2262A1}"/>
              </a:ext>
            </a:extLst>
          </p:cNvPr>
          <p:cNvSpPr/>
          <p:nvPr/>
        </p:nvSpPr>
        <p:spPr>
          <a:xfrm flipH="1">
            <a:off x="9283076" y="3459792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19465"/>
              <a:gd name="adj6" fmla="val 1323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System font</a:t>
            </a:r>
          </a:p>
        </p:txBody>
      </p:sp>
    </p:spTree>
    <p:extLst>
      <p:ext uri="{BB962C8B-B14F-4D97-AF65-F5344CB8AC3E}">
        <p14:creationId xmlns:p14="http://schemas.microsoft.com/office/powerpoint/2010/main" val="116224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4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Font 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2671565"/>
          </a:xfrm>
        </p:spPr>
        <p:txBody>
          <a:bodyPr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h1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en-GB" sz="4200" dirty="0">
                <a:latin typeface="Consolas" panose="020B0609020204030204" pitchFamily="49" charset="0"/>
              </a:rPr>
              <a:t>: "Times New Roman",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    Times,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serif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GB" sz="4200" dirty="0">
                <a:latin typeface="Consolas" panose="020B0609020204030204" pitchFamily="49" charset="0"/>
              </a:rPr>
              <a:t>p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font-family</a:t>
            </a:r>
            <a:r>
              <a:rPr lang="en-GB" sz="4200" dirty="0">
                <a:latin typeface="Consolas" panose="020B0609020204030204" pitchFamily="49" charset="0"/>
              </a:rPr>
              <a:t>: Arial, 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sans-serif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13253316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Font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158819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h2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{font-family: sans-serif;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   font-size</a:t>
            </a:r>
            <a:r>
              <a:rPr lang="en-GB" sz="4200" dirty="0">
                <a:latin typeface="Consolas" panose="020B0609020204030204" pitchFamily="49" charset="0"/>
              </a:rPr>
              <a:t>: 20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9CB3A0-6E4B-3882-F612-9C18B4A7CC89}"/>
              </a:ext>
            </a:extLst>
          </p:cNvPr>
          <p:cNvSpPr txBox="1"/>
          <p:nvPr/>
        </p:nvSpPr>
        <p:spPr>
          <a:xfrm>
            <a:off x="4876799" y="5944914"/>
            <a:ext cx="2438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Units: </a:t>
            </a:r>
            <a:r>
              <a:rPr lang="en-GB" sz="3600" dirty="0" err="1">
                <a:solidFill>
                  <a:srgbClr val="7030A0"/>
                </a:solidFill>
              </a:rPr>
              <a:t>px</a:t>
            </a:r>
            <a:r>
              <a:rPr lang="en-GB" sz="3600" dirty="0">
                <a:solidFill>
                  <a:srgbClr val="7030A0"/>
                </a:solidFill>
              </a:rPr>
              <a:t>, pt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6F0BC1-93C4-76E6-513C-BB541397C46A}"/>
              </a:ext>
            </a:extLst>
          </p:cNvPr>
          <p:cNvSpPr/>
          <p:nvPr/>
        </p:nvSpPr>
        <p:spPr>
          <a:xfrm flipH="1">
            <a:off x="6749048" y="4403096"/>
            <a:ext cx="2443389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22296"/>
              <a:gd name="adj6" fmla="val 13043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space</a:t>
            </a:r>
          </a:p>
        </p:txBody>
      </p:sp>
    </p:spTree>
    <p:extLst>
      <p:ext uri="{BB962C8B-B14F-4D97-AF65-F5344CB8AC3E}">
        <p14:creationId xmlns:p14="http://schemas.microsoft.com/office/powerpoint/2010/main" val="277071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build="p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Font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158819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h2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{font-family: sans-serif;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   font-size</a:t>
            </a:r>
            <a:r>
              <a:rPr lang="en-GB" sz="4200" dirty="0">
                <a:latin typeface="Consolas" panose="020B0609020204030204" pitchFamily="49" charset="0"/>
              </a:rPr>
              <a:t>: 20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  <a:endParaRPr lang="en-GB" sz="4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3387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h4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 err="1">
                <a:latin typeface="Consolas" panose="020B0609020204030204" pitchFamily="49" charset="0"/>
              </a:rPr>
              <a:t>center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6F0BC1-93C4-76E6-513C-BB541397C46A}"/>
              </a:ext>
            </a:extLst>
          </p:cNvPr>
          <p:cNvSpPr/>
          <p:nvPr/>
        </p:nvSpPr>
        <p:spPr>
          <a:xfrm>
            <a:off x="1412032" y="3569561"/>
            <a:ext cx="4248538" cy="862642"/>
          </a:xfrm>
          <a:prstGeom prst="callout2">
            <a:avLst>
              <a:gd name="adj1" fmla="val 50130"/>
              <a:gd name="adj2" fmla="val 99866"/>
              <a:gd name="adj3" fmla="val 50690"/>
              <a:gd name="adj4" fmla="val 113305"/>
              <a:gd name="adj5" fmla="val -12922"/>
              <a:gd name="adj6" fmla="val 12018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left / </a:t>
            </a:r>
            <a:r>
              <a:rPr lang="en-GB" sz="2800" b="1" dirty="0" err="1">
                <a:solidFill>
                  <a:srgbClr val="7030A0"/>
                </a:solidFill>
              </a:rPr>
              <a:t>center</a:t>
            </a:r>
            <a:r>
              <a:rPr lang="en-GB" sz="2800" b="1" dirty="0">
                <a:solidFill>
                  <a:srgbClr val="7030A0"/>
                </a:solidFill>
              </a:rPr>
              <a:t> / right / justify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27929-CF2F-75E4-4D61-A5CD727F032B}"/>
              </a:ext>
            </a:extLst>
          </p:cNvPr>
          <p:cNvSpPr txBox="1"/>
          <p:nvPr/>
        </p:nvSpPr>
        <p:spPr>
          <a:xfrm>
            <a:off x="4267935" y="5920032"/>
            <a:ext cx="3656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American spelling!</a:t>
            </a:r>
          </a:p>
        </p:txBody>
      </p:sp>
    </p:spTree>
    <p:extLst>
      <p:ext uri="{BB962C8B-B14F-4D97-AF65-F5344CB8AC3E}">
        <p14:creationId xmlns:p14="http://schemas.microsoft.com/office/powerpoint/2010/main" val="107630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3600" dirty="0"/>
              <a:t>Describe, exemplify and implement HTML code:</a:t>
            </a:r>
          </a:p>
          <a:p>
            <a:pPr lvl="1"/>
            <a:r>
              <a:rPr lang="en-GB" sz="3200" dirty="0"/>
              <a:t>html</a:t>
            </a:r>
          </a:p>
          <a:p>
            <a:pPr lvl="1"/>
            <a:r>
              <a:rPr lang="en-GB" sz="3200" dirty="0"/>
              <a:t>head</a:t>
            </a:r>
          </a:p>
          <a:p>
            <a:pPr lvl="1"/>
            <a:r>
              <a:rPr lang="en-GB" sz="3200" dirty="0"/>
              <a:t>title</a:t>
            </a:r>
          </a:p>
          <a:p>
            <a:pPr lvl="1"/>
            <a:r>
              <a:rPr lang="en-GB" sz="3200" dirty="0"/>
              <a:t>body</a:t>
            </a:r>
          </a:p>
          <a:p>
            <a:r>
              <a:rPr lang="en-GB" sz="3600" dirty="0"/>
              <a:t>Read and explain code that makes use of the above HTML.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621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h4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text-align</a:t>
            </a:r>
            <a:r>
              <a:rPr lang="en-GB" sz="4200" dirty="0">
                <a:latin typeface="Consolas" panose="020B0609020204030204" pitchFamily="49" charset="0"/>
              </a:rPr>
              <a:t>: </a:t>
            </a:r>
            <a:r>
              <a:rPr lang="en-GB" sz="4200" dirty="0" err="1">
                <a:latin typeface="Consolas" panose="020B0609020204030204" pitchFamily="49" charset="0"/>
              </a:rPr>
              <a:t>center</a:t>
            </a:r>
            <a:r>
              <a:rPr lang="en-GB" sz="4200" dirty="0">
                <a:latin typeface="Consolas" panose="020B0609020204030204" pitchFamily="49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11206179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Colour (Text)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h5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4200" dirty="0">
                <a:latin typeface="Consolas" panose="020B0609020204030204" pitchFamily="49" charset="0"/>
              </a:rPr>
              <a:t>: green;}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6F0BC1-93C4-76E6-513C-BB541397C46A}"/>
              </a:ext>
            </a:extLst>
          </p:cNvPr>
          <p:cNvSpPr/>
          <p:nvPr/>
        </p:nvSpPr>
        <p:spPr>
          <a:xfrm flipH="1">
            <a:off x="6096000" y="4125363"/>
            <a:ext cx="3172504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88188"/>
              <a:gd name="adj6" fmla="val 13394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HTML colour name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Can use Hex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27929-CF2F-75E4-4D61-A5CD727F032B}"/>
              </a:ext>
            </a:extLst>
          </p:cNvPr>
          <p:cNvSpPr txBox="1"/>
          <p:nvPr/>
        </p:nvSpPr>
        <p:spPr>
          <a:xfrm>
            <a:off x="4267948" y="5944914"/>
            <a:ext cx="3656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American spelling!</a:t>
            </a:r>
          </a:p>
        </p:txBody>
      </p:sp>
    </p:spTree>
    <p:extLst>
      <p:ext uri="{BB962C8B-B14F-4D97-AF65-F5344CB8AC3E}">
        <p14:creationId xmlns:p14="http://schemas.microsoft.com/office/powerpoint/2010/main" val="135894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4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Colour (Text)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h5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4200" dirty="0">
                <a:latin typeface="Consolas" panose="020B0609020204030204" pitchFamily="49" charset="0"/>
              </a:rPr>
              <a:t>: green;}</a:t>
            </a:r>
          </a:p>
        </p:txBody>
      </p:sp>
    </p:spTree>
    <p:extLst>
      <p:ext uri="{BB962C8B-B14F-4D97-AF65-F5344CB8AC3E}">
        <p14:creationId xmlns:p14="http://schemas.microsoft.com/office/powerpoint/2010/main" val="391288163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Background Colour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h6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background-</a:t>
            </a:r>
            <a:r>
              <a:rPr lang="en-GB" sz="42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4200" dirty="0">
                <a:latin typeface="Consolas" panose="020B0609020204030204" pitchFamily="49" charset="0"/>
              </a:rPr>
              <a:t>: #FFF8DC;}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6F0BC1-93C4-76E6-513C-BB541397C46A}"/>
              </a:ext>
            </a:extLst>
          </p:cNvPr>
          <p:cNvSpPr/>
          <p:nvPr/>
        </p:nvSpPr>
        <p:spPr>
          <a:xfrm>
            <a:off x="2767914" y="3934932"/>
            <a:ext cx="4314357" cy="812595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6701"/>
              <a:gd name="adj6" fmla="val 13158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Hex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Can use HTML colour name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27929-CF2F-75E4-4D61-A5CD727F032B}"/>
              </a:ext>
            </a:extLst>
          </p:cNvPr>
          <p:cNvSpPr txBox="1"/>
          <p:nvPr/>
        </p:nvSpPr>
        <p:spPr>
          <a:xfrm>
            <a:off x="4267948" y="5944914"/>
            <a:ext cx="3656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American spelling!</a:t>
            </a:r>
          </a:p>
        </p:txBody>
      </p:sp>
    </p:spTree>
    <p:extLst>
      <p:ext uri="{BB962C8B-B14F-4D97-AF65-F5344CB8AC3E}">
        <p14:creationId xmlns:p14="http://schemas.microsoft.com/office/powerpoint/2010/main" val="271385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4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Background Colour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597150"/>
            <a:ext cx="10515600" cy="81259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h6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background-</a:t>
            </a:r>
            <a:r>
              <a:rPr lang="en-GB" sz="42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4200" dirty="0">
                <a:latin typeface="Consolas" panose="020B0609020204030204" pitchFamily="49" charset="0"/>
              </a:rPr>
              <a:t>: #FFF8DC;}</a:t>
            </a:r>
          </a:p>
        </p:txBody>
      </p:sp>
    </p:spTree>
    <p:extLst>
      <p:ext uri="{BB962C8B-B14F-4D97-AF65-F5344CB8AC3E}">
        <p14:creationId xmlns:p14="http://schemas.microsoft.com/office/powerpoint/2010/main" val="10264300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Width and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18486" y="2597150"/>
            <a:ext cx="8635314" cy="812595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p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4200" dirty="0">
                <a:latin typeface="Consolas" panose="020B0609020204030204" pitchFamily="49" charset="0"/>
              </a:rPr>
              <a:t>: 50%;}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6F0BC1-93C4-76E6-513C-BB541397C46A}"/>
              </a:ext>
            </a:extLst>
          </p:cNvPr>
          <p:cNvSpPr/>
          <p:nvPr/>
        </p:nvSpPr>
        <p:spPr>
          <a:xfrm>
            <a:off x="1989438" y="3884886"/>
            <a:ext cx="1988970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58107"/>
              <a:gd name="adj6" fmla="val 11913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2462BE3-F95F-4847-976C-9543E70B14C3}"/>
              </a:ext>
            </a:extLst>
          </p:cNvPr>
          <p:cNvSpPr/>
          <p:nvPr/>
        </p:nvSpPr>
        <p:spPr>
          <a:xfrm flipH="1">
            <a:off x="6911546" y="3791730"/>
            <a:ext cx="3172504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46648"/>
              <a:gd name="adj6" fmla="val 1187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C54777-6DAA-44BC-A8E0-EAC0EB9CECA0}"/>
              </a:ext>
            </a:extLst>
          </p:cNvPr>
          <p:cNvSpPr txBox="1"/>
          <p:nvPr/>
        </p:nvSpPr>
        <p:spPr>
          <a:xfrm>
            <a:off x="2813338" y="5222669"/>
            <a:ext cx="65653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% – size relative to space available</a:t>
            </a:r>
          </a:p>
          <a:p>
            <a:r>
              <a:rPr lang="en-GB" sz="3600" dirty="0">
                <a:solidFill>
                  <a:srgbClr val="7030A0"/>
                </a:solidFill>
              </a:rPr>
              <a:t>px – absolute size</a:t>
            </a:r>
          </a:p>
        </p:txBody>
      </p:sp>
    </p:spTree>
    <p:extLst>
      <p:ext uri="{BB962C8B-B14F-4D97-AF65-F5344CB8AC3E}">
        <p14:creationId xmlns:p14="http://schemas.microsoft.com/office/powerpoint/2010/main" val="280479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– Width and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18486" y="2597150"/>
            <a:ext cx="8635314" cy="812595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4200" dirty="0">
                <a:latin typeface="Consolas" panose="020B0609020204030204" pitchFamily="49" charset="0"/>
              </a:rPr>
              <a:t>p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GB" sz="4200" dirty="0">
                <a:latin typeface="Consolas" panose="020B0609020204030204" pitchFamily="49" charset="0"/>
              </a:rPr>
              <a:t>{</a:t>
            </a:r>
            <a:r>
              <a:rPr lang="en-GB" sz="4200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4200" dirty="0">
                <a:latin typeface="Consolas" panose="020B0609020204030204" pitchFamily="49" charset="0"/>
              </a:rPr>
              <a:t>: 50%;}</a:t>
            </a:r>
          </a:p>
        </p:txBody>
      </p:sp>
    </p:spTree>
    <p:extLst>
      <p:ext uri="{BB962C8B-B14F-4D97-AF65-F5344CB8AC3E}">
        <p14:creationId xmlns:p14="http://schemas.microsoft.com/office/powerpoint/2010/main" val="346188509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- Link (External CSS)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643225" y="2705725"/>
            <a:ext cx="109055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&lt;link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rel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"stylesheet"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"text/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css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"style.css"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C15AECF-4B06-E905-B45D-505334569749}"/>
              </a:ext>
            </a:extLst>
          </p:cNvPr>
          <p:cNvSpPr/>
          <p:nvPr/>
        </p:nvSpPr>
        <p:spPr>
          <a:xfrm flipH="1">
            <a:off x="1353323" y="4344312"/>
            <a:ext cx="3054294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39943"/>
              <a:gd name="adj6" fmla="val -199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URL of CSS rules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D91ABD-5314-4889-B7E6-46E7DE51CBB2}"/>
              </a:ext>
            </a:extLst>
          </p:cNvPr>
          <p:cNvSpPr txBox="1"/>
          <p:nvPr/>
        </p:nvSpPr>
        <p:spPr>
          <a:xfrm>
            <a:off x="3407069" y="5846544"/>
            <a:ext cx="5377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Only start tag: </a:t>
            </a:r>
            <a:r>
              <a:rPr lang="en-GB" sz="3600" i="1" dirty="0">
                <a:solidFill>
                  <a:srgbClr val="7030A0"/>
                </a:solidFill>
              </a:rPr>
              <a:t>Void element</a:t>
            </a:r>
            <a:endParaRPr lang="en-GB" sz="3600" i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6" grpId="0" animBg="1"/>
      <p:bldP spid="7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- Link (External CSS)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643225" y="2705725"/>
            <a:ext cx="109055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&lt;link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rel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"stylesheet"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"text/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css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"style.css"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1545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Describe, exemplify and implement CSS using:</a:t>
            </a:r>
          </a:p>
          <a:p>
            <a:pPr lvl="1"/>
            <a:r>
              <a:rPr lang="en-GB" sz="3600" dirty="0"/>
              <a:t>IDs</a:t>
            </a:r>
          </a:p>
          <a:p>
            <a:pPr lvl="1"/>
            <a:r>
              <a:rPr lang="en-GB" sz="3600" dirty="0"/>
              <a:t>Classes</a:t>
            </a:r>
          </a:p>
          <a:p>
            <a:r>
              <a:rPr lang="en-GB" sz="3600" dirty="0"/>
              <a:t>Read and explain code that makes use of the above CSS.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76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Elements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8175044" y="2022002"/>
            <a:ext cx="2314379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0147"/>
              <a:gd name="adj6" fmla="val -248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Forward slash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3187201" y="2929979"/>
            <a:ext cx="5782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tag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GB" sz="4400" dirty="0">
                <a:latin typeface="Consolas" panose="020B0609020204030204" pitchFamily="49" charset="0"/>
              </a:rPr>
              <a:t>Content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tag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9FD08280-246B-F431-CC37-33C0C86742F1}"/>
              </a:ext>
            </a:extLst>
          </p:cNvPr>
          <p:cNvSpPr/>
          <p:nvPr/>
        </p:nvSpPr>
        <p:spPr>
          <a:xfrm flipH="1">
            <a:off x="368300" y="2168937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6036"/>
              <a:gd name="adj6" fmla="val -248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Angle bracket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EAD7D-8280-9923-1CD0-D9EECFCB98A3}"/>
              </a:ext>
            </a:extLst>
          </p:cNvPr>
          <p:cNvGrpSpPr/>
          <p:nvPr/>
        </p:nvGrpSpPr>
        <p:grpSpPr>
          <a:xfrm>
            <a:off x="3220821" y="3897529"/>
            <a:ext cx="1669564" cy="710147"/>
            <a:chOff x="8269092" y="2149231"/>
            <a:chExt cx="3751389" cy="71014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AD23AD0-2AE3-265A-E131-D974E66576BF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AF3E671-F974-7C13-9B1E-41CED9839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56158"/>
              <a:ext cx="0" cy="18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7C0B5F-945B-B128-9CF3-E22CEDD81E76}"/>
                </a:ext>
              </a:extLst>
            </p:cNvPr>
            <p:cNvSpPr txBox="1"/>
            <p:nvPr/>
          </p:nvSpPr>
          <p:spPr>
            <a:xfrm>
              <a:off x="8269092" y="2336158"/>
              <a:ext cx="37513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Start tag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726079-09D1-7A89-7724-A8E88E28B7A8}"/>
              </a:ext>
            </a:extLst>
          </p:cNvPr>
          <p:cNvGrpSpPr/>
          <p:nvPr/>
        </p:nvGrpSpPr>
        <p:grpSpPr>
          <a:xfrm>
            <a:off x="7134124" y="3897529"/>
            <a:ext cx="1669564" cy="710147"/>
            <a:chOff x="8269092" y="2149231"/>
            <a:chExt cx="3751389" cy="71014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A312F9-0BE1-4315-8FE7-E34A25810412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F8615FB-3E41-B23C-4114-38D88C5E67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56158"/>
              <a:ext cx="0" cy="180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632EFE-66DC-6228-2BF4-A7592BFD23C0}"/>
                </a:ext>
              </a:extLst>
            </p:cNvPr>
            <p:cNvSpPr txBox="1"/>
            <p:nvPr/>
          </p:nvSpPr>
          <p:spPr>
            <a:xfrm>
              <a:off x="8269092" y="2336158"/>
              <a:ext cx="37513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End tag</a:t>
              </a:r>
            </a:p>
          </p:txBody>
        </p:sp>
      </p:grpSp>
      <p:sp>
        <p:nvSpPr>
          <p:cNvPr id="24" name="Callout: Bent Line with No Border 23">
            <a:extLst>
              <a:ext uri="{FF2B5EF4-FFF2-40B4-BE49-F238E27FC236}">
                <a16:creationId xmlns:a16="http://schemas.microsoft.com/office/drawing/2014/main" id="{535B09F3-DD14-0BE1-83EE-674A2D878E89}"/>
              </a:ext>
            </a:extLst>
          </p:cNvPr>
          <p:cNvSpPr/>
          <p:nvPr/>
        </p:nvSpPr>
        <p:spPr>
          <a:xfrm flipH="1">
            <a:off x="3187201" y="4794602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136597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Displayed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1155097" y="5807488"/>
            <a:ext cx="9881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The content of an element can be another element!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89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build="p"/>
      <p:bldP spid="13" grpId="0" animBg="1"/>
      <p:bldP spid="24" grpId="0" animBg="1"/>
      <p:bldP spid="25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F94F-2736-4110-9A3C-0FE48826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071BB-A7AC-4E89-8434-BFA476BA3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>
            <a:normAutofit/>
          </a:bodyPr>
          <a:lstStyle/>
          <a:p>
            <a:r>
              <a:rPr lang="en-GB" sz="3200" dirty="0"/>
              <a:t>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2E45-FBA8-4F0C-9D8E-A4A4CFD14F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&lt;h2&gt;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&lt;/h2&gt;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"main"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FC336-C4B3-4207-854E-7EDD67E7B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ED167-685E-4FFD-8142-9EC45A19F2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Tags */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h2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blue;}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green;}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IDs */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#main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red;}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F4973-1880-4001-941D-3816D0C8D668}"/>
              </a:ext>
            </a:extLst>
          </p:cNvPr>
          <p:cNvSpPr txBox="1"/>
          <p:nvPr/>
        </p:nvSpPr>
        <p:spPr>
          <a:xfrm>
            <a:off x="6096000" y="365125"/>
            <a:ext cx="5157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An </a:t>
            </a:r>
            <a:r>
              <a:rPr lang="en-GB" sz="3600" dirty="0">
                <a:latin typeface="Consolas" panose="020B0609020204030204" pitchFamily="49" charset="0"/>
              </a:rPr>
              <a:t>ID</a:t>
            </a:r>
            <a:r>
              <a:rPr lang="en-GB" sz="3600" dirty="0"/>
              <a:t> can be used </a:t>
            </a:r>
            <a:r>
              <a:rPr lang="en-GB" sz="3600" i="1" dirty="0">
                <a:solidFill>
                  <a:srgbClr val="FF0000"/>
                </a:solidFill>
              </a:rPr>
              <a:t>only once</a:t>
            </a:r>
            <a:r>
              <a:rPr lang="en-GB" sz="3600" dirty="0"/>
              <a:t> on a page.</a:t>
            </a:r>
            <a:endParaRPr lang="en-GB" sz="3600" i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9099339E-EBA5-47EC-8872-56D0B015D8F4}"/>
              </a:ext>
            </a:extLst>
          </p:cNvPr>
          <p:cNvSpPr/>
          <p:nvPr/>
        </p:nvSpPr>
        <p:spPr>
          <a:xfrm flipH="1">
            <a:off x="7428917" y="5176837"/>
            <a:ext cx="3172504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6723"/>
              <a:gd name="adj6" fmla="val 1312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- ID name</a:t>
            </a:r>
          </a:p>
        </p:txBody>
      </p:sp>
    </p:spTree>
    <p:extLst>
      <p:ext uri="{BB962C8B-B14F-4D97-AF65-F5344CB8AC3E}">
        <p14:creationId xmlns:p14="http://schemas.microsoft.com/office/powerpoint/2010/main" val="70524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 build="p"/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F94F-2736-4110-9A3C-0FE48826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071BB-A7AC-4E89-8434-BFA476BA3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>
            <a:normAutofit/>
          </a:bodyPr>
          <a:lstStyle/>
          <a:p>
            <a:r>
              <a:rPr lang="en-GB" sz="3200" dirty="0"/>
              <a:t>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2E45-FBA8-4F0C-9D8E-A4A4CFD14F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&lt;h2&gt;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&lt;/h2&gt;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"main"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FC336-C4B3-4207-854E-7EDD67E7B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ED167-685E-4FFD-8142-9EC45A19F2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Tags */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h2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blue;}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green;}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IDs */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#main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red;}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4660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F94F-2736-4110-9A3C-0FE48826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071BB-A7AC-4E89-8434-BFA476BA34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2E45-FBA8-4F0C-9D8E-A4A4CFD14F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&lt;h2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"info"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&lt;/h2&gt;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"info"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FC336-C4B3-4207-854E-7EDD67E7B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ED167-685E-4FFD-8142-9EC45A19F2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Tags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h2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blue;}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green;}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Class */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.info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red;}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F4973-1880-4001-941D-3816D0C8D668}"/>
              </a:ext>
            </a:extLst>
          </p:cNvPr>
          <p:cNvSpPr txBox="1"/>
          <p:nvPr/>
        </p:nvSpPr>
        <p:spPr>
          <a:xfrm>
            <a:off x="6096000" y="365125"/>
            <a:ext cx="5157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 </a:t>
            </a:r>
            <a:r>
              <a:rPr lang="en-GB" sz="3600" dirty="0">
                <a:latin typeface="Consolas" panose="020B0609020204030204" pitchFamily="49" charset="0"/>
              </a:rPr>
              <a:t>class</a:t>
            </a:r>
            <a:r>
              <a:rPr lang="en-GB" sz="3600" dirty="0"/>
              <a:t> can be used </a:t>
            </a:r>
            <a:r>
              <a:rPr lang="en-GB" sz="3600" i="1" dirty="0">
                <a:solidFill>
                  <a:srgbClr val="FF0000"/>
                </a:solidFill>
              </a:rPr>
              <a:t>more than once</a:t>
            </a:r>
            <a:r>
              <a:rPr lang="en-GB" sz="3600" dirty="0"/>
              <a:t> on a page.</a:t>
            </a:r>
            <a:endParaRPr lang="en-GB" sz="3600" i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5B6DD050-1C75-4D21-B592-10CBA4384D84}"/>
              </a:ext>
            </a:extLst>
          </p:cNvPr>
          <p:cNvSpPr/>
          <p:nvPr/>
        </p:nvSpPr>
        <p:spPr>
          <a:xfrm>
            <a:off x="3308165" y="1027906"/>
            <a:ext cx="353900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86225"/>
              <a:gd name="adj6" fmla="val -3116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Attribute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B930CECD-BB3F-4B96-AF7D-ED8BB0B8FB4E}"/>
              </a:ext>
            </a:extLst>
          </p:cNvPr>
          <p:cNvSpPr/>
          <p:nvPr/>
        </p:nvSpPr>
        <p:spPr>
          <a:xfrm>
            <a:off x="4573211" y="1472380"/>
            <a:ext cx="3539000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7519"/>
              <a:gd name="adj5" fmla="val 121766"/>
              <a:gd name="adj6" fmla="val -283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C60E4BB0-19B9-4CDE-AB5C-43F0B73F6B1B}"/>
              </a:ext>
            </a:extLst>
          </p:cNvPr>
          <p:cNvSpPr/>
          <p:nvPr/>
        </p:nvSpPr>
        <p:spPr>
          <a:xfrm flipH="1">
            <a:off x="7404204" y="5385620"/>
            <a:ext cx="3172504" cy="862642"/>
          </a:xfrm>
          <a:prstGeom prst="callout2">
            <a:avLst>
              <a:gd name="adj1" fmla="val 50130"/>
              <a:gd name="adj2" fmla="val 99866"/>
              <a:gd name="adj3" fmla="val 49969"/>
              <a:gd name="adj4" fmla="val 119015"/>
              <a:gd name="adj5" fmla="val -12453"/>
              <a:gd name="adj6" fmla="val 1301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 - Class name</a:t>
            </a:r>
          </a:p>
        </p:txBody>
      </p:sp>
    </p:spTree>
    <p:extLst>
      <p:ext uri="{BB962C8B-B14F-4D97-AF65-F5344CB8AC3E}">
        <p14:creationId xmlns:p14="http://schemas.microsoft.com/office/powerpoint/2010/main" val="150883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 build="p"/>
      <p:bldP spid="8" grpId="0" animBg="1"/>
      <p:bldP spid="9" grpId="0" animBg="1"/>
      <p:bldP spid="10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F94F-2736-4110-9A3C-0FE48826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071BB-A7AC-4E89-8434-BFA476BA34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HTML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62E45-FBA8-4F0C-9D8E-A4A4CFD14F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&lt;h2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"info"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&lt;/h2&gt;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A71D5D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"info"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Some text to show on the screen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FC336-C4B3-4207-854E-7EDD67E7B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ED167-685E-4FFD-8142-9EC45A19F2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Tags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h2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blue;}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green;}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969896"/>
                </a:solidFill>
                <a:latin typeface="Consolas" panose="020B0609020204030204" pitchFamily="49" charset="0"/>
              </a:rPr>
              <a:t>/* Class */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.info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color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 red;}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8351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 - Link (Favicon)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250490" y="2699176"/>
            <a:ext cx="1169102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&lt;link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rel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"icon"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href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"favicon.png"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sizes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"16x16"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type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"image/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png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C15AECF-4B06-E905-B45D-505334569749}"/>
              </a:ext>
            </a:extLst>
          </p:cNvPr>
          <p:cNvSpPr/>
          <p:nvPr/>
        </p:nvSpPr>
        <p:spPr>
          <a:xfrm flipH="1">
            <a:off x="3626965" y="1763611"/>
            <a:ext cx="3054294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11895"/>
              <a:gd name="adj6" fmla="val -199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URL of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D91ABD-5314-4889-B7E6-46E7DE51CBB2}"/>
              </a:ext>
            </a:extLst>
          </p:cNvPr>
          <p:cNvSpPr txBox="1"/>
          <p:nvPr/>
        </p:nvSpPr>
        <p:spPr>
          <a:xfrm>
            <a:off x="4834802" y="5846544"/>
            <a:ext cx="2522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For info only</a:t>
            </a:r>
            <a:endParaRPr lang="en-GB" sz="3600" i="1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13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6" grpId="0" animBg="1"/>
      <p:bldP spid="7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 and identify JavaScript coding related to mouse events: </a:t>
            </a:r>
          </a:p>
          <a:p>
            <a:pPr lvl="1"/>
            <a:r>
              <a:rPr lang="en-GB" sz="3600" dirty="0" err="1"/>
              <a:t>onmouseover</a:t>
            </a:r>
            <a:r>
              <a:rPr lang="en-GB" sz="3600" dirty="0"/>
              <a:t> </a:t>
            </a:r>
          </a:p>
          <a:p>
            <a:pPr lvl="1"/>
            <a:r>
              <a:rPr lang="en-GB" sz="3600" dirty="0" err="1"/>
              <a:t>onmouseout</a:t>
            </a: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250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Script (Internal JavaScript)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22</a:t>
            </a:r>
            <a:r>
              <a:rPr lang="en-GB" sz="4200" dirty="0">
                <a:latin typeface="Consolas" panose="020B0609020204030204" pitchFamily="49" charset="0"/>
              </a:rPr>
              <a:t>  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23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    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24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  &lt;/script&gt;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25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&lt;/body&gt;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978C1-2FE4-9664-9E88-60E85F4313AC}"/>
              </a:ext>
            </a:extLst>
          </p:cNvPr>
          <p:cNvSpPr txBox="1"/>
          <p:nvPr/>
        </p:nvSpPr>
        <p:spPr>
          <a:xfrm>
            <a:off x="695196" y="5846544"/>
            <a:ext cx="10801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Include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script</a:t>
            </a:r>
            <a:r>
              <a:rPr lang="en-GB" sz="3600" dirty="0">
                <a:solidFill>
                  <a:srgbClr val="7030A0"/>
                </a:solidFill>
              </a:rPr>
              <a:t> element just before the end tag of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body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DABB334-DBFD-0EA0-51E4-058AC7E3EF68}"/>
              </a:ext>
            </a:extLst>
          </p:cNvPr>
          <p:cNvSpPr/>
          <p:nvPr/>
        </p:nvSpPr>
        <p:spPr>
          <a:xfrm>
            <a:off x="6096000" y="2631651"/>
            <a:ext cx="2817481" cy="862642"/>
          </a:xfrm>
          <a:prstGeom prst="callout2">
            <a:avLst>
              <a:gd name="adj1" fmla="val 49953"/>
              <a:gd name="adj2" fmla="val -312"/>
              <a:gd name="adj3" fmla="val 49740"/>
              <a:gd name="adj4" fmla="val -12980"/>
              <a:gd name="adj5" fmla="val 49050"/>
              <a:gd name="adj6" fmla="val -3006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JS Code</a:t>
            </a:r>
          </a:p>
        </p:txBody>
      </p:sp>
    </p:spTree>
    <p:extLst>
      <p:ext uri="{BB962C8B-B14F-4D97-AF65-F5344CB8AC3E}">
        <p14:creationId xmlns:p14="http://schemas.microsoft.com/office/powerpoint/2010/main" val="304041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Body – Script (Internal JavaScript)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22</a:t>
            </a:r>
            <a:r>
              <a:rPr lang="en-GB" sz="4200" dirty="0">
                <a:latin typeface="Consolas" panose="020B0609020204030204" pitchFamily="49" charset="0"/>
              </a:rPr>
              <a:t>  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23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    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24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  &lt;/script&gt;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25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 &lt;/body&gt;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978C1-2FE4-9664-9E88-60E85F4313AC}"/>
              </a:ext>
            </a:extLst>
          </p:cNvPr>
          <p:cNvSpPr txBox="1"/>
          <p:nvPr/>
        </p:nvSpPr>
        <p:spPr>
          <a:xfrm>
            <a:off x="62014" y="5846544"/>
            <a:ext cx="12068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Include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    </a:t>
            </a:r>
            <a:r>
              <a:rPr lang="en-GB" sz="3600" dirty="0">
                <a:solidFill>
                  <a:srgbClr val="7030A0"/>
                </a:solidFill>
              </a:rPr>
              <a:t> element just before the end tag of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414670786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22</a:t>
            </a:r>
            <a:r>
              <a:rPr lang="en-GB" sz="4200" dirty="0">
                <a:latin typeface="Consolas" panose="020B0609020204030204" pitchFamily="49" charset="0"/>
              </a:rPr>
              <a:t>  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23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Single line comment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24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25   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Multiline comment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26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*/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DABB334-DBFD-0EA0-51E4-058AC7E3EF68}"/>
              </a:ext>
            </a:extLst>
          </p:cNvPr>
          <p:cNvSpPr/>
          <p:nvPr/>
        </p:nvSpPr>
        <p:spPr>
          <a:xfrm>
            <a:off x="4687259" y="3352585"/>
            <a:ext cx="2817481" cy="862642"/>
          </a:xfrm>
          <a:prstGeom prst="callout2">
            <a:avLst>
              <a:gd name="adj1" fmla="val 49953"/>
              <a:gd name="adj2" fmla="val -312"/>
              <a:gd name="adj3" fmla="val 49740"/>
              <a:gd name="adj4" fmla="val -12980"/>
              <a:gd name="adj5" fmla="val 49050"/>
              <a:gd name="adj6" fmla="val -3006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Start</a:t>
            </a:r>
          </a:p>
        </p:txBody>
      </p:sp>
      <p:sp>
        <p:nvSpPr>
          <p:cNvPr id="16" name="Callout: Bent Line with No Border 15">
            <a:extLst>
              <a:ext uri="{FF2B5EF4-FFF2-40B4-BE49-F238E27FC236}">
                <a16:creationId xmlns:a16="http://schemas.microsoft.com/office/drawing/2014/main" id="{16C0CA64-60AB-42EE-B3B3-C7A61FAF8EBD}"/>
              </a:ext>
            </a:extLst>
          </p:cNvPr>
          <p:cNvSpPr/>
          <p:nvPr/>
        </p:nvSpPr>
        <p:spPr>
          <a:xfrm>
            <a:off x="4687259" y="4966037"/>
            <a:ext cx="2817481" cy="862642"/>
          </a:xfrm>
          <a:prstGeom prst="callout2">
            <a:avLst>
              <a:gd name="adj1" fmla="val 49953"/>
              <a:gd name="adj2" fmla="val -312"/>
              <a:gd name="adj3" fmla="val 49740"/>
              <a:gd name="adj4" fmla="val -12980"/>
              <a:gd name="adj5" fmla="val 49050"/>
              <a:gd name="adj6" fmla="val -3006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67931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22</a:t>
            </a:r>
            <a:r>
              <a:rPr lang="en-GB" sz="4200" dirty="0">
                <a:latin typeface="Consolas" panose="020B0609020204030204" pitchFamily="49" charset="0"/>
              </a:rPr>
              <a:t>  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&lt;script&gt;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23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Single line comment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24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25   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Multiline comment</a:t>
            </a:r>
          </a:p>
          <a:p>
            <a:pPr marL="0" indent="0"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26     </a:t>
            </a:r>
            <a:r>
              <a:rPr lang="en-GB" sz="4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2055632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Elements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3187201" y="2929979"/>
            <a:ext cx="57823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tag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r>
              <a:rPr lang="en-GB" sz="4400" dirty="0">
                <a:latin typeface="Consolas" panose="020B0609020204030204" pitchFamily="49" charset="0"/>
              </a:rPr>
              <a:t>Content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tag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  <a:endParaRPr lang="en-GB" sz="4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27813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Elements with Events - Overview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6781435" y="2024967"/>
            <a:ext cx="4067796" cy="862642"/>
          </a:xfrm>
          <a:prstGeom prst="callout2">
            <a:avLst>
              <a:gd name="adj1" fmla="val 49217"/>
              <a:gd name="adj2" fmla="val -30"/>
              <a:gd name="adj3" fmla="val 49464"/>
              <a:gd name="adj4" fmla="val -6709"/>
              <a:gd name="adj5" fmla="val 112093"/>
              <a:gd name="adj6" fmla="val -667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Run when event triggered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1960894" y="2887609"/>
            <a:ext cx="82702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nsolas" panose="020B0609020204030204" pitchFamily="49" charset="0"/>
              </a:rPr>
              <a:t>&lt;tag </a:t>
            </a:r>
            <a:r>
              <a:rPr lang="en-GB" sz="4400" dirty="0" err="1">
                <a:solidFill>
                  <a:srgbClr val="FF0000"/>
                </a:solidFill>
                <a:latin typeface="Consolas" panose="020B0609020204030204" pitchFamily="49" charset="0"/>
              </a:rPr>
              <a:t>onEvent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4400" dirty="0"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JavaScript</a:t>
            </a:r>
            <a:r>
              <a:rPr lang="en-GB" sz="4400" dirty="0">
                <a:latin typeface="Consolas" panose="020B0609020204030204" pitchFamily="49" charset="0"/>
              </a:rPr>
              <a:t>"&gt;</a:t>
            </a:r>
            <a:endParaRPr lang="en-GB" sz="4400" dirty="0"/>
          </a:p>
        </p:txBody>
      </p:sp>
      <p:sp>
        <p:nvSpPr>
          <p:cNvPr id="24" name="Callout: Bent Line with No Border 23">
            <a:extLst>
              <a:ext uri="{FF2B5EF4-FFF2-40B4-BE49-F238E27FC236}">
                <a16:creationId xmlns:a16="http://schemas.microsoft.com/office/drawing/2014/main" id="{535B09F3-DD14-0BE1-83EE-674A2D878E89}"/>
              </a:ext>
            </a:extLst>
          </p:cNvPr>
          <p:cNvSpPr/>
          <p:nvPr/>
        </p:nvSpPr>
        <p:spPr>
          <a:xfrm flipH="1">
            <a:off x="1030577" y="3831956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27980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Event handler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F5ADFE-C399-4090-C356-DD81EB05E487}"/>
              </a:ext>
            </a:extLst>
          </p:cNvPr>
          <p:cNvSpPr txBox="1"/>
          <p:nvPr/>
        </p:nvSpPr>
        <p:spPr>
          <a:xfrm>
            <a:off x="1962690" y="5292546"/>
            <a:ext cx="82666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Event handlers are specified in the start tag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Multiple event handlers allowed</a:t>
            </a:r>
          </a:p>
        </p:txBody>
      </p:sp>
    </p:spTree>
    <p:extLst>
      <p:ext uri="{BB962C8B-B14F-4D97-AF65-F5344CB8AC3E}">
        <p14:creationId xmlns:p14="http://schemas.microsoft.com/office/powerpoint/2010/main" val="206348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build="p"/>
      <p:bldP spid="24" grpId="0" animBg="1"/>
      <p:bldP spid="25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HTML Elements with Events - 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639B4-E5C5-8DD1-DB2C-5DF574EC16F0}"/>
              </a:ext>
            </a:extLst>
          </p:cNvPr>
          <p:cNvSpPr txBox="1"/>
          <p:nvPr/>
        </p:nvSpPr>
        <p:spPr>
          <a:xfrm>
            <a:off x="1960894" y="2887609"/>
            <a:ext cx="82702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latin typeface="Consolas" panose="020B0609020204030204" pitchFamily="49" charset="0"/>
              </a:rPr>
              <a:t>&lt;tag </a:t>
            </a:r>
            <a:r>
              <a:rPr lang="en-GB" sz="4400" dirty="0" err="1">
                <a:solidFill>
                  <a:srgbClr val="FF0000"/>
                </a:solidFill>
                <a:latin typeface="Consolas" panose="020B0609020204030204" pitchFamily="49" charset="0"/>
              </a:rPr>
              <a:t>onEvent</a:t>
            </a:r>
            <a:r>
              <a:rPr lang="en-GB" sz="4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GB" sz="4400" dirty="0"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JavaScript</a:t>
            </a:r>
            <a:r>
              <a:rPr lang="en-GB" sz="4400" dirty="0">
                <a:latin typeface="Consolas" panose="020B0609020204030204" pitchFamily="49" charset="0"/>
              </a:rPr>
              <a:t>"&gt;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70631883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Using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2563091"/>
            <a:ext cx="11353802" cy="3613872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20 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"news"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onmouseover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"red()"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By Element ID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AEB255-B695-D4B5-9FA6-F301F036190F}"/>
              </a:ext>
            </a:extLst>
          </p:cNvPr>
          <p:cNvSpPr/>
          <p:nvPr/>
        </p:nvSpPr>
        <p:spPr>
          <a:xfrm flipH="1">
            <a:off x="4368968" y="1624492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34806"/>
              <a:gd name="adj6" fmla="val -133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Event handler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08586166-BD81-4FDA-3E69-E11AC298DEB7}"/>
              </a:ext>
            </a:extLst>
          </p:cNvPr>
          <p:cNvSpPr/>
          <p:nvPr/>
        </p:nvSpPr>
        <p:spPr>
          <a:xfrm flipH="1">
            <a:off x="7214471" y="4134705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74670"/>
              <a:gd name="adj6" fmla="val -12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</p:spTree>
    <p:extLst>
      <p:ext uri="{BB962C8B-B14F-4D97-AF65-F5344CB8AC3E}">
        <p14:creationId xmlns:p14="http://schemas.microsoft.com/office/powerpoint/2010/main" val="220034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Using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2563091"/>
            <a:ext cx="11353802" cy="3613872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20 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&lt;p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"news" 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onmouseover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"red()"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By Element ID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53891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597"/>
            <a:ext cx="10515600" cy="1325563"/>
          </a:xfrm>
        </p:spPr>
        <p:txBody>
          <a:bodyPr/>
          <a:lstStyle/>
          <a:p>
            <a:r>
              <a:rPr lang="en-GB" dirty="0"/>
              <a:t>JavaScript – </a:t>
            </a:r>
            <a:r>
              <a:rPr lang="en-GB" dirty="0" err="1"/>
              <a:t>getElementById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64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function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red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36 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'news'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.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style.color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'red'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37 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38 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&lt;/script&gt;</a:t>
            </a:r>
            <a:endParaRPr lang="en-GB" sz="4200" dirty="0"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DABB334-DBFD-0EA0-51E4-058AC7E3EF68}"/>
              </a:ext>
            </a:extLst>
          </p:cNvPr>
          <p:cNvSpPr/>
          <p:nvPr/>
        </p:nvSpPr>
        <p:spPr>
          <a:xfrm>
            <a:off x="7747314" y="1211150"/>
            <a:ext cx="2817481" cy="862642"/>
          </a:xfrm>
          <a:prstGeom prst="callout2">
            <a:avLst>
              <a:gd name="adj1" fmla="val 49953"/>
              <a:gd name="adj2" fmla="val -312"/>
              <a:gd name="adj3" fmla="val 49740"/>
              <a:gd name="adj4" fmla="val -12980"/>
              <a:gd name="adj5" fmla="val 80598"/>
              <a:gd name="adj6" fmla="val -331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Curly brackets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EE51122-47E4-494D-30CD-CEFF13FC63C6}"/>
              </a:ext>
            </a:extLst>
          </p:cNvPr>
          <p:cNvSpPr/>
          <p:nvPr/>
        </p:nvSpPr>
        <p:spPr>
          <a:xfrm>
            <a:off x="10423426" y="3543192"/>
            <a:ext cx="653221" cy="862642"/>
          </a:xfrm>
          <a:prstGeom prst="callout2">
            <a:avLst>
              <a:gd name="adj1" fmla="val 49953"/>
              <a:gd name="adj2" fmla="val -312"/>
              <a:gd name="adj3" fmla="val 50292"/>
              <a:gd name="adj4" fmla="val -40581"/>
              <a:gd name="adj5" fmla="val -34787"/>
              <a:gd name="adj6" fmla="val -411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ID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B6FACACF-8A3A-2BAC-3730-9144E2326A61}"/>
              </a:ext>
            </a:extLst>
          </p:cNvPr>
          <p:cNvSpPr/>
          <p:nvPr/>
        </p:nvSpPr>
        <p:spPr>
          <a:xfrm>
            <a:off x="9724336" y="4405834"/>
            <a:ext cx="1877864" cy="862642"/>
          </a:xfrm>
          <a:prstGeom prst="callout2">
            <a:avLst>
              <a:gd name="adj1" fmla="val 49953"/>
              <a:gd name="adj2" fmla="val -312"/>
              <a:gd name="adj3" fmla="val 50200"/>
              <a:gd name="adj4" fmla="val -20461"/>
              <a:gd name="adj5" fmla="val -38099"/>
              <a:gd name="adj6" fmla="val -198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536E2715-41EB-D0C4-559B-C1C823ED39BA}"/>
              </a:ext>
            </a:extLst>
          </p:cNvPr>
          <p:cNvSpPr/>
          <p:nvPr/>
        </p:nvSpPr>
        <p:spPr>
          <a:xfrm flipH="1">
            <a:off x="5476836" y="4272290"/>
            <a:ext cx="2042393" cy="862642"/>
          </a:xfrm>
          <a:prstGeom prst="callout2">
            <a:avLst>
              <a:gd name="adj1" fmla="val 49953"/>
              <a:gd name="adj2" fmla="val -312"/>
              <a:gd name="adj3" fmla="val 50108"/>
              <a:gd name="adj4" fmla="val -15549"/>
              <a:gd name="adj5" fmla="val -42516"/>
              <a:gd name="adj6" fmla="val -1520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Single quote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F07DAF-F3C1-45BB-9FC5-DE71962A8A1C}"/>
              </a:ext>
            </a:extLst>
          </p:cNvPr>
          <p:cNvSpPr txBox="1"/>
          <p:nvPr/>
        </p:nvSpPr>
        <p:spPr>
          <a:xfrm>
            <a:off x="2419432" y="5846544"/>
            <a:ext cx="7353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ID used – Only works on one element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02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11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597"/>
            <a:ext cx="10515600" cy="1325563"/>
          </a:xfrm>
        </p:spPr>
        <p:txBody>
          <a:bodyPr/>
          <a:lstStyle/>
          <a:p>
            <a:r>
              <a:rPr lang="en-GB" dirty="0"/>
              <a:t>JavaScript – </a:t>
            </a:r>
            <a:r>
              <a:rPr lang="en-GB" dirty="0" err="1"/>
              <a:t>getElementById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64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function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red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36 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'news'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.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style.color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'red'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37 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38 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&lt;/script&gt;</a:t>
            </a:r>
            <a:endParaRPr lang="en-GB" sz="4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28364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Using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6436"/>
            <a:ext cx="10515600" cy="316327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29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&lt;p </a:t>
            </a:r>
            <a:r>
              <a:rPr lang="en-GB" sz="4200" dirty="0" err="1">
                <a:solidFill>
                  <a:srgbClr val="0086B3"/>
                </a:solidFill>
                <a:latin typeface="Consolas" panose="020B0609020204030204" pitchFamily="49" charset="0"/>
              </a:rPr>
              <a:t>onmouseout</a:t>
            </a:r>
            <a:r>
              <a:rPr lang="en-GB" sz="4200" dirty="0">
                <a:latin typeface="Consolas" panose="020B0609020204030204" pitchFamily="49" charset="0"/>
              </a:rPr>
              <a:t>=</a:t>
            </a:r>
            <a:r>
              <a:rPr lang="en-GB" sz="4200" dirty="0">
                <a:solidFill>
                  <a:srgbClr val="183691"/>
                </a:solidFill>
                <a:latin typeface="Consolas" panose="020B0609020204030204" pitchFamily="49" charset="0"/>
              </a:rPr>
              <a:t>"green(this)"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     This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AEB255-B695-D4B5-9FA6-F301F036190F}"/>
              </a:ext>
            </a:extLst>
          </p:cNvPr>
          <p:cNvSpPr/>
          <p:nvPr/>
        </p:nvSpPr>
        <p:spPr>
          <a:xfrm flipH="1">
            <a:off x="2477551" y="4883727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132488"/>
              <a:gd name="adj6" fmla="val -1258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Event handler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08586166-BD81-4FDA-3E69-E11AC298DEB7}"/>
              </a:ext>
            </a:extLst>
          </p:cNvPr>
          <p:cNvSpPr/>
          <p:nvPr/>
        </p:nvSpPr>
        <p:spPr>
          <a:xfrm>
            <a:off x="7407631" y="3891477"/>
            <a:ext cx="2414411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-11575"/>
              <a:gd name="adj6" fmla="val -124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392A5C60-2427-408C-67FA-290AFC4E1C9B}"/>
              </a:ext>
            </a:extLst>
          </p:cNvPr>
          <p:cNvSpPr/>
          <p:nvPr/>
        </p:nvSpPr>
        <p:spPr>
          <a:xfrm flipH="1">
            <a:off x="3048004" y="2019997"/>
            <a:ext cx="4841732" cy="862642"/>
          </a:xfrm>
          <a:prstGeom prst="callout2">
            <a:avLst>
              <a:gd name="adj1" fmla="val 49217"/>
              <a:gd name="adj2" fmla="val -30"/>
              <a:gd name="adj3" fmla="val 49740"/>
              <a:gd name="adj4" fmla="val -12980"/>
              <a:gd name="adj5" fmla="val 134806"/>
              <a:gd name="adj6" fmla="val -133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Pass all info about </a:t>
            </a:r>
            <a:r>
              <a:rPr lang="en-GB" sz="2800" b="1" i="1" dirty="0">
                <a:solidFill>
                  <a:srgbClr val="FF0000"/>
                </a:solidFill>
              </a:rPr>
              <a:t>this</a:t>
            </a:r>
            <a:r>
              <a:rPr lang="en-GB" sz="2800" b="1" dirty="0">
                <a:solidFill>
                  <a:schemeClr val="tx1"/>
                </a:solidFill>
              </a:rPr>
              <a:t> </a:t>
            </a:r>
            <a:r>
              <a:rPr lang="en-GB" sz="2800" b="1" dirty="0">
                <a:solidFill>
                  <a:srgbClr val="7030A0"/>
                </a:solidFill>
              </a:rPr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val="190202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5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– Using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6436"/>
            <a:ext cx="10515600" cy="316327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29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&lt;p </a:t>
            </a:r>
            <a:r>
              <a:rPr lang="en-GB" sz="4200" dirty="0" err="1">
                <a:solidFill>
                  <a:srgbClr val="0086B3"/>
                </a:solidFill>
                <a:latin typeface="Consolas" panose="020B0609020204030204" pitchFamily="49" charset="0"/>
              </a:rPr>
              <a:t>onmouseout</a:t>
            </a:r>
            <a:r>
              <a:rPr lang="en-GB" sz="4200" dirty="0">
                <a:latin typeface="Consolas" panose="020B0609020204030204" pitchFamily="49" charset="0"/>
              </a:rPr>
              <a:t>=</a:t>
            </a:r>
            <a:r>
              <a:rPr lang="en-GB" sz="4200" dirty="0">
                <a:solidFill>
                  <a:srgbClr val="183691"/>
                </a:solidFill>
                <a:latin typeface="Consolas" panose="020B0609020204030204" pitchFamily="49" charset="0"/>
              </a:rPr>
              <a:t>"green(this)"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     This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304311610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597"/>
            <a:ext cx="10515600" cy="1325563"/>
          </a:xfrm>
        </p:spPr>
        <p:txBody>
          <a:bodyPr/>
          <a:lstStyle/>
          <a:p>
            <a:r>
              <a:rPr lang="en-GB" dirty="0"/>
              <a:t>JavaScript –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64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40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function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green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(element) {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200" dirty="0">
                <a:solidFill>
                  <a:srgbClr val="B5BABF"/>
                </a:solidFill>
                <a:latin typeface="Consolas" panose="020B0609020204030204" pitchFamily="49" charset="0"/>
              </a:rPr>
              <a:t>41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element.style.color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'green'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200" dirty="0">
                <a:solidFill>
                  <a:srgbClr val="B5BABF"/>
                </a:solidFill>
                <a:latin typeface="Consolas" panose="020B0609020204030204" pitchFamily="49" charset="0"/>
              </a:rPr>
              <a:t>42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43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&lt;/script&gt;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978C1-2FE4-9664-9E88-60E85F4313AC}"/>
              </a:ext>
            </a:extLst>
          </p:cNvPr>
          <p:cNvSpPr txBox="1"/>
          <p:nvPr/>
        </p:nvSpPr>
        <p:spPr>
          <a:xfrm>
            <a:off x="2050483" y="5846544"/>
            <a:ext cx="8091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ID </a:t>
            </a:r>
            <a:r>
              <a:rPr lang="en-GB" sz="3600" i="1" dirty="0">
                <a:solidFill>
                  <a:srgbClr val="FF0000"/>
                </a:solidFill>
              </a:rPr>
              <a:t>not</a:t>
            </a:r>
            <a:r>
              <a:rPr lang="en-GB" sz="3600" dirty="0">
                <a:solidFill>
                  <a:srgbClr val="7030A0"/>
                </a:solidFill>
              </a:rPr>
              <a:t> used – Will work on many elements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DABB334-DBFD-0EA0-51E4-058AC7E3EF68}"/>
              </a:ext>
            </a:extLst>
          </p:cNvPr>
          <p:cNvSpPr/>
          <p:nvPr/>
        </p:nvSpPr>
        <p:spPr>
          <a:xfrm>
            <a:off x="7519229" y="733003"/>
            <a:ext cx="2817481" cy="862642"/>
          </a:xfrm>
          <a:prstGeom prst="callout2">
            <a:avLst>
              <a:gd name="adj1" fmla="val 49953"/>
              <a:gd name="adj2" fmla="val -312"/>
              <a:gd name="adj3" fmla="val 50292"/>
              <a:gd name="adj4" fmla="val -12538"/>
              <a:gd name="adj5" fmla="val 129927"/>
              <a:gd name="adj6" fmla="val -1207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Parameter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3409B56-26BC-458F-B639-D1C16939C9D7}"/>
              </a:ext>
            </a:extLst>
          </p:cNvPr>
          <p:cNvSpPr/>
          <p:nvPr/>
        </p:nvSpPr>
        <p:spPr>
          <a:xfrm>
            <a:off x="5682192" y="3579176"/>
            <a:ext cx="3671358" cy="862642"/>
          </a:xfrm>
          <a:prstGeom prst="callout2">
            <a:avLst>
              <a:gd name="adj1" fmla="val 49953"/>
              <a:gd name="adj2" fmla="val -312"/>
              <a:gd name="adj3" fmla="val 50292"/>
              <a:gd name="adj4" fmla="val -12763"/>
              <a:gd name="adj5" fmla="val -72045"/>
              <a:gd name="adj6" fmla="val -2640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Parameter being used</a:t>
            </a:r>
          </a:p>
        </p:txBody>
      </p:sp>
    </p:spTree>
    <p:extLst>
      <p:ext uri="{BB962C8B-B14F-4D97-AF65-F5344CB8AC3E}">
        <p14:creationId xmlns:p14="http://schemas.microsoft.com/office/powerpoint/2010/main" val="2549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 animBg="1"/>
      <p:bldP spid="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597"/>
            <a:ext cx="10515600" cy="1325563"/>
          </a:xfrm>
        </p:spPr>
        <p:txBody>
          <a:bodyPr/>
          <a:lstStyle/>
          <a:p>
            <a:r>
              <a:rPr lang="en-GB" dirty="0"/>
              <a:t>JavaScript –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64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40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function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green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(element) {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200" dirty="0">
                <a:solidFill>
                  <a:srgbClr val="B5BABF"/>
                </a:solidFill>
                <a:latin typeface="Consolas" panose="020B0609020204030204" pitchFamily="49" charset="0"/>
              </a:rPr>
              <a:t>41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element.style.color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'green'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200" dirty="0">
                <a:solidFill>
                  <a:srgbClr val="B5BABF"/>
                </a:solidFill>
                <a:latin typeface="Consolas" panose="020B0609020204030204" pitchFamily="49" charset="0"/>
              </a:rPr>
              <a:t>42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4200" dirty="0">
                <a:solidFill>
                  <a:srgbClr val="B5BABF"/>
                </a:solidFill>
                <a:latin typeface="Consolas" panose="020B0609020204030204" pitchFamily="49" charset="0"/>
              </a:rPr>
              <a:t>43</a:t>
            </a:r>
            <a:r>
              <a:rPr lang="en-GB" sz="4200" dirty="0">
                <a:latin typeface="Consolas" panose="020B0609020204030204" pitchFamily="49" charset="0"/>
              </a:rPr>
              <a:t> </a:t>
            </a:r>
            <a:r>
              <a:rPr lang="en-GB" sz="4200" dirty="0">
                <a:solidFill>
                  <a:srgbClr val="A71D5D"/>
                </a:solidFill>
                <a:latin typeface="Consolas" panose="020B0609020204030204" pitchFamily="49" charset="0"/>
              </a:rPr>
              <a:t>&lt;/script&gt; </a:t>
            </a:r>
          </a:p>
        </p:txBody>
      </p:sp>
    </p:spTree>
    <p:extLst>
      <p:ext uri="{BB962C8B-B14F-4D97-AF65-F5344CB8AC3E}">
        <p14:creationId xmlns:p14="http://schemas.microsoft.com/office/powerpoint/2010/main" val="68374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vited_Students xmlns="fb00f1ab-d075-4e01-ab9b-b3f8a42839f0" xsi:nil="true"/>
    <Is_Collaboration_Space_Locked xmlns="fb00f1ab-d075-4e01-ab9b-b3f8a42839f0" xsi:nil="true"/>
    <Teams_Channel_Section_Location xmlns="fb00f1ab-d075-4e01-ab9b-b3f8a42839f0" xsi:nil="true"/>
    <Has_Teacher_Only_SectionGroup xmlns="fb00f1ab-d075-4e01-ab9b-b3f8a42839f0" xsi:nil="true"/>
    <CultureName xmlns="fb00f1ab-d075-4e01-ab9b-b3f8a42839f0" xsi:nil="true"/>
    <Invited_Teachers xmlns="fb00f1ab-d075-4e01-ab9b-b3f8a42839f0" xsi:nil="true"/>
    <Self_Registration_Enabled xmlns="fb00f1ab-d075-4e01-ab9b-b3f8a42839f0" xsi:nil="true"/>
    <FolderType xmlns="fb00f1ab-d075-4e01-ab9b-b3f8a42839f0" xsi:nil="true"/>
    <Teachers xmlns="fb00f1ab-d075-4e01-ab9b-b3f8a42839f0">
      <UserInfo>
        <DisplayName/>
        <AccountId xsi:nil="true"/>
        <AccountType/>
      </UserInfo>
    </Teachers>
    <AppVersion xmlns="fb00f1ab-d075-4e01-ab9b-b3f8a42839f0" xsi:nil="true"/>
    <DefaultSectionNames xmlns="fb00f1ab-d075-4e01-ab9b-b3f8a42839f0" xsi:nil="true"/>
    <Math_Settings xmlns="fb00f1ab-d075-4e01-ab9b-b3f8a42839f0" xsi:nil="true"/>
    <IsNotebookLocked xmlns="fb00f1ab-d075-4e01-ab9b-b3f8a42839f0" xsi:nil="true"/>
    <LMS_Mappings xmlns="fb00f1ab-d075-4e01-ab9b-b3f8a42839f0" xsi:nil="true"/>
    <_activity xmlns="fb00f1ab-d075-4e01-ab9b-b3f8a42839f0" xsi:nil="true"/>
    <Owner xmlns="fb00f1ab-d075-4e01-ab9b-b3f8a42839f0">
      <UserInfo>
        <DisplayName/>
        <AccountId xsi:nil="true"/>
        <AccountType/>
      </UserInfo>
    </Owner>
    <Distribution_Groups xmlns="fb00f1ab-d075-4e01-ab9b-b3f8a42839f0" xsi:nil="true"/>
    <TeamsChannelId xmlns="fb00f1ab-d075-4e01-ab9b-b3f8a42839f0" xsi:nil="true"/>
    <Self_Registration_Enabled0 xmlns="fb00f1ab-d075-4e01-ab9b-b3f8a42839f0" xsi:nil="true"/>
    <Templates xmlns="fb00f1ab-d075-4e01-ab9b-b3f8a42839f0" xsi:nil="true"/>
    <NotebookType xmlns="fb00f1ab-d075-4e01-ab9b-b3f8a42839f0" xsi:nil="true"/>
    <Students xmlns="fb00f1ab-d075-4e01-ab9b-b3f8a42839f0">
      <UserInfo>
        <DisplayName/>
        <AccountId xsi:nil="true"/>
        <AccountType/>
      </UserInfo>
    </Students>
    <Student_Groups xmlns="fb00f1ab-d075-4e01-ab9b-b3f8a42839f0">
      <UserInfo>
        <DisplayName/>
        <AccountId xsi:nil="true"/>
        <AccountType/>
      </UserInfo>
    </Student_Group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49F92D7F80F64B98FBA117B04E0F80" ma:contentTypeVersion="37" ma:contentTypeDescription="Create a new document." ma:contentTypeScope="" ma:versionID="71516a6acb602a3de90596f1f05fefb1">
  <xsd:schema xmlns:xsd="http://www.w3.org/2001/XMLSchema" xmlns:xs="http://www.w3.org/2001/XMLSchema" xmlns:p="http://schemas.microsoft.com/office/2006/metadata/properties" xmlns:ns3="fb00f1ab-d075-4e01-ab9b-b3f8a42839f0" xmlns:ns4="7870b3cf-1289-4874-b3fd-2340ee2bd0a7" targetNamespace="http://schemas.microsoft.com/office/2006/metadata/properties" ma:root="true" ma:fieldsID="00d76bcaedc473293bf81961b2ad162c" ns3:_="" ns4:_="">
    <xsd:import namespace="fb00f1ab-d075-4e01-ab9b-b3f8a42839f0"/>
    <xsd:import namespace="7870b3cf-1289-4874-b3fd-2340ee2bd0a7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Owner" minOccurs="0"/>
                <xsd:element ref="ns3:DefaultSectionNames" minOccurs="0"/>
                <xsd:element ref="ns3:AppVersion" minOccurs="0"/>
                <xsd:element ref="ns3:Teachers" minOccurs="0"/>
                <xsd:element ref="ns3:Students" minOccurs="0"/>
                <xsd:element ref="ns4:SharedWithUsers" minOccurs="0"/>
                <xsd:element ref="ns4:SharedWithDetails" minOccurs="0"/>
                <xsd:element ref="ns4:SharingHintHash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CultureName" minOccurs="0"/>
                <xsd:element ref="ns3:Is_Collaboration_Space_Locked" minOccurs="0"/>
                <xsd:element ref="ns3:Self_Registration_Enabled0" minOccurs="0"/>
                <xsd:element ref="ns3:Template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TeamsChannelId" minOccurs="0"/>
                <xsd:element ref="ns3:IsNotebookLocked" minOccurs="0"/>
                <xsd:element ref="ns3:Math_Settin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Distribution_Groups" minOccurs="0"/>
                <xsd:element ref="ns3:LMS_Mappings" minOccurs="0"/>
                <xsd:element ref="ns3:MediaServiceAutoKeyPoints" minOccurs="0"/>
                <xsd:element ref="ns3:MediaServiceKeyPoints" minOccurs="0"/>
                <xsd:element ref="ns3:Teams_Channel_Section_Locatio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0f1ab-d075-4e01-ab9b-b3f8a42839f0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dexed="tru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Owner" ma:index="10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1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2" nillable="true" ma:displayName="App Version" ma:internalName="AppVersion">
      <xsd:simpleType>
        <xsd:restriction base="dms:Text"/>
      </xsd:simpleType>
    </xsd:element>
    <xsd:element name="Teachers" ma:index="13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4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Has_Teacher_Only_SectionGroup" ma:index="22" nillable="true" ma:displayName="Has Teacher Only SectionGroup" ma:internalName="Has_Teacher_Only_SectionGroup">
      <xsd:simpleType>
        <xsd:restriction base="dms:Boolean"/>
      </xsd:simpleType>
    </xsd:element>
    <xsd:element name="CultureName" ma:index="23" nillable="true" ma:displayName="Culture Name" ma:internalName="CultureName">
      <xsd:simpleType>
        <xsd:restriction base="dms:Text"/>
      </xsd:simpleType>
    </xsd:element>
    <xsd:element name="Is_Collaboration_Space_Locked" ma:index="24" nillable="true" ma:displayName="Is Collaboration Space Locked" ma:internalName="Is_Collaboration_Space_Locked">
      <xsd:simpleType>
        <xsd:restriction base="dms:Boolean"/>
      </xsd:simpleType>
    </xsd:element>
    <xsd:element name="Self_Registration_Enabled0" ma:index="25" nillable="true" ma:displayName="Self Registration Enabled" ma:internalName="Self_Registration_Enabled0">
      <xsd:simpleType>
        <xsd:restriction base="dms:Boolean"/>
      </xsd:simpleType>
    </xsd:element>
    <xsd:element name="Templates" ma:index="26" nillable="true" ma:displayName="Templates" ma:internalName="Templates">
      <xsd:simpleType>
        <xsd:restriction base="dms:Note">
          <xsd:maxLength value="255"/>
        </xsd:restriction>
      </xsd:simpleType>
    </xsd:element>
    <xsd:element name="MediaServiceMetadata" ma:index="27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8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9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30" nillable="true" ma:displayName="MediaServiceAutoTags" ma:internalName="MediaServiceAutoTags" ma:readOnly="true">
      <xsd:simpleType>
        <xsd:restriction base="dms:Text"/>
      </xsd:simpleType>
    </xsd:element>
    <xsd:element name="MediaServiceOCR" ma:index="3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TeamsChannelId" ma:index="32" nillable="true" ma:displayName="Teams Channel Id" ma:internalName="TeamsChannelId">
      <xsd:simpleType>
        <xsd:restriction base="dms:Text"/>
      </xsd:simpleType>
    </xsd:element>
    <xsd:element name="IsNotebookLocked" ma:index="33" nillable="true" ma:displayName="Is Notebook Locked" ma:internalName="IsNotebookLocked">
      <xsd:simpleType>
        <xsd:restriction base="dms:Boolean"/>
      </xsd:simpleType>
    </xsd:element>
    <xsd:element name="Math_Settings" ma:index="34" nillable="true" ma:displayName="Math Settings" ma:internalName="Math_Settings">
      <xsd:simpleType>
        <xsd:restriction base="dms:Text"/>
      </xsd:simpleType>
    </xsd:element>
    <xsd:element name="MediaServiceLocation" ma:index="35" nillable="true" ma:displayName="Location" ma:internalName="MediaServiceLocation" ma:readOnly="true">
      <xsd:simpleType>
        <xsd:restriction base="dms:Text"/>
      </xsd:simpleType>
    </xsd:element>
    <xsd:element name="MediaServiceGenerationTime" ma:index="3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7" nillable="true" ma:displayName="MediaServiceEventHashCode" ma:hidden="true" ma:internalName="MediaServiceEventHashCode" ma:readOnly="true">
      <xsd:simpleType>
        <xsd:restriction base="dms:Text"/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  <xsd:element name="MediaServiceAutoKeyPoints" ma:index="4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Teams_Channel_Section_Location" ma:index="42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3" nillable="true" ma:displayName="Length (seconds)" ma:internalName="MediaLengthInSeconds" ma:readOnly="true">
      <xsd:simpleType>
        <xsd:restriction base="dms:Unknown"/>
      </xsd:simpleType>
    </xsd:element>
    <xsd:element name="_activity" ma:index="4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70b3cf-1289-4874-b3fd-2340ee2bd0a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EE3D5E-611B-4F67-864B-0F760FB433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469ED4-0E45-4130-A68B-E865387E703A}">
  <ds:schemaRefs>
    <ds:schemaRef ds:uri="http://schemas.microsoft.com/office/infopath/2007/PartnerControls"/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7870b3cf-1289-4874-b3fd-2340ee2bd0a7"/>
    <ds:schemaRef ds:uri="fb00f1ab-d075-4e01-ab9b-b3f8a42839f0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5E58096-A327-4C36-B9EC-C50309B423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00f1ab-d075-4e01-ab9b-b3f8a42839f0"/>
    <ds:schemaRef ds:uri="7870b3cf-1289-4874-b3fd-2340ee2bd0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17419</TotalTime>
  <Words>4076</Words>
  <Application>Microsoft Office PowerPoint</Application>
  <PresentationFormat>Widescreen</PresentationFormat>
  <Paragraphs>832</Paragraphs>
  <Slides>101</Slides>
  <Notes>95</Notes>
  <HiddenSlides>49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6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Plan – N5 Year 2</vt:lpstr>
      <vt:lpstr>Web Languages</vt:lpstr>
      <vt:lpstr>Web Languages</vt:lpstr>
      <vt:lpstr>Learning Intentions</vt:lpstr>
      <vt:lpstr>Learning Intentions</vt:lpstr>
      <vt:lpstr>HTML Elements</vt:lpstr>
      <vt:lpstr>HTML Elements</vt:lpstr>
      <vt:lpstr>Basic Webpage</vt:lpstr>
      <vt:lpstr>Basic Webpage</vt:lpstr>
      <vt:lpstr>Head and Body</vt:lpstr>
      <vt:lpstr>Head and Body</vt:lpstr>
      <vt:lpstr>Head - Title </vt:lpstr>
      <vt:lpstr>Head - Title </vt:lpstr>
      <vt:lpstr>HTML Comments</vt:lpstr>
      <vt:lpstr>HTML Comments</vt:lpstr>
      <vt:lpstr>Learning Intentions</vt:lpstr>
      <vt:lpstr>Body – Headings </vt:lpstr>
      <vt:lpstr>Body – Headings </vt:lpstr>
      <vt:lpstr>Body – Paragraph </vt:lpstr>
      <vt:lpstr>Body – Paragraph </vt:lpstr>
      <vt:lpstr>Learning Intentions</vt:lpstr>
      <vt:lpstr>Body – Ordered List (Numbers) </vt:lpstr>
      <vt:lpstr>Body – Ordered List (Numbers) </vt:lpstr>
      <vt:lpstr>Body – Unordered List (Bullet Points) </vt:lpstr>
      <vt:lpstr>Body – Unordered List (Bullet Points) </vt:lpstr>
      <vt:lpstr>Learning Intentions</vt:lpstr>
      <vt:lpstr>Element Attributes</vt:lpstr>
      <vt:lpstr>Element Attributes</vt:lpstr>
      <vt:lpstr>Attributes</vt:lpstr>
      <vt:lpstr>Attributes</vt:lpstr>
      <vt:lpstr>Body – Image</vt:lpstr>
      <vt:lpstr>Body – Image</vt:lpstr>
      <vt:lpstr>Body – Audio</vt:lpstr>
      <vt:lpstr>Body – Audio</vt:lpstr>
      <vt:lpstr>Body – Video</vt:lpstr>
      <vt:lpstr>Body – Video</vt:lpstr>
      <vt:lpstr>Learning Intentions</vt:lpstr>
      <vt:lpstr>Anchor (Hyperlink)</vt:lpstr>
      <vt:lpstr>Anchor (Hyperlink)</vt:lpstr>
      <vt:lpstr>Uniform Resource Locators (URLs)</vt:lpstr>
      <vt:lpstr>Uniform Resource Locators (URLs)</vt:lpstr>
      <vt:lpstr>Relative URLs</vt:lpstr>
      <vt:lpstr>Relative URLs</vt:lpstr>
      <vt:lpstr>Directory Structure </vt:lpstr>
      <vt:lpstr>Grouping - div </vt:lpstr>
      <vt:lpstr>Grouping - div </vt:lpstr>
      <vt:lpstr>MIME Types – Images / Files</vt:lpstr>
      <vt:lpstr>MIME Types – Images / Files</vt:lpstr>
      <vt:lpstr>MIME Types – Audio / Video</vt:lpstr>
      <vt:lpstr>MIME Types – Audio / Video</vt:lpstr>
      <vt:lpstr>Types of Elements</vt:lpstr>
      <vt:lpstr>Types of Elements</vt:lpstr>
      <vt:lpstr>Learning Intentions</vt:lpstr>
      <vt:lpstr>Learning Intentions</vt:lpstr>
      <vt:lpstr>Head – Style (Internal CSS)</vt:lpstr>
      <vt:lpstr>Head – Style (Internal CSS)</vt:lpstr>
      <vt:lpstr>CSS Comments</vt:lpstr>
      <vt:lpstr>CSS Comments</vt:lpstr>
      <vt:lpstr>CSS Rule – Single Property</vt:lpstr>
      <vt:lpstr>CSS Rule – Single Property</vt:lpstr>
      <vt:lpstr>CSS Rule – Multiple Properties </vt:lpstr>
      <vt:lpstr>CSS Rule – Multiple Properties </vt:lpstr>
      <vt:lpstr>CSS – Font Family</vt:lpstr>
      <vt:lpstr>CSS – Font Family</vt:lpstr>
      <vt:lpstr>CSS – Font Size</vt:lpstr>
      <vt:lpstr>CSS – Font Size</vt:lpstr>
      <vt:lpstr>CSS – Alignment</vt:lpstr>
      <vt:lpstr>CSS – Alignment</vt:lpstr>
      <vt:lpstr>CSS – Colour (Text)</vt:lpstr>
      <vt:lpstr>CSS – Colour (Text)</vt:lpstr>
      <vt:lpstr>CSS – Background Colour</vt:lpstr>
      <vt:lpstr>CSS – Background Colour</vt:lpstr>
      <vt:lpstr>CSS – Width and Height</vt:lpstr>
      <vt:lpstr>CSS – Width and Height</vt:lpstr>
      <vt:lpstr>Head - Link (External CSS)</vt:lpstr>
      <vt:lpstr>Head - Link (External CSS)</vt:lpstr>
      <vt:lpstr>Learning Intentions</vt:lpstr>
      <vt:lpstr>ID</vt:lpstr>
      <vt:lpstr>ID</vt:lpstr>
      <vt:lpstr>Class</vt:lpstr>
      <vt:lpstr>Class</vt:lpstr>
      <vt:lpstr>Head - Link (Favicon)</vt:lpstr>
      <vt:lpstr>Learning Intentions</vt:lpstr>
      <vt:lpstr>Body – Script (Internal JavaScript)</vt:lpstr>
      <vt:lpstr>Body – Script (Internal JavaScript)</vt:lpstr>
      <vt:lpstr>JavaScript – Comments</vt:lpstr>
      <vt:lpstr>JavaScript – Comments</vt:lpstr>
      <vt:lpstr>HTML Elements with Events - Overview</vt:lpstr>
      <vt:lpstr>HTML Elements with Events - Overview</vt:lpstr>
      <vt:lpstr>JavaScript – Using ID</vt:lpstr>
      <vt:lpstr>JavaScript – Using ID</vt:lpstr>
      <vt:lpstr>JavaScript – getElementById</vt:lpstr>
      <vt:lpstr>JavaScript – getElementById</vt:lpstr>
      <vt:lpstr>JavaScript – Using this</vt:lpstr>
      <vt:lpstr>JavaScript – Using this</vt:lpstr>
      <vt:lpstr>JavaScript – this</vt:lpstr>
      <vt:lpstr>JavaScript – this</vt:lpstr>
      <vt:lpstr>Body - Link (External JavaScript)</vt:lpstr>
      <vt:lpstr>Body - Link (External JavaScript)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355</cp:revision>
  <cp:lastPrinted>2021-06-18T08:15:49Z</cp:lastPrinted>
  <dcterms:created xsi:type="dcterms:W3CDTF">2020-11-23T14:36:09Z</dcterms:created>
  <dcterms:modified xsi:type="dcterms:W3CDTF">2025-02-11T10:30:22Z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0x0101000249F92D7F80F64B98FBA117B04E0F80</vt:lpwstr>
  </property>
</Properties>
</file>