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8"/>
  </p:notesMasterIdLst>
  <p:sldIdLst>
    <p:sldId id="262" r:id="rId2"/>
    <p:sldId id="264" r:id="rId3"/>
    <p:sldId id="265" r:id="rId4"/>
    <p:sldId id="269" r:id="rId5"/>
    <p:sldId id="266" r:id="rId6"/>
    <p:sldId id="267" r:id="rId7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4811CF97-5BCE-4365-9853-7486CAEEC6DE}">
          <p14:sldIdLst>
            <p14:sldId id="262"/>
          </p14:sldIdLst>
        </p14:section>
        <p14:section name="Breadboard" id="{172194C1-BB1B-4A4D-B985-CC8AF15F9346}">
          <p14:sldIdLst>
            <p14:sldId id="264"/>
            <p14:sldId id="265"/>
          </p14:sldIdLst>
        </p14:section>
        <p14:section name="Pico" id="{41887E03-74B7-437F-9D7B-0FA820461FC2}">
          <p14:sldIdLst>
            <p14:sldId id="269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DD7EE"/>
    <a:srgbClr val="B2B2B2"/>
    <a:srgbClr val="0086B3"/>
    <a:srgbClr val="183691"/>
    <a:srgbClr val="4472C4"/>
    <a:srgbClr val="2F528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7B787-1504-474A-99AA-DAF31A274099}" v="175" dt="2025-05-24T10:43:30.9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3" autoAdjust="0"/>
    <p:restoredTop sz="81383" autoAdjust="0"/>
  </p:normalViewPr>
  <p:slideViewPr>
    <p:cSldViewPr snapToGrid="0" showGuides="1">
      <p:cViewPr varScale="1">
        <p:scale>
          <a:sx n="84" d="100"/>
          <a:sy n="84" d="100"/>
        </p:scale>
        <p:origin x="1176" y="84"/>
      </p:cViewPr>
      <p:guideLst>
        <p:guide orient="horz" pos="2160"/>
        <p:guide pos="3840"/>
        <p:guide pos="3817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commentAuthors" Target="commentAuthors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Power rails also known as bus strips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4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24/05/2025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Physical 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0FB59-6DD7-4566-9473-3C5EEAA75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38C75-3B13-4D75-85C4-477AFD2DA2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1972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76D3E-C4E1-F7F7-5992-4F6D90897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Breadboard</a:t>
            </a:r>
          </a:p>
        </p:txBody>
      </p:sp>
      <p:pic>
        <p:nvPicPr>
          <p:cNvPr id="23" name="Content Placeholder 22" descr="A close-up of a computer&#10;&#10;AI-generated content may be incorrect.">
            <a:extLst>
              <a:ext uri="{FF2B5EF4-FFF2-40B4-BE49-F238E27FC236}">
                <a16:creationId xmlns:a16="http://schemas.microsoft.com/office/drawing/2014/main" id="{663B3151-F20D-8344-20C5-AAFD076F2F64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062" y="1635374"/>
            <a:ext cx="6569075" cy="4679950"/>
          </a:xfr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2D1B18-7807-A47E-1EC1-632B8E439B75}"/>
              </a:ext>
            </a:extLst>
          </p:cNvPr>
          <p:cNvSpPr txBox="1"/>
          <p:nvPr/>
        </p:nvSpPr>
        <p:spPr>
          <a:xfrm>
            <a:off x="519332" y="1690688"/>
            <a:ext cx="201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Power rails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99D5A34-6C70-434D-00B6-71A4C35C80C4}"/>
              </a:ext>
            </a:extLst>
          </p:cNvPr>
          <p:cNvSpPr txBox="1"/>
          <p:nvPr/>
        </p:nvSpPr>
        <p:spPr>
          <a:xfrm>
            <a:off x="9105790" y="1690688"/>
            <a:ext cx="20127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Power rails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70A9515A-F2A3-089C-103E-52390D145A6C}"/>
              </a:ext>
            </a:extLst>
          </p:cNvPr>
          <p:cNvCxnSpPr>
            <a:cxnSpLocks/>
          </p:cNvCxnSpPr>
          <p:nvPr/>
        </p:nvCxnSpPr>
        <p:spPr>
          <a:xfrm>
            <a:off x="3473251" y="1453847"/>
            <a:ext cx="0" cy="5040000"/>
          </a:xfrm>
          <a:prstGeom prst="line">
            <a:avLst/>
          </a:prstGeom>
          <a:noFill/>
          <a:ln w="57150">
            <a:solidFill>
              <a:srgbClr val="54823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6A178D5-A01F-BB8C-4411-67A6080310EB}"/>
              </a:ext>
            </a:extLst>
          </p:cNvPr>
          <p:cNvCxnSpPr>
            <a:cxnSpLocks/>
          </p:cNvCxnSpPr>
          <p:nvPr/>
        </p:nvCxnSpPr>
        <p:spPr>
          <a:xfrm>
            <a:off x="8175617" y="1453847"/>
            <a:ext cx="0" cy="5040000"/>
          </a:xfrm>
          <a:prstGeom prst="line">
            <a:avLst/>
          </a:prstGeom>
          <a:noFill/>
          <a:ln w="57150">
            <a:solidFill>
              <a:srgbClr val="548235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6980809-3F1C-8755-81B8-B9EA5635FE52}"/>
              </a:ext>
            </a:extLst>
          </p:cNvPr>
          <p:cNvSpPr txBox="1"/>
          <p:nvPr/>
        </p:nvSpPr>
        <p:spPr>
          <a:xfrm>
            <a:off x="4250383" y="2844225"/>
            <a:ext cx="2624629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Terminal strips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E702976-1296-80EE-6AB1-2E3068ABC08B}"/>
              </a:ext>
            </a:extLst>
          </p:cNvPr>
          <p:cNvCxnSpPr/>
          <p:nvPr/>
        </p:nvCxnSpPr>
        <p:spPr>
          <a:xfrm>
            <a:off x="2532062" y="1983075"/>
            <a:ext cx="542746" cy="5618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F5AD06-5584-4901-39A7-47350836676F}"/>
              </a:ext>
            </a:extLst>
          </p:cNvPr>
          <p:cNvCxnSpPr/>
          <p:nvPr/>
        </p:nvCxnSpPr>
        <p:spPr>
          <a:xfrm>
            <a:off x="2532062" y="1983075"/>
            <a:ext cx="223257" cy="605889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AA6C061-EDD7-57E9-3B16-FC3E5C6A83BA}"/>
              </a:ext>
            </a:extLst>
          </p:cNvPr>
          <p:cNvCxnSpPr/>
          <p:nvPr/>
        </p:nvCxnSpPr>
        <p:spPr>
          <a:xfrm flipH="1">
            <a:off x="8506123" y="1983075"/>
            <a:ext cx="599667" cy="561821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23F927-309C-52C9-8BB0-09F007E67A32}"/>
              </a:ext>
            </a:extLst>
          </p:cNvPr>
          <p:cNvCxnSpPr>
            <a:stCxn id="19" idx="1"/>
          </p:cNvCxnSpPr>
          <p:nvPr/>
        </p:nvCxnSpPr>
        <p:spPr>
          <a:xfrm flipH="1">
            <a:off x="8825613" y="1983076"/>
            <a:ext cx="280177" cy="561820"/>
          </a:xfrm>
          <a:prstGeom prst="straightConnector1">
            <a:avLst/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93191D0-0A28-D3D1-0BAE-C52BBF40E227}"/>
              </a:ext>
            </a:extLst>
          </p:cNvPr>
          <p:cNvCxnSpPr/>
          <p:nvPr/>
        </p:nvCxnSpPr>
        <p:spPr>
          <a:xfrm>
            <a:off x="2847503" y="2732183"/>
            <a:ext cx="0" cy="313200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E16337-AEB3-4728-15C1-59002B822E7A}"/>
              </a:ext>
            </a:extLst>
          </p:cNvPr>
          <p:cNvCxnSpPr/>
          <p:nvPr/>
        </p:nvCxnSpPr>
        <p:spPr>
          <a:xfrm>
            <a:off x="8467689" y="2732183"/>
            <a:ext cx="0" cy="3132000"/>
          </a:xfrm>
          <a:prstGeom prst="line">
            <a:avLst/>
          </a:prstGeom>
          <a:ln w="38100">
            <a:solidFill>
              <a:srgbClr val="FF00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9739D40-B1BA-0458-9F85-B9D5399057DE}"/>
              </a:ext>
            </a:extLst>
          </p:cNvPr>
          <p:cNvCxnSpPr>
            <a:cxnSpLocks/>
          </p:cNvCxnSpPr>
          <p:nvPr/>
        </p:nvCxnSpPr>
        <p:spPr>
          <a:xfrm>
            <a:off x="4088359" y="3662357"/>
            <a:ext cx="126000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9D2E9D-BBE7-A711-C33C-EE360F44E68C}"/>
              </a:ext>
            </a:extLst>
          </p:cNvPr>
          <p:cNvCxnSpPr>
            <a:cxnSpLocks/>
          </p:cNvCxnSpPr>
          <p:nvPr/>
        </p:nvCxnSpPr>
        <p:spPr>
          <a:xfrm>
            <a:off x="6278879" y="3662357"/>
            <a:ext cx="1260000" cy="0"/>
          </a:xfrm>
          <a:prstGeom prst="line">
            <a:avLst/>
          </a:prstGeom>
          <a:ln w="38100">
            <a:solidFill>
              <a:srgbClr val="FFFF0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B208E1B-0527-DC0D-57BB-C43E8A23DD04}"/>
              </a:ext>
            </a:extLst>
          </p:cNvPr>
          <p:cNvCxnSpPr/>
          <p:nvPr/>
        </p:nvCxnSpPr>
        <p:spPr>
          <a:xfrm>
            <a:off x="3157949" y="2726537"/>
            <a:ext cx="0" cy="313200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C2AF33A-0389-03B5-30D3-46FD2F085991}"/>
              </a:ext>
            </a:extLst>
          </p:cNvPr>
          <p:cNvCxnSpPr/>
          <p:nvPr/>
        </p:nvCxnSpPr>
        <p:spPr>
          <a:xfrm>
            <a:off x="8789565" y="2726537"/>
            <a:ext cx="0" cy="3132000"/>
          </a:xfrm>
          <a:prstGeom prst="line">
            <a:avLst/>
          </a:prstGeom>
          <a:ln w="38100">
            <a:solidFill>
              <a:srgbClr val="0070C0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745DD4C-47FE-8AF8-C891-1D547C99F877}"/>
              </a:ext>
            </a:extLst>
          </p:cNvPr>
          <p:cNvCxnSpPr>
            <a:cxnSpLocks/>
          </p:cNvCxnSpPr>
          <p:nvPr/>
        </p:nvCxnSpPr>
        <p:spPr>
          <a:xfrm>
            <a:off x="5821680" y="1453847"/>
            <a:ext cx="0" cy="5040000"/>
          </a:xfrm>
          <a:prstGeom prst="line">
            <a:avLst/>
          </a:prstGeom>
          <a:noFill/>
          <a:ln w="57150">
            <a:solidFill>
              <a:srgbClr val="00B05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1C602EB-A1D2-FABC-782F-C2898851137D}"/>
              </a:ext>
            </a:extLst>
          </p:cNvPr>
          <p:cNvSpPr txBox="1"/>
          <p:nvPr/>
        </p:nvSpPr>
        <p:spPr>
          <a:xfrm>
            <a:off x="436697" y="4043929"/>
            <a:ext cx="21233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Power rails:</a:t>
            </a:r>
          </a:p>
          <a:p>
            <a:pPr algn="r"/>
            <a:r>
              <a:rPr lang="en-GB" sz="3200" dirty="0">
                <a:solidFill>
                  <a:srgbClr val="7030A0"/>
                </a:solidFill>
              </a:rPr>
              <a:t>Vertical ↕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CC697F6-BC4B-4BB4-493C-D42A08AE8218}"/>
              </a:ext>
            </a:extLst>
          </p:cNvPr>
          <p:cNvSpPr txBox="1"/>
          <p:nvPr/>
        </p:nvSpPr>
        <p:spPr>
          <a:xfrm>
            <a:off x="9111298" y="4043929"/>
            <a:ext cx="273523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dirty="0">
                <a:solidFill>
                  <a:srgbClr val="7030A0"/>
                </a:solidFill>
              </a:rPr>
              <a:t>Terminal strips:</a:t>
            </a:r>
          </a:p>
          <a:p>
            <a:pPr algn="r"/>
            <a:r>
              <a:rPr lang="en-GB" sz="3200" dirty="0">
                <a:solidFill>
                  <a:srgbClr val="7030A0"/>
                </a:solidFill>
              </a:rPr>
              <a:t>Horizontal ↔</a:t>
            </a:r>
          </a:p>
        </p:txBody>
      </p:sp>
    </p:spTree>
    <p:extLst>
      <p:ext uri="{BB962C8B-B14F-4D97-AF65-F5344CB8AC3E}">
        <p14:creationId xmlns:p14="http://schemas.microsoft.com/office/powerpoint/2010/main" val="2927751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7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7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1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25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7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750"/>
                            </p:stCondLst>
                            <p:childTnLst>
                              <p:par>
                                <p:cTn id="65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7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44" grpId="0" animBg="1"/>
      <p:bldP spid="45" grpId="0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467C-E639-F5C7-D700-58FE0E9F7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3EE8A-6F4B-BA99-4B03-88D295A0E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Raspberry Pi Pico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FF23B-E4F9-E722-BC07-60B353B1F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3587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6E1F86-C17C-730C-1B0A-BDA2D45BD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EAA9A-9E85-E20F-FC56-AAAD803352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LED</a:t>
            </a:r>
          </a:p>
        </p:txBody>
      </p:sp>
      <p:pic>
        <p:nvPicPr>
          <p:cNvPr id="14" name="Content Placeholder 13" descr="A green circuit board with many small holes&#10;&#10;AI-generated content may be incorrect.">
            <a:extLst>
              <a:ext uri="{FF2B5EF4-FFF2-40B4-BE49-F238E27FC236}">
                <a16:creationId xmlns:a16="http://schemas.microsoft.com/office/drawing/2014/main" id="{7ABA07A7-B432-710F-7366-B09767D59746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1599583"/>
            <a:ext cx="6570000" cy="4704483"/>
          </a:xfrm>
        </p:spPr>
      </p:pic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B817264A-E1B2-073E-F785-274FAE73958C}"/>
              </a:ext>
            </a:extLst>
          </p:cNvPr>
          <p:cNvSpPr/>
          <p:nvPr/>
        </p:nvSpPr>
        <p:spPr>
          <a:xfrm>
            <a:off x="7407831" y="689967"/>
            <a:ext cx="2641044" cy="584775"/>
          </a:xfrm>
          <a:prstGeom prst="callout2">
            <a:avLst>
              <a:gd name="adj1" fmla="val 50105"/>
              <a:gd name="adj2" fmla="val -599"/>
              <a:gd name="adj3" fmla="val 51501"/>
              <a:gd name="adj4" fmla="val -27456"/>
              <a:gd name="adj5" fmla="val 265111"/>
              <a:gd name="adj6" fmla="val -51905"/>
            </a:avLst>
          </a:prstGeom>
          <a:ln w="381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USB connector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3011A0-5CFD-AA2A-E84D-C48D89BADA76}"/>
              </a:ext>
            </a:extLst>
          </p:cNvPr>
          <p:cNvGrpSpPr/>
          <p:nvPr/>
        </p:nvGrpSpPr>
        <p:grpSpPr>
          <a:xfrm>
            <a:off x="1681919" y="2340558"/>
            <a:ext cx="3833206" cy="584775"/>
            <a:chOff x="1681919" y="2340558"/>
            <a:chExt cx="3833206" cy="58477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A2720E41-B59A-8972-1011-986F074F43AC}"/>
                </a:ext>
              </a:extLst>
            </p:cNvPr>
            <p:cNvSpPr txBox="1"/>
            <p:nvPr/>
          </p:nvSpPr>
          <p:spPr>
            <a:xfrm>
              <a:off x="1681919" y="2340558"/>
              <a:ext cx="81144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3200" dirty="0">
                  <a:solidFill>
                    <a:srgbClr val="7030A0"/>
                  </a:solidFill>
                </a:rPr>
                <a:t>LED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D5D351E-3627-F971-FA45-B17F5EA61015}"/>
                </a:ext>
              </a:extLst>
            </p:cNvPr>
            <p:cNvSpPr/>
            <p:nvPr/>
          </p:nvSpPr>
          <p:spPr>
            <a:xfrm>
              <a:off x="5083125" y="2416946"/>
              <a:ext cx="432000" cy="43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7C9809D-B900-64F1-AE56-DCBCFBBDFD9A}"/>
                </a:ext>
              </a:extLst>
            </p:cNvPr>
            <p:cNvCxnSpPr>
              <a:stCxn id="45" idx="3"/>
              <a:endCxn id="16" idx="2"/>
            </p:cNvCxnSpPr>
            <p:nvPr/>
          </p:nvCxnSpPr>
          <p:spPr>
            <a:xfrm>
              <a:off x="2493360" y="2632946"/>
              <a:ext cx="2589765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692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03488-CC66-2774-AB21-5956D4358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F4E0ABA-E907-2131-D775-61D8BE3A58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1000" y="1599583"/>
            <a:ext cx="6570000" cy="47044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790038B-252C-5542-4460-D1880DAD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LED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DC09BC3-7C21-06A6-4E7D-6D3347FD2414}"/>
              </a:ext>
            </a:extLst>
          </p:cNvPr>
          <p:cNvGrpSpPr/>
          <p:nvPr/>
        </p:nvGrpSpPr>
        <p:grpSpPr>
          <a:xfrm>
            <a:off x="1553901" y="1599583"/>
            <a:ext cx="3584034" cy="1443673"/>
            <a:chOff x="1988241" y="1428133"/>
            <a:chExt cx="3584034" cy="1443673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84FF908-84B7-41BC-B090-198557D72080}"/>
                </a:ext>
              </a:extLst>
            </p:cNvPr>
            <p:cNvSpPr txBox="1"/>
            <p:nvPr/>
          </p:nvSpPr>
          <p:spPr>
            <a:xfrm>
              <a:off x="1988241" y="1428133"/>
              <a:ext cx="107273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3200" dirty="0">
                  <a:solidFill>
                    <a:srgbClr val="7030A0"/>
                  </a:solidFill>
                </a:rPr>
                <a:t>GP15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CF844F5-E22D-DEF2-EFDB-D893ECB55B54}"/>
                </a:ext>
              </a:extLst>
            </p:cNvPr>
            <p:cNvSpPr/>
            <p:nvPr/>
          </p:nvSpPr>
          <p:spPr>
            <a:xfrm>
              <a:off x="5140275" y="2439806"/>
              <a:ext cx="432000" cy="432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50F67A19-68FB-AF69-E918-E32D166385C9}"/>
                </a:ext>
              </a:extLst>
            </p:cNvPr>
            <p:cNvCxnSpPr>
              <a:cxnSpLocks/>
              <a:stCxn id="45" idx="3"/>
              <a:endCxn id="16" idx="2"/>
            </p:cNvCxnSpPr>
            <p:nvPr/>
          </p:nvCxnSpPr>
          <p:spPr>
            <a:xfrm>
              <a:off x="3060972" y="1720521"/>
              <a:ext cx="2079303" cy="935285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CF6965CC-3512-31B3-F4DB-2E92A983E53C}"/>
              </a:ext>
            </a:extLst>
          </p:cNvPr>
          <p:cNvGrpSpPr/>
          <p:nvPr/>
        </p:nvGrpSpPr>
        <p:grpSpPr>
          <a:xfrm flipH="1">
            <a:off x="6897809" y="921388"/>
            <a:ext cx="2483191" cy="1513202"/>
            <a:chOff x="3386264" y="2571979"/>
            <a:chExt cx="2483191" cy="151320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511DDA2-5878-3833-DB17-E89F5B0B74BD}"/>
                </a:ext>
              </a:extLst>
            </p:cNvPr>
            <p:cNvSpPr txBox="1"/>
            <p:nvPr/>
          </p:nvSpPr>
          <p:spPr>
            <a:xfrm>
              <a:off x="3386264" y="2571979"/>
              <a:ext cx="96212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GB" sz="3200" dirty="0" err="1">
                  <a:solidFill>
                    <a:srgbClr val="7030A0"/>
                  </a:solidFill>
                </a:rPr>
                <a:t>GND</a:t>
              </a:r>
              <a:endParaRPr lang="en-GB" sz="3200" dirty="0">
                <a:solidFill>
                  <a:srgbClr val="7030A0"/>
                </a:solidFill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415C11-6ADD-F4CF-108B-BE1CF68249B6}"/>
                </a:ext>
              </a:extLst>
            </p:cNvPr>
            <p:cNvSpPr/>
            <p:nvPr/>
          </p:nvSpPr>
          <p:spPr>
            <a:xfrm>
              <a:off x="5437455" y="3585563"/>
              <a:ext cx="432000" cy="499618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90F2D6A-CA43-948A-8A2D-5B1F92428F29}"/>
                </a:ext>
              </a:extLst>
            </p:cNvPr>
            <p:cNvCxnSpPr>
              <a:cxnSpLocks/>
              <a:stCxn id="6" idx="3"/>
              <a:endCxn id="7" idx="1"/>
            </p:cNvCxnSpPr>
            <p:nvPr/>
          </p:nvCxnSpPr>
          <p:spPr>
            <a:xfrm>
              <a:off x="4348387" y="2864367"/>
              <a:ext cx="1152333" cy="794363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76731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</Words>
  <Application>Microsoft Office PowerPoint</Application>
  <PresentationFormat>Widescreen</PresentationFormat>
  <Paragraphs>20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Physical Computing</vt:lpstr>
      <vt:lpstr>Breadboard</vt:lpstr>
      <vt:lpstr>Breadboard</vt:lpstr>
      <vt:lpstr>Raspberry Pi Pico</vt:lpstr>
      <vt:lpstr>Internal LED</vt:lpstr>
      <vt:lpstr>External LED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2025-05-24T10:44:06Z</dcterms:modified>
</cp:coreProperties>
</file>