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ppt/notesSlides/notesSlide258.xml" ContentType="application/vnd.openxmlformats-officedocument.presentationml.notesSlide+xml"/>
  <Override PartName="/ppt/notesSlides/notesSlide259.xml" ContentType="application/vnd.openxmlformats-officedocument.presentationml.notesSlide+xml"/>
  <Override PartName="/ppt/notesSlides/notesSlide260.xml" ContentType="application/vnd.openxmlformats-officedocument.presentationml.notesSlide+xml"/>
  <Override PartName="/ppt/notesSlides/notesSlide261.xml" ContentType="application/vnd.openxmlformats-officedocument.presentationml.notesSlide+xml"/>
  <Override PartName="/ppt/notesSlides/notesSlide262.xml" ContentType="application/vnd.openxmlformats-officedocument.presentationml.notesSlide+xml"/>
  <Override PartName="/ppt/notesSlides/notesSlide263.xml" ContentType="application/vnd.openxmlformats-officedocument.presentationml.notesSlide+xml"/>
  <Override PartName="/ppt/notesSlides/notesSlide264.xml" ContentType="application/vnd.openxmlformats-officedocument.presentationml.notesSlide+xml"/>
  <Override PartName="/ppt/notesSlides/notesSlide2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53"/>
  </p:notesMasterIdLst>
  <p:sldIdLst>
    <p:sldId id="262" r:id="rId2"/>
    <p:sldId id="424" r:id="rId3"/>
    <p:sldId id="505" r:id="rId4"/>
    <p:sldId id="829" r:id="rId5"/>
    <p:sldId id="830" r:id="rId6"/>
    <p:sldId id="488" r:id="rId7"/>
    <p:sldId id="596" r:id="rId8"/>
    <p:sldId id="614" r:id="rId9"/>
    <p:sldId id="806" r:id="rId10"/>
    <p:sldId id="807" r:id="rId11"/>
    <p:sldId id="658" r:id="rId12"/>
    <p:sldId id="260" r:id="rId13"/>
    <p:sldId id="659" r:id="rId14"/>
    <p:sldId id="660" r:id="rId15"/>
    <p:sldId id="661" r:id="rId16"/>
    <p:sldId id="825" r:id="rId17"/>
    <p:sldId id="383" r:id="rId18"/>
    <p:sldId id="282" r:id="rId19"/>
    <p:sldId id="738" r:id="rId20"/>
    <p:sldId id="283" r:id="rId21"/>
    <p:sldId id="739" r:id="rId22"/>
    <p:sldId id="284" r:id="rId23"/>
    <p:sldId id="740" r:id="rId24"/>
    <p:sldId id="285" r:id="rId25"/>
    <p:sldId id="741" r:id="rId26"/>
    <p:sldId id="286" r:id="rId27"/>
    <p:sldId id="742" r:id="rId28"/>
    <p:sldId id="287" r:id="rId29"/>
    <p:sldId id="323" r:id="rId30"/>
    <p:sldId id="264" r:id="rId31"/>
    <p:sldId id="320" r:id="rId32"/>
    <p:sldId id="382" r:id="rId33"/>
    <p:sldId id="384" r:id="rId34"/>
    <p:sldId id="385" r:id="rId35"/>
    <p:sldId id="280" r:id="rId36"/>
    <p:sldId id="281" r:id="rId37"/>
    <p:sldId id="605" r:id="rId38"/>
    <p:sldId id="616" r:id="rId39"/>
    <p:sldId id="615" r:id="rId40"/>
    <p:sldId id="617" r:id="rId41"/>
    <p:sldId id="370" r:id="rId42"/>
    <p:sldId id="754" r:id="rId43"/>
    <p:sldId id="638" r:id="rId44"/>
    <p:sldId id="755" r:id="rId45"/>
    <p:sldId id="663" r:id="rId46"/>
    <p:sldId id="265" r:id="rId47"/>
    <p:sldId id="626" r:id="rId48"/>
    <p:sldId id="266" r:id="rId49"/>
    <p:sldId id="625" r:id="rId50"/>
    <p:sldId id="542" r:id="rId51"/>
    <p:sldId id="296" r:id="rId52"/>
    <p:sldId id="544" r:id="rId53"/>
    <p:sldId id="664" r:id="rId54"/>
    <p:sldId id="665" r:id="rId55"/>
    <p:sldId id="667" r:id="rId56"/>
    <p:sldId id="823" r:id="rId57"/>
    <p:sldId id="826" r:id="rId58"/>
    <p:sldId id="827" r:id="rId59"/>
    <p:sldId id="535" r:id="rId60"/>
    <p:sldId id="840" r:id="rId61"/>
    <p:sldId id="839" r:id="rId62"/>
    <p:sldId id="470" r:id="rId63"/>
    <p:sldId id="824" r:id="rId64"/>
    <p:sldId id="828" r:id="rId65"/>
    <p:sldId id="772" r:id="rId66"/>
    <p:sldId id="781" r:id="rId67"/>
    <p:sldId id="782" r:id="rId68"/>
    <p:sldId id="784" r:id="rId69"/>
    <p:sldId id="785" r:id="rId70"/>
    <p:sldId id="815" r:id="rId71"/>
    <p:sldId id="816" r:id="rId72"/>
    <p:sldId id="267" r:id="rId73"/>
    <p:sldId id="288" r:id="rId74"/>
    <p:sldId id="289" r:id="rId75"/>
    <p:sldId id="290" r:id="rId76"/>
    <p:sldId id="619" r:id="rId77"/>
    <p:sldId id="291" r:id="rId78"/>
    <p:sldId id="322" r:id="rId79"/>
    <p:sldId id="844" r:id="rId80"/>
    <p:sldId id="512" r:id="rId81"/>
    <p:sldId id="516" r:id="rId82"/>
    <p:sldId id="514" r:id="rId83"/>
    <p:sldId id="515" r:id="rId84"/>
    <p:sldId id="620" r:id="rId85"/>
    <p:sldId id="621" r:id="rId86"/>
    <p:sldId id="268" r:id="rId87"/>
    <p:sldId id="529" r:id="rId88"/>
    <p:sldId id="531" r:id="rId89"/>
    <p:sldId id="259" r:id="rId90"/>
    <p:sldId id="300" r:id="rId91"/>
    <p:sldId id="608" r:id="rId92"/>
    <p:sldId id="609" r:id="rId93"/>
    <p:sldId id="843" r:id="rId94"/>
    <p:sldId id="517" r:id="rId95"/>
    <p:sldId id="518" r:id="rId96"/>
    <p:sldId id="519" r:id="rId97"/>
    <p:sldId id="524" r:id="rId98"/>
    <p:sldId id="520" r:id="rId99"/>
    <p:sldId id="521" r:id="rId100"/>
    <p:sldId id="522" r:id="rId101"/>
    <p:sldId id="523" r:id="rId102"/>
    <p:sldId id="532" r:id="rId103"/>
    <p:sldId id="533" r:id="rId104"/>
    <p:sldId id="534" r:id="rId105"/>
    <p:sldId id="545" r:id="rId106"/>
    <p:sldId id="371" r:id="rId107"/>
    <p:sldId id="607" r:id="rId108"/>
    <p:sldId id="410" r:id="rId109"/>
    <p:sldId id="764" r:id="rId110"/>
    <p:sldId id="411" r:id="rId111"/>
    <p:sldId id="413" r:id="rId112"/>
    <p:sldId id="412" r:id="rId113"/>
    <p:sldId id="606" r:id="rId114"/>
    <p:sldId id="845" r:id="rId115"/>
    <p:sldId id="846" r:id="rId116"/>
    <p:sldId id="269" r:id="rId117"/>
    <p:sldId id="737" r:id="rId118"/>
    <p:sldId id="855" r:id="rId119"/>
    <p:sldId id="856" r:id="rId120"/>
    <p:sldId id="858" r:id="rId121"/>
    <p:sldId id="857" r:id="rId122"/>
    <p:sldId id="859" r:id="rId123"/>
    <p:sldId id="758" r:id="rId124"/>
    <p:sldId id="759" r:id="rId125"/>
    <p:sldId id="760" r:id="rId126"/>
    <p:sldId id="276" r:id="rId127"/>
    <p:sldId id="381" r:id="rId128"/>
    <p:sldId id="766" r:id="rId129"/>
    <p:sldId id="402" r:id="rId130"/>
    <p:sldId id="571" r:id="rId131"/>
    <p:sldId id="572" r:id="rId132"/>
    <p:sldId id="564" r:id="rId133"/>
    <p:sldId id="566" r:id="rId134"/>
    <p:sldId id="404" r:id="rId135"/>
    <p:sldId id="405" r:id="rId136"/>
    <p:sldId id="765" r:id="rId137"/>
    <p:sldId id="786" r:id="rId138"/>
    <p:sldId id="773" r:id="rId139"/>
    <p:sldId id="774" r:id="rId140"/>
    <p:sldId id="775" r:id="rId141"/>
    <p:sldId id="776" r:id="rId142"/>
    <p:sldId id="271" r:id="rId143"/>
    <p:sldId id="311" r:id="rId144"/>
    <p:sldId id="312" r:id="rId145"/>
    <p:sldId id="313" r:id="rId146"/>
    <p:sldId id="427" r:id="rId147"/>
    <p:sldId id="316" r:id="rId148"/>
    <p:sldId id="642" r:id="rId149"/>
    <p:sldId id="318" r:id="rId150"/>
    <p:sldId id="442" r:id="rId151"/>
    <p:sldId id="451" r:id="rId152"/>
    <p:sldId id="452" r:id="rId153"/>
    <p:sldId id="761" r:id="rId154"/>
    <p:sldId id="443" r:id="rId155"/>
    <p:sldId id="453" r:id="rId156"/>
    <p:sldId id="669" r:id="rId157"/>
    <p:sldId id="762" r:id="rId158"/>
    <p:sldId id="685" r:id="rId159"/>
    <p:sldId id="686" r:id="rId160"/>
    <p:sldId id="687" r:id="rId161"/>
    <p:sldId id="688" r:id="rId162"/>
    <p:sldId id="391" r:id="rId163"/>
    <p:sldId id="567" r:id="rId164"/>
    <p:sldId id="676" r:id="rId165"/>
    <p:sldId id="393" r:id="rId166"/>
    <p:sldId id="394" r:id="rId167"/>
    <p:sldId id="272" r:id="rId168"/>
    <p:sldId id="343" r:id="rId169"/>
    <p:sldId id="352" r:id="rId170"/>
    <p:sldId id="349" r:id="rId171"/>
    <p:sldId id="671" r:id="rId172"/>
    <p:sldId id="340" r:id="rId173"/>
    <p:sldId id="351" r:id="rId174"/>
    <p:sldId id="348" r:id="rId175"/>
    <p:sldId id="670" r:id="rId176"/>
    <p:sldId id="346" r:id="rId177"/>
    <p:sldId id="353" r:id="rId178"/>
    <p:sldId id="350" r:id="rId179"/>
    <p:sldId id="672" r:id="rId180"/>
    <p:sldId id="673" r:id="rId181"/>
    <p:sldId id="674" r:id="rId182"/>
    <p:sldId id="675" r:id="rId183"/>
    <p:sldId id="319" r:id="rId184"/>
    <p:sldId id="589" r:id="rId185"/>
    <p:sldId id="677" r:id="rId186"/>
    <p:sldId id="592" r:id="rId187"/>
    <p:sldId id="430" r:id="rId188"/>
    <p:sldId id="622" r:id="rId189"/>
    <p:sldId id="767" r:id="rId190"/>
    <p:sldId id="327" r:id="rId191"/>
    <p:sldId id="429" r:id="rId192"/>
    <p:sldId id="437" r:id="rId193"/>
    <p:sldId id="768" r:id="rId194"/>
    <p:sldId id="594" r:id="rId195"/>
    <p:sldId id="270" r:id="rId196"/>
    <p:sldId id="363" r:id="rId197"/>
    <p:sldId id="367" r:id="rId198"/>
    <p:sldId id="362" r:id="rId199"/>
    <p:sldId id="682" r:id="rId200"/>
    <p:sldId id="763" r:id="rId201"/>
    <p:sldId id="274" r:id="rId202"/>
    <p:sldId id="365" r:id="rId203"/>
    <p:sldId id="678" r:id="rId204"/>
    <p:sldId id="691" r:id="rId205"/>
    <p:sldId id="769" r:id="rId206"/>
    <p:sldId id="770" r:id="rId207"/>
    <p:sldId id="690" r:id="rId208"/>
    <p:sldId id="680" r:id="rId209"/>
    <p:sldId id="679" r:id="rId210"/>
    <p:sldId id="681" r:id="rId211"/>
    <p:sldId id="684" r:id="rId212"/>
    <p:sldId id="595" r:id="rId213"/>
    <p:sldId id="683" r:id="rId214"/>
    <p:sldId id="458" r:id="rId215"/>
    <p:sldId id="459" r:id="rId216"/>
    <p:sldId id="481" r:id="rId217"/>
    <p:sldId id="796" r:id="rId218"/>
    <p:sldId id="406" r:id="rId219"/>
    <p:sldId id="644" r:id="rId220"/>
    <p:sldId id="771" r:id="rId221"/>
    <p:sldId id="612" r:id="rId222"/>
    <p:sldId id="613" r:id="rId223"/>
    <p:sldId id="820" r:id="rId224"/>
    <p:sldId id="821" r:id="rId225"/>
    <p:sldId id="273" r:id="rId226"/>
    <p:sldId id="354" r:id="rId227"/>
    <p:sldId id="356" r:id="rId228"/>
    <p:sldId id="805" r:id="rId229"/>
    <p:sldId id="258" r:id="rId230"/>
    <p:sldId id="357" r:id="rId231"/>
    <p:sldId id="358" r:id="rId232"/>
    <p:sldId id="647" r:id="rId233"/>
    <p:sldId id="629" r:id="rId234"/>
    <p:sldId id="636" r:id="rId235"/>
    <p:sldId id="361" r:id="rId236"/>
    <p:sldId id="637" r:id="rId237"/>
    <p:sldId id="797" r:id="rId238"/>
    <p:sldId id="787" r:id="rId239"/>
    <p:sldId id="792" r:id="rId240"/>
    <p:sldId id="793" r:id="rId241"/>
    <p:sldId id="794" r:id="rId242"/>
    <p:sldId id="795" r:id="rId243"/>
    <p:sldId id="277" r:id="rId244"/>
    <p:sldId id="434" r:id="rId245"/>
    <p:sldId id="648" r:id="rId246"/>
    <p:sldId id="380" r:id="rId247"/>
    <p:sldId id="689" r:id="rId248"/>
    <p:sldId id="455" r:id="rId249"/>
    <p:sldId id="649" r:id="rId250"/>
    <p:sldId id="275" r:id="rId251"/>
    <p:sldId id="473" r:id="rId252"/>
    <p:sldId id="563" r:id="rId253"/>
    <p:sldId id="474" r:id="rId254"/>
    <p:sldId id="652" r:id="rId255"/>
    <p:sldId id="817" r:id="rId256"/>
    <p:sldId id="818" r:id="rId257"/>
    <p:sldId id="655" r:id="rId258"/>
    <p:sldId id="439" r:id="rId259"/>
    <p:sldId id="440" r:id="rId260"/>
    <p:sldId id="461" r:id="rId261"/>
    <p:sldId id="743" r:id="rId262"/>
    <p:sldId id="729" r:id="rId263"/>
    <p:sldId id="819" r:id="rId264"/>
    <p:sldId id="490" r:id="rId265"/>
    <p:sldId id="487" r:id="rId266"/>
    <p:sldId id="744" r:id="rId267"/>
    <p:sldId id="745" r:id="rId268"/>
    <p:sldId id="482" r:id="rId269"/>
    <p:sldId id="483" r:id="rId270"/>
    <p:sldId id="752" r:id="rId271"/>
    <p:sldId id="753" r:id="rId272"/>
    <p:sldId id="484" r:id="rId273"/>
    <p:sldId id="489" r:id="rId274"/>
    <p:sldId id="748" r:id="rId275"/>
    <p:sldId id="749" r:id="rId276"/>
    <p:sldId id="492" r:id="rId277"/>
    <p:sldId id="493" r:id="rId278"/>
    <p:sldId id="525" r:id="rId279"/>
    <p:sldId id="526" r:id="rId280"/>
    <p:sldId id="507" r:id="rId281"/>
    <p:sldId id="751" r:id="rId282"/>
    <p:sldId id="494" r:id="rId283"/>
    <p:sldId id="495" r:id="rId284"/>
    <p:sldId id="496" r:id="rId285"/>
    <p:sldId id="548" r:id="rId286"/>
    <p:sldId id="549" r:id="rId287"/>
    <p:sldId id="420" r:id="rId288"/>
    <p:sldId id="550" r:id="rId289"/>
    <p:sldId id="554" r:id="rId290"/>
    <p:sldId id="557" r:id="rId291"/>
    <p:sldId id="551" r:id="rId292"/>
    <p:sldId id="556" r:id="rId293"/>
    <p:sldId id="552" r:id="rId294"/>
    <p:sldId id="419" r:id="rId295"/>
    <p:sldId id="558" r:id="rId296"/>
    <p:sldId id="559" r:id="rId297"/>
    <p:sldId id="561" r:id="rId298"/>
    <p:sldId id="560" r:id="rId299"/>
    <p:sldId id="562" r:id="rId300"/>
    <p:sldId id="579" r:id="rId301"/>
    <p:sldId id="831" r:id="rId302"/>
    <p:sldId id="581" r:id="rId303"/>
    <p:sldId id="832" r:id="rId304"/>
    <p:sldId id="580" r:id="rId305"/>
    <p:sldId id="833" r:id="rId306"/>
    <p:sldId id="585" r:id="rId307"/>
    <p:sldId id="834" r:id="rId308"/>
    <p:sldId id="822" r:id="rId309"/>
    <p:sldId id="837" r:id="rId310"/>
    <p:sldId id="553" r:id="rId311"/>
    <p:sldId id="418" r:id="rId312"/>
    <p:sldId id="654" r:id="rId313"/>
    <p:sldId id="586" r:id="rId314"/>
    <p:sldId id="632" r:id="rId315"/>
    <p:sldId id="500" r:id="rId316"/>
    <p:sldId id="565" r:id="rId317"/>
    <p:sldId id="634" r:id="rId318"/>
    <p:sldId id="587" r:id="rId319"/>
    <p:sldId id="657" r:id="rId320"/>
    <p:sldId id="838" r:id="rId321"/>
    <p:sldId id="847" r:id="rId322"/>
    <p:sldId id="848" r:id="rId323"/>
    <p:sldId id="849" r:id="rId324"/>
    <p:sldId id="850" r:id="rId325"/>
    <p:sldId id="851" r:id="rId326"/>
    <p:sldId id="852" r:id="rId327"/>
    <p:sldId id="853" r:id="rId328"/>
    <p:sldId id="854" r:id="rId329"/>
    <p:sldId id="503" r:id="rId330"/>
    <p:sldId id="504" r:id="rId331"/>
    <p:sldId id="798" r:id="rId332"/>
    <p:sldId id="808" r:id="rId333"/>
    <p:sldId id="803" r:id="rId334"/>
    <p:sldId id="809" r:id="rId335"/>
    <p:sldId id="804" r:id="rId336"/>
    <p:sldId id="810" r:id="rId337"/>
    <p:sldId id="802" r:id="rId338"/>
    <p:sldId id="811" r:id="rId339"/>
    <p:sldId id="841" r:id="rId340"/>
    <p:sldId id="842" r:id="rId341"/>
    <p:sldId id="799" r:id="rId342"/>
    <p:sldId id="812" r:id="rId343"/>
    <p:sldId id="800" r:id="rId344"/>
    <p:sldId id="813" r:id="rId345"/>
    <p:sldId id="801" r:id="rId346"/>
    <p:sldId id="814" r:id="rId347"/>
    <p:sldId id="731" r:id="rId348"/>
    <p:sldId id="732" r:id="rId349"/>
    <p:sldId id="734" r:id="rId350"/>
    <p:sldId id="733" r:id="rId351"/>
    <p:sldId id="735" r:id="rId352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  <p14:sldId id="829"/>
            <p14:sldId id="830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  <p14:sldId id="806"/>
            <p14:sldId id="807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825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Functions" id="{BFBB0AED-3E39-4C84-BFB8-9612A95540D3}">
          <p14:sldIdLst>
            <p14:sldId id="823"/>
            <p14:sldId id="826"/>
            <p14:sldId id="827"/>
            <p14:sldId id="535"/>
            <p14:sldId id="840"/>
            <p14:sldId id="839"/>
            <p14:sldId id="470"/>
            <p14:sldId id="824"/>
            <p14:sldId id="828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Cast to a string" id="{51A4EDD3-6F00-45A6-8B7F-E24A04830D53}">
          <p14:sldIdLst>
            <p14:sldId id="844"/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User input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</p14:sldIdLst>
        </p14:section>
        <p14:section name="Casting to a number" id="{926EB746-ADDB-4B49-97E4-D66823A64267}">
          <p14:sldIdLst>
            <p14:sldId id="843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Program layout" id="{D38FD29E-9983-4FBA-AA9C-C1A5AC5BFE9E}">
          <p14:sldIdLst>
            <p14:sldId id="845"/>
            <p14:sldId id="846"/>
          </p14:sldIdLst>
        </p14:section>
        <p14:section name="Fixed loop 1" id="{8D9CA22F-4B86-4299-9530-C871352FFF89}">
          <p14:sldIdLst>
            <p14:sldId id="269"/>
            <p14:sldId id="737"/>
            <p14:sldId id="855"/>
            <p14:sldId id="856"/>
            <p14:sldId id="858"/>
            <p14:sldId id="857"/>
            <p14:sldId id="859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831"/>
            <p14:sldId id="581"/>
            <p14:sldId id="832"/>
            <p14:sldId id="580"/>
            <p14:sldId id="833"/>
            <p14:sldId id="585"/>
            <p14:sldId id="834"/>
            <p14:sldId id="822"/>
            <p14:sldId id="837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  <p14:sldId id="838"/>
          </p14:sldIdLst>
        </p14:section>
        <p14:section name="Fxed loop 2" id="{CBC31685-3044-4267-8198-D5DC304E5F81}">
          <p14:sldIdLst>
            <p14:sldId id="847"/>
            <p14:sldId id="848"/>
            <p14:sldId id="849"/>
            <p14:sldId id="850"/>
            <p14:sldId id="851"/>
            <p14:sldId id="852"/>
            <p14:sldId id="853"/>
            <p14:sldId id="854"/>
          </p14:sldIdLst>
        </p14:section>
        <p14:section name="Evaluation" id="{57F9B6F5-27CC-415C-97AC-589CF53FC82E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841"/>
            <p14:sldId id="842"/>
            <p14:sldId id="799"/>
            <p14:sldId id="812"/>
            <p14:sldId id="800"/>
            <p14:sldId id="813"/>
            <p14:sldId id="801"/>
            <p14:sldId id="814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B2B2B2"/>
    <a:srgbClr val="0086B3"/>
    <a:srgbClr val="183691"/>
    <a:srgbClr val="4472C4"/>
    <a:srgbClr val="2F528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 autoAdjust="0"/>
    <p:restoredTop sz="82181" autoAdjust="0"/>
  </p:normalViewPr>
  <p:slideViewPr>
    <p:cSldViewPr snapToGrid="0" showGuides="1">
      <p:cViewPr>
        <p:scale>
          <a:sx n="50" d="100"/>
          <a:sy n="50" d="100"/>
        </p:scale>
        <p:origin x="540" y="1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theme" Target="theme/theme1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notesMaster" Target="notesMasters/notesMaster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commentAuthors" Target="commentAuthors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presProps" Target="presProps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viewProps" Target="viewProps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tableStyles" Target="tableStyles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251" Type="http://schemas.openxmlformats.org/officeDocument/2006/relationships/slide" Target="slides/slide25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8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6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7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8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9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0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1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2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3.xml"/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4.xml"/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6.xml"/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7.xml"/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8.xml"/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9.xml"/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0.xml"/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F691-3F40-5DA9-604A-2BCAF0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E6984-85A6-A8BD-B60F-20EF5DF7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476DB-A4D9-837A-AB22-54283B601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3E91-0BF8-BBA6-9E72-5C268B2BE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212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 about half way through DDD</a:t>
            </a:r>
          </a:p>
          <a:p>
            <a:r>
              <a:rPr lang="en-GB" dirty="0">
                <a:cs typeface="Calibri"/>
              </a:rPr>
              <a:t>Prelim 2 just before assignment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(and again), usually to improve it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780059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  <a:p>
            <a:r>
              <a:rPr lang="en-GB" dirty="0"/>
              <a:t>Letters to ensure </a:t>
            </a:r>
            <a:r>
              <a:rPr lang="en-GB"/>
              <a:t>correct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46983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25389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401738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20620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6784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543226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887875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398604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1722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603904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268198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7985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252006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46088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  Works in Thonny.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18317"/>
      </p:ext>
    </p:extLst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053357"/>
      </p:ext>
    </p:extLst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Super size: ask how many times to loop (limit 2-5), ask for character to concatenate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 size: ask how many times to loop (limit 1-6), ask for dice value (1-6)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Super-super size: display average of dice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B1F00-4BC9-9ACE-310F-1F252187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EBA38-5B34-A431-376D-8DC6EF9EA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4C1B2-7B79-B1B1-B53A-2FA4EB49D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B86E-82AC-F1AE-3C62-E7F496711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85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83ED-EBFA-7403-11AB-F36F73CD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78619-DE66-111B-3C1B-C82F0BBF1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2598-53B5-EBAE-6C47-C9B6A49E5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DCDF-AAFE-2E0C-0598-05C14C201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6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72E2-731E-A54C-A9EB-7E0C7AF3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3D74A-96D6-2F2E-F642-0587C6459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C59AF-4E60-8247-BAE7-7CDFCE1D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D9DB-928F-3528-9633-0EDDDE3CF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472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980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963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Could </a:t>
            </a:r>
            <a:r>
              <a:rPr lang="en-GB" dirty="0"/>
              <a:t>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needed for </a:t>
            </a:r>
            <a:r>
              <a:rPr lang="en-GB" baseline="0" dirty="0" err="1"/>
              <a:t>concatention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3002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8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</a:t>
            </a:r>
          </a:p>
          <a:p>
            <a:r>
              <a:rPr lang="en-GB" baseline="0" dirty="0"/>
              <a:t>Could use eval( ) for numbers 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4742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????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3: Input,  4: Process,  5</a:t>
            </a:r>
            <a:r>
              <a:rPr lang="en-GB"/>
              <a:t>: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9087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60745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21054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47918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897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16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19/09/2025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5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5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5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5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5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4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4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4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6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6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5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5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3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3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3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4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4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4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4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4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4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4.xml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6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6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6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6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6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6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6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6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6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8.xml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9.xml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0.xml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1.xml"/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2.xml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4.xml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540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 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7F7A6-E716-44FD-8FE1-3268AFEF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Layout -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46296-45DB-4518-B55D-3898A3F6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TAD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Initialise variables – correct datatype(s)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Get values from user – assign, cast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 values from user – assign, cast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Display results – concatenate, cast if necessary</a:t>
            </a:r>
          </a:p>
        </p:txBody>
      </p:sp>
    </p:spTree>
    <p:extLst>
      <p:ext uri="{BB962C8B-B14F-4D97-AF65-F5344CB8AC3E}">
        <p14:creationId xmlns:p14="http://schemas.microsoft.com/office/powerpoint/2010/main" val="81122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7F7A6-E716-44FD-8FE1-3268AFEF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Layout -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46296-45DB-4518-B55D-3898A3F6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TAD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Initialise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Get values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Use values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237484376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464812" y="2506900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049080" y="3350434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25887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55379" y="3366292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-36744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84948" y="4795991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802588" y="5821213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72777"/>
              <a:gd name="adj6" fmla="val 487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088791" y="244941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571111" y="2568455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i="1" dirty="0">
                <a:latin typeface="Consolas" panose="020B0609020204030204" pitchFamily="49" charset="0"/>
              </a:rPr>
              <a:t>1, 2, 3, 4</a:t>
            </a:r>
            <a:endParaRPr lang="en-GB" sz="3600" i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94518" y="475419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837825" y="4857546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i="1" dirty="0">
                <a:latin typeface="Consolas" panose="020B0609020204030204" pitchFamily="49" charset="0"/>
              </a:rPr>
              <a:t>0, 1, 2, 3, 4</a:t>
            </a:r>
            <a:endParaRPr lang="en-GB" sz="3600" i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068598" y="188631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26341"/>
              <a:gd name="adj6" fmla="val 132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613128" y="4965268"/>
            <a:ext cx="21896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are integers</a:t>
            </a:r>
            <a:endParaRPr lang="en-GB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98828-579F-4145-80AF-55779194683E}"/>
              </a:ext>
            </a:extLst>
          </p:cNvPr>
          <p:cNvSpPr txBox="1"/>
          <p:nvPr/>
        </p:nvSpPr>
        <p:spPr>
          <a:xfrm>
            <a:off x="6096000" y="1273497"/>
            <a:ext cx="5393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Stop – Start: Number of values</a:t>
            </a:r>
            <a:endParaRPr lang="en-GB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F49C59-7B1E-411C-8E49-CDBF3989209E}"/>
              </a:ext>
            </a:extLst>
          </p:cNvPr>
          <p:cNvSpPr txBox="1"/>
          <p:nvPr/>
        </p:nvSpPr>
        <p:spPr>
          <a:xfrm>
            <a:off x="8792571" y="6154320"/>
            <a:ext cx="3371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Last value: Stop - 1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21" grpId="0" animBg="1"/>
      <p:bldP spid="22" grpId="0"/>
      <p:bldP spid="23" grpId="0"/>
      <p:bldP spid="24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464812" y="2506900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84948" y="4795991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088791" y="244941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6294518" y="475419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59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build="p"/>
      <p:bldP spid="10" grpId="0" animBg="1"/>
      <p:bldP spid="16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570052" y="3583011"/>
            <a:ext cx="3933923" cy="1692549"/>
            <a:chOff x="7619999" y="3594340"/>
            <a:chExt cx="3933923" cy="66785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638877"/>
              <a:ext cx="3314555" cy="5787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Start Value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368495" y="1467915"/>
            <a:ext cx="1087495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1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D5451DFE-FE85-4E33-8947-0DD215E1863A}"/>
              </a:ext>
            </a:extLst>
          </p:cNvPr>
          <p:cNvSpPr/>
          <p:nvPr/>
        </p:nvSpPr>
        <p:spPr>
          <a:xfrm>
            <a:off x="5748867" y="1465270"/>
            <a:ext cx="1821185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828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</p:spTree>
    <p:extLst>
      <p:ext uri="{BB962C8B-B14F-4D97-AF65-F5344CB8AC3E}">
        <p14:creationId xmlns:p14="http://schemas.microsoft.com/office/powerpoint/2010/main" val="128694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Start Value</a:t>
            </a:r>
          </a:p>
        </p:txBody>
      </p:sp>
    </p:spTree>
    <p:extLst>
      <p:ext uri="{BB962C8B-B14F-4D97-AF65-F5344CB8AC3E}">
        <p14:creationId xmlns:p14="http://schemas.microsoft.com/office/powerpoint/2010/main" val="314823601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 + 1)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001852" y="3583011"/>
            <a:ext cx="3933923" cy="1692549"/>
            <a:chOff x="7619999" y="3594340"/>
            <a:chExt cx="3933923" cy="66785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638877"/>
              <a:ext cx="3314555" cy="5787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No Start Value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956384" y="1467915"/>
            <a:ext cx="1261117" cy="862642"/>
          </a:xfrm>
          <a:prstGeom prst="callout2">
            <a:avLst>
              <a:gd name="adj1" fmla="val 50315"/>
              <a:gd name="adj2" fmla="val 100204"/>
              <a:gd name="adj3" fmla="val 50115"/>
              <a:gd name="adj4" fmla="val 118027"/>
              <a:gd name="adj5" fmla="val 137110"/>
              <a:gd name="adj6" fmla="val 1182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</p:spTree>
    <p:extLst>
      <p:ext uri="{BB962C8B-B14F-4D97-AF65-F5344CB8AC3E}">
        <p14:creationId xmlns:p14="http://schemas.microsoft.com/office/powerpoint/2010/main" val="56233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 + 1)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No Start Value</a:t>
            </a:r>
          </a:p>
        </p:txBody>
      </p:sp>
    </p:spTree>
    <p:extLst>
      <p:ext uri="{BB962C8B-B14F-4D97-AF65-F5344CB8AC3E}">
        <p14:creationId xmlns:p14="http://schemas.microsoft.com/office/powerpoint/2010/main" val="107333050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3963188" y="5982466"/>
            <a:ext cx="5395955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Unexpected indentation (4 spaces)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BC9CC3-EB4F-D7BE-280C-E8FAAF94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0F8E-E77E-AFFC-2C0F-135E042A8527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8F336-5742-A558-1A66-FCE1305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3645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dp)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1910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4151910" y="612634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1945379" y="5144625"/>
            <a:ext cx="4215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</a:t>
            </a:r>
            <a:r>
              <a:rPr lang="en-GB" sz="2800" b="1" i="1" dirty="0">
                <a:solidFill>
                  <a:srgbClr val="7030A0"/>
                </a:solidFill>
              </a:rPr>
              <a:t>any</a:t>
            </a:r>
            <a:r>
              <a:rPr lang="en-GB" sz="2800" dirty="0">
                <a:solidFill>
                  <a:srgbClr val="7030A0"/>
                </a:solidFill>
              </a:rPr>
              <a:t> earlier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to bottom,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dp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8DB9C1-47D0-4B9D-A9AF-D65DA252FFAC}"/>
              </a:ext>
            </a:extLst>
          </p:cNvPr>
          <p:cNvSpPr txBox="1"/>
          <p:nvPr/>
        </p:nvSpPr>
        <p:spPr>
          <a:xfrm>
            <a:off x="1373575" y="6217434"/>
            <a:ext cx="3647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(Repeat as required)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</a:t>
            </a:r>
            <a:r>
              <a:rPr lang="en-GB" i="1" dirty="0">
                <a:solidFill>
                  <a:srgbClr val="7030A0"/>
                </a:solidFill>
              </a:rPr>
              <a:t>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</a:t>
            </a:r>
            <a:r>
              <a:rPr lang="en-GB" i="1" dirty="0">
                <a:solidFill>
                  <a:srgbClr val="7030A0"/>
                </a:solidFill>
              </a:rPr>
              <a:t>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  <a:r>
              <a:rPr lang="en-GB" i="1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161160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854411"/>
            <a:ext cx="3917439" cy="1265898"/>
            <a:chOff x="5442333" y="2006112"/>
            <a:chExt cx="3917439" cy="12658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2006112"/>
              <a:ext cx="1237527" cy="126589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595D27-B235-4125-9B79-A2A22521ABD5}"/>
              </a:ext>
            </a:extLst>
          </p:cNvPr>
          <p:cNvGrpSpPr/>
          <p:nvPr/>
        </p:nvGrpSpPr>
        <p:grpSpPr>
          <a:xfrm>
            <a:off x="5149441" y="4255245"/>
            <a:ext cx="2700127" cy="359959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C5ACB0-2BEE-47E0-A3E8-08954FA5A8A6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BAA6FC-5A79-4579-9EDD-4924E7404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DF52BD-EA97-4945-9758-B3EB014A2DED}"/>
              </a:ext>
            </a:extLst>
          </p:cNvPr>
          <p:cNvGrpSpPr/>
          <p:nvPr/>
        </p:nvGrpSpPr>
        <p:grpSpPr>
          <a:xfrm>
            <a:off x="5817934" y="4615204"/>
            <a:ext cx="4018044" cy="1010286"/>
            <a:chOff x="5512872" y="-2306554"/>
            <a:chExt cx="6312655" cy="557856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CD9A2F-EF12-455F-8673-1BE2FBE5D33F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373067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4D661F-997B-47DF-A0D7-7E0376EB7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544" y="-2306554"/>
              <a:ext cx="2581983" cy="5578564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3904918738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94858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1803101682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E1BA0-7782-AE3F-7D55-196E0B2E138C}"/>
              </a:ext>
            </a:extLst>
          </p:cNvPr>
          <p:cNvGrpSpPr/>
          <p:nvPr/>
        </p:nvGrpSpPr>
        <p:grpSpPr>
          <a:xfrm>
            <a:off x="6437868" y="3272009"/>
            <a:ext cx="3323969" cy="879861"/>
            <a:chOff x="5442333" y="3272010"/>
            <a:chExt cx="4309754" cy="5151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727276-F137-D185-7348-FD6DCD34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073749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19EFFA-E771-48B9-77AB-4E3F3F2FDA1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082" y="3272010"/>
              <a:ext cx="1236005" cy="5151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744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2428031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CE246A-303B-4751-9244-59F8ECCC4D26}"/>
              </a:ext>
            </a:extLst>
          </p:cNvPr>
          <p:cNvGrpSpPr/>
          <p:nvPr/>
        </p:nvGrpSpPr>
        <p:grpSpPr>
          <a:xfrm>
            <a:off x="420132" y="2348427"/>
            <a:ext cx="360000" cy="2664000"/>
            <a:chOff x="296562" y="2348427"/>
            <a:chExt cx="360000" cy="270200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1C5674-8031-4302-B44A-137554DAA928}"/>
                </a:ext>
              </a:extLst>
            </p:cNvPr>
            <p:cNvCxnSpPr/>
            <p:nvPr/>
          </p:nvCxnSpPr>
          <p:spPr>
            <a:xfrm>
              <a:off x="296562" y="5050435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7F5BB9-7625-42D7-980D-B4C15C5EA5D8}"/>
                </a:ext>
              </a:extLst>
            </p:cNvPr>
            <p:cNvCxnSpPr/>
            <p:nvPr/>
          </p:nvCxnSpPr>
          <p:spPr>
            <a:xfrm>
              <a:off x="296562" y="2348427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3039E6C-B538-4A0F-908C-E453658540B2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2" y="2348427"/>
              <a:ext cx="0" cy="270200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Store 11 in variable1</a:t>
            </a:r>
          </a:p>
          <a:p>
            <a:endParaRPr lang="en-GB" dirty="0"/>
          </a:p>
          <a:p>
            <a:r>
              <a:rPr lang="en-GB" dirty="0"/>
              <a:t>Copy variable1 to variable2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Variable created, with a name</a:t>
            </a:r>
          </a:p>
          <a:p>
            <a:r>
              <a:rPr lang="en-GB" dirty="0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40D69-8AEB-4008-96C4-3A8D73D3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Calculator Wireframe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2E8B36-48C7-4913-AE11-746A11B7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wireframe for a simple calculator app that will only add, subtract, multiply and divide two numbers.</a:t>
            </a:r>
          </a:p>
        </p:txBody>
      </p:sp>
    </p:spTree>
    <p:extLst>
      <p:ext uri="{BB962C8B-B14F-4D97-AF65-F5344CB8AC3E}">
        <p14:creationId xmlns:p14="http://schemas.microsoft.com/office/powerpoint/2010/main" val="3622408940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3223773775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7431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437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822476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535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514352709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69579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2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118317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A6217-AFE6-42E6-AA29-9FB9655EF390}"/>
              </a:ext>
            </a:extLst>
          </p:cNvPr>
          <p:cNvSpPr txBox="1"/>
          <p:nvPr/>
        </p:nvSpPr>
        <p:spPr>
          <a:xfrm>
            <a:off x="8213078" y="2175506"/>
            <a:ext cx="366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This is computing, not maths!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6159D-8FD4-464C-B796-BD4B0EEC3D2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50481-8A9C-447B-8B28-EDF38B332177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FA60A-2AFC-4249-AF03-523EBFDEB22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276106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185536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EFF7-DD79-48A5-AAF5-8ED8761DE61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420B0-6B59-41F7-B9F4-0C995052BDA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524C-60AC-4670-BCA7-8F42D2524422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1562291" y="6002565"/>
            <a:ext cx="906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variable do not!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1598134" y="6002565"/>
            <a:ext cx="899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numbers do not!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0E42-A232-4953-B8AF-3C563D79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Thonny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8B3F-021B-4471-8E62-D99463A2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thonny.org</a:t>
            </a:r>
          </a:p>
        </p:txBody>
      </p:sp>
    </p:spTree>
    <p:extLst>
      <p:ext uri="{BB962C8B-B14F-4D97-AF65-F5344CB8AC3E}">
        <p14:creationId xmlns:p14="http://schemas.microsoft.com/office/powerpoint/2010/main" val="3546585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age		number_2			number1	</a:t>
            </a:r>
            <a:r>
              <a:rPr lang="en-GB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pupilAge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costPerKilo</a:t>
            </a:r>
            <a:r>
              <a:rPr lang="en-GB" sz="3200" dirty="0">
                <a:solidFill>
                  <a:srgbClr val="7030A0"/>
                </a:solidFill>
              </a:rPr>
              <a:t>		kgs2lbs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petName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examGrade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0A0-D3A0-4968-A0D6-69B94F7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Sharepoint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4A0D-0A8D-4D52-A96C-E69F5D05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69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980980" y="4441520"/>
            <a:ext cx="2597267" cy="429982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22165"/>
              <a:gd name="adj5" fmla="val -17467"/>
              <a:gd name="adj6" fmla="val -297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6387DDE0-23AC-4030-A34A-C0469CC6281A}"/>
              </a:ext>
            </a:extLst>
          </p:cNvPr>
          <p:cNvSpPr/>
          <p:nvPr/>
        </p:nvSpPr>
        <p:spPr>
          <a:xfrm>
            <a:off x="5064301" y="6419795"/>
            <a:ext cx="1294601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B39C8B59-EF56-4083-84AF-72D3A09835EF}"/>
              </a:ext>
            </a:extLst>
          </p:cNvPr>
          <p:cNvSpPr/>
          <p:nvPr/>
        </p:nvSpPr>
        <p:spPr>
          <a:xfrm flipH="1">
            <a:off x="1778492" y="6390000"/>
            <a:ext cx="1227755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  <p:bldP spid="7" grpId="0" uiExpand="1" animBg="1"/>
      <p:bldP spid="10" grpId="0" uiExpan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7931-EF2A-3A29-73CD-6027DB72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C47-05A4-AAAE-E860-57B22527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7E6-6CFD-51B2-7F03-5C7F6000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500221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5C76-4573-F9F1-CF6B-D83DB75C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CC80-2259-02DB-6F1A-4275963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33A8-98AC-8AF6-2018-F38A0EC8E6AD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F0FB8-FC9F-56DF-D376-28BB0E382DAD}"/>
              </a:ext>
            </a:extLst>
          </p:cNvPr>
          <p:cNvSpPr/>
          <p:nvPr/>
        </p:nvSpPr>
        <p:spPr>
          <a:xfrm>
            <a:off x="2297400" y="5586769"/>
            <a:ext cx="75972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name and 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arentheses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P</a:t>
            </a:r>
            <a:r>
              <a:rPr kumimoji="0" lang="en-GB" sz="3200" b="0" i="0" u="none" strike="noStrike" kern="120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arameters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optional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4F7B6E4-60B2-D2E4-1004-906DC3A4F5EC}"/>
              </a:ext>
            </a:extLst>
          </p:cNvPr>
          <p:cNvSpPr/>
          <p:nvPr/>
        </p:nvSpPr>
        <p:spPr>
          <a:xfrm flipH="1">
            <a:off x="701613" y="419692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 name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875D0D12-1B55-8979-6A3E-0DF77FC02865}"/>
              </a:ext>
            </a:extLst>
          </p:cNvPr>
          <p:cNvSpPr/>
          <p:nvPr/>
        </p:nvSpPr>
        <p:spPr>
          <a:xfrm>
            <a:off x="7152286" y="4304663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Parameter(s)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B88AAB-DE6D-CD20-B0DC-D8F699F0794F}"/>
              </a:ext>
            </a:extLst>
          </p:cNvPr>
          <p:cNvCxnSpPr>
            <a:cxnSpLocks/>
          </p:cNvCxnSpPr>
          <p:nvPr/>
        </p:nvCxnSpPr>
        <p:spPr>
          <a:xfrm>
            <a:off x="4760259" y="3813717"/>
            <a:ext cx="3832412" cy="1507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082A42-98DA-8819-3C48-150B1A86C4A4}"/>
              </a:ext>
            </a:extLst>
          </p:cNvPr>
          <p:cNvSpPr txBox="1"/>
          <p:nvPr/>
        </p:nvSpPr>
        <p:spPr>
          <a:xfrm>
            <a:off x="5546910" y="1794128"/>
            <a:ext cx="2077571" cy="523220"/>
          </a:xfrm>
          <a:prstGeom prst="rect">
            <a:avLst/>
          </a:prstGeom>
          <a:noFill/>
          <a:ln w="38100">
            <a:noFill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Parentheses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175986-3088-3479-3741-501A6C0BE786}"/>
              </a:ext>
            </a:extLst>
          </p:cNvPr>
          <p:cNvCxnSpPr>
            <a:stCxn id="19" idx="1"/>
          </p:cNvCxnSpPr>
          <p:nvPr/>
        </p:nvCxnSpPr>
        <p:spPr>
          <a:xfrm flipH="1">
            <a:off x="4672853" y="2055738"/>
            <a:ext cx="874057" cy="10908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DF8A1-EC35-DA2B-A1E3-46C862DF479B}"/>
              </a:ext>
            </a:extLst>
          </p:cNvPr>
          <p:cNvCxnSpPr>
            <a:stCxn id="19" idx="3"/>
          </p:cNvCxnSpPr>
          <p:nvPr/>
        </p:nvCxnSpPr>
        <p:spPr>
          <a:xfrm>
            <a:off x="7624481" y="2055738"/>
            <a:ext cx="1048872" cy="10639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1" grpId="0" animBg="1"/>
      <p:bldP spid="16" grpId="0" animBg="1"/>
      <p:bldP spid="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8588763-B6D9-8057-FA41-34663FF2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AEA2-D7B7-16E6-3310-815F3F18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289F-A93A-2713-8BF7-ED70BB2DFE53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9B1D0-1FD1-FAA0-79C0-7EA22393933B}"/>
              </a:ext>
            </a:extLst>
          </p:cNvPr>
          <p:cNvSpPr/>
          <p:nvPr/>
        </p:nvSpPr>
        <p:spPr>
          <a:xfrm>
            <a:off x="2286314" y="5586769"/>
            <a:ext cx="7619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5875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/>
              <a:t>Process</a:t>
            </a:r>
            <a:endParaRPr lang="en-GB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D2B69-FD94-45FA-904D-026644A179F1}"/>
              </a:ext>
            </a:extLst>
          </p:cNvPr>
          <p:cNvGrpSpPr/>
          <p:nvPr/>
        </p:nvGrpSpPr>
        <p:grpSpPr>
          <a:xfrm>
            <a:off x="1289918" y="3233810"/>
            <a:ext cx="3060000" cy="1015663"/>
            <a:chOff x="1289918" y="3233810"/>
            <a:chExt cx="3060000" cy="101566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963B08-C212-4718-A8AA-458D4C59CEBA}"/>
                </a:ext>
              </a:extLst>
            </p:cNvPr>
            <p:cNvSpPr txBox="1"/>
            <p:nvPr/>
          </p:nvSpPr>
          <p:spPr>
            <a:xfrm>
              <a:off x="1289918" y="3233810"/>
              <a:ext cx="198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6000" b="1" dirty="0">
                  <a:solidFill>
                    <a:srgbClr val="7030A0"/>
                  </a:solidFill>
                </a:rPr>
                <a:t>Input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269918" y="374466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5DB94F7-9DD0-422E-92A8-35167F97B318}"/>
              </a:ext>
            </a:extLst>
          </p:cNvPr>
          <p:cNvGrpSpPr/>
          <p:nvPr/>
        </p:nvGrpSpPr>
        <p:grpSpPr>
          <a:xfrm>
            <a:off x="7839425" y="3233810"/>
            <a:ext cx="3600000" cy="1015663"/>
            <a:chOff x="7839425" y="3233810"/>
            <a:chExt cx="3600000" cy="101566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7839425" y="374164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2E98D8-233B-4694-9FD3-C4CE473126AC}"/>
                </a:ext>
              </a:extLst>
            </p:cNvPr>
            <p:cNvSpPr txBox="1"/>
            <p:nvPr/>
          </p:nvSpPr>
          <p:spPr>
            <a:xfrm>
              <a:off x="8919425" y="3233810"/>
              <a:ext cx="252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6000">
                  <a:solidFill>
                    <a:srgbClr val="7030A0"/>
                  </a:solidFill>
                </a:defRPr>
              </a:lvl1pPr>
            </a:lstStyle>
            <a:p>
              <a:pPr algn="l"/>
              <a:r>
                <a:rPr lang="en-GB" b="1" dirty="0"/>
                <a:t>Output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218AD5E-FB79-4236-A655-39ED72972315}"/>
              </a:ext>
            </a:extLst>
          </p:cNvPr>
          <p:cNvSpPr txBox="1"/>
          <p:nvPr/>
        </p:nvSpPr>
        <p:spPr>
          <a:xfrm flipH="1">
            <a:off x="3736732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A function does </a:t>
            </a:r>
            <a:r>
              <a:rPr lang="en-GB" sz="2800" b="1" i="1" dirty="0">
                <a:solidFill>
                  <a:srgbClr val="7030A0"/>
                </a:solidFill>
                <a:latin typeface="Calibri" panose="020F0502020204030204"/>
              </a:rPr>
              <a:t>'something</a:t>
            </a: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'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48921-01D2-4C58-8100-1F515D5423A2}"/>
              </a:ext>
            </a:extLst>
          </p:cNvPr>
          <p:cNvCxnSpPr/>
          <p:nvPr/>
        </p:nvCxnSpPr>
        <p:spPr>
          <a:xfrm>
            <a:off x="3269918" y="374466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E1FF36-CE0E-4933-9E8E-C84914E59C64}"/>
              </a:ext>
            </a:extLst>
          </p:cNvPr>
          <p:cNvCxnSpPr/>
          <p:nvPr/>
        </p:nvCxnSpPr>
        <p:spPr>
          <a:xfrm>
            <a:off x="7839425" y="374164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544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13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6DD7-6D8A-4951-0FED-75341181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AF594-D26E-4C90-2F43-F90D48B03CAC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18975-3AB8-38F9-DC85-5211A1E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5AAE337-7E2E-1D3C-32BD-3C23257E92D0}"/>
              </a:ext>
            </a:extLst>
          </p:cNvPr>
          <p:cNvSpPr/>
          <p:nvPr/>
        </p:nvSpPr>
        <p:spPr>
          <a:xfrm>
            <a:off x="7800495" y="2871523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Literal used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206828A7-A992-FDFF-9AED-7A982A0BAE7F}"/>
              </a:ext>
            </a:extLst>
          </p:cNvPr>
          <p:cNvSpPr/>
          <p:nvPr/>
        </p:nvSpPr>
        <p:spPr>
          <a:xfrm>
            <a:off x="5209604" y="5297282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used</a:t>
            </a:r>
          </a:p>
        </p:txBody>
      </p:sp>
    </p:spTree>
    <p:extLst>
      <p:ext uri="{BB962C8B-B14F-4D97-AF65-F5344CB8AC3E}">
        <p14:creationId xmlns:p14="http://schemas.microsoft.com/office/powerpoint/2010/main" val="2698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F75C56-0C46-AC48-0170-F19E7E003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0432-E730-E6AD-8D71-26BE83A4A3A8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FF30E-AC8E-C09F-647B-30656EB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89260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3200" b="1" dirty="0">
                    <a:solidFill>
                      <a:prstClr val="white"/>
                    </a:solidFill>
                    <a:latin typeface="Calibri" panose="020F0502020204030204"/>
                  </a:rPr>
                  <a:t>to dp</a:t>
                </a: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 cap="flat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19 September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060845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DEC6D2B-AC52-4B95-9EC4-0A183FC39DEC}"/>
              </a:ext>
            </a:extLst>
          </p:cNvPr>
          <p:cNvSpPr txBox="1"/>
          <p:nvPr/>
        </p:nvSpPr>
        <p:spPr>
          <a:xfrm>
            <a:off x="4225468" y="4991425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303787-A1FF-43AC-A99A-8808ABDBDC70}"/>
              </a:ext>
            </a:extLst>
          </p:cNvPr>
          <p:cNvSpPr txBox="1"/>
          <p:nvPr/>
        </p:nvSpPr>
        <p:spPr>
          <a:xfrm>
            <a:off x="9889083" y="4991424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  <p:bldP spid="28" grpId="0"/>
      <p:bldP spid="2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 world"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2FF736-3AE8-4D3D-9D8D-4DADD39BAF6C}"/>
              </a:ext>
            </a:extLst>
          </p:cNvPr>
          <p:cNvGrpSpPr/>
          <p:nvPr/>
        </p:nvGrpSpPr>
        <p:grpSpPr>
          <a:xfrm>
            <a:off x="4134937" y="2939118"/>
            <a:ext cx="3100247" cy="1418084"/>
            <a:chOff x="4138651" y="2898228"/>
            <a:chExt cx="3100247" cy="141808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1554E53-5CD9-44A2-832A-6042706CA65C}"/>
                </a:ext>
              </a:extLst>
            </p:cNvPr>
            <p:cNvSpPr/>
            <p:nvPr/>
          </p:nvSpPr>
          <p:spPr>
            <a:xfrm>
              <a:off x="4138651" y="3776312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Callout: Bent Line with No Border 8">
              <a:extLst>
                <a:ext uri="{FF2B5EF4-FFF2-40B4-BE49-F238E27FC236}">
                  <a16:creationId xmlns:a16="http://schemas.microsoft.com/office/drawing/2014/main" id="{FDAD8DE4-9B79-4C7B-84B6-854583B22E60}"/>
                </a:ext>
              </a:extLst>
            </p:cNvPr>
            <p:cNvSpPr/>
            <p:nvPr/>
          </p:nvSpPr>
          <p:spPr>
            <a:xfrm>
              <a:off x="5150236" y="2898228"/>
              <a:ext cx="2088662" cy="635696"/>
            </a:xfrm>
            <a:prstGeom prst="callout2">
              <a:avLst>
                <a:gd name="adj1" fmla="val 49150"/>
                <a:gd name="adj2" fmla="val 154"/>
                <a:gd name="adj3" fmla="val 50581"/>
                <a:gd name="adj4" fmla="val -19746"/>
                <a:gd name="adj5" fmla="val 133457"/>
                <a:gd name="adj6" fmla="val -32496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Concatenate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A8AD2B-4076-454E-BB4A-73A68D3DBD63}"/>
              </a:ext>
            </a:extLst>
          </p:cNvPr>
          <p:cNvGrpSpPr/>
          <p:nvPr/>
        </p:nvGrpSpPr>
        <p:grpSpPr>
          <a:xfrm>
            <a:off x="4053255" y="4448745"/>
            <a:ext cx="2053896" cy="1063220"/>
            <a:chOff x="4053255" y="4448745"/>
            <a:chExt cx="2053896" cy="106322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87FC2A-30EF-4226-842A-FF7C94B6A31C}"/>
                </a:ext>
              </a:extLst>
            </p:cNvPr>
            <p:cNvSpPr/>
            <p:nvPr/>
          </p:nvSpPr>
          <p:spPr>
            <a:xfrm>
              <a:off x="5470589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761425-3AE6-4705-AA4B-32B34522071A}"/>
                </a:ext>
              </a:extLst>
            </p:cNvPr>
            <p:cNvSpPr/>
            <p:nvPr/>
          </p:nvSpPr>
          <p:spPr>
            <a:xfrm>
              <a:off x="4123786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9B0F73-6051-42B9-BECD-16A492C860D3}"/>
                </a:ext>
              </a:extLst>
            </p:cNvPr>
            <p:cNvSpPr/>
            <p:nvPr/>
          </p:nvSpPr>
          <p:spPr>
            <a:xfrm>
              <a:off x="4053255" y="4988745"/>
              <a:ext cx="205389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Concatenate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string</a:t>
            </a:r>
          </a:p>
        </p:txBody>
      </p:sp>
    </p:spTree>
    <p:extLst>
      <p:ext uri="{BB962C8B-B14F-4D97-AF65-F5344CB8AC3E}">
        <p14:creationId xmlns:p14="http://schemas.microsoft.com/office/powerpoint/2010/main" val="189428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961239" y="4659841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0657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"True"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A73FCE-77CA-43D9-BC52-6771804AD930}"/>
              </a:ext>
            </a:extLst>
          </p:cNvPr>
          <p:cNvGrpSpPr/>
          <p:nvPr/>
        </p:nvGrpSpPr>
        <p:grpSpPr>
          <a:xfrm>
            <a:off x="5848062" y="4360128"/>
            <a:ext cx="2218876" cy="619816"/>
            <a:chOff x="5848062" y="4360128"/>
            <a:chExt cx="2218876" cy="6198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6ACC12-8002-46B7-808C-25B612F49837}"/>
                </a:ext>
              </a:extLst>
            </p:cNvPr>
            <p:cNvSpPr/>
            <p:nvPr/>
          </p:nvSpPr>
          <p:spPr>
            <a:xfrm>
              <a:off x="5848062" y="4456724"/>
              <a:ext cx="221887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Cast to string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5CE73B-25D0-4342-9EB9-40F35BE74219}"/>
                </a:ext>
              </a:extLst>
            </p:cNvPr>
            <p:cNvCxnSpPr/>
            <p:nvPr/>
          </p:nvCxnSpPr>
          <p:spPr>
            <a:xfrm>
              <a:off x="5967500" y="4360128"/>
              <a:ext cx="198000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24EBB1E-DF1C-470D-834E-6135B98CFDB5}"/>
                </a:ext>
              </a:extLst>
            </p:cNvPr>
            <p:cNvCxnSpPr/>
            <p:nvPr/>
          </p:nvCxnSpPr>
          <p:spPr>
            <a:xfrm>
              <a:off x="6957500" y="4365502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keyboard input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4247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number</a:t>
            </a:r>
          </a:p>
        </p:txBody>
      </p:sp>
    </p:spTree>
    <p:extLst>
      <p:ext uri="{BB962C8B-B14F-4D97-AF65-F5344CB8AC3E}">
        <p14:creationId xmlns:p14="http://schemas.microsoft.com/office/powerpoint/2010/main" val="171094895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12967</Words>
  <Application>Microsoft Office PowerPoint</Application>
  <PresentationFormat>Widescreen</PresentationFormat>
  <Paragraphs>3244</Paragraphs>
  <Slides>351</Slides>
  <Notes>265</Notes>
  <HiddenSlides>150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351</vt:i4>
      </vt:variant>
    </vt:vector>
  </HeadingPairs>
  <TitlesOfParts>
    <vt:vector size="356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Thonny</vt:lpstr>
      <vt:lpstr>Sharepoint</vt:lpstr>
      <vt:lpstr>Learning Intentions</vt:lpstr>
      <vt:lpstr>Internal Commentary</vt:lpstr>
      <vt:lpstr>Internal Commentary</vt:lpstr>
      <vt:lpstr>Special Comments</vt:lpstr>
      <vt:lpstr>Special Comments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Spot the Variables</vt:lpstr>
      <vt:lpstr>Spot the Variables</vt:lpstr>
      <vt:lpstr>Spot the Numbers</vt:lpstr>
      <vt:lpstr>Spot the Numbers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 – Example</vt:lpstr>
      <vt:lpstr>Function – Example</vt:lpstr>
      <vt:lpstr>Functions – Overview (1)</vt:lpstr>
      <vt:lpstr>Functions – Overview (1)</vt:lpstr>
      <vt:lpstr>Functions – Overview (2)</vt:lpstr>
      <vt:lpstr>Functions – Overview (2)</vt:lpstr>
      <vt:lpstr>Using Functions</vt:lpstr>
      <vt:lpstr>Using Functions</vt:lpstr>
      <vt:lpstr>Learning Intentions</vt:lpstr>
      <vt:lpstr>Round (Overview)</vt:lpstr>
      <vt:lpstr>Round (Overview)</vt:lpstr>
      <vt:lpstr>round() – Example</vt:lpstr>
      <vt:lpstr>round() – Example</vt:lpstr>
      <vt:lpstr>Rounding to an Integer (Python)</vt:lpstr>
      <vt:lpstr>Rounding to an Integer (Python)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Cast (convert) to String</vt:lpstr>
      <vt:lpstr>Cast (convert) to String</vt:lpstr>
      <vt:lpstr>str() - Example</vt:lpstr>
      <vt:lpstr>str() - Example</vt:lpstr>
      <vt:lpstr>Python Example – Casting</vt:lpstr>
      <vt:lpstr>Python Example – Casting</vt:lpstr>
      <vt:lpstr>Learning Intentions</vt:lpstr>
      <vt:lpstr>User input</vt:lpstr>
      <vt:lpstr>User input</vt:lpstr>
      <vt:lpstr>input() – Example</vt:lpstr>
      <vt:lpstr>input() – Example</vt:lpstr>
      <vt:lpstr>Python Example – input()</vt:lpstr>
      <vt:lpstr>Python Example – input()</vt:lpstr>
      <vt:lpstr>Learning Intentions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 – Functions</vt:lpstr>
      <vt:lpstr>Python Example – Functions</vt:lpstr>
      <vt:lpstr>Learning Intentions</vt:lpstr>
      <vt:lpstr>Learning Intentions</vt:lpstr>
      <vt:lpstr>Readability</vt:lpstr>
      <vt:lpstr>Readability</vt:lpstr>
      <vt:lpstr>Readability</vt:lpstr>
      <vt:lpstr>Readability</vt:lpstr>
      <vt:lpstr>Program Layout - Example</vt:lpstr>
      <vt:lpstr>Program Layout - Example</vt:lpstr>
      <vt:lpstr>Learning Intentions</vt:lpstr>
      <vt:lpstr>Sequences</vt:lpstr>
      <vt:lpstr>Sequences</vt:lpstr>
      <vt:lpstr>Fixed Loop – Start Value</vt:lpstr>
      <vt:lpstr>Fixed Loop – Start Value</vt:lpstr>
      <vt:lpstr>Fixed Loop – No Start Value</vt:lpstr>
      <vt:lpstr>Fixed Loop – No Start Value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Flowchart – If</vt:lpstr>
      <vt:lpstr>Flowchart – Else</vt:lpstr>
      <vt:lpstr>Flowchart – Else</vt:lpstr>
      <vt:lpstr>Flowchart – Else If</vt:lpstr>
      <vt:lpstr>Flowchart – Else If</vt:lpstr>
      <vt:lpstr>Flowchart – While (Repeat … Until)</vt:lpstr>
      <vt:lpstr>Flowchart – While (Repeat … Until)</vt:lpstr>
      <vt:lpstr>Flowchart – For</vt:lpstr>
      <vt:lpstr>Flowchart – For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Calculator Wireframe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Special Comments</vt:lpstr>
      <vt:lpstr>Special Comments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2025-09-19T10:38:06Z</dcterms:modified>
</cp:coreProperties>
</file>