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29" r:id="rId2"/>
    <p:sldId id="303" r:id="rId3"/>
    <p:sldId id="430" r:id="rId4"/>
    <p:sldId id="440" r:id="rId5"/>
    <p:sldId id="441" r:id="rId6"/>
    <p:sldId id="442" r:id="rId7"/>
    <p:sldId id="443" r:id="rId8"/>
    <p:sldId id="444" r:id="rId9"/>
    <p:sldId id="445" r:id="rId10"/>
    <p:sldId id="446" r:id="rId11"/>
    <p:sldId id="447" r:id="rId12"/>
    <p:sldId id="448" r:id="rId13"/>
    <p:sldId id="450" r:id="rId14"/>
    <p:sldId id="451" r:id="rId15"/>
    <p:sldId id="452" r:id="rId16"/>
    <p:sldId id="453" r:id="rId17"/>
    <p:sldId id="454" r:id="rId18"/>
    <p:sldId id="455" r:id="rId19"/>
    <p:sldId id="361" r:id="rId20"/>
    <p:sldId id="45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yah" initials="D" lastIdx="1" clrIdx="0">
    <p:extLst>
      <p:ext uri="{19B8F6BF-5375-455C-9EA6-DF929625EA0E}">
        <p15:presenceInfo xmlns:p15="http://schemas.microsoft.com/office/powerpoint/2012/main" userId="Dya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9900FF"/>
    <a:srgbClr val="00682F"/>
    <a:srgbClr val="6600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59" autoAdjust="0"/>
    <p:restoredTop sz="95204" autoAdjust="0"/>
  </p:normalViewPr>
  <p:slideViewPr>
    <p:cSldViewPr>
      <p:cViewPr varScale="1">
        <p:scale>
          <a:sx n="68" d="100"/>
          <a:sy n="68" d="100"/>
        </p:scale>
        <p:origin x="109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AB146-6F1E-4BA9-8F23-A49F0B44235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76E7C-67FE-457C-85BE-D4535515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2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1"/>
            <a:ext cx="6934200" cy="914399"/>
          </a:xfrm>
          <a:solidFill>
            <a:srgbClr val="7030A0"/>
          </a:solidFill>
        </p:spPr>
        <p:txBody>
          <a:bodyPr>
            <a:normAutofit/>
          </a:bodyPr>
          <a:lstStyle>
            <a:lvl1pPr marL="365760" algn="l">
              <a:defRPr sz="4000" baseline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209800"/>
            <a:ext cx="5562600" cy="914400"/>
          </a:xfrm>
          <a:solidFill>
            <a:srgbClr val="7030A0"/>
          </a:solidFill>
          <a:ln>
            <a:noFill/>
          </a:ln>
        </p:spPr>
        <p:txBody>
          <a:bodyPr anchor="ctr">
            <a:noAutofit/>
          </a:bodyPr>
          <a:lstStyle>
            <a:lvl1pPr marL="365760" indent="0" algn="l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83FF-79AF-487A-A9AC-2BAB272475B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Donni P\Downloads\logo_amikom_cov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867400"/>
            <a:ext cx="647700" cy="658562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33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83FF-79AF-487A-A9AC-2BAB2724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3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83FF-79AF-487A-A9AC-2BAB2724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83FF-79AF-487A-A9AC-2BAB2724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0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83FF-79AF-487A-A9AC-2BAB2724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83FF-79AF-487A-A9AC-2BAB2724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8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83FF-79AF-487A-A9AC-2BAB2724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5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258762" y="6473741"/>
            <a:ext cx="1504238" cy="3048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8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#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304798"/>
            <a:ext cx="6324600" cy="9906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04800" y="228599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04798"/>
            <a:ext cx="57150" cy="9906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 rot="18630895">
            <a:off x="6096000" y="-62528"/>
            <a:ext cx="457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358298" y="6499183"/>
            <a:ext cx="13051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i="0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www.amikom.ac.id</a:t>
            </a:r>
          </a:p>
        </p:txBody>
      </p:sp>
      <p:sp>
        <p:nvSpPr>
          <p:cNvPr id="12" name="Rectangle 11"/>
          <p:cNvSpPr/>
          <p:nvPr userDrawn="1"/>
        </p:nvSpPr>
        <p:spPr>
          <a:xfrm rot="18901378">
            <a:off x="6714652" y="5924653"/>
            <a:ext cx="228600" cy="160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>
              <a:lnSpc>
                <a:spcPct val="150000"/>
              </a:lnSpc>
              <a:defRPr sz="1800"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2pPr>
            <a:lvl3pPr>
              <a:lnSpc>
                <a:spcPct val="150000"/>
              </a:lnSpc>
              <a:defRPr sz="1600"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3pPr>
            <a:lvl4pPr>
              <a:lnSpc>
                <a:spcPct val="150000"/>
              </a:lnSpc>
              <a:defRPr sz="1400"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4pPr>
            <a:lvl5pPr>
              <a:lnSpc>
                <a:spcPct val="150000"/>
              </a:lnSpc>
              <a:defRPr sz="1400"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59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258762" y="6473741"/>
            <a:ext cx="1504238" cy="3048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8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#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304798"/>
            <a:ext cx="6324600" cy="9906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04800" y="228599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04798"/>
            <a:ext cx="57150" cy="9906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 rot="18630895">
            <a:off x="6096000" y="-62528"/>
            <a:ext cx="457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358298" y="6499183"/>
            <a:ext cx="12859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i="0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www.donni.web.id</a:t>
            </a:r>
          </a:p>
        </p:txBody>
      </p:sp>
      <p:sp>
        <p:nvSpPr>
          <p:cNvPr id="12" name="Rectangle 11"/>
          <p:cNvSpPr/>
          <p:nvPr userDrawn="1"/>
        </p:nvSpPr>
        <p:spPr>
          <a:xfrm rot="18901378">
            <a:off x="6714652" y="5924653"/>
            <a:ext cx="228600" cy="160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57150" y="1295400"/>
            <a:ext cx="177165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304800" y="1371600"/>
            <a:ext cx="1524000" cy="457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227065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yriad Pro" charset="0"/>
                <a:ea typeface="Myriad Pro" charset="0"/>
                <a:cs typeface="Myriad Pro" charset="0"/>
              </a:defRPr>
            </a:lvl1pPr>
            <a:lvl2pPr>
              <a:defRPr>
                <a:latin typeface="Myriad Pro" charset="0"/>
                <a:ea typeface="Myriad Pro" charset="0"/>
                <a:cs typeface="Myriad Pro" charset="0"/>
              </a:defRPr>
            </a:lvl2pPr>
            <a:lvl3pPr>
              <a:defRPr>
                <a:latin typeface="Myriad Pro" charset="0"/>
                <a:ea typeface="Myriad Pro" charset="0"/>
                <a:cs typeface="Myriad Pro" charset="0"/>
              </a:defRPr>
            </a:lvl3pPr>
            <a:lvl4pPr>
              <a:defRPr>
                <a:latin typeface="Myriad Pro" charset="0"/>
                <a:ea typeface="Myriad Pro" charset="0"/>
                <a:cs typeface="Myriad Pro" charset="0"/>
              </a:defRPr>
            </a:lvl4pPr>
            <a:lvl5pPr>
              <a:defRPr>
                <a:latin typeface="Myriad Pro" charset="0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83FF-79AF-487A-A9AC-2BAB272475B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371600"/>
            <a:ext cx="8686800" cy="76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0" y="304798"/>
            <a:ext cx="228600" cy="99060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9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83FF-79AF-487A-A9AC-2BAB272475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165" y="1676400"/>
            <a:ext cx="1748720" cy="1709077"/>
          </a:xfrm>
          <a:prstGeom prst="rect">
            <a:avLst/>
          </a:prstGeom>
        </p:spPr>
      </p:pic>
      <p:sp>
        <p:nvSpPr>
          <p:cNvPr id="9" name="TextBox 1"/>
          <p:cNvSpPr txBox="1"/>
          <p:nvPr userDrawn="1"/>
        </p:nvSpPr>
        <p:spPr>
          <a:xfrm>
            <a:off x="1038225" y="3962400"/>
            <a:ext cx="708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</a:t>
            </a:r>
            <a:r>
              <a:rPr lang="en-US" sz="2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Studi</a:t>
            </a: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S1 </a:t>
            </a:r>
            <a:r>
              <a:rPr lang="en-US" sz="2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Informatika</a:t>
            </a:r>
            <a:endParaRPr lang="en-US" sz="20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2000" dirty="0" err="1" smtClean="0">
                <a:latin typeface="+mj-lt"/>
              </a:rPr>
              <a:t>Fakultas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Ilmu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Komputer</a:t>
            </a:r>
            <a:endParaRPr lang="en-US" sz="2000" dirty="0" smtClean="0">
              <a:latin typeface="+mj-lt"/>
            </a:endParaRPr>
          </a:p>
          <a:p>
            <a:pPr algn="ctr"/>
            <a:r>
              <a:rPr lang="en-US" sz="2000" b="1" dirty="0" smtClean="0">
                <a:latin typeface="+mj-lt"/>
              </a:rPr>
              <a:t>UNIVERSITAS AMIKOM YOGYAKARTA</a:t>
            </a:r>
            <a:endParaRPr 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48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83FF-79AF-487A-A9AC-2BAB272475B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9664" y="838200"/>
            <a:ext cx="9134336" cy="1143002"/>
            <a:chOff x="9664" y="838200"/>
            <a:chExt cx="9134336" cy="1143002"/>
          </a:xfrm>
        </p:grpSpPr>
        <p:grpSp>
          <p:nvGrpSpPr>
            <p:cNvPr id="7" name="Group 6"/>
            <p:cNvGrpSpPr/>
            <p:nvPr/>
          </p:nvGrpSpPr>
          <p:grpSpPr>
            <a:xfrm>
              <a:off x="9664" y="990600"/>
              <a:ext cx="9134336" cy="990602"/>
              <a:chOff x="9664" y="990600"/>
              <a:chExt cx="9134336" cy="990602"/>
            </a:xfrm>
          </p:grpSpPr>
          <p:sp>
            <p:nvSpPr>
              <p:cNvPr id="12" name="Rectangle 11"/>
              <p:cNvSpPr/>
              <p:nvPr/>
            </p:nvSpPr>
            <p:spPr>
              <a:xfrm flipV="1">
                <a:off x="8408613" y="990600"/>
                <a:ext cx="735387" cy="990602"/>
              </a:xfrm>
              <a:prstGeom prst="rect">
                <a:avLst/>
              </a:prstGeom>
              <a:solidFill>
                <a:srgbClr val="5725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 flipV="1">
                <a:off x="9664" y="990600"/>
                <a:ext cx="735387" cy="990602"/>
              </a:xfrm>
              <a:prstGeom prst="rect">
                <a:avLst/>
              </a:prstGeom>
              <a:solidFill>
                <a:srgbClr val="5725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92651" y="838200"/>
              <a:ext cx="7978028" cy="1141730"/>
              <a:chOff x="592651" y="838200"/>
              <a:chExt cx="7978028" cy="1141730"/>
            </a:xfrm>
          </p:grpSpPr>
          <p:sp>
            <p:nvSpPr>
              <p:cNvPr id="9" name="Rectangle 8"/>
              <p:cNvSpPr/>
              <p:nvPr/>
            </p:nvSpPr>
            <p:spPr>
              <a:xfrm flipV="1">
                <a:off x="592651" y="838200"/>
                <a:ext cx="7978028" cy="99060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 rot="10800000">
                <a:off x="593922" y="1827530"/>
                <a:ext cx="149857" cy="152400"/>
              </a:xfrm>
              <a:prstGeom prst="triangle">
                <a:avLst>
                  <a:gd name="adj" fmla="val 0"/>
                </a:avLst>
              </a:prstGeom>
              <a:solidFill>
                <a:srgbClr val="8538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 rot="5400000">
                <a:off x="8408613" y="1828802"/>
                <a:ext cx="149857" cy="152400"/>
              </a:xfrm>
              <a:prstGeom prst="triangle">
                <a:avLst>
                  <a:gd name="adj" fmla="val 0"/>
                </a:avLst>
              </a:prstGeom>
              <a:solidFill>
                <a:srgbClr val="8538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12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258762" y="6473741"/>
            <a:ext cx="1504238" cy="3048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8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#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358298" y="6499183"/>
            <a:ext cx="12538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i="0" dirty="0">
                <a:solidFill>
                  <a:schemeClr val="bg1"/>
                </a:solidFill>
                <a:latin typeface="Myriad Pro" charset="0"/>
                <a:ea typeface="Myriad Pro" charset="0"/>
                <a:cs typeface="Myriad Pro" charset="0"/>
              </a:rPr>
              <a:t>www.amikom.ac.id</a:t>
            </a:r>
          </a:p>
        </p:txBody>
      </p:sp>
      <p:sp>
        <p:nvSpPr>
          <p:cNvPr id="12" name="Rectangle 11"/>
          <p:cNvSpPr/>
          <p:nvPr userDrawn="1"/>
        </p:nvSpPr>
        <p:spPr>
          <a:xfrm rot="18901378">
            <a:off x="6714652" y="5924653"/>
            <a:ext cx="228600" cy="160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0" y="304798"/>
            <a:ext cx="6324600" cy="9906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04800" y="228599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Myriad Pro" panose="020B0503030403020204" pitchFamily="34" charset="0"/>
                <a:ea typeface="Myriad Pro" panose="020B0503030403020204" pitchFamily="34" charset="0"/>
                <a:cs typeface="Myriad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Rectangle 16"/>
          <p:cNvSpPr/>
          <p:nvPr userDrawn="1"/>
        </p:nvSpPr>
        <p:spPr>
          <a:xfrm flipV="1">
            <a:off x="0" y="228599"/>
            <a:ext cx="63246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latin typeface="Myriad Pro" panose="020B0503030403020204" pitchFamily="34" charset="0"/>
                <a:ea typeface="Myriad Pro" panose="020B0503030403020204" pitchFamily="34" charset="0"/>
                <a:cs typeface="Myriad Pro" panose="020B0503030403020204" pitchFamily="34" charset="0"/>
              </a:defRPr>
            </a:lvl1pPr>
            <a:lvl2pPr>
              <a:lnSpc>
                <a:spcPct val="150000"/>
              </a:lnSpc>
              <a:defRPr sz="1800">
                <a:latin typeface="Myriad Pro" panose="020B0503030403020204" pitchFamily="34" charset="0"/>
                <a:ea typeface="Myriad Pro" panose="020B0503030403020204" pitchFamily="34" charset="0"/>
                <a:cs typeface="Myriad Pro" panose="020B0503030403020204" pitchFamily="34" charset="0"/>
              </a:defRPr>
            </a:lvl2pPr>
            <a:lvl3pPr>
              <a:lnSpc>
                <a:spcPct val="150000"/>
              </a:lnSpc>
              <a:defRPr sz="1600">
                <a:latin typeface="Myriad Pro" panose="020B0503030403020204" pitchFamily="34" charset="0"/>
                <a:ea typeface="Myriad Pro" panose="020B0503030403020204" pitchFamily="34" charset="0"/>
                <a:cs typeface="Myriad Pro" panose="020B0503030403020204" pitchFamily="34" charset="0"/>
              </a:defRPr>
            </a:lvl3pPr>
            <a:lvl4pPr>
              <a:lnSpc>
                <a:spcPct val="150000"/>
              </a:lnSpc>
              <a:defRPr sz="1400">
                <a:latin typeface="Myriad Pro" panose="020B0503030403020204" pitchFamily="34" charset="0"/>
                <a:ea typeface="Myriad Pro" panose="020B0503030403020204" pitchFamily="34" charset="0"/>
                <a:cs typeface="Myriad Pro" panose="020B0503030403020204" pitchFamily="34" charset="0"/>
              </a:defRPr>
            </a:lvl4pPr>
            <a:lvl5pPr>
              <a:lnSpc>
                <a:spcPct val="150000"/>
              </a:lnSpc>
              <a:defRPr sz="1400">
                <a:latin typeface="Myriad Pro" panose="020B0503030403020204" pitchFamily="34" charset="0"/>
                <a:ea typeface="Myriad Pro" panose="020B0503030403020204" pitchFamily="34" charset="0"/>
                <a:cs typeface="Myriad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301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258762" y="6473741"/>
            <a:ext cx="1504238" cy="3048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8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#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-1" y="304798"/>
            <a:ext cx="6966663" cy="9906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04800" y="228599"/>
            <a:ext cx="58674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04798"/>
            <a:ext cx="57150" cy="9906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 rot="18630895">
            <a:off x="7782280" y="978343"/>
            <a:ext cx="457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358298" y="6499183"/>
            <a:ext cx="12538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i="0" dirty="0" err="1">
                <a:solidFill>
                  <a:schemeClr val="bg1"/>
                </a:solidFill>
                <a:latin typeface="Myriad Pro" charset="0"/>
                <a:ea typeface="Myriad Pro" charset="0"/>
                <a:cs typeface="Myriad Pro" charset="0"/>
              </a:rPr>
              <a:t>www.amikom.ac.id</a:t>
            </a:r>
            <a:endParaRPr lang="en-US" sz="1050" i="0" dirty="0">
              <a:solidFill>
                <a:schemeClr val="bg1"/>
              </a:solidFill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 rot="18901378">
            <a:off x="6714652" y="5924653"/>
            <a:ext cx="228600" cy="160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150" y="1295400"/>
            <a:ext cx="428625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304800" y="1371600"/>
            <a:ext cx="4038600" cy="457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04800" y="2133600"/>
            <a:ext cx="8153400" cy="40084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343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 animBg="1"/>
      <p:bldP spid="8" grpId="0" animBg="1"/>
      <p:bldP spid="2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8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#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-1" y="304798"/>
            <a:ext cx="6966663" cy="9906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04800" y="228599"/>
            <a:ext cx="58674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04798"/>
            <a:ext cx="57150" cy="9906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 rot="18630895">
            <a:off x="7782280" y="978343"/>
            <a:ext cx="457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rot="18901378">
            <a:off x="6714652" y="5924653"/>
            <a:ext cx="228600" cy="160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150" y="1295400"/>
            <a:ext cx="428625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304800" y="1371600"/>
            <a:ext cx="4038600" cy="457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66863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 animBg="1"/>
      <p:bldP spid="8" grpId="0" animBg="1"/>
      <p:bldP spid="2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83FF-79AF-487A-A9AC-2BAB2724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5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83FF-79AF-487A-A9AC-2BAB2724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2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55902-E9DF-4CCB-AA13-0356B7059B8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083FF-79AF-487A-A9AC-2BAB272475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066800" y="6781800"/>
            <a:ext cx="4038600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553200" y="6781800"/>
            <a:ext cx="2171700" cy="78841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6" name="Picture 8" descr="C:\Users\Donni P\Pictures\power-point\powerpoint2.png"/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9075"/>
            <a:ext cx="6096000" cy="641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63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4" r:id="rId4"/>
    <p:sldLayoutId id="2147483660" r:id="rId5"/>
    <p:sldLayoutId id="2147483661" r:id="rId6"/>
    <p:sldLayoutId id="2147483668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5" r:id="rId16"/>
    <p:sldLayoutId id="2147483667" r:id="rId17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295400"/>
            <a:ext cx="5334000" cy="193251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4000" y="3962400"/>
            <a:ext cx="5791200" cy="1447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Study S1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Informatika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Fakultas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UNIVERSITAS PERADABAN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38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1066800"/>
            <a:ext cx="7086600" cy="5334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Ide </a:t>
            </a:r>
            <a:r>
              <a:rPr lang="en-US" sz="3000" b="1" dirty="0" err="1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bisnis</a:t>
            </a:r>
            <a:r>
              <a:rPr lang="en-US" sz="3000" b="1" dirty="0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dan</a:t>
            </a:r>
            <a:r>
              <a:rPr lang="en-US" sz="3000" b="1" dirty="0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usaha</a:t>
            </a:r>
            <a:r>
              <a:rPr lang="en-US" sz="3000" b="1" dirty="0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inovatif</a:t>
            </a:r>
            <a:endParaRPr lang="en-US" sz="3000" b="1" dirty="0">
              <a:solidFill>
                <a:schemeClr val="bg1"/>
              </a:solidFill>
              <a:latin typeface="Myriad Pro" panose="020B050303040302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2057400"/>
            <a:ext cx="8686800" cy="457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Milan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Kundera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novelis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Republik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Ceko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paling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terkenal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mencatat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inovasi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marketing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6200"/>
            <a:ext cx="9144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8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1066800"/>
            <a:ext cx="7086600" cy="5334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Ide </a:t>
            </a:r>
            <a:r>
              <a:rPr lang="en-US" sz="3000" b="1" dirty="0" err="1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bisnis</a:t>
            </a:r>
            <a:r>
              <a:rPr lang="en-US" sz="3000" b="1" dirty="0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dan</a:t>
            </a:r>
            <a:r>
              <a:rPr lang="en-US" sz="3000" b="1" dirty="0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usaha</a:t>
            </a:r>
            <a:r>
              <a:rPr lang="en-US" sz="3000" b="1" dirty="0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inovatif</a:t>
            </a:r>
            <a:endParaRPr lang="en-US" sz="3000" b="1" dirty="0">
              <a:solidFill>
                <a:schemeClr val="bg1"/>
              </a:solidFill>
              <a:latin typeface="Myriad Pro" panose="020B050303040302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2057400"/>
            <a:ext cx="8686800" cy="457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dunia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inovasi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dipahami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penemuan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BERBEDA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dikenal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bertujuan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MEMPERBAIKI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proses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jasa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550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1066800"/>
            <a:ext cx="7086600" cy="5334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5 </a:t>
            </a:r>
            <a:r>
              <a:rPr lang="en-US" sz="3000" b="1" dirty="0" err="1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sumber</a:t>
            </a:r>
            <a:r>
              <a:rPr lang="en-US" sz="3000" b="1" dirty="0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inspirasi</a:t>
            </a:r>
            <a:r>
              <a:rPr lang="en-US" sz="3000" b="1" dirty="0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 yang </a:t>
            </a:r>
            <a:r>
              <a:rPr lang="en-US" sz="3000" b="1" dirty="0" err="1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bisa</a:t>
            </a:r>
            <a:r>
              <a:rPr lang="en-US" sz="3000" b="1" dirty="0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menjadi</a:t>
            </a:r>
            <a:r>
              <a:rPr lang="en-US" sz="3000" b="1" dirty="0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acuan</a:t>
            </a:r>
            <a:endParaRPr lang="en-US" sz="3000" b="1" dirty="0">
              <a:solidFill>
                <a:schemeClr val="bg1"/>
              </a:solidFill>
              <a:latin typeface="Myriad Pro" panose="020B050303040302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057400"/>
            <a:ext cx="6248400" cy="455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6300" y="1066800"/>
            <a:ext cx="7467600" cy="5334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 err="1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Metode</a:t>
            </a:r>
            <a:r>
              <a:rPr lang="en-US" sz="3000" b="1" dirty="0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 1. </a:t>
            </a:r>
            <a:r>
              <a:rPr lang="en-US" sz="3000" b="1" dirty="0" err="1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Lakukan</a:t>
            </a:r>
            <a:r>
              <a:rPr lang="en-US" sz="3000" b="1" dirty="0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 reset </a:t>
            </a:r>
            <a:r>
              <a:rPr lang="en-US" sz="3000" b="1" dirty="0" err="1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produk</a:t>
            </a:r>
            <a:r>
              <a:rPr lang="en-US" sz="3000" b="1" dirty="0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dan</a:t>
            </a:r>
            <a:r>
              <a:rPr lang="en-US" sz="3000" b="1" dirty="0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bisnis</a:t>
            </a:r>
            <a:endParaRPr lang="en-US" sz="3000" b="1" dirty="0">
              <a:solidFill>
                <a:schemeClr val="bg1"/>
              </a:solidFill>
              <a:latin typeface="Myriad Pro" panose="020B050303040302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133600"/>
            <a:ext cx="8991600" cy="449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Melakukan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riset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produk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adalah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suatu</a:t>
            </a:r>
            <a:r>
              <a:rPr lang="en-US" sz="2800" dirty="0" smtClean="0">
                <a:solidFill>
                  <a:schemeClr val="tx1"/>
                </a:solidFill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</a:rPr>
              <a:t>perlu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dilakukan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untuk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memastikan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produk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atau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bisnis</a:t>
            </a:r>
            <a:r>
              <a:rPr lang="en-US" sz="2800" dirty="0" smtClean="0">
                <a:solidFill>
                  <a:schemeClr val="tx1"/>
                </a:solidFill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</a:rPr>
              <a:t>akan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kita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luncurkan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mendapatkan</a:t>
            </a:r>
            <a:r>
              <a:rPr lang="en-US" sz="2800" dirty="0" smtClean="0">
                <a:solidFill>
                  <a:schemeClr val="tx1"/>
                </a:solidFill>
              </a:rPr>
              <a:t> “</a:t>
            </a:r>
            <a:r>
              <a:rPr lang="en-US" sz="2800" dirty="0" err="1" smtClean="0">
                <a:solidFill>
                  <a:schemeClr val="tx1"/>
                </a:solidFill>
              </a:rPr>
              <a:t>tempat</a:t>
            </a:r>
            <a:r>
              <a:rPr lang="en-US" sz="2800" dirty="0" smtClean="0">
                <a:solidFill>
                  <a:schemeClr val="tx1"/>
                </a:solidFill>
              </a:rPr>
              <a:t>” </a:t>
            </a:r>
            <a:r>
              <a:rPr lang="en-US" sz="2800" dirty="0" err="1" smtClean="0">
                <a:solidFill>
                  <a:schemeClr val="tx1"/>
                </a:solidFill>
              </a:rPr>
              <a:t>dipasar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Dengan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bantuan</a:t>
            </a:r>
            <a:r>
              <a:rPr lang="en-US" sz="2800" dirty="0" smtClean="0">
                <a:solidFill>
                  <a:schemeClr val="tx1"/>
                </a:solidFill>
              </a:rPr>
              <a:t> internet </a:t>
            </a:r>
            <a:r>
              <a:rPr lang="en-US" sz="2800" dirty="0" err="1" smtClean="0">
                <a:solidFill>
                  <a:schemeClr val="tx1"/>
                </a:solidFill>
              </a:rPr>
              <a:t>melalui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fasilitas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i="1" dirty="0" smtClean="0">
                <a:solidFill>
                  <a:schemeClr val="tx1"/>
                </a:solidFill>
              </a:rPr>
              <a:t>browsing, 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kini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sangat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mudah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melakukan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riset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untuk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menemukan</a:t>
            </a:r>
            <a:r>
              <a:rPr lang="en-US" sz="2800" dirty="0" smtClean="0">
                <a:solidFill>
                  <a:schemeClr val="tx1"/>
                </a:solidFill>
              </a:rPr>
              <a:t> ide </a:t>
            </a:r>
            <a:r>
              <a:rPr lang="en-US" sz="2800" dirty="0" err="1" smtClean="0">
                <a:solidFill>
                  <a:schemeClr val="tx1"/>
                </a:solidFill>
              </a:rPr>
              <a:t>produk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atau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bisnis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inovatif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Nah, </a:t>
            </a:r>
            <a:r>
              <a:rPr lang="en-US" sz="2800" dirty="0" err="1" smtClean="0">
                <a:solidFill>
                  <a:schemeClr val="tx1"/>
                </a:solidFill>
              </a:rPr>
              <a:t>dari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penelusuran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ini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anda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bisa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mudah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memadukan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beberapa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produk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atau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bisnis</a:t>
            </a:r>
            <a:r>
              <a:rPr lang="en-US" sz="2800" dirty="0" smtClean="0">
                <a:solidFill>
                  <a:schemeClr val="tx1"/>
                </a:solidFill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</a:rPr>
              <a:t>sudah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ada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meramunya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kembali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menjadi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sebuah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bisnis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baru</a:t>
            </a:r>
            <a:r>
              <a:rPr lang="en-US" sz="2800" dirty="0" smtClean="0">
                <a:solidFill>
                  <a:schemeClr val="tx1"/>
                </a:solidFill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</a:rPr>
              <a:t>inovatif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51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6300" y="1066800"/>
            <a:ext cx="7467600" cy="5334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 err="1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Metode</a:t>
            </a:r>
            <a:r>
              <a:rPr lang="en-US" sz="3000" b="1" dirty="0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 2. </a:t>
            </a:r>
            <a:r>
              <a:rPr lang="en-US" sz="3000" b="1" dirty="0" err="1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belajar</a:t>
            </a:r>
            <a:r>
              <a:rPr lang="en-US" sz="3000" b="1" dirty="0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dari</a:t>
            </a:r>
            <a:r>
              <a:rPr lang="en-US" sz="3000" b="1" dirty="0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sukses</a:t>
            </a:r>
            <a:r>
              <a:rPr lang="en-US" sz="3000" b="1" dirty="0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bisnis</a:t>
            </a:r>
            <a:r>
              <a:rPr lang="en-US" sz="3000" b="1" dirty="0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 lain</a:t>
            </a:r>
            <a:endParaRPr lang="en-US" sz="3000" b="1" dirty="0">
              <a:solidFill>
                <a:schemeClr val="bg1"/>
              </a:solidFill>
              <a:latin typeface="Myriad Pro" panose="020B050303040302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133600"/>
            <a:ext cx="8991600" cy="449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Bisnis</a:t>
            </a:r>
            <a:r>
              <a:rPr lang="en-US" sz="2800" dirty="0" smtClean="0">
                <a:solidFill>
                  <a:schemeClr val="tx1"/>
                </a:solidFill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</a:rPr>
              <a:t>sudah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sukses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mapan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pasti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memiliki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sejumlah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keunggulan</a:t>
            </a:r>
            <a:r>
              <a:rPr lang="en-US" sz="2800" dirty="0" smtClean="0">
                <a:solidFill>
                  <a:schemeClr val="tx1"/>
                </a:solidFill>
              </a:rPr>
              <a:t>. </a:t>
            </a:r>
            <a:r>
              <a:rPr lang="en-US" sz="2800" dirty="0" err="1" smtClean="0">
                <a:solidFill>
                  <a:schemeClr val="tx1"/>
                </a:solidFill>
              </a:rPr>
              <a:t>Dengan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mengetahui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keunggulannya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anda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juga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bisa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memulai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membangun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bisnis</a:t>
            </a:r>
            <a:r>
              <a:rPr lang="en-US" sz="2800" dirty="0" smtClean="0">
                <a:solidFill>
                  <a:schemeClr val="tx1"/>
                </a:solidFill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</a:rPr>
              <a:t>serupa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tetapi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dengan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beberapa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nilai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lebih</a:t>
            </a:r>
            <a:r>
              <a:rPr lang="en-US" sz="2800" dirty="0" smtClean="0">
                <a:solidFill>
                  <a:schemeClr val="tx1"/>
                </a:solidFill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</a:rPr>
              <a:t>berbeda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dengan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aslinya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Konsepnya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sederhananya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adalah</a:t>
            </a:r>
            <a:r>
              <a:rPr lang="en-US" sz="2800" dirty="0" smtClean="0">
                <a:solidFill>
                  <a:schemeClr val="tx1"/>
                </a:solidFill>
              </a:rPr>
              <a:t> ATM – Amati, </a:t>
            </a:r>
            <a:r>
              <a:rPr lang="en-US" sz="2800" dirty="0" err="1" smtClean="0">
                <a:solidFill>
                  <a:schemeClr val="tx1"/>
                </a:solidFill>
              </a:rPr>
              <a:t>Tiru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Modifikasi</a:t>
            </a:r>
            <a:r>
              <a:rPr lang="en-US" sz="2800" dirty="0" smtClean="0">
                <a:solidFill>
                  <a:schemeClr val="tx1"/>
                </a:solidFill>
              </a:rPr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Jadi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kemanapun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anda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pergi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setiap</a:t>
            </a:r>
            <a:r>
              <a:rPr lang="en-US" sz="2800" dirty="0" smtClean="0">
                <a:solidFill>
                  <a:schemeClr val="tx1"/>
                </a:solidFill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</a:rPr>
              <a:t>anda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jumpai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bisa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menjadi</a:t>
            </a:r>
            <a:r>
              <a:rPr lang="en-US" sz="2800" dirty="0" smtClean="0">
                <a:solidFill>
                  <a:schemeClr val="tx1"/>
                </a:solidFill>
              </a:rPr>
              <a:t> ide </a:t>
            </a:r>
            <a:r>
              <a:rPr lang="en-US" sz="2800" dirty="0" err="1" smtClean="0">
                <a:solidFill>
                  <a:schemeClr val="tx1"/>
                </a:solidFill>
              </a:rPr>
              <a:t>bisnis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untuk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anda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duplikasi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secara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kreatif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01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6300" y="1066800"/>
            <a:ext cx="7467600" cy="5334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 err="1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Metode</a:t>
            </a:r>
            <a:r>
              <a:rPr lang="en-US" sz="3000" b="1" dirty="0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 3. </a:t>
            </a:r>
            <a:r>
              <a:rPr lang="en-US" sz="3000" b="1" dirty="0" err="1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Inspirasi</a:t>
            </a:r>
            <a:r>
              <a:rPr lang="en-US" sz="3000" b="1" dirty="0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dari</a:t>
            </a:r>
            <a:r>
              <a:rPr lang="en-US" sz="3000" b="1" dirty="0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masalah</a:t>
            </a:r>
            <a:r>
              <a:rPr lang="en-US" sz="3000" b="1" dirty="0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 personal</a:t>
            </a:r>
            <a:endParaRPr lang="en-US" sz="3000" b="1" dirty="0">
              <a:solidFill>
                <a:schemeClr val="bg1"/>
              </a:solidFill>
              <a:latin typeface="Myriad Pro" panose="020B050303040302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133600"/>
            <a:ext cx="8991600" cy="449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Terkadang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persoalan</a:t>
            </a:r>
            <a:r>
              <a:rPr lang="en-US" sz="2800" dirty="0" smtClean="0">
                <a:solidFill>
                  <a:schemeClr val="tx1"/>
                </a:solidFill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</a:rPr>
              <a:t>kita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alami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secara</a:t>
            </a:r>
            <a:r>
              <a:rPr lang="en-US" sz="2800" dirty="0" smtClean="0">
                <a:solidFill>
                  <a:schemeClr val="tx1"/>
                </a:solidFill>
              </a:rPr>
              <a:t> personal </a:t>
            </a:r>
            <a:r>
              <a:rPr lang="en-US" sz="2800" dirty="0" err="1" smtClean="0">
                <a:solidFill>
                  <a:schemeClr val="tx1"/>
                </a:solidFill>
              </a:rPr>
              <a:t>bisa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menjadi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sebuah</a:t>
            </a:r>
            <a:r>
              <a:rPr lang="en-US" sz="2800" dirty="0" smtClean="0">
                <a:solidFill>
                  <a:schemeClr val="tx1"/>
                </a:solidFill>
              </a:rPr>
              <a:t> ide </a:t>
            </a:r>
            <a:r>
              <a:rPr lang="en-US" sz="2800" dirty="0" err="1" smtClean="0">
                <a:solidFill>
                  <a:schemeClr val="tx1"/>
                </a:solidFill>
              </a:rPr>
              <a:t>bisnis</a:t>
            </a:r>
            <a:r>
              <a:rPr lang="en-US" sz="2800" dirty="0" smtClean="0">
                <a:solidFill>
                  <a:schemeClr val="tx1"/>
                </a:solidFill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</a:rPr>
              <a:t>brilian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Kita </a:t>
            </a:r>
            <a:r>
              <a:rPr lang="en-US" sz="2800" dirty="0" err="1" smtClean="0">
                <a:solidFill>
                  <a:schemeClr val="tx1"/>
                </a:solidFill>
              </a:rPr>
              <a:t>ambil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contoh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munculnya</a:t>
            </a:r>
            <a:r>
              <a:rPr lang="en-US" sz="2800" dirty="0" smtClean="0">
                <a:solidFill>
                  <a:schemeClr val="tx1"/>
                </a:solidFill>
              </a:rPr>
              <a:t> ide </a:t>
            </a:r>
            <a:r>
              <a:rPr lang="en-US" sz="2800" dirty="0" err="1" smtClean="0">
                <a:solidFill>
                  <a:schemeClr val="tx1"/>
                </a:solidFill>
              </a:rPr>
              <a:t>layanan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ojek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berbasis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aplikasi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i="1" dirty="0" smtClean="0">
                <a:solidFill>
                  <a:schemeClr val="tx1"/>
                </a:solidFill>
              </a:rPr>
              <a:t>Go-</a:t>
            </a:r>
            <a:r>
              <a:rPr lang="en-US" sz="2800" i="1" dirty="0" err="1" smtClean="0">
                <a:solidFill>
                  <a:schemeClr val="tx1"/>
                </a:solidFill>
              </a:rPr>
              <a:t>Jek</a:t>
            </a:r>
            <a:r>
              <a:rPr lang="en-US" sz="2800" i="1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Sang </a:t>
            </a:r>
            <a:r>
              <a:rPr lang="en-US" sz="2800" dirty="0" err="1" smtClean="0">
                <a:solidFill>
                  <a:schemeClr val="tx1"/>
                </a:solidFill>
              </a:rPr>
              <a:t>Pendiri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i="1" dirty="0" smtClean="0">
                <a:solidFill>
                  <a:schemeClr val="tx1"/>
                </a:solidFill>
              </a:rPr>
              <a:t>(Founder) </a:t>
            </a:r>
            <a:r>
              <a:rPr lang="en-US" sz="2800" dirty="0" err="1" smtClean="0">
                <a:solidFill>
                  <a:schemeClr val="tx1"/>
                </a:solidFill>
              </a:rPr>
              <a:t>Nadiem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Makarim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pernah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mengatakan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bahwa</a:t>
            </a:r>
            <a:r>
              <a:rPr lang="en-US" sz="2800" dirty="0" smtClean="0">
                <a:solidFill>
                  <a:schemeClr val="tx1"/>
                </a:solidFill>
              </a:rPr>
              <a:t> ide </a:t>
            </a:r>
            <a:r>
              <a:rPr lang="en-US" sz="2800" i="1" dirty="0" smtClean="0">
                <a:solidFill>
                  <a:schemeClr val="tx1"/>
                </a:solidFill>
              </a:rPr>
              <a:t>Go-</a:t>
            </a:r>
            <a:r>
              <a:rPr lang="en-US" sz="2800" i="1" dirty="0" err="1" smtClean="0">
                <a:solidFill>
                  <a:schemeClr val="tx1"/>
                </a:solidFill>
              </a:rPr>
              <a:t>Jek</a:t>
            </a:r>
            <a:r>
              <a:rPr lang="en-US" sz="2800" i="1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sebenarnya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muncul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lantaran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sering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mendapati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ojek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langganannya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nongkrong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begitu</a:t>
            </a:r>
            <a:r>
              <a:rPr lang="en-US" sz="2800" dirty="0" smtClean="0">
                <a:solidFill>
                  <a:schemeClr val="tx1"/>
                </a:solidFill>
              </a:rPr>
              <a:t> lama </a:t>
            </a:r>
            <a:r>
              <a:rPr lang="en-US" sz="2800" dirty="0" err="1" smtClean="0">
                <a:solidFill>
                  <a:schemeClr val="tx1"/>
                </a:solidFill>
              </a:rPr>
              <a:t>hanya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menunggu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calon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penumpang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84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6300" y="1066800"/>
            <a:ext cx="7467600" cy="5334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 err="1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Metode</a:t>
            </a:r>
            <a:r>
              <a:rPr lang="en-US" sz="3000" b="1" dirty="0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 4. </a:t>
            </a:r>
            <a:r>
              <a:rPr lang="en-US" sz="3000" b="1" dirty="0" err="1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Belajar</a:t>
            </a:r>
            <a:r>
              <a:rPr lang="en-US" sz="3000" b="1" dirty="0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dari</a:t>
            </a:r>
            <a:r>
              <a:rPr lang="en-US" sz="3000" b="1" dirty="0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masalah</a:t>
            </a:r>
            <a:r>
              <a:rPr lang="en-US" sz="3000" b="1" dirty="0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 orang lain</a:t>
            </a:r>
            <a:endParaRPr lang="en-US" sz="3000" b="1" dirty="0">
              <a:solidFill>
                <a:schemeClr val="bg1"/>
              </a:solidFill>
              <a:latin typeface="Myriad Pro" panose="020B050303040302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133600"/>
            <a:ext cx="8991600" cy="449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Menemukan</a:t>
            </a:r>
            <a:r>
              <a:rPr lang="en-US" sz="2800" dirty="0" smtClean="0">
                <a:solidFill>
                  <a:schemeClr val="tx1"/>
                </a:solidFill>
              </a:rPr>
              <a:t> ide </a:t>
            </a:r>
            <a:r>
              <a:rPr lang="en-US" sz="2800" dirty="0" err="1" smtClean="0">
                <a:solidFill>
                  <a:schemeClr val="tx1"/>
                </a:solidFill>
              </a:rPr>
              <a:t>bisnis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juga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bisa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dilakukan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dengan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mempelajari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menganalisa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masalah</a:t>
            </a:r>
            <a:r>
              <a:rPr lang="en-US" sz="2800" dirty="0" smtClean="0">
                <a:solidFill>
                  <a:schemeClr val="tx1"/>
                </a:solidFill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</a:rPr>
              <a:t>dikeluhkan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oleh</a:t>
            </a:r>
            <a:r>
              <a:rPr lang="en-US" sz="2800" dirty="0" smtClean="0">
                <a:solidFill>
                  <a:schemeClr val="tx1"/>
                </a:solidFill>
              </a:rPr>
              <a:t> orang lain </a:t>
            </a:r>
            <a:r>
              <a:rPr lang="en-US" sz="2800" dirty="0" err="1" smtClean="0">
                <a:solidFill>
                  <a:schemeClr val="tx1"/>
                </a:solidFill>
              </a:rPr>
              <a:t>terkait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dengan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produk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atau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bisnis</a:t>
            </a:r>
            <a:r>
              <a:rPr lang="en-US" sz="2800" dirty="0" smtClean="0">
                <a:solidFill>
                  <a:schemeClr val="tx1"/>
                </a:solidFill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</a:rPr>
              <a:t>sudah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berjalan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Khusus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tahap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ini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kekuatan</a:t>
            </a:r>
            <a:r>
              <a:rPr lang="en-US" sz="2800" dirty="0" smtClean="0">
                <a:solidFill>
                  <a:schemeClr val="tx1"/>
                </a:solidFill>
              </a:rPr>
              <a:t> data yang </a:t>
            </a:r>
            <a:r>
              <a:rPr lang="en-US" sz="2800" dirty="0" err="1" smtClean="0">
                <a:solidFill>
                  <a:schemeClr val="tx1"/>
                </a:solidFill>
              </a:rPr>
              <a:t>berisi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masukan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dari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setiap</a:t>
            </a:r>
            <a:r>
              <a:rPr lang="en-US" sz="2800" dirty="0" smtClean="0">
                <a:solidFill>
                  <a:schemeClr val="tx1"/>
                </a:solidFill>
              </a:rPr>
              <a:t> customer </a:t>
            </a:r>
            <a:r>
              <a:rPr lang="en-US" sz="2800" dirty="0" err="1" smtClean="0">
                <a:solidFill>
                  <a:schemeClr val="tx1"/>
                </a:solidFill>
              </a:rPr>
              <a:t>menjadi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salah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satu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syarat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04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6300" y="1066800"/>
            <a:ext cx="7467600" cy="5334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 err="1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Metode</a:t>
            </a:r>
            <a:r>
              <a:rPr lang="en-US" sz="3000" b="1" dirty="0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 5. </a:t>
            </a:r>
            <a:r>
              <a:rPr lang="en-US" sz="3000" b="1" dirty="0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z="3000" b="1" dirty="0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mati trend yang </a:t>
            </a:r>
            <a:r>
              <a:rPr lang="en-US" sz="3000" b="1" dirty="0" err="1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sedang</a:t>
            </a:r>
            <a:r>
              <a:rPr lang="en-US" sz="3000" b="1" dirty="0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berkembang</a:t>
            </a:r>
            <a:r>
              <a:rPr lang="en-US" sz="3000" b="1" dirty="0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endParaRPr lang="en-US" sz="3000" b="1" dirty="0">
              <a:solidFill>
                <a:schemeClr val="bg1"/>
              </a:solidFill>
              <a:latin typeface="Myriad Pro" panose="020B050303040302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133600"/>
            <a:ext cx="8991600" cy="449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Metode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selanjutnya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untuk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bisa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menemukan</a:t>
            </a:r>
            <a:r>
              <a:rPr lang="en-US" sz="2800" dirty="0" smtClean="0">
                <a:solidFill>
                  <a:schemeClr val="tx1"/>
                </a:solidFill>
              </a:rPr>
              <a:t> ide </a:t>
            </a:r>
            <a:r>
              <a:rPr lang="en-US" sz="2800" dirty="0" err="1" smtClean="0">
                <a:solidFill>
                  <a:schemeClr val="tx1"/>
                </a:solidFill>
              </a:rPr>
              <a:t>bisnis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adalah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dengan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memperhatikan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i="1" dirty="0" smtClean="0">
                <a:solidFill>
                  <a:schemeClr val="tx1"/>
                </a:solidFill>
              </a:rPr>
              <a:t>trend</a:t>
            </a:r>
            <a:r>
              <a:rPr lang="en-US" sz="2800" dirty="0" smtClean="0">
                <a:solidFill>
                  <a:schemeClr val="tx1"/>
                </a:solidFill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</a:rPr>
              <a:t>sedang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berkembang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1 </a:t>
            </a:r>
            <a:r>
              <a:rPr lang="en-US" sz="2800" dirty="0" err="1" smtClean="0">
                <a:solidFill>
                  <a:schemeClr val="tx1"/>
                </a:solidFill>
              </a:rPr>
              <a:t>contoh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kasus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i="1" dirty="0" smtClean="0">
                <a:solidFill>
                  <a:schemeClr val="tx1"/>
                </a:solidFill>
              </a:rPr>
              <a:t>trend </a:t>
            </a:r>
            <a:r>
              <a:rPr lang="en-US" sz="2800" dirty="0" err="1" smtClean="0">
                <a:solidFill>
                  <a:schemeClr val="tx1"/>
                </a:solidFill>
              </a:rPr>
              <a:t>politik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pilpres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saat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ini</a:t>
            </a:r>
            <a:r>
              <a:rPr lang="en-US" sz="2800" dirty="0" smtClean="0">
                <a:solidFill>
                  <a:schemeClr val="tx1"/>
                </a:solidFill>
              </a:rPr>
              <a:t>. </a:t>
            </a:r>
            <a:r>
              <a:rPr lang="en-US" sz="2800" dirty="0" err="1" smtClean="0">
                <a:solidFill>
                  <a:schemeClr val="tx1"/>
                </a:solidFill>
              </a:rPr>
              <a:t>Setidaknya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dengan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rencana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pelaksanaan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pilpres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diseluruh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daerah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membuat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kita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bisa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mencari</a:t>
            </a:r>
            <a:r>
              <a:rPr lang="en-US" sz="2800" dirty="0" smtClean="0">
                <a:solidFill>
                  <a:schemeClr val="tx1"/>
                </a:solidFill>
              </a:rPr>
              <a:t> ide </a:t>
            </a:r>
            <a:r>
              <a:rPr lang="en-US" sz="2800" dirty="0" err="1" smtClean="0">
                <a:solidFill>
                  <a:schemeClr val="tx1"/>
                </a:solidFill>
              </a:rPr>
              <a:t>bisnis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kreatif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inovatif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terkait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dengan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kegiatan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kampanye</a:t>
            </a:r>
            <a:r>
              <a:rPr lang="en-US" sz="2800" dirty="0" smtClean="0">
                <a:solidFill>
                  <a:schemeClr val="tx1"/>
                </a:solidFill>
              </a:rPr>
              <a:t> para </a:t>
            </a:r>
            <a:r>
              <a:rPr lang="en-US" sz="2800" dirty="0" err="1" smtClean="0">
                <a:solidFill>
                  <a:schemeClr val="tx1"/>
                </a:solidFill>
              </a:rPr>
              <a:t>kandidat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calon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presiden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Nah, </a:t>
            </a:r>
            <a:r>
              <a:rPr lang="en-US" sz="2800" dirty="0" err="1" smtClean="0">
                <a:solidFill>
                  <a:schemeClr val="tx1"/>
                </a:solidFill>
              </a:rPr>
              <a:t>apa</a:t>
            </a:r>
            <a:r>
              <a:rPr lang="en-US" sz="2800" dirty="0" smtClean="0">
                <a:solidFill>
                  <a:schemeClr val="tx1"/>
                </a:solidFill>
              </a:rPr>
              <a:t> ide </a:t>
            </a:r>
            <a:r>
              <a:rPr lang="en-US" sz="2800" dirty="0" err="1" smtClean="0">
                <a:solidFill>
                  <a:schemeClr val="tx1"/>
                </a:solidFill>
              </a:rPr>
              <a:t>kreatif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anda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untuk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membantu</a:t>
            </a:r>
            <a:r>
              <a:rPr lang="en-US" sz="2800" dirty="0" smtClean="0">
                <a:solidFill>
                  <a:schemeClr val="tx1"/>
                </a:solidFill>
              </a:rPr>
              <a:t> para </a:t>
            </a:r>
            <a:r>
              <a:rPr lang="en-US" sz="2800" dirty="0" err="1" smtClean="0">
                <a:solidFill>
                  <a:schemeClr val="tx1"/>
                </a:solidFill>
              </a:rPr>
              <a:t>kandidat</a:t>
            </a:r>
            <a:r>
              <a:rPr lang="en-US" sz="2800" dirty="0" smtClean="0">
                <a:solidFill>
                  <a:schemeClr val="tx1"/>
                </a:solidFill>
              </a:rPr>
              <a:t>? </a:t>
            </a:r>
            <a:r>
              <a:rPr lang="en-US" sz="2800" dirty="0" err="1" smtClean="0">
                <a:solidFill>
                  <a:schemeClr val="tx1"/>
                </a:solidFill>
              </a:rPr>
              <a:t>Apakah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itu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bernilai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bisnis</a:t>
            </a:r>
            <a:r>
              <a:rPr lang="en-US" sz="2800" dirty="0" smtClean="0">
                <a:solidFill>
                  <a:schemeClr val="tx1"/>
                </a:solidFill>
              </a:rPr>
              <a:t>?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28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6300" y="1066800"/>
            <a:ext cx="7467600" cy="5334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 err="1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Prinsip</a:t>
            </a:r>
            <a:endParaRPr lang="en-US" sz="3000" b="1" dirty="0">
              <a:solidFill>
                <a:schemeClr val="bg1"/>
              </a:solidFill>
              <a:latin typeface="Myriad Pro" panose="020B050303040302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133600"/>
            <a:ext cx="8991600" cy="449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Prinsipnya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adalah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pikirkan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hal</a:t>
            </a:r>
            <a:r>
              <a:rPr lang="en-US" sz="2800" dirty="0" smtClean="0">
                <a:solidFill>
                  <a:schemeClr val="tx1"/>
                </a:solidFill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</a:rPr>
              <a:t>belum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pernah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dipikirkan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oleh</a:t>
            </a:r>
            <a:r>
              <a:rPr lang="en-US" sz="2800" dirty="0" smtClean="0">
                <a:solidFill>
                  <a:schemeClr val="tx1"/>
                </a:solidFill>
              </a:rPr>
              <a:t> orang lain! </a:t>
            </a:r>
            <a:r>
              <a:rPr lang="en-US" sz="2800" dirty="0" err="1" smtClean="0">
                <a:solidFill>
                  <a:schemeClr val="tx1"/>
                </a:solidFill>
              </a:rPr>
              <a:t>Jika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anda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mampu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melakukan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pada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setiap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tahap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sumber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inspirasi</a:t>
            </a:r>
            <a:r>
              <a:rPr lang="en-US" sz="2800" dirty="0" smtClean="0">
                <a:solidFill>
                  <a:schemeClr val="tx1"/>
                </a:solidFill>
              </a:rPr>
              <a:t> ide </a:t>
            </a:r>
            <a:r>
              <a:rPr lang="en-US" sz="2800" dirty="0" err="1" smtClean="0">
                <a:solidFill>
                  <a:schemeClr val="tx1"/>
                </a:solidFill>
              </a:rPr>
              <a:t>bisnis</a:t>
            </a:r>
            <a:r>
              <a:rPr lang="en-US" sz="2800" dirty="0" smtClean="0">
                <a:solidFill>
                  <a:schemeClr val="tx1"/>
                </a:solidFill>
              </a:rPr>
              <a:t> di </a:t>
            </a:r>
            <a:r>
              <a:rPr lang="en-US" sz="2800" dirty="0" err="1" smtClean="0">
                <a:solidFill>
                  <a:schemeClr val="tx1"/>
                </a:solidFill>
              </a:rPr>
              <a:t>atas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maka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Insya</a:t>
            </a:r>
            <a:r>
              <a:rPr lang="en-US" sz="2800" dirty="0" smtClean="0">
                <a:solidFill>
                  <a:schemeClr val="tx1"/>
                </a:solidFill>
              </a:rPr>
              <a:t> Allah </a:t>
            </a:r>
            <a:r>
              <a:rPr lang="en-US" sz="2800" dirty="0" err="1" smtClean="0">
                <a:solidFill>
                  <a:schemeClr val="tx1"/>
                </a:solidFill>
              </a:rPr>
              <a:t>akan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mudah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menemukan</a:t>
            </a:r>
            <a:r>
              <a:rPr lang="en-US" sz="2800" dirty="0" smtClean="0">
                <a:solidFill>
                  <a:schemeClr val="tx1"/>
                </a:solidFill>
              </a:rPr>
              <a:t> ide </a:t>
            </a:r>
            <a:r>
              <a:rPr lang="en-US" sz="2800" dirty="0" err="1" smtClean="0">
                <a:solidFill>
                  <a:schemeClr val="tx1"/>
                </a:solidFill>
              </a:rPr>
              <a:t>bisnis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kreatif</a:t>
            </a:r>
            <a:r>
              <a:rPr lang="en-US" sz="2800" dirty="0" smtClean="0">
                <a:solidFill>
                  <a:schemeClr val="tx1"/>
                </a:solidFill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</a:rPr>
              <a:t>diaplikasikan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dalam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kehidupan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sehari-hari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Ingat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b="1" dirty="0" err="1" smtClean="0">
                <a:solidFill>
                  <a:schemeClr val="tx1"/>
                </a:solidFill>
              </a:rPr>
              <a:t>Bisnis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hanya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memiliki</a:t>
            </a:r>
            <a:r>
              <a:rPr lang="en-US" sz="2800" b="1" dirty="0" smtClean="0">
                <a:solidFill>
                  <a:schemeClr val="tx1"/>
                </a:solidFill>
              </a:rPr>
              <a:t> 2 </a:t>
            </a:r>
            <a:r>
              <a:rPr lang="en-US" sz="2800" b="1" dirty="0" err="1" smtClean="0">
                <a:solidFill>
                  <a:schemeClr val="tx1"/>
                </a:solidFill>
              </a:rPr>
              <a:t>fungsi</a:t>
            </a:r>
            <a:r>
              <a:rPr lang="en-US" sz="2800" b="1" dirty="0" smtClean="0">
                <a:solidFill>
                  <a:schemeClr val="tx1"/>
                </a:solidFill>
              </a:rPr>
              <a:t>, </a:t>
            </a:r>
            <a:r>
              <a:rPr lang="en-US" sz="2800" b="1" dirty="0" err="1" smtClean="0">
                <a:solidFill>
                  <a:schemeClr val="tx1"/>
                </a:solidFill>
              </a:rPr>
              <a:t>yakni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inovasi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dan</a:t>
            </a:r>
            <a:r>
              <a:rPr lang="en-US" sz="2800" b="1" dirty="0" smtClean="0">
                <a:solidFill>
                  <a:schemeClr val="tx1"/>
                </a:solidFill>
              </a:rPr>
              <a:t> marketing. </a:t>
            </a:r>
            <a:r>
              <a:rPr lang="en-US" sz="2800" dirty="0" err="1" smtClean="0">
                <a:solidFill>
                  <a:schemeClr val="tx1"/>
                </a:solidFill>
              </a:rPr>
              <a:t>Jika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inovasi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anda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bagus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tepat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guna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maka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menjualnya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</a:t>
            </a:r>
            <a:r>
              <a:rPr lang="en-US" sz="2800" dirty="0" smtClean="0">
                <a:solidFill>
                  <a:schemeClr val="tx1"/>
                </a:solidFill>
              </a:rPr>
              <a:t> orang lain </a:t>
            </a:r>
            <a:r>
              <a:rPr lang="en-US" sz="2800" dirty="0" err="1" smtClean="0">
                <a:solidFill>
                  <a:schemeClr val="tx1"/>
                </a:solidFill>
              </a:rPr>
              <a:t>akan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mudah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dilakukan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5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onni P\Downloads\anyquestion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7"/>
          <a:stretch/>
        </p:blipFill>
        <p:spPr bwMode="auto">
          <a:xfrm>
            <a:off x="0" y="20040"/>
            <a:ext cx="9144000" cy="6761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73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1219200"/>
            <a:ext cx="9144000" cy="2514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0" y="1119509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3796026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175589" y="3558098"/>
            <a:ext cx="5027664" cy="413631"/>
            <a:chOff x="2093496" y="4191000"/>
            <a:chExt cx="4204672" cy="413631"/>
          </a:xfrm>
        </p:grpSpPr>
        <p:sp>
          <p:nvSpPr>
            <p:cNvPr id="23" name="Chevron 22"/>
            <p:cNvSpPr/>
            <p:nvPr/>
          </p:nvSpPr>
          <p:spPr>
            <a:xfrm>
              <a:off x="2093496" y="4191000"/>
              <a:ext cx="685800" cy="413631"/>
            </a:xfrm>
            <a:prstGeom prst="chevron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Chevron 23"/>
            <p:cNvSpPr/>
            <p:nvPr/>
          </p:nvSpPr>
          <p:spPr>
            <a:xfrm rot="10800000">
              <a:off x="5612368" y="4191000"/>
              <a:ext cx="685800" cy="413631"/>
            </a:xfrm>
            <a:prstGeom prst="chevron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0800000" flipV="1">
              <a:off x="2371865" y="4191000"/>
              <a:ext cx="3647935" cy="41363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9900FF"/>
                  </a:solidFill>
                  <a:latin typeface="Myriad Pro" panose="020B0503030403020204" pitchFamily="34" charset="0"/>
                </a:rPr>
                <a:t>Universitas</a:t>
              </a:r>
              <a:r>
                <a:rPr lang="en-US" dirty="0" smtClean="0">
                  <a:solidFill>
                    <a:srgbClr val="9900FF"/>
                  </a:solidFill>
                  <a:latin typeface="Myriad Pro" panose="020B0503030403020204" pitchFamily="34" charset="0"/>
                </a:rPr>
                <a:t> </a:t>
              </a:r>
              <a:r>
                <a:rPr lang="en-US" dirty="0" err="1" smtClean="0">
                  <a:solidFill>
                    <a:srgbClr val="9900FF"/>
                  </a:solidFill>
                  <a:latin typeface="Myriad Pro" panose="020B0503030403020204" pitchFamily="34" charset="0"/>
                </a:rPr>
                <a:t>Peradaban</a:t>
              </a:r>
              <a:endParaRPr lang="en-US" u="sng" dirty="0">
                <a:solidFill>
                  <a:srgbClr val="9900FF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0" y="202195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TECHNOPRENEURSHIP</a:t>
            </a:r>
            <a:endParaRPr lang="en-US" sz="36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92378" y="4069618"/>
            <a:ext cx="4959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/>
              <a:t>Dosen Pengampu :</a:t>
            </a:r>
          </a:p>
          <a:p>
            <a:pPr algn="ctr"/>
            <a:r>
              <a:rPr lang="en-US" sz="1600" dirty="0" err="1" smtClean="0"/>
              <a:t>Tezhar</a:t>
            </a:r>
            <a:r>
              <a:rPr lang="en-US" sz="1600" dirty="0" smtClean="0"/>
              <a:t> </a:t>
            </a:r>
            <a:r>
              <a:rPr lang="en-US" sz="1600" dirty="0" err="1" smtClean="0"/>
              <a:t>Rayendra</a:t>
            </a:r>
            <a:r>
              <a:rPr lang="en-US" sz="1600" dirty="0" smtClean="0"/>
              <a:t> </a:t>
            </a:r>
            <a:r>
              <a:rPr lang="en-US" sz="1600" dirty="0" err="1" smtClean="0"/>
              <a:t>Trastaronny</a:t>
            </a:r>
            <a:r>
              <a:rPr lang="en-US" sz="1600" dirty="0" smtClean="0"/>
              <a:t> </a:t>
            </a:r>
            <a:r>
              <a:rPr lang="en-US" sz="1600" dirty="0" err="1" smtClean="0"/>
              <a:t>Pastika</a:t>
            </a:r>
            <a:r>
              <a:rPr lang="en-US" sz="1600" dirty="0" smtClean="0"/>
              <a:t> </a:t>
            </a:r>
            <a:r>
              <a:rPr lang="en-US" sz="1600" dirty="0" err="1" smtClean="0"/>
              <a:t>Nugraha</a:t>
            </a:r>
            <a:r>
              <a:rPr lang="en-US" sz="1600" dirty="0" smtClean="0"/>
              <a:t>, </a:t>
            </a:r>
            <a:r>
              <a:rPr lang="en-US" sz="1600" dirty="0" err="1" smtClean="0"/>
              <a:t>M.Kom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733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6300" y="1066800"/>
            <a:ext cx="7467600" cy="5334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 err="1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Latihan</a:t>
            </a:r>
            <a:endParaRPr lang="en-US" sz="3000" b="1" dirty="0">
              <a:solidFill>
                <a:schemeClr val="bg1"/>
              </a:solidFill>
              <a:latin typeface="Myriad Pro" panose="020B050303040302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133600"/>
            <a:ext cx="8991600" cy="449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2800" dirty="0" err="1" smtClean="0">
                <a:solidFill>
                  <a:schemeClr val="tx1"/>
                </a:solidFill>
              </a:rPr>
              <a:t>Kumpulkan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tugas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berupa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makalah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presentasikan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dengan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teman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anda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dikelas</a:t>
            </a:r>
            <a:r>
              <a:rPr lang="en-US" sz="2800" dirty="0" smtClean="0">
                <a:solidFill>
                  <a:schemeClr val="tx1"/>
                </a:solidFill>
              </a:rPr>
              <a:t>!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Lihatlah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disekitar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lingkungan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tempat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tinggal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anda</a:t>
            </a:r>
            <a:r>
              <a:rPr lang="en-US" sz="2800" dirty="0" smtClean="0">
                <a:solidFill>
                  <a:schemeClr val="tx1"/>
                </a:solidFill>
              </a:rPr>
              <a:t>, ide </a:t>
            </a:r>
            <a:r>
              <a:rPr lang="en-US" sz="2800" dirty="0" err="1" smtClean="0">
                <a:solidFill>
                  <a:schemeClr val="tx1"/>
                </a:solidFill>
              </a:rPr>
              <a:t>bisnis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apa</a:t>
            </a:r>
            <a:r>
              <a:rPr lang="en-US" sz="2800" dirty="0" smtClean="0">
                <a:solidFill>
                  <a:schemeClr val="tx1"/>
                </a:solidFill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</a:rPr>
              <a:t>bisa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anda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smtClean="0">
                <a:solidFill>
                  <a:schemeClr val="tx1"/>
                </a:solidFill>
              </a:rPr>
              <a:t>lakukan?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Mengapa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anda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mengambil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bisnis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itu</a:t>
            </a:r>
            <a:r>
              <a:rPr lang="en-US" sz="2800" dirty="0" smtClean="0">
                <a:solidFill>
                  <a:schemeClr val="tx1"/>
                </a:solidFill>
              </a:rPr>
              <a:t>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Bagaimana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cara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anda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untuk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mempertahankan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sesuatu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bisnis</a:t>
            </a:r>
            <a:r>
              <a:rPr lang="en-US" sz="2800" dirty="0" smtClean="0">
                <a:solidFill>
                  <a:schemeClr val="tx1"/>
                </a:solidFill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</a:rPr>
              <a:t>anda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sudah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jalankan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jika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suatu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saat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bisnis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anda</a:t>
            </a:r>
            <a:r>
              <a:rPr lang="en-US" sz="2800" dirty="0" smtClean="0">
                <a:solidFill>
                  <a:schemeClr val="tx1"/>
                </a:solidFill>
              </a:rPr>
              <a:t> di </a:t>
            </a:r>
            <a:r>
              <a:rPr lang="en-US" sz="2800" dirty="0" err="1" smtClean="0">
                <a:solidFill>
                  <a:schemeClr val="tx1"/>
                </a:solidFill>
              </a:rPr>
              <a:t>tiru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dengan</a:t>
            </a:r>
            <a:r>
              <a:rPr lang="en-US" sz="2800" dirty="0" smtClean="0">
                <a:solidFill>
                  <a:schemeClr val="tx1"/>
                </a:solidFill>
              </a:rPr>
              <a:t> orang lain?</a:t>
            </a:r>
          </a:p>
          <a:p>
            <a:pPr algn="just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7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1066800"/>
            <a:ext cx="4572000" cy="5334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MEMBANGUN KARAKTER ENTREPRENEUR</a:t>
            </a:r>
            <a:endParaRPr lang="en-US" sz="3000" b="1" dirty="0">
              <a:solidFill>
                <a:schemeClr val="bg1"/>
              </a:solidFill>
              <a:latin typeface="Myriad Pro" panose="020B050303040302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2667000"/>
            <a:ext cx="7543800" cy="3124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Siapa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musuh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kesuksesan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Alasan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Gagal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Malas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Lemah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Negative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loud 6"/>
          <p:cNvSpPr/>
          <p:nvPr/>
        </p:nvSpPr>
        <p:spPr>
          <a:xfrm>
            <a:off x="5105400" y="5334000"/>
            <a:ext cx="1447800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9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Lahirkan</a:t>
            </a:r>
            <a:r>
              <a:rPr lang="en-US" dirty="0"/>
              <a:t> </a:t>
            </a:r>
            <a:r>
              <a:rPr lang="en-US" dirty="0" err="1" smtClean="0"/>
              <a:t>Keyakinan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Read</a:t>
            </a:r>
            <a:endParaRPr lang="en" dirty="0"/>
          </a:p>
        </p:txBody>
      </p:sp>
      <p:sp>
        <p:nvSpPr>
          <p:cNvPr id="6" name="Rectangle 5"/>
          <p:cNvSpPr/>
          <p:nvPr/>
        </p:nvSpPr>
        <p:spPr>
          <a:xfrm>
            <a:off x="7239000" y="6477000"/>
            <a:ext cx="15240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2057400"/>
            <a:ext cx="8534400" cy="441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</a:rPr>
              <a:t>Harus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yakin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sukses</a:t>
            </a:r>
            <a:r>
              <a:rPr lang="en-US" sz="2800" dirty="0" smtClean="0">
                <a:solidFill>
                  <a:schemeClr val="tx1"/>
                </a:solidFill>
              </a:rPr>
              <a:t> (</a:t>
            </a:r>
            <a:r>
              <a:rPr lang="en-US" sz="2800" dirty="0" err="1" smtClean="0">
                <a:solidFill>
                  <a:schemeClr val="tx1"/>
                </a:solidFill>
              </a:rPr>
              <a:t>selalu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diucapkan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</a:rPr>
              <a:t>Jangan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Pesimis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PIKIRAN -&gt; KATA-KATA -&gt; KEYAKINAN -&gt; TINDAKAN -&gt; HASIL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00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1066800"/>
            <a:ext cx="7086600" cy="5334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BAGAIMANA MENEMUKAN IDE BISNIS?</a:t>
            </a:r>
            <a:endParaRPr lang="en-US" sz="3000" b="1" dirty="0">
              <a:solidFill>
                <a:schemeClr val="bg1"/>
              </a:solidFill>
              <a:latin typeface="Myriad Pro" panose="020B050303040302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2057400"/>
            <a:ext cx="8686800" cy="457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004616"/>
            <a:ext cx="4724400" cy="460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1066800"/>
            <a:ext cx="7086600" cy="5334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BAGAIMANA MENEMUKAN IDE BISNIS?</a:t>
            </a:r>
            <a:endParaRPr lang="en-US" sz="3000" b="1" dirty="0">
              <a:solidFill>
                <a:schemeClr val="bg1"/>
              </a:solidFill>
              <a:latin typeface="Myriad Pro" panose="020B050303040302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057400"/>
            <a:ext cx="8991600" cy="457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alasan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mendasari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mengapa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seseorang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menemui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kesulitan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memulai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usaha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alasan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klasik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modal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memadai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pentingnya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menemukan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pembisnis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memulai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usaha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perencanaan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usahanya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akhirnya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gulung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tikar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Tentu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demikian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8322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1066800"/>
            <a:ext cx="7086600" cy="5334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BAGAIMANA MENEMUKAN IDE BISNIS?</a:t>
            </a:r>
            <a:endParaRPr lang="en-US" sz="3000" b="1" dirty="0">
              <a:solidFill>
                <a:schemeClr val="bg1"/>
              </a:solidFill>
              <a:latin typeface="Myriad Pro" panose="020B050303040302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2057400"/>
            <a:ext cx="8686800" cy="457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Faktanya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muncul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kreatif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dimatangkan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rencana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komplit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peluang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keberhasilan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meniru-niru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308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1066800"/>
            <a:ext cx="7086600" cy="5334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Cara paling </a:t>
            </a:r>
            <a:r>
              <a:rPr lang="en-US" sz="3000" b="1" dirty="0" err="1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sederhana</a:t>
            </a:r>
            <a:r>
              <a:rPr lang="en-US" sz="3000" b="1" dirty="0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menemukan</a:t>
            </a:r>
            <a:r>
              <a:rPr lang="en-US" sz="3000" b="1" dirty="0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 ide</a:t>
            </a:r>
            <a:endParaRPr lang="en-US" sz="3000" b="1" dirty="0">
              <a:solidFill>
                <a:schemeClr val="bg1"/>
              </a:solidFill>
              <a:latin typeface="Myriad Pro" panose="020B050303040302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2057400"/>
            <a:ext cx="8686800" cy="457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9144000" cy="442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5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1066800"/>
            <a:ext cx="7086600" cy="5334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Cara paling </a:t>
            </a:r>
            <a:r>
              <a:rPr lang="en-US" sz="3000" b="1" dirty="0" err="1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sederhana</a:t>
            </a:r>
            <a:r>
              <a:rPr lang="en-US" sz="3000" b="1" dirty="0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menemukan</a:t>
            </a:r>
            <a:r>
              <a:rPr lang="en-US" sz="3000" b="1" dirty="0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 ide</a:t>
            </a:r>
            <a:endParaRPr lang="en-US" sz="3000" b="1" dirty="0">
              <a:solidFill>
                <a:schemeClr val="bg1"/>
              </a:solidFill>
              <a:latin typeface="Myriad Pro" panose="020B050303040302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2057400"/>
            <a:ext cx="8686800" cy="457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Membaca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jeli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dijalankan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mahasiswi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kuliner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laundry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Fotocopy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91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5827</TotalTime>
  <Words>749</Words>
  <Application>Microsoft Office PowerPoint</Application>
  <PresentationFormat>On-screen Show (4:3)</PresentationFormat>
  <Paragraphs>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Myriad Pro</vt:lpstr>
      <vt:lpstr>Open Sans Light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Lahirkan Keyakinan Diri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Donni P</dc:creator>
  <cp:lastModifiedBy>TEZHAR</cp:lastModifiedBy>
  <cp:revision>586</cp:revision>
  <dcterms:created xsi:type="dcterms:W3CDTF">2014-08-31T11:43:50Z</dcterms:created>
  <dcterms:modified xsi:type="dcterms:W3CDTF">2019-03-26T16:24:35Z</dcterms:modified>
</cp:coreProperties>
</file>