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5934"/>
  </p:normalViewPr>
  <p:slideViewPr>
    <p:cSldViewPr snapToGrid="0" snapToObjects="1">
      <p:cViewPr varScale="1">
        <p:scale>
          <a:sx n="84" d="100"/>
          <a:sy n="84" d="100"/>
        </p:scale>
        <p:origin x="200"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44B217-3AD4-0B48-A17B-1390BA8C79A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92B44CE-E480-F146-BBB0-30F04E296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B7901A6-0455-724C-9611-5589A1B77F00}"/>
              </a:ext>
            </a:extLst>
          </p:cNvPr>
          <p:cNvSpPr>
            <a:spLocks noGrp="1"/>
          </p:cNvSpPr>
          <p:nvPr>
            <p:ph type="dt" sz="half" idx="10"/>
          </p:nvPr>
        </p:nvSpPr>
        <p:spPr/>
        <p:txBody>
          <a:bodyPr/>
          <a:lstStyle/>
          <a:p>
            <a:fld id="{1F2C9CF0-2E2B-514D-9DCA-0107DE9C48E8}" type="datetimeFigureOut">
              <a:rPr lang="fr-FR" smtClean="0"/>
              <a:t>01/12/2019</a:t>
            </a:fld>
            <a:endParaRPr lang="fr-FR"/>
          </a:p>
        </p:txBody>
      </p:sp>
      <p:sp>
        <p:nvSpPr>
          <p:cNvPr id="5" name="Espace réservé du pied de page 4">
            <a:extLst>
              <a:ext uri="{FF2B5EF4-FFF2-40B4-BE49-F238E27FC236}">
                <a16:creationId xmlns:a16="http://schemas.microsoft.com/office/drawing/2014/main" id="{8619696A-98B3-DE4C-AF96-93B1AFE2DA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888694A-6867-0C47-9521-4D3AFBD34692}"/>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280630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83339A-706D-7D40-9BBD-77E75FDFBBB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287D766-9353-5149-AFA5-2F91F5B43BD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9C2340-334B-2847-A3FD-BCCD1D6E9E7E}"/>
              </a:ext>
            </a:extLst>
          </p:cNvPr>
          <p:cNvSpPr>
            <a:spLocks noGrp="1"/>
          </p:cNvSpPr>
          <p:nvPr>
            <p:ph type="dt" sz="half" idx="10"/>
          </p:nvPr>
        </p:nvSpPr>
        <p:spPr/>
        <p:txBody>
          <a:bodyPr/>
          <a:lstStyle/>
          <a:p>
            <a:fld id="{1F2C9CF0-2E2B-514D-9DCA-0107DE9C48E8}" type="datetimeFigureOut">
              <a:rPr lang="fr-FR" smtClean="0"/>
              <a:t>01/12/2019</a:t>
            </a:fld>
            <a:endParaRPr lang="fr-FR"/>
          </a:p>
        </p:txBody>
      </p:sp>
      <p:sp>
        <p:nvSpPr>
          <p:cNvPr id="5" name="Espace réservé du pied de page 4">
            <a:extLst>
              <a:ext uri="{FF2B5EF4-FFF2-40B4-BE49-F238E27FC236}">
                <a16:creationId xmlns:a16="http://schemas.microsoft.com/office/drawing/2014/main" id="{66253F07-C47B-BD4C-AFAF-2567FF3320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9C273C7-358C-A944-89CA-D526E09D834C}"/>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384176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5B5748A-2CD9-6A47-A4FD-8044DD784B9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5E475EC-94B3-2A45-BFB4-376DE870AEC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B93DEBC-25DF-6545-A509-44F28A5D3502}"/>
              </a:ext>
            </a:extLst>
          </p:cNvPr>
          <p:cNvSpPr>
            <a:spLocks noGrp="1"/>
          </p:cNvSpPr>
          <p:nvPr>
            <p:ph type="dt" sz="half" idx="10"/>
          </p:nvPr>
        </p:nvSpPr>
        <p:spPr/>
        <p:txBody>
          <a:bodyPr/>
          <a:lstStyle/>
          <a:p>
            <a:fld id="{1F2C9CF0-2E2B-514D-9DCA-0107DE9C48E8}" type="datetimeFigureOut">
              <a:rPr lang="fr-FR" smtClean="0"/>
              <a:t>01/12/2019</a:t>
            </a:fld>
            <a:endParaRPr lang="fr-FR"/>
          </a:p>
        </p:txBody>
      </p:sp>
      <p:sp>
        <p:nvSpPr>
          <p:cNvPr id="5" name="Espace réservé du pied de page 4">
            <a:extLst>
              <a:ext uri="{FF2B5EF4-FFF2-40B4-BE49-F238E27FC236}">
                <a16:creationId xmlns:a16="http://schemas.microsoft.com/office/drawing/2014/main" id="{548D3FA9-D927-DF4C-BF6B-E9F9B707A46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E833E07-B872-AC41-A92A-1E6039E9ACA9}"/>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255717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1506F7-D7E6-AF43-9329-9763B97BDD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7769B4C-2EDE-354D-9503-C9A557B1639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1E656BF-A7E1-DB4B-B67C-6F57953BF902}"/>
              </a:ext>
            </a:extLst>
          </p:cNvPr>
          <p:cNvSpPr>
            <a:spLocks noGrp="1"/>
          </p:cNvSpPr>
          <p:nvPr>
            <p:ph type="dt" sz="half" idx="10"/>
          </p:nvPr>
        </p:nvSpPr>
        <p:spPr/>
        <p:txBody>
          <a:bodyPr/>
          <a:lstStyle/>
          <a:p>
            <a:fld id="{1F2C9CF0-2E2B-514D-9DCA-0107DE9C48E8}" type="datetimeFigureOut">
              <a:rPr lang="fr-FR" smtClean="0"/>
              <a:t>01/12/2019</a:t>
            </a:fld>
            <a:endParaRPr lang="fr-FR"/>
          </a:p>
        </p:txBody>
      </p:sp>
      <p:sp>
        <p:nvSpPr>
          <p:cNvPr id="5" name="Espace réservé du pied de page 4">
            <a:extLst>
              <a:ext uri="{FF2B5EF4-FFF2-40B4-BE49-F238E27FC236}">
                <a16:creationId xmlns:a16="http://schemas.microsoft.com/office/drawing/2014/main" id="{1AFF1444-19BA-CE40-9390-D10547CD47A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B53053-7D33-694C-8AC7-485C9E4C622F}"/>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284965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CD266-9ABB-4642-BAFF-FE361C78ED3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F545F34-22FF-8943-8B93-308768397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3B4527E-F7EC-9947-9137-070EB35B5C68}"/>
              </a:ext>
            </a:extLst>
          </p:cNvPr>
          <p:cNvSpPr>
            <a:spLocks noGrp="1"/>
          </p:cNvSpPr>
          <p:nvPr>
            <p:ph type="dt" sz="half" idx="10"/>
          </p:nvPr>
        </p:nvSpPr>
        <p:spPr/>
        <p:txBody>
          <a:bodyPr/>
          <a:lstStyle/>
          <a:p>
            <a:fld id="{1F2C9CF0-2E2B-514D-9DCA-0107DE9C48E8}" type="datetimeFigureOut">
              <a:rPr lang="fr-FR" smtClean="0"/>
              <a:t>01/12/2019</a:t>
            </a:fld>
            <a:endParaRPr lang="fr-FR"/>
          </a:p>
        </p:txBody>
      </p:sp>
      <p:sp>
        <p:nvSpPr>
          <p:cNvPr id="5" name="Espace réservé du pied de page 4">
            <a:extLst>
              <a:ext uri="{FF2B5EF4-FFF2-40B4-BE49-F238E27FC236}">
                <a16:creationId xmlns:a16="http://schemas.microsoft.com/office/drawing/2014/main" id="{F87A5858-C6F5-D242-97ED-135C70CE7FA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10E289B-FE9F-BB46-86B8-6EFB4D748072}"/>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390137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078361-CAF4-4642-AEC6-62F2BAD2C7D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10DE197-B291-874B-A376-1E8E0EA74C1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F814F93-2449-6448-AF11-F7B726B53D7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BB20B85-D41A-1A42-ADE0-B521AAF12E68}"/>
              </a:ext>
            </a:extLst>
          </p:cNvPr>
          <p:cNvSpPr>
            <a:spLocks noGrp="1"/>
          </p:cNvSpPr>
          <p:nvPr>
            <p:ph type="dt" sz="half" idx="10"/>
          </p:nvPr>
        </p:nvSpPr>
        <p:spPr/>
        <p:txBody>
          <a:bodyPr/>
          <a:lstStyle/>
          <a:p>
            <a:fld id="{1F2C9CF0-2E2B-514D-9DCA-0107DE9C48E8}" type="datetimeFigureOut">
              <a:rPr lang="fr-FR" smtClean="0"/>
              <a:t>01/12/2019</a:t>
            </a:fld>
            <a:endParaRPr lang="fr-FR"/>
          </a:p>
        </p:txBody>
      </p:sp>
      <p:sp>
        <p:nvSpPr>
          <p:cNvPr id="6" name="Espace réservé du pied de page 5">
            <a:extLst>
              <a:ext uri="{FF2B5EF4-FFF2-40B4-BE49-F238E27FC236}">
                <a16:creationId xmlns:a16="http://schemas.microsoft.com/office/drawing/2014/main" id="{E1B31AD9-832C-5B4D-B621-EE0054D959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EF67CBB-8C4A-504C-809E-1204023BA593}"/>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214187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E53BDE-811D-674B-A871-06F42C6987B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39C1D0E-4247-934E-857E-9DE6BABCE2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FE59261-7800-6542-B2A3-BCA79AF390F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AC07F42-CF38-1D45-88F6-1F3ACEADF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451BBFE-3113-4E41-8E29-CC9009D77F5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DE91F6E-4B76-5149-A3E4-2388E3F125E1}"/>
              </a:ext>
            </a:extLst>
          </p:cNvPr>
          <p:cNvSpPr>
            <a:spLocks noGrp="1"/>
          </p:cNvSpPr>
          <p:nvPr>
            <p:ph type="dt" sz="half" idx="10"/>
          </p:nvPr>
        </p:nvSpPr>
        <p:spPr/>
        <p:txBody>
          <a:bodyPr/>
          <a:lstStyle/>
          <a:p>
            <a:fld id="{1F2C9CF0-2E2B-514D-9DCA-0107DE9C48E8}" type="datetimeFigureOut">
              <a:rPr lang="fr-FR" smtClean="0"/>
              <a:t>01/12/2019</a:t>
            </a:fld>
            <a:endParaRPr lang="fr-FR"/>
          </a:p>
        </p:txBody>
      </p:sp>
      <p:sp>
        <p:nvSpPr>
          <p:cNvPr id="8" name="Espace réservé du pied de page 7">
            <a:extLst>
              <a:ext uri="{FF2B5EF4-FFF2-40B4-BE49-F238E27FC236}">
                <a16:creationId xmlns:a16="http://schemas.microsoft.com/office/drawing/2014/main" id="{50DDEB49-526E-A040-BF4B-BE35C1C86F6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927F3FE-13FB-0642-B735-EA47395F7B82}"/>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2995470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B1C7F0-5044-2142-938C-7D4B822003C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C5C4204-1F70-124F-BBBF-C1C84DEFDCCA}"/>
              </a:ext>
            </a:extLst>
          </p:cNvPr>
          <p:cNvSpPr>
            <a:spLocks noGrp="1"/>
          </p:cNvSpPr>
          <p:nvPr>
            <p:ph type="dt" sz="half" idx="10"/>
          </p:nvPr>
        </p:nvSpPr>
        <p:spPr/>
        <p:txBody>
          <a:bodyPr/>
          <a:lstStyle/>
          <a:p>
            <a:fld id="{1F2C9CF0-2E2B-514D-9DCA-0107DE9C48E8}" type="datetimeFigureOut">
              <a:rPr lang="fr-FR" smtClean="0"/>
              <a:t>01/12/2019</a:t>
            </a:fld>
            <a:endParaRPr lang="fr-FR"/>
          </a:p>
        </p:txBody>
      </p:sp>
      <p:sp>
        <p:nvSpPr>
          <p:cNvPr id="4" name="Espace réservé du pied de page 3">
            <a:extLst>
              <a:ext uri="{FF2B5EF4-FFF2-40B4-BE49-F238E27FC236}">
                <a16:creationId xmlns:a16="http://schemas.microsoft.com/office/drawing/2014/main" id="{34ADBB38-6921-6649-8290-C74FCD6E966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AC8352-69EA-4549-A4BC-51BC532FB2FD}"/>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76419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604A74-7490-4A49-92F8-D0363AF74623}"/>
              </a:ext>
            </a:extLst>
          </p:cNvPr>
          <p:cNvSpPr>
            <a:spLocks noGrp="1"/>
          </p:cNvSpPr>
          <p:nvPr>
            <p:ph type="dt" sz="half" idx="10"/>
          </p:nvPr>
        </p:nvSpPr>
        <p:spPr/>
        <p:txBody>
          <a:bodyPr/>
          <a:lstStyle/>
          <a:p>
            <a:fld id="{1F2C9CF0-2E2B-514D-9DCA-0107DE9C48E8}" type="datetimeFigureOut">
              <a:rPr lang="fr-FR" smtClean="0"/>
              <a:t>01/12/2019</a:t>
            </a:fld>
            <a:endParaRPr lang="fr-FR"/>
          </a:p>
        </p:txBody>
      </p:sp>
      <p:sp>
        <p:nvSpPr>
          <p:cNvPr id="3" name="Espace réservé du pied de page 2">
            <a:extLst>
              <a:ext uri="{FF2B5EF4-FFF2-40B4-BE49-F238E27FC236}">
                <a16:creationId xmlns:a16="http://schemas.microsoft.com/office/drawing/2014/main" id="{F7C3F4E5-EF8E-B345-86C9-3D1E77F7E54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259F030-DF6F-0547-829C-C7D1B836F541}"/>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161436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A25A61-8F12-6D4E-9EDA-82396503280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DDA04F9-F3C7-7A46-924D-3DEAAC2A2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9573CF5-F806-F048-9369-F378B6CBE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DB091EF-A402-8C4C-921D-AC2CE01248F8}"/>
              </a:ext>
            </a:extLst>
          </p:cNvPr>
          <p:cNvSpPr>
            <a:spLocks noGrp="1"/>
          </p:cNvSpPr>
          <p:nvPr>
            <p:ph type="dt" sz="half" idx="10"/>
          </p:nvPr>
        </p:nvSpPr>
        <p:spPr/>
        <p:txBody>
          <a:bodyPr/>
          <a:lstStyle/>
          <a:p>
            <a:fld id="{1F2C9CF0-2E2B-514D-9DCA-0107DE9C48E8}" type="datetimeFigureOut">
              <a:rPr lang="fr-FR" smtClean="0"/>
              <a:t>01/12/2019</a:t>
            </a:fld>
            <a:endParaRPr lang="fr-FR"/>
          </a:p>
        </p:txBody>
      </p:sp>
      <p:sp>
        <p:nvSpPr>
          <p:cNvPr id="6" name="Espace réservé du pied de page 5">
            <a:extLst>
              <a:ext uri="{FF2B5EF4-FFF2-40B4-BE49-F238E27FC236}">
                <a16:creationId xmlns:a16="http://schemas.microsoft.com/office/drawing/2014/main" id="{02C1C462-522D-064E-A05F-4EFE5C5DF26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65A0FAB-B11C-C64C-AA48-89DFFE0590A5}"/>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137693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13A80D-828D-374C-8CB1-A78B8660AB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68863D6-8A08-B844-A851-B3FC8A7320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8E243C8-7794-514A-ADC8-B009AD0FC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CA714C-1909-4643-A526-7F4F104341C5}"/>
              </a:ext>
            </a:extLst>
          </p:cNvPr>
          <p:cNvSpPr>
            <a:spLocks noGrp="1"/>
          </p:cNvSpPr>
          <p:nvPr>
            <p:ph type="dt" sz="half" idx="10"/>
          </p:nvPr>
        </p:nvSpPr>
        <p:spPr/>
        <p:txBody>
          <a:bodyPr/>
          <a:lstStyle/>
          <a:p>
            <a:fld id="{1F2C9CF0-2E2B-514D-9DCA-0107DE9C48E8}" type="datetimeFigureOut">
              <a:rPr lang="fr-FR" smtClean="0"/>
              <a:t>01/12/2019</a:t>
            </a:fld>
            <a:endParaRPr lang="fr-FR"/>
          </a:p>
        </p:txBody>
      </p:sp>
      <p:sp>
        <p:nvSpPr>
          <p:cNvPr id="6" name="Espace réservé du pied de page 5">
            <a:extLst>
              <a:ext uri="{FF2B5EF4-FFF2-40B4-BE49-F238E27FC236}">
                <a16:creationId xmlns:a16="http://schemas.microsoft.com/office/drawing/2014/main" id="{2AE8B9F9-C08E-6F47-9319-42B57670426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8785E8-FF2D-724E-9E37-5F2898F58CBB}"/>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228209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8B5F982-C3AF-E94F-8B8A-62B78A008E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50955DE-5F61-B04A-A645-541C82BFC2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9C3D2BA-0D9F-6141-939F-1CF795AE4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C9CF0-2E2B-514D-9DCA-0107DE9C48E8}" type="datetimeFigureOut">
              <a:rPr lang="fr-FR" smtClean="0"/>
              <a:t>01/12/2019</a:t>
            </a:fld>
            <a:endParaRPr lang="fr-FR"/>
          </a:p>
        </p:txBody>
      </p:sp>
      <p:sp>
        <p:nvSpPr>
          <p:cNvPr id="5" name="Espace réservé du pied de page 4">
            <a:extLst>
              <a:ext uri="{FF2B5EF4-FFF2-40B4-BE49-F238E27FC236}">
                <a16:creationId xmlns:a16="http://schemas.microsoft.com/office/drawing/2014/main" id="{F49C1099-6312-AD41-A214-575758F23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2D25271-BBB9-9F45-B8CD-0B833B6DC1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384EF-AF10-3A43-9711-146FBED32B8C}" type="slidenum">
              <a:rPr lang="fr-FR" smtClean="0"/>
              <a:t>‹N°›</a:t>
            </a:fld>
            <a:endParaRPr lang="fr-FR"/>
          </a:p>
        </p:txBody>
      </p:sp>
    </p:spTree>
    <p:extLst>
      <p:ext uri="{BB962C8B-B14F-4D97-AF65-F5344CB8AC3E}">
        <p14:creationId xmlns:p14="http://schemas.microsoft.com/office/powerpoint/2010/main" val="4171951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loud.google.com/speech-to-text/"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F51105-D5E6-8540-83F1-F3732F2DCA56}"/>
              </a:ext>
            </a:extLst>
          </p:cNvPr>
          <p:cNvSpPr>
            <a:spLocks noGrp="1"/>
          </p:cNvSpPr>
          <p:nvPr>
            <p:ph type="ctrTitle"/>
          </p:nvPr>
        </p:nvSpPr>
        <p:spPr>
          <a:xfrm>
            <a:off x="1646957" y="2684540"/>
            <a:ext cx="8898075" cy="1488919"/>
          </a:xfrm>
        </p:spPr>
        <p:txBody>
          <a:bodyPr>
            <a:normAutofit/>
          </a:bodyPr>
          <a:lstStyle/>
          <a:p>
            <a:r>
              <a:rPr lang="fr-FR" sz="7200" b="1" dirty="0" err="1">
                <a:latin typeface="Product Sans" panose="020B0503030502040203" pitchFamily="34" charset="0"/>
              </a:rPr>
              <a:t>Speak</a:t>
            </a:r>
            <a:r>
              <a:rPr lang="fr-FR" sz="7200" b="1" dirty="0">
                <a:latin typeface="Product Sans" panose="020B0503030502040203" pitchFamily="34" charset="0"/>
              </a:rPr>
              <a:t> To Web </a:t>
            </a:r>
            <a:r>
              <a:rPr lang="fr-FR" sz="7200" b="1" dirty="0">
                <a:solidFill>
                  <a:schemeClr val="accent1"/>
                </a:solidFill>
                <a:latin typeface="Product Sans" panose="020B0503030502040203" pitchFamily="34" charset="0"/>
              </a:rPr>
              <a:t>d</a:t>
            </a:r>
            <a:r>
              <a:rPr lang="fr-FR" sz="7200" b="1" dirty="0">
                <a:solidFill>
                  <a:srgbClr val="FF0000"/>
                </a:solidFill>
                <a:latin typeface="Product Sans" panose="020B0503030502040203" pitchFamily="34" charset="0"/>
              </a:rPr>
              <a:t>e</a:t>
            </a:r>
            <a:r>
              <a:rPr lang="fr-FR" sz="7200" b="1" dirty="0">
                <a:solidFill>
                  <a:schemeClr val="accent4"/>
                </a:solidFill>
                <a:latin typeface="Product Sans" panose="020B0503030502040203" pitchFamily="34" charset="0"/>
              </a:rPr>
              <a:t>s</a:t>
            </a:r>
            <a:r>
              <a:rPr lang="fr-FR" sz="7200" b="1" dirty="0">
                <a:solidFill>
                  <a:schemeClr val="accent1"/>
                </a:solidFill>
                <a:latin typeface="Product Sans" panose="020B0503030502040203" pitchFamily="34" charset="0"/>
              </a:rPr>
              <a:t>i</a:t>
            </a:r>
            <a:r>
              <a:rPr lang="fr-FR" sz="7200" b="1" dirty="0">
                <a:solidFill>
                  <a:srgbClr val="00B050"/>
                </a:solidFill>
                <a:latin typeface="Product Sans" panose="020B0503030502040203" pitchFamily="34" charset="0"/>
              </a:rPr>
              <a:t>g</a:t>
            </a:r>
            <a:r>
              <a:rPr lang="fr-FR" sz="7200" b="1" dirty="0">
                <a:solidFill>
                  <a:srgbClr val="FF0000"/>
                </a:solidFill>
                <a:latin typeface="Product Sans" panose="020B0503030502040203" pitchFamily="34" charset="0"/>
              </a:rPr>
              <a:t>n</a:t>
            </a:r>
          </a:p>
        </p:txBody>
      </p:sp>
      <p:pic>
        <p:nvPicPr>
          <p:cNvPr id="5" name="Image 4">
            <a:extLst>
              <a:ext uri="{FF2B5EF4-FFF2-40B4-BE49-F238E27FC236}">
                <a16:creationId xmlns:a16="http://schemas.microsoft.com/office/drawing/2014/main" id="{97F86EAF-2E24-094A-8CAD-AC0A64DA5F77}"/>
              </a:ext>
            </a:extLst>
          </p:cNvPr>
          <p:cNvPicPr>
            <a:picLocks noChangeAspect="1"/>
          </p:cNvPicPr>
          <p:nvPr/>
        </p:nvPicPr>
        <p:blipFill>
          <a:blip r:embed="rId2"/>
          <a:stretch>
            <a:fillRect/>
          </a:stretch>
        </p:blipFill>
        <p:spPr>
          <a:xfrm>
            <a:off x="3872462" y="-516460"/>
            <a:ext cx="4447063" cy="4447063"/>
          </a:xfrm>
          <a:prstGeom prst="rect">
            <a:avLst/>
          </a:prstGeom>
        </p:spPr>
      </p:pic>
      <p:pic>
        <p:nvPicPr>
          <p:cNvPr id="6" name="Image 5">
            <a:extLst>
              <a:ext uri="{FF2B5EF4-FFF2-40B4-BE49-F238E27FC236}">
                <a16:creationId xmlns:a16="http://schemas.microsoft.com/office/drawing/2014/main" id="{F6C13AAA-A5C5-5842-B871-7CE3CF918461}"/>
              </a:ext>
            </a:extLst>
          </p:cNvPr>
          <p:cNvPicPr>
            <a:picLocks noChangeAspect="1"/>
          </p:cNvPicPr>
          <p:nvPr/>
        </p:nvPicPr>
        <p:blipFill>
          <a:blip r:embed="rId3"/>
          <a:stretch>
            <a:fillRect/>
          </a:stretch>
        </p:blipFill>
        <p:spPr>
          <a:xfrm>
            <a:off x="9717779" y="5381139"/>
            <a:ext cx="2334619" cy="1335183"/>
          </a:xfrm>
          <a:prstGeom prst="rect">
            <a:avLst/>
          </a:prstGeom>
        </p:spPr>
      </p:pic>
      <p:pic>
        <p:nvPicPr>
          <p:cNvPr id="8" name="Image 7" descr="Une image contenant signe, dessin&#10;&#10;Description générée automatiquement">
            <a:extLst>
              <a:ext uri="{FF2B5EF4-FFF2-40B4-BE49-F238E27FC236}">
                <a16:creationId xmlns:a16="http://schemas.microsoft.com/office/drawing/2014/main" id="{CB568E11-D9F3-C94F-96A4-AA3290013C15}"/>
              </a:ext>
            </a:extLst>
          </p:cNvPr>
          <p:cNvPicPr>
            <a:picLocks noChangeAspect="1"/>
          </p:cNvPicPr>
          <p:nvPr/>
        </p:nvPicPr>
        <p:blipFill>
          <a:blip r:embed="rId4"/>
          <a:stretch>
            <a:fillRect/>
          </a:stretch>
        </p:blipFill>
        <p:spPr>
          <a:xfrm>
            <a:off x="11167191" y="141678"/>
            <a:ext cx="1207689" cy="680098"/>
          </a:xfrm>
          <a:prstGeom prst="rect">
            <a:avLst/>
          </a:prstGeom>
        </p:spPr>
      </p:pic>
      <p:sp>
        <p:nvSpPr>
          <p:cNvPr id="9" name="ZoneTexte 8">
            <a:extLst>
              <a:ext uri="{FF2B5EF4-FFF2-40B4-BE49-F238E27FC236}">
                <a16:creationId xmlns:a16="http://schemas.microsoft.com/office/drawing/2014/main" id="{9F7356D3-FFD6-F448-9114-0E816C6C436B}"/>
              </a:ext>
            </a:extLst>
          </p:cNvPr>
          <p:cNvSpPr txBox="1"/>
          <p:nvPr/>
        </p:nvSpPr>
        <p:spPr>
          <a:xfrm>
            <a:off x="240941" y="5176104"/>
            <a:ext cx="3294854" cy="1600438"/>
          </a:xfrm>
          <a:prstGeom prst="rect">
            <a:avLst/>
          </a:prstGeom>
          <a:noFill/>
        </p:spPr>
        <p:txBody>
          <a:bodyPr wrap="square" rtlCol="0">
            <a:spAutoFit/>
          </a:bodyPr>
          <a:lstStyle/>
          <a:p>
            <a:r>
              <a:rPr lang="fr-FR" sz="1400" b="1" dirty="0">
                <a:latin typeface="Product Sans" panose="020B0503030502040203" pitchFamily="34" charset="0"/>
              </a:rPr>
              <a:t>DE OLIVIERA </a:t>
            </a:r>
            <a:r>
              <a:rPr lang="fr-FR" sz="1400" dirty="0">
                <a:latin typeface="Product Sans" panose="020B0503030502040203" pitchFamily="34" charset="0"/>
              </a:rPr>
              <a:t>Cyril</a:t>
            </a:r>
          </a:p>
          <a:p>
            <a:r>
              <a:rPr lang="fr-FR" sz="1400" b="1" dirty="0">
                <a:latin typeface="Product Sans" panose="020B0503030502040203" pitchFamily="34" charset="0"/>
              </a:rPr>
              <a:t>LAMOUROUX </a:t>
            </a:r>
            <a:r>
              <a:rPr lang="fr-FR" sz="1400" dirty="0">
                <a:latin typeface="Product Sans" panose="020B0503030502040203" pitchFamily="34" charset="0"/>
              </a:rPr>
              <a:t>Pierre</a:t>
            </a:r>
          </a:p>
          <a:p>
            <a:r>
              <a:rPr lang="fr-FR" sz="1400" b="1" dirty="0">
                <a:latin typeface="Product Sans" panose="020B0503030502040203" pitchFamily="34" charset="0"/>
              </a:rPr>
              <a:t>JANICOT</a:t>
            </a:r>
            <a:r>
              <a:rPr lang="fr-FR" sz="1400" dirty="0">
                <a:latin typeface="Product Sans" panose="020B0503030502040203" pitchFamily="34" charset="0"/>
              </a:rPr>
              <a:t> Maxime</a:t>
            </a:r>
          </a:p>
          <a:p>
            <a:r>
              <a:rPr lang="fr-FR" sz="1400" b="1" dirty="0">
                <a:latin typeface="Product Sans" panose="020B0503030502040203" pitchFamily="34" charset="0"/>
              </a:rPr>
              <a:t>VALLEE</a:t>
            </a:r>
            <a:r>
              <a:rPr lang="fr-FR" sz="1400" dirty="0">
                <a:latin typeface="Product Sans" panose="020B0503030502040203" pitchFamily="34" charset="0"/>
              </a:rPr>
              <a:t> Clément</a:t>
            </a:r>
          </a:p>
          <a:p>
            <a:endParaRPr lang="fr-FR" sz="1400" dirty="0">
              <a:latin typeface="Product Sans" panose="020B0503030502040203" pitchFamily="34" charset="0"/>
            </a:endParaRPr>
          </a:p>
          <a:p>
            <a:r>
              <a:rPr lang="fr-FR" sz="1400" dirty="0">
                <a:latin typeface="Product Sans" panose="020B0503030502040203" pitchFamily="34" charset="0"/>
              </a:rPr>
              <a:t>M2 MIAGE – Apprentissage</a:t>
            </a:r>
          </a:p>
          <a:p>
            <a:r>
              <a:rPr lang="fr-FR" sz="1400" dirty="0">
                <a:latin typeface="Product Sans" panose="020B0503030502040203" pitchFamily="34" charset="0"/>
              </a:rPr>
              <a:t>Encadré par : COURTAUD Didier</a:t>
            </a:r>
          </a:p>
        </p:txBody>
      </p:sp>
      <p:pic>
        <p:nvPicPr>
          <p:cNvPr id="13" name="Image 12" descr="Une image contenant dessin&#10;&#10;Description générée automatiquement">
            <a:extLst>
              <a:ext uri="{FF2B5EF4-FFF2-40B4-BE49-F238E27FC236}">
                <a16:creationId xmlns:a16="http://schemas.microsoft.com/office/drawing/2014/main" id="{0652F51F-DAC0-3845-AA4A-21D20C336259}"/>
              </a:ext>
            </a:extLst>
          </p:cNvPr>
          <p:cNvPicPr>
            <a:picLocks noChangeAspect="1"/>
          </p:cNvPicPr>
          <p:nvPr/>
        </p:nvPicPr>
        <p:blipFill>
          <a:blip r:embed="rId5"/>
          <a:stretch>
            <a:fillRect/>
          </a:stretch>
        </p:blipFill>
        <p:spPr>
          <a:xfrm>
            <a:off x="5646358" y="4052374"/>
            <a:ext cx="1600438" cy="1600438"/>
          </a:xfrm>
          <a:prstGeom prst="rect">
            <a:avLst/>
          </a:prstGeom>
        </p:spPr>
      </p:pic>
    </p:spTree>
    <p:extLst>
      <p:ext uri="{BB962C8B-B14F-4D97-AF65-F5344CB8AC3E}">
        <p14:creationId xmlns:p14="http://schemas.microsoft.com/office/powerpoint/2010/main" val="27306384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EE8C-B320-4F45-98DF-63E6A4230860}"/>
              </a:ext>
            </a:extLst>
          </p:cNvPr>
          <p:cNvSpPr>
            <a:spLocks noGrp="1"/>
          </p:cNvSpPr>
          <p:nvPr>
            <p:ph type="title"/>
          </p:nvPr>
        </p:nvSpPr>
        <p:spPr/>
        <p:txBody>
          <a:bodyPr/>
          <a:lstStyle/>
          <a:p>
            <a:r>
              <a:rPr lang="fr-FR" b="1" dirty="0">
                <a:latin typeface="Product Sans" panose="020B0503030502040203" pitchFamily="34" charset="0"/>
              </a:rPr>
              <a:t>But du Projet</a:t>
            </a:r>
          </a:p>
        </p:txBody>
      </p:sp>
      <p:sp>
        <p:nvSpPr>
          <p:cNvPr id="3" name="Espace réservé du contenu 2">
            <a:extLst>
              <a:ext uri="{FF2B5EF4-FFF2-40B4-BE49-F238E27FC236}">
                <a16:creationId xmlns:a16="http://schemas.microsoft.com/office/drawing/2014/main" id="{F6CD0577-8AF2-AF47-9DCF-5C5AE39BA2FD}"/>
              </a:ext>
            </a:extLst>
          </p:cNvPr>
          <p:cNvSpPr>
            <a:spLocks noGrp="1"/>
          </p:cNvSpPr>
          <p:nvPr>
            <p:ph idx="1"/>
          </p:nvPr>
        </p:nvSpPr>
        <p:spPr/>
        <p:txBody>
          <a:bodyPr>
            <a:normAutofit/>
          </a:bodyPr>
          <a:lstStyle/>
          <a:p>
            <a:pPr marL="0" indent="0" algn="ctr">
              <a:buNone/>
            </a:pPr>
            <a:r>
              <a:rPr lang="fr-FR" sz="2400" dirty="0">
                <a:latin typeface="Product Sans" panose="020B0503030502040203" pitchFamily="34" charset="0"/>
              </a:rPr>
              <a:t>Créer une page web avec laquelle nous pouvons « interagir oralement »</a:t>
            </a:r>
          </a:p>
          <a:p>
            <a:pPr marL="0" indent="0">
              <a:buNone/>
            </a:pPr>
            <a:endParaRPr lang="fr-FR" sz="2000" dirty="0">
              <a:latin typeface="Product Sans" panose="020B0503030502040203" pitchFamily="34" charset="0"/>
            </a:endParaRPr>
          </a:p>
          <a:p>
            <a:pPr marL="0" indent="0">
              <a:buNone/>
            </a:pPr>
            <a:r>
              <a:rPr lang="fr-FR" sz="2000" b="1" dirty="0">
                <a:latin typeface="Product Sans" panose="020B0503030502040203" pitchFamily="34" charset="0"/>
              </a:rPr>
              <a:t>Dans cette page, disposer d’une zone ou nos demandes orales vont se réaliser :</a:t>
            </a:r>
          </a:p>
          <a:p>
            <a:endParaRPr lang="fr-FR" sz="2000" b="1" dirty="0">
              <a:latin typeface="Product Sans" panose="020B0503030502040203" pitchFamily="34" charset="0"/>
            </a:endParaRPr>
          </a:p>
          <a:p>
            <a:pPr>
              <a:buFontTx/>
              <a:buChar char="-"/>
            </a:pPr>
            <a:r>
              <a:rPr lang="fr-FR" sz="2000" b="1" dirty="0">
                <a:latin typeface="Product Sans" panose="020B0503030502040203" pitchFamily="34" charset="0"/>
              </a:rPr>
              <a:t>A savoir :</a:t>
            </a:r>
          </a:p>
          <a:p>
            <a:pPr lvl="1">
              <a:buFontTx/>
              <a:buChar char="-"/>
            </a:pPr>
            <a:r>
              <a:rPr lang="fr-FR" sz="1800" dirty="0">
                <a:latin typeface="Product Sans" panose="020B0503030502040203" pitchFamily="34" charset="0"/>
              </a:rPr>
              <a:t>Générer des boutons en stipulant leur contenu en texte et couleur</a:t>
            </a:r>
          </a:p>
          <a:p>
            <a:pPr lvl="1">
              <a:buFontTx/>
              <a:buChar char="-"/>
            </a:pPr>
            <a:r>
              <a:rPr lang="fr-FR" sz="1800" dirty="0">
                <a:latin typeface="Product Sans" panose="020B0503030502040203" pitchFamily="34" charset="0"/>
              </a:rPr>
              <a:t>Garder uniquement les informations orales nécessaires écrites dans ce bouton </a:t>
            </a:r>
          </a:p>
          <a:p>
            <a:pPr lvl="1">
              <a:buFontTx/>
              <a:buChar char="-"/>
            </a:pPr>
            <a:r>
              <a:rPr lang="fr-FR" sz="1800" dirty="0">
                <a:latin typeface="Product Sans" panose="020B0503030502040203" pitchFamily="34" charset="0"/>
              </a:rPr>
              <a:t>Pouvoir ajouter, déplacer, modifier ou supprimer le bouton oralement</a:t>
            </a:r>
          </a:p>
          <a:p>
            <a:pPr lvl="1">
              <a:buFontTx/>
              <a:buChar char="-"/>
            </a:pPr>
            <a:r>
              <a:rPr lang="fr-FR" sz="1800" dirty="0">
                <a:latin typeface="Product Sans" panose="020B0503030502040203" pitchFamily="34" charset="0"/>
              </a:rPr>
              <a:t>Pouvoir créer une multitude de bouton dans cette même zone </a:t>
            </a:r>
          </a:p>
        </p:txBody>
      </p:sp>
      <p:pic>
        <p:nvPicPr>
          <p:cNvPr id="5" name="Image 4">
            <a:extLst>
              <a:ext uri="{FF2B5EF4-FFF2-40B4-BE49-F238E27FC236}">
                <a16:creationId xmlns:a16="http://schemas.microsoft.com/office/drawing/2014/main" id="{E22ACFED-A445-374C-8570-72A5BFE75BB7}"/>
              </a:ext>
            </a:extLst>
          </p:cNvPr>
          <p:cNvPicPr>
            <a:picLocks noChangeAspect="1"/>
          </p:cNvPicPr>
          <p:nvPr/>
        </p:nvPicPr>
        <p:blipFill>
          <a:blip r:embed="rId2"/>
          <a:stretch>
            <a:fillRect/>
          </a:stretch>
        </p:blipFill>
        <p:spPr>
          <a:xfrm>
            <a:off x="0" y="5614193"/>
            <a:ext cx="2043113" cy="2043113"/>
          </a:xfrm>
          <a:prstGeom prst="rect">
            <a:avLst/>
          </a:prstGeom>
        </p:spPr>
      </p:pic>
      <p:pic>
        <p:nvPicPr>
          <p:cNvPr id="6" name="Image 5">
            <a:extLst>
              <a:ext uri="{FF2B5EF4-FFF2-40B4-BE49-F238E27FC236}">
                <a16:creationId xmlns:a16="http://schemas.microsoft.com/office/drawing/2014/main" id="{34892448-E656-514D-BF2D-F47382D4EE38}"/>
              </a:ext>
            </a:extLst>
          </p:cNvPr>
          <p:cNvPicPr>
            <a:picLocks noChangeAspect="1"/>
          </p:cNvPicPr>
          <p:nvPr/>
        </p:nvPicPr>
        <p:blipFill>
          <a:blip r:embed="rId3"/>
          <a:stretch>
            <a:fillRect/>
          </a:stretch>
        </p:blipFill>
        <p:spPr>
          <a:xfrm>
            <a:off x="10812463" y="6069034"/>
            <a:ext cx="1379537" cy="788966"/>
          </a:xfrm>
          <a:prstGeom prst="rect">
            <a:avLst/>
          </a:prstGeom>
        </p:spPr>
      </p:pic>
      <p:sp>
        <p:nvSpPr>
          <p:cNvPr id="7" name="ZoneTexte 6">
            <a:extLst>
              <a:ext uri="{FF2B5EF4-FFF2-40B4-BE49-F238E27FC236}">
                <a16:creationId xmlns:a16="http://schemas.microsoft.com/office/drawing/2014/main" id="{4B060277-868E-3D42-8099-512D00DB6EBE}"/>
              </a:ext>
            </a:extLst>
          </p:cNvPr>
          <p:cNvSpPr txBox="1"/>
          <p:nvPr/>
        </p:nvSpPr>
        <p:spPr>
          <a:xfrm>
            <a:off x="3490912" y="6581001"/>
            <a:ext cx="5210175" cy="276999"/>
          </a:xfrm>
          <a:prstGeom prst="rect">
            <a:avLst/>
          </a:prstGeom>
          <a:noFill/>
        </p:spPr>
        <p:txBody>
          <a:bodyPr wrap="square" rtlCol="0">
            <a:spAutoFit/>
          </a:bodyPr>
          <a:lstStyle/>
          <a:p>
            <a:r>
              <a:rPr lang="fr-FR" sz="1200" dirty="0"/>
              <a:t>Cyril De </a:t>
            </a:r>
            <a:r>
              <a:rPr lang="fr-FR" sz="1200" dirty="0" err="1"/>
              <a:t>Oliviera</a:t>
            </a:r>
            <a:r>
              <a:rPr lang="fr-FR" sz="1200" dirty="0"/>
              <a:t>, Pierre </a:t>
            </a:r>
            <a:r>
              <a:rPr lang="fr-FR" sz="1200" dirty="0" err="1"/>
              <a:t>Lamouroux</a:t>
            </a:r>
            <a:r>
              <a:rPr lang="fr-FR" sz="1200" dirty="0"/>
              <a:t>, Maxime </a:t>
            </a:r>
            <a:r>
              <a:rPr lang="fr-FR" sz="1200" dirty="0" err="1"/>
              <a:t>Janicot</a:t>
            </a:r>
            <a:r>
              <a:rPr lang="fr-FR" sz="1200" dirty="0"/>
              <a:t>, Clément Vallée – M2 MIAGE</a:t>
            </a:r>
          </a:p>
        </p:txBody>
      </p:sp>
      <p:pic>
        <p:nvPicPr>
          <p:cNvPr id="8" name="Image 7" descr="Une image contenant brique&#10;&#10;Description générée automatiquement">
            <a:extLst>
              <a:ext uri="{FF2B5EF4-FFF2-40B4-BE49-F238E27FC236}">
                <a16:creationId xmlns:a16="http://schemas.microsoft.com/office/drawing/2014/main" id="{B427C551-B691-7B49-983F-15FD5264BA32}"/>
              </a:ext>
            </a:extLst>
          </p:cNvPr>
          <p:cNvPicPr>
            <a:picLocks noChangeAspect="1"/>
          </p:cNvPicPr>
          <p:nvPr/>
        </p:nvPicPr>
        <p:blipFill>
          <a:blip r:embed="rId4"/>
          <a:stretch>
            <a:fillRect/>
          </a:stretch>
        </p:blipFill>
        <p:spPr>
          <a:xfrm>
            <a:off x="9705169" y="3124198"/>
            <a:ext cx="2043114" cy="2043114"/>
          </a:xfrm>
          <a:prstGeom prst="rect">
            <a:avLst/>
          </a:prstGeom>
        </p:spPr>
      </p:pic>
      <p:pic>
        <p:nvPicPr>
          <p:cNvPr id="10" name="Image 9" descr="Une image contenant signe&#10;&#10;Description générée automatiquement">
            <a:extLst>
              <a:ext uri="{FF2B5EF4-FFF2-40B4-BE49-F238E27FC236}">
                <a16:creationId xmlns:a16="http://schemas.microsoft.com/office/drawing/2014/main" id="{116FB125-4039-D247-A5CC-BB0100EC01C6}"/>
              </a:ext>
            </a:extLst>
          </p:cNvPr>
          <p:cNvPicPr>
            <a:picLocks noChangeAspect="1"/>
          </p:cNvPicPr>
          <p:nvPr/>
        </p:nvPicPr>
        <p:blipFill>
          <a:blip r:embed="rId5"/>
          <a:stretch>
            <a:fillRect/>
          </a:stretch>
        </p:blipFill>
        <p:spPr>
          <a:xfrm>
            <a:off x="11353800" y="0"/>
            <a:ext cx="788966" cy="788966"/>
          </a:xfrm>
          <a:prstGeom prst="rect">
            <a:avLst/>
          </a:prstGeom>
        </p:spPr>
      </p:pic>
    </p:spTree>
    <p:extLst>
      <p:ext uri="{BB962C8B-B14F-4D97-AF65-F5344CB8AC3E}">
        <p14:creationId xmlns:p14="http://schemas.microsoft.com/office/powerpoint/2010/main" val="24709343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EE8C-B320-4F45-98DF-63E6A4230860}"/>
              </a:ext>
            </a:extLst>
          </p:cNvPr>
          <p:cNvSpPr>
            <a:spLocks noGrp="1"/>
          </p:cNvSpPr>
          <p:nvPr>
            <p:ph type="title"/>
          </p:nvPr>
        </p:nvSpPr>
        <p:spPr/>
        <p:txBody>
          <a:bodyPr/>
          <a:lstStyle/>
          <a:p>
            <a:r>
              <a:rPr lang="fr-FR" b="1" dirty="0">
                <a:latin typeface="Product Sans" panose="020B0503030502040203" pitchFamily="34" charset="0"/>
              </a:rPr>
              <a:t>API </a:t>
            </a:r>
            <a:r>
              <a:rPr lang="fr-FR" b="1" dirty="0">
                <a:solidFill>
                  <a:schemeClr val="accent1"/>
                </a:solidFill>
                <a:latin typeface="Product Sans" panose="020B0503030502040203" pitchFamily="34" charset="0"/>
              </a:rPr>
              <a:t>G</a:t>
            </a:r>
            <a:r>
              <a:rPr lang="fr-FR" b="1" dirty="0">
                <a:solidFill>
                  <a:srgbClr val="FF0000"/>
                </a:solidFill>
                <a:latin typeface="Product Sans" panose="020B0503030502040203" pitchFamily="34" charset="0"/>
              </a:rPr>
              <a:t>o</a:t>
            </a:r>
            <a:r>
              <a:rPr lang="fr-FR" b="1" dirty="0">
                <a:solidFill>
                  <a:schemeClr val="accent4"/>
                </a:solidFill>
                <a:latin typeface="Product Sans" panose="020B0503030502040203" pitchFamily="34" charset="0"/>
              </a:rPr>
              <a:t>o</a:t>
            </a:r>
            <a:r>
              <a:rPr lang="fr-FR" b="1" dirty="0">
                <a:solidFill>
                  <a:schemeClr val="accent1"/>
                </a:solidFill>
                <a:latin typeface="Product Sans" panose="020B0503030502040203" pitchFamily="34" charset="0"/>
              </a:rPr>
              <a:t>g</a:t>
            </a:r>
            <a:r>
              <a:rPr lang="fr-FR" b="1" dirty="0">
                <a:solidFill>
                  <a:srgbClr val="00B050"/>
                </a:solidFill>
                <a:latin typeface="Product Sans" panose="020B0503030502040203" pitchFamily="34" charset="0"/>
              </a:rPr>
              <a:t>l</a:t>
            </a:r>
            <a:r>
              <a:rPr lang="fr-FR" b="1" dirty="0">
                <a:solidFill>
                  <a:srgbClr val="FF0000"/>
                </a:solidFill>
                <a:latin typeface="Product Sans" panose="020B0503030502040203" pitchFamily="34" charset="0"/>
              </a:rPr>
              <a:t>e</a:t>
            </a:r>
          </a:p>
        </p:txBody>
      </p:sp>
      <p:pic>
        <p:nvPicPr>
          <p:cNvPr id="5" name="Image 4">
            <a:extLst>
              <a:ext uri="{FF2B5EF4-FFF2-40B4-BE49-F238E27FC236}">
                <a16:creationId xmlns:a16="http://schemas.microsoft.com/office/drawing/2014/main" id="{E22ACFED-A445-374C-8570-72A5BFE75BB7}"/>
              </a:ext>
            </a:extLst>
          </p:cNvPr>
          <p:cNvPicPr>
            <a:picLocks noChangeAspect="1"/>
          </p:cNvPicPr>
          <p:nvPr/>
        </p:nvPicPr>
        <p:blipFill>
          <a:blip r:embed="rId2"/>
          <a:stretch>
            <a:fillRect/>
          </a:stretch>
        </p:blipFill>
        <p:spPr>
          <a:xfrm>
            <a:off x="0" y="5614193"/>
            <a:ext cx="2043113" cy="2043113"/>
          </a:xfrm>
          <a:prstGeom prst="rect">
            <a:avLst/>
          </a:prstGeom>
        </p:spPr>
      </p:pic>
      <p:pic>
        <p:nvPicPr>
          <p:cNvPr id="6" name="Image 5">
            <a:extLst>
              <a:ext uri="{FF2B5EF4-FFF2-40B4-BE49-F238E27FC236}">
                <a16:creationId xmlns:a16="http://schemas.microsoft.com/office/drawing/2014/main" id="{34892448-E656-514D-BF2D-F47382D4EE38}"/>
              </a:ext>
            </a:extLst>
          </p:cNvPr>
          <p:cNvPicPr>
            <a:picLocks noChangeAspect="1"/>
          </p:cNvPicPr>
          <p:nvPr/>
        </p:nvPicPr>
        <p:blipFill>
          <a:blip r:embed="rId3"/>
          <a:stretch>
            <a:fillRect/>
          </a:stretch>
        </p:blipFill>
        <p:spPr>
          <a:xfrm>
            <a:off x="10812463" y="6069034"/>
            <a:ext cx="1379537" cy="788966"/>
          </a:xfrm>
          <a:prstGeom prst="rect">
            <a:avLst/>
          </a:prstGeom>
        </p:spPr>
      </p:pic>
      <p:sp>
        <p:nvSpPr>
          <p:cNvPr id="7" name="ZoneTexte 6">
            <a:extLst>
              <a:ext uri="{FF2B5EF4-FFF2-40B4-BE49-F238E27FC236}">
                <a16:creationId xmlns:a16="http://schemas.microsoft.com/office/drawing/2014/main" id="{4B060277-868E-3D42-8099-512D00DB6EBE}"/>
              </a:ext>
            </a:extLst>
          </p:cNvPr>
          <p:cNvSpPr txBox="1"/>
          <p:nvPr/>
        </p:nvSpPr>
        <p:spPr>
          <a:xfrm>
            <a:off x="3490912" y="6581001"/>
            <a:ext cx="5210175" cy="276999"/>
          </a:xfrm>
          <a:prstGeom prst="rect">
            <a:avLst/>
          </a:prstGeom>
          <a:noFill/>
        </p:spPr>
        <p:txBody>
          <a:bodyPr wrap="square" rtlCol="0">
            <a:spAutoFit/>
          </a:bodyPr>
          <a:lstStyle/>
          <a:p>
            <a:r>
              <a:rPr lang="fr-FR" sz="1200" dirty="0"/>
              <a:t>Cyril De </a:t>
            </a:r>
            <a:r>
              <a:rPr lang="fr-FR" sz="1200" dirty="0" err="1"/>
              <a:t>Oliviera</a:t>
            </a:r>
            <a:r>
              <a:rPr lang="fr-FR" sz="1200" dirty="0"/>
              <a:t>, Pierre </a:t>
            </a:r>
            <a:r>
              <a:rPr lang="fr-FR" sz="1200" dirty="0" err="1"/>
              <a:t>Lamouroux</a:t>
            </a:r>
            <a:r>
              <a:rPr lang="fr-FR" sz="1200" dirty="0"/>
              <a:t>, Maxime </a:t>
            </a:r>
            <a:r>
              <a:rPr lang="fr-FR" sz="1200" dirty="0" err="1"/>
              <a:t>Janicot</a:t>
            </a:r>
            <a:r>
              <a:rPr lang="fr-FR" sz="1200" dirty="0"/>
              <a:t>, Clément Vallée – M2 MIAGE</a:t>
            </a:r>
          </a:p>
        </p:txBody>
      </p:sp>
      <p:pic>
        <p:nvPicPr>
          <p:cNvPr id="8" name="Image 7" descr="Une image contenant signe&#10;&#10;Description générée automatiquement">
            <a:extLst>
              <a:ext uri="{FF2B5EF4-FFF2-40B4-BE49-F238E27FC236}">
                <a16:creationId xmlns:a16="http://schemas.microsoft.com/office/drawing/2014/main" id="{B9022ED4-9E55-5746-A371-1C88997C93D4}"/>
              </a:ext>
            </a:extLst>
          </p:cNvPr>
          <p:cNvPicPr>
            <a:picLocks noChangeAspect="1"/>
          </p:cNvPicPr>
          <p:nvPr/>
        </p:nvPicPr>
        <p:blipFill>
          <a:blip r:embed="rId4"/>
          <a:stretch>
            <a:fillRect/>
          </a:stretch>
        </p:blipFill>
        <p:spPr>
          <a:xfrm>
            <a:off x="11353800" y="0"/>
            <a:ext cx="788966" cy="788966"/>
          </a:xfrm>
          <a:prstGeom prst="rect">
            <a:avLst/>
          </a:prstGeom>
        </p:spPr>
      </p:pic>
      <p:sp>
        <p:nvSpPr>
          <p:cNvPr id="10" name="Espace réservé du contenu 9">
            <a:extLst>
              <a:ext uri="{FF2B5EF4-FFF2-40B4-BE49-F238E27FC236}">
                <a16:creationId xmlns:a16="http://schemas.microsoft.com/office/drawing/2014/main" id="{E3F3A9BC-2C2B-0C4D-8C3B-F4707C5A9CF3}"/>
              </a:ext>
            </a:extLst>
          </p:cNvPr>
          <p:cNvSpPr>
            <a:spLocks noGrp="1"/>
          </p:cNvSpPr>
          <p:nvPr>
            <p:ph idx="1"/>
          </p:nvPr>
        </p:nvSpPr>
        <p:spPr/>
        <p:txBody>
          <a:bodyPr/>
          <a:lstStyle/>
          <a:p>
            <a:pPr marL="0" indent="0">
              <a:buNone/>
            </a:pPr>
            <a:r>
              <a:rPr lang="fr-FR" dirty="0">
                <a:latin typeface="Product Sans" panose="020B0503030502040203" pitchFamily="34" charset="0"/>
              </a:rPr>
              <a:t>	Google Speech-to-</a:t>
            </a:r>
            <a:r>
              <a:rPr lang="fr-FR" dirty="0" err="1">
                <a:latin typeface="Product Sans" panose="020B0503030502040203" pitchFamily="34" charset="0"/>
              </a:rPr>
              <a:t>Text</a:t>
            </a:r>
            <a:r>
              <a:rPr lang="fr-FR" dirty="0">
                <a:latin typeface="Product Sans" panose="020B0503030502040203" pitchFamily="34" charset="0"/>
              </a:rPr>
              <a:t> :</a:t>
            </a:r>
          </a:p>
          <a:p>
            <a:pPr marL="0" indent="0">
              <a:buNone/>
            </a:pPr>
            <a:endParaRPr lang="fr-FR" dirty="0">
              <a:latin typeface="Product Sans" panose="020B0503030502040203" pitchFamily="34" charset="0"/>
            </a:endParaRPr>
          </a:p>
          <a:p>
            <a:pPr marL="0" indent="0">
              <a:buNone/>
            </a:pPr>
            <a:r>
              <a:rPr lang="fr-FR" sz="2400" dirty="0">
                <a:latin typeface="Product Sans" panose="020B0503030502040203" pitchFamily="34" charset="0"/>
              </a:rPr>
              <a:t>Convertir du son en texte en exploitant des modèles de réseaux de neurones performants dans une API à intégrer.</a:t>
            </a:r>
          </a:p>
          <a:p>
            <a:pPr marL="0" indent="0">
              <a:buNone/>
            </a:pPr>
            <a:r>
              <a:rPr lang="fr-FR" sz="2400" dirty="0">
                <a:latin typeface="Product Sans" panose="020B0503030502040203" pitchFamily="34" charset="0"/>
              </a:rPr>
              <a:t>Cette dernière reconnait 120 langues et variantes. On peut activer la commande vocale, transcrire des contenus audio basé sur la technologie de machine Learning de Google pour traiter des flux en temps réel et des fichiers audio préenregistrés.</a:t>
            </a:r>
          </a:p>
        </p:txBody>
      </p:sp>
    </p:spTree>
    <p:extLst>
      <p:ext uri="{BB962C8B-B14F-4D97-AF65-F5344CB8AC3E}">
        <p14:creationId xmlns:p14="http://schemas.microsoft.com/office/powerpoint/2010/main" val="33222175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EE8C-B320-4F45-98DF-63E6A4230860}"/>
              </a:ext>
            </a:extLst>
          </p:cNvPr>
          <p:cNvSpPr>
            <a:spLocks noGrp="1"/>
          </p:cNvSpPr>
          <p:nvPr>
            <p:ph type="title"/>
          </p:nvPr>
        </p:nvSpPr>
        <p:spPr/>
        <p:txBody>
          <a:bodyPr/>
          <a:lstStyle/>
          <a:p>
            <a:r>
              <a:rPr lang="fr-FR" b="1" dirty="0">
                <a:latin typeface="Product Sans" panose="020B0503030502040203" pitchFamily="34" charset="0"/>
              </a:rPr>
              <a:t>Architecture du Projet</a:t>
            </a:r>
          </a:p>
        </p:txBody>
      </p:sp>
      <p:pic>
        <p:nvPicPr>
          <p:cNvPr id="5" name="Image 4">
            <a:extLst>
              <a:ext uri="{FF2B5EF4-FFF2-40B4-BE49-F238E27FC236}">
                <a16:creationId xmlns:a16="http://schemas.microsoft.com/office/drawing/2014/main" id="{E22ACFED-A445-374C-8570-72A5BFE75BB7}"/>
              </a:ext>
            </a:extLst>
          </p:cNvPr>
          <p:cNvPicPr>
            <a:picLocks noChangeAspect="1"/>
          </p:cNvPicPr>
          <p:nvPr/>
        </p:nvPicPr>
        <p:blipFill>
          <a:blip r:embed="rId2"/>
          <a:stretch>
            <a:fillRect/>
          </a:stretch>
        </p:blipFill>
        <p:spPr>
          <a:xfrm>
            <a:off x="0" y="5614193"/>
            <a:ext cx="2043113" cy="2043113"/>
          </a:xfrm>
          <a:prstGeom prst="rect">
            <a:avLst/>
          </a:prstGeom>
        </p:spPr>
      </p:pic>
      <p:pic>
        <p:nvPicPr>
          <p:cNvPr id="6" name="Image 5">
            <a:extLst>
              <a:ext uri="{FF2B5EF4-FFF2-40B4-BE49-F238E27FC236}">
                <a16:creationId xmlns:a16="http://schemas.microsoft.com/office/drawing/2014/main" id="{34892448-E656-514D-BF2D-F47382D4EE38}"/>
              </a:ext>
            </a:extLst>
          </p:cNvPr>
          <p:cNvPicPr>
            <a:picLocks noChangeAspect="1"/>
          </p:cNvPicPr>
          <p:nvPr/>
        </p:nvPicPr>
        <p:blipFill>
          <a:blip r:embed="rId3"/>
          <a:stretch>
            <a:fillRect/>
          </a:stretch>
        </p:blipFill>
        <p:spPr>
          <a:xfrm>
            <a:off x="10812463" y="6069034"/>
            <a:ext cx="1379537" cy="788966"/>
          </a:xfrm>
          <a:prstGeom prst="rect">
            <a:avLst/>
          </a:prstGeom>
        </p:spPr>
      </p:pic>
      <p:sp>
        <p:nvSpPr>
          <p:cNvPr id="7" name="ZoneTexte 6">
            <a:extLst>
              <a:ext uri="{FF2B5EF4-FFF2-40B4-BE49-F238E27FC236}">
                <a16:creationId xmlns:a16="http://schemas.microsoft.com/office/drawing/2014/main" id="{4B060277-868E-3D42-8099-512D00DB6EBE}"/>
              </a:ext>
            </a:extLst>
          </p:cNvPr>
          <p:cNvSpPr txBox="1"/>
          <p:nvPr/>
        </p:nvSpPr>
        <p:spPr>
          <a:xfrm>
            <a:off x="3490912" y="6581001"/>
            <a:ext cx="5210175" cy="276999"/>
          </a:xfrm>
          <a:prstGeom prst="rect">
            <a:avLst/>
          </a:prstGeom>
          <a:noFill/>
        </p:spPr>
        <p:txBody>
          <a:bodyPr wrap="square" rtlCol="0">
            <a:spAutoFit/>
          </a:bodyPr>
          <a:lstStyle/>
          <a:p>
            <a:r>
              <a:rPr lang="fr-FR" sz="1200" dirty="0"/>
              <a:t>Cyril De </a:t>
            </a:r>
            <a:r>
              <a:rPr lang="fr-FR" sz="1200" dirty="0" err="1"/>
              <a:t>Oliviera</a:t>
            </a:r>
            <a:r>
              <a:rPr lang="fr-FR" sz="1200" dirty="0"/>
              <a:t>, Pierre </a:t>
            </a:r>
            <a:r>
              <a:rPr lang="fr-FR" sz="1200" dirty="0" err="1"/>
              <a:t>Lamouroux</a:t>
            </a:r>
            <a:r>
              <a:rPr lang="fr-FR" sz="1200" dirty="0"/>
              <a:t>, Maxime </a:t>
            </a:r>
            <a:r>
              <a:rPr lang="fr-FR" sz="1200" dirty="0" err="1"/>
              <a:t>Janicot</a:t>
            </a:r>
            <a:r>
              <a:rPr lang="fr-FR" sz="1200" dirty="0"/>
              <a:t>, Clément Vallée – M2 MIAGE</a:t>
            </a:r>
          </a:p>
        </p:txBody>
      </p:sp>
      <p:pic>
        <p:nvPicPr>
          <p:cNvPr id="8" name="Image 7" descr="Une image contenant signe&#10;&#10;Description générée automatiquement">
            <a:extLst>
              <a:ext uri="{FF2B5EF4-FFF2-40B4-BE49-F238E27FC236}">
                <a16:creationId xmlns:a16="http://schemas.microsoft.com/office/drawing/2014/main" id="{08F06839-4297-9549-BCE6-2FFA657E7EBA}"/>
              </a:ext>
            </a:extLst>
          </p:cNvPr>
          <p:cNvPicPr>
            <a:picLocks noChangeAspect="1"/>
          </p:cNvPicPr>
          <p:nvPr/>
        </p:nvPicPr>
        <p:blipFill>
          <a:blip r:embed="rId4"/>
          <a:stretch>
            <a:fillRect/>
          </a:stretch>
        </p:blipFill>
        <p:spPr>
          <a:xfrm>
            <a:off x="11353800" y="0"/>
            <a:ext cx="788966" cy="788966"/>
          </a:xfrm>
          <a:prstGeom prst="rect">
            <a:avLst/>
          </a:prstGeom>
        </p:spPr>
      </p:pic>
      <p:pic>
        <p:nvPicPr>
          <p:cNvPr id="13" name="Espace réservé du contenu 12">
            <a:extLst>
              <a:ext uri="{FF2B5EF4-FFF2-40B4-BE49-F238E27FC236}">
                <a16:creationId xmlns:a16="http://schemas.microsoft.com/office/drawing/2014/main" id="{2B112252-A6DF-AC45-975E-6F4AAAF417B5}"/>
              </a:ext>
            </a:extLst>
          </p:cNvPr>
          <p:cNvPicPr>
            <a:picLocks noGrp="1" noChangeAspect="1"/>
          </p:cNvPicPr>
          <p:nvPr>
            <p:ph idx="1"/>
          </p:nvPr>
        </p:nvPicPr>
        <p:blipFill>
          <a:blip r:embed="rId5"/>
          <a:stretch>
            <a:fillRect/>
          </a:stretch>
        </p:blipFill>
        <p:spPr>
          <a:xfrm>
            <a:off x="6722697" y="111450"/>
            <a:ext cx="3909191" cy="6469551"/>
          </a:xfrm>
        </p:spPr>
      </p:pic>
      <p:sp>
        <p:nvSpPr>
          <p:cNvPr id="15" name="ZoneTexte 14">
            <a:extLst>
              <a:ext uri="{FF2B5EF4-FFF2-40B4-BE49-F238E27FC236}">
                <a16:creationId xmlns:a16="http://schemas.microsoft.com/office/drawing/2014/main" id="{9CFAC4B1-C1FE-1D46-916A-362E255F555D}"/>
              </a:ext>
            </a:extLst>
          </p:cNvPr>
          <p:cNvSpPr txBox="1"/>
          <p:nvPr/>
        </p:nvSpPr>
        <p:spPr>
          <a:xfrm>
            <a:off x="838200" y="2910364"/>
            <a:ext cx="6026009" cy="646331"/>
          </a:xfrm>
          <a:prstGeom prst="rect">
            <a:avLst/>
          </a:prstGeom>
          <a:noFill/>
        </p:spPr>
        <p:txBody>
          <a:bodyPr wrap="none" rtlCol="0">
            <a:spAutoFit/>
          </a:bodyPr>
          <a:lstStyle/>
          <a:p>
            <a:r>
              <a:rPr lang="fr-FR" dirty="0">
                <a:latin typeface="Product Sans" panose="020B0503030502040203" pitchFamily="34" charset="0"/>
              </a:rPr>
              <a:t>Voir à ajouter un lien </a:t>
            </a:r>
            <a:r>
              <a:rPr lang="fr-FR" dirty="0" err="1">
                <a:latin typeface="Product Sans" panose="020B0503030502040203" pitchFamily="34" charset="0"/>
              </a:rPr>
              <a:t>StarUML</a:t>
            </a:r>
            <a:r>
              <a:rPr lang="fr-FR" dirty="0">
                <a:latin typeface="Product Sans" panose="020B0503030502040203" pitchFamily="34" charset="0"/>
              </a:rPr>
              <a:t> ou directement sur le fichier</a:t>
            </a:r>
          </a:p>
          <a:p>
            <a:r>
              <a:rPr lang="fr-FR" dirty="0">
                <a:latin typeface="Product Sans" panose="020B0503030502040203" pitchFamily="34" charset="0"/>
              </a:rPr>
              <a:t>.</a:t>
            </a:r>
            <a:r>
              <a:rPr lang="fr-FR" dirty="0" err="1">
                <a:latin typeface="Product Sans" panose="020B0503030502040203" pitchFamily="34" charset="0"/>
              </a:rPr>
              <a:t>png</a:t>
            </a:r>
            <a:r>
              <a:rPr lang="fr-FR" dirty="0">
                <a:latin typeface="Product Sans" panose="020B0503030502040203" pitchFamily="34" charset="0"/>
              </a:rPr>
              <a:t> pour afficher l’image en grand</a:t>
            </a:r>
          </a:p>
        </p:txBody>
      </p:sp>
    </p:spTree>
    <p:extLst>
      <p:ext uri="{BB962C8B-B14F-4D97-AF65-F5344CB8AC3E}">
        <p14:creationId xmlns:p14="http://schemas.microsoft.com/office/powerpoint/2010/main" val="30836700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EE8C-B320-4F45-98DF-63E6A4230860}"/>
              </a:ext>
            </a:extLst>
          </p:cNvPr>
          <p:cNvSpPr>
            <a:spLocks noGrp="1"/>
          </p:cNvSpPr>
          <p:nvPr>
            <p:ph type="title"/>
          </p:nvPr>
        </p:nvSpPr>
        <p:spPr/>
        <p:txBody>
          <a:bodyPr/>
          <a:lstStyle/>
          <a:p>
            <a:r>
              <a:rPr lang="fr-FR" b="1" dirty="0" err="1">
                <a:latin typeface="Product Sans" panose="020B0503030502040203" pitchFamily="34" charset="0"/>
              </a:rPr>
              <a:t>Algo</a:t>
            </a:r>
            <a:r>
              <a:rPr lang="fr-FR" b="1" dirty="0">
                <a:latin typeface="Product Sans" panose="020B0503030502040203" pitchFamily="34" charset="0"/>
              </a:rPr>
              <a:t> ? </a:t>
            </a:r>
          </a:p>
        </p:txBody>
      </p:sp>
      <p:sp>
        <p:nvSpPr>
          <p:cNvPr id="3" name="Espace réservé du contenu 2">
            <a:extLst>
              <a:ext uri="{FF2B5EF4-FFF2-40B4-BE49-F238E27FC236}">
                <a16:creationId xmlns:a16="http://schemas.microsoft.com/office/drawing/2014/main" id="{F6CD0577-8AF2-AF47-9DCF-5C5AE39BA2FD}"/>
              </a:ext>
            </a:extLst>
          </p:cNvPr>
          <p:cNvSpPr>
            <a:spLocks noGrp="1"/>
          </p:cNvSpPr>
          <p:nvPr>
            <p:ph idx="1"/>
          </p:nvPr>
        </p:nvSpPr>
        <p:spPr/>
        <p:txBody>
          <a:bodyPr/>
          <a:lstStyle/>
          <a:p>
            <a:endParaRPr lang="fr-FR" dirty="0"/>
          </a:p>
        </p:txBody>
      </p:sp>
      <p:pic>
        <p:nvPicPr>
          <p:cNvPr id="5" name="Image 4">
            <a:extLst>
              <a:ext uri="{FF2B5EF4-FFF2-40B4-BE49-F238E27FC236}">
                <a16:creationId xmlns:a16="http://schemas.microsoft.com/office/drawing/2014/main" id="{E22ACFED-A445-374C-8570-72A5BFE75BB7}"/>
              </a:ext>
            </a:extLst>
          </p:cNvPr>
          <p:cNvPicPr>
            <a:picLocks noChangeAspect="1"/>
          </p:cNvPicPr>
          <p:nvPr/>
        </p:nvPicPr>
        <p:blipFill>
          <a:blip r:embed="rId2"/>
          <a:stretch>
            <a:fillRect/>
          </a:stretch>
        </p:blipFill>
        <p:spPr>
          <a:xfrm>
            <a:off x="0" y="5614193"/>
            <a:ext cx="2043113" cy="2043113"/>
          </a:xfrm>
          <a:prstGeom prst="rect">
            <a:avLst/>
          </a:prstGeom>
        </p:spPr>
      </p:pic>
      <p:pic>
        <p:nvPicPr>
          <p:cNvPr id="6" name="Image 5">
            <a:extLst>
              <a:ext uri="{FF2B5EF4-FFF2-40B4-BE49-F238E27FC236}">
                <a16:creationId xmlns:a16="http://schemas.microsoft.com/office/drawing/2014/main" id="{34892448-E656-514D-BF2D-F47382D4EE38}"/>
              </a:ext>
            </a:extLst>
          </p:cNvPr>
          <p:cNvPicPr>
            <a:picLocks noChangeAspect="1"/>
          </p:cNvPicPr>
          <p:nvPr/>
        </p:nvPicPr>
        <p:blipFill>
          <a:blip r:embed="rId3"/>
          <a:stretch>
            <a:fillRect/>
          </a:stretch>
        </p:blipFill>
        <p:spPr>
          <a:xfrm>
            <a:off x="10812463" y="6069034"/>
            <a:ext cx="1379537" cy="788966"/>
          </a:xfrm>
          <a:prstGeom prst="rect">
            <a:avLst/>
          </a:prstGeom>
        </p:spPr>
      </p:pic>
      <p:sp>
        <p:nvSpPr>
          <p:cNvPr id="7" name="ZoneTexte 6">
            <a:extLst>
              <a:ext uri="{FF2B5EF4-FFF2-40B4-BE49-F238E27FC236}">
                <a16:creationId xmlns:a16="http://schemas.microsoft.com/office/drawing/2014/main" id="{4B060277-868E-3D42-8099-512D00DB6EBE}"/>
              </a:ext>
            </a:extLst>
          </p:cNvPr>
          <p:cNvSpPr txBox="1"/>
          <p:nvPr/>
        </p:nvSpPr>
        <p:spPr>
          <a:xfrm>
            <a:off x="3490912" y="6581001"/>
            <a:ext cx="5210175" cy="276999"/>
          </a:xfrm>
          <a:prstGeom prst="rect">
            <a:avLst/>
          </a:prstGeom>
          <a:noFill/>
        </p:spPr>
        <p:txBody>
          <a:bodyPr wrap="square" rtlCol="0">
            <a:spAutoFit/>
          </a:bodyPr>
          <a:lstStyle/>
          <a:p>
            <a:r>
              <a:rPr lang="fr-FR" sz="1200" dirty="0"/>
              <a:t>Cyril De </a:t>
            </a:r>
            <a:r>
              <a:rPr lang="fr-FR" sz="1200" dirty="0" err="1"/>
              <a:t>Oliviera</a:t>
            </a:r>
            <a:r>
              <a:rPr lang="fr-FR" sz="1200" dirty="0"/>
              <a:t>, Pierre </a:t>
            </a:r>
            <a:r>
              <a:rPr lang="fr-FR" sz="1200" dirty="0" err="1"/>
              <a:t>Lamouroux</a:t>
            </a:r>
            <a:r>
              <a:rPr lang="fr-FR" sz="1200" dirty="0"/>
              <a:t>, Maxime </a:t>
            </a:r>
            <a:r>
              <a:rPr lang="fr-FR" sz="1200" dirty="0" err="1"/>
              <a:t>Janicot</a:t>
            </a:r>
            <a:r>
              <a:rPr lang="fr-FR" sz="1200" dirty="0"/>
              <a:t>, Clément Vallée – M2 MIAGE</a:t>
            </a:r>
          </a:p>
        </p:txBody>
      </p:sp>
      <p:pic>
        <p:nvPicPr>
          <p:cNvPr id="8" name="Image 7" descr="Une image contenant signe&#10;&#10;Description générée automatiquement">
            <a:extLst>
              <a:ext uri="{FF2B5EF4-FFF2-40B4-BE49-F238E27FC236}">
                <a16:creationId xmlns:a16="http://schemas.microsoft.com/office/drawing/2014/main" id="{B0E53070-CBD8-DF4C-9A68-FD580D0C811F}"/>
              </a:ext>
            </a:extLst>
          </p:cNvPr>
          <p:cNvPicPr>
            <a:picLocks noChangeAspect="1"/>
          </p:cNvPicPr>
          <p:nvPr/>
        </p:nvPicPr>
        <p:blipFill>
          <a:blip r:embed="rId4"/>
          <a:stretch>
            <a:fillRect/>
          </a:stretch>
        </p:blipFill>
        <p:spPr>
          <a:xfrm>
            <a:off x="11353800" y="0"/>
            <a:ext cx="788966" cy="788966"/>
          </a:xfrm>
          <a:prstGeom prst="rect">
            <a:avLst/>
          </a:prstGeom>
        </p:spPr>
      </p:pic>
    </p:spTree>
    <p:extLst>
      <p:ext uri="{BB962C8B-B14F-4D97-AF65-F5344CB8AC3E}">
        <p14:creationId xmlns:p14="http://schemas.microsoft.com/office/powerpoint/2010/main" val="19599086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EE8C-B320-4F45-98DF-63E6A4230860}"/>
              </a:ext>
            </a:extLst>
          </p:cNvPr>
          <p:cNvSpPr>
            <a:spLocks noGrp="1"/>
          </p:cNvSpPr>
          <p:nvPr>
            <p:ph type="title"/>
          </p:nvPr>
        </p:nvSpPr>
        <p:spPr/>
        <p:txBody>
          <a:bodyPr/>
          <a:lstStyle/>
          <a:p>
            <a:r>
              <a:rPr lang="fr-FR" b="1" dirty="0">
                <a:latin typeface="Product Sans" panose="020B0503030502040203" pitchFamily="34" charset="0"/>
              </a:rPr>
              <a:t>Résultats</a:t>
            </a:r>
          </a:p>
        </p:txBody>
      </p:sp>
      <p:sp>
        <p:nvSpPr>
          <p:cNvPr id="3" name="Espace réservé du contenu 2">
            <a:extLst>
              <a:ext uri="{FF2B5EF4-FFF2-40B4-BE49-F238E27FC236}">
                <a16:creationId xmlns:a16="http://schemas.microsoft.com/office/drawing/2014/main" id="{F6CD0577-8AF2-AF47-9DCF-5C5AE39BA2FD}"/>
              </a:ext>
            </a:extLst>
          </p:cNvPr>
          <p:cNvSpPr>
            <a:spLocks noGrp="1"/>
          </p:cNvSpPr>
          <p:nvPr>
            <p:ph idx="1"/>
          </p:nvPr>
        </p:nvSpPr>
        <p:spPr/>
        <p:txBody>
          <a:bodyPr/>
          <a:lstStyle/>
          <a:p>
            <a:r>
              <a:rPr lang="fr-FR" dirty="0"/>
              <a:t>Insérer un hyperlien</a:t>
            </a:r>
          </a:p>
          <a:p>
            <a:endParaRPr lang="fr-FR" dirty="0"/>
          </a:p>
          <a:p>
            <a:pPr marL="0" indent="0">
              <a:buNone/>
            </a:pPr>
            <a:endParaRPr lang="fr-FR" dirty="0"/>
          </a:p>
          <a:p>
            <a:pPr marL="0" indent="0">
              <a:buNone/>
            </a:pPr>
            <a:endParaRPr lang="fr-FR" dirty="0"/>
          </a:p>
          <a:p>
            <a:pPr marL="0" indent="0" algn="ctr">
              <a:buNone/>
            </a:pPr>
            <a:r>
              <a:rPr lang="fr-FR" dirty="0"/>
              <a:t>Démonstration</a:t>
            </a:r>
          </a:p>
        </p:txBody>
      </p:sp>
      <p:pic>
        <p:nvPicPr>
          <p:cNvPr id="5" name="Image 4">
            <a:extLst>
              <a:ext uri="{FF2B5EF4-FFF2-40B4-BE49-F238E27FC236}">
                <a16:creationId xmlns:a16="http://schemas.microsoft.com/office/drawing/2014/main" id="{E22ACFED-A445-374C-8570-72A5BFE75BB7}"/>
              </a:ext>
            </a:extLst>
          </p:cNvPr>
          <p:cNvPicPr>
            <a:picLocks noChangeAspect="1"/>
          </p:cNvPicPr>
          <p:nvPr/>
        </p:nvPicPr>
        <p:blipFill>
          <a:blip r:embed="rId2"/>
          <a:stretch>
            <a:fillRect/>
          </a:stretch>
        </p:blipFill>
        <p:spPr>
          <a:xfrm>
            <a:off x="0" y="5614193"/>
            <a:ext cx="2043113" cy="2043113"/>
          </a:xfrm>
          <a:prstGeom prst="rect">
            <a:avLst/>
          </a:prstGeom>
        </p:spPr>
      </p:pic>
      <p:pic>
        <p:nvPicPr>
          <p:cNvPr id="6" name="Image 5">
            <a:extLst>
              <a:ext uri="{FF2B5EF4-FFF2-40B4-BE49-F238E27FC236}">
                <a16:creationId xmlns:a16="http://schemas.microsoft.com/office/drawing/2014/main" id="{34892448-E656-514D-BF2D-F47382D4EE38}"/>
              </a:ext>
            </a:extLst>
          </p:cNvPr>
          <p:cNvPicPr>
            <a:picLocks noChangeAspect="1"/>
          </p:cNvPicPr>
          <p:nvPr/>
        </p:nvPicPr>
        <p:blipFill>
          <a:blip r:embed="rId3"/>
          <a:stretch>
            <a:fillRect/>
          </a:stretch>
        </p:blipFill>
        <p:spPr>
          <a:xfrm>
            <a:off x="10812463" y="6069034"/>
            <a:ext cx="1379537" cy="788966"/>
          </a:xfrm>
          <a:prstGeom prst="rect">
            <a:avLst/>
          </a:prstGeom>
        </p:spPr>
      </p:pic>
      <p:sp>
        <p:nvSpPr>
          <p:cNvPr id="7" name="ZoneTexte 6">
            <a:extLst>
              <a:ext uri="{FF2B5EF4-FFF2-40B4-BE49-F238E27FC236}">
                <a16:creationId xmlns:a16="http://schemas.microsoft.com/office/drawing/2014/main" id="{4B060277-868E-3D42-8099-512D00DB6EBE}"/>
              </a:ext>
            </a:extLst>
          </p:cNvPr>
          <p:cNvSpPr txBox="1"/>
          <p:nvPr/>
        </p:nvSpPr>
        <p:spPr>
          <a:xfrm>
            <a:off x="3490912" y="6581001"/>
            <a:ext cx="5210175" cy="276999"/>
          </a:xfrm>
          <a:prstGeom prst="rect">
            <a:avLst/>
          </a:prstGeom>
          <a:noFill/>
        </p:spPr>
        <p:txBody>
          <a:bodyPr wrap="square" rtlCol="0">
            <a:spAutoFit/>
          </a:bodyPr>
          <a:lstStyle/>
          <a:p>
            <a:r>
              <a:rPr lang="fr-FR" sz="1200" dirty="0"/>
              <a:t>Cyril De </a:t>
            </a:r>
            <a:r>
              <a:rPr lang="fr-FR" sz="1200" dirty="0" err="1"/>
              <a:t>Oliviera</a:t>
            </a:r>
            <a:r>
              <a:rPr lang="fr-FR" sz="1200" dirty="0"/>
              <a:t>, Pierre </a:t>
            </a:r>
            <a:r>
              <a:rPr lang="fr-FR" sz="1200" dirty="0" err="1"/>
              <a:t>Lamouroux</a:t>
            </a:r>
            <a:r>
              <a:rPr lang="fr-FR" sz="1200" dirty="0"/>
              <a:t>, Maxime </a:t>
            </a:r>
            <a:r>
              <a:rPr lang="fr-FR" sz="1200" dirty="0" err="1"/>
              <a:t>Janicot</a:t>
            </a:r>
            <a:r>
              <a:rPr lang="fr-FR" sz="1200" dirty="0"/>
              <a:t>, Clément Vallée – M2 MIAGE</a:t>
            </a:r>
          </a:p>
        </p:txBody>
      </p:sp>
      <p:pic>
        <p:nvPicPr>
          <p:cNvPr id="8" name="Image 7" descr="Une image contenant signe&#10;&#10;Description générée automatiquement">
            <a:extLst>
              <a:ext uri="{FF2B5EF4-FFF2-40B4-BE49-F238E27FC236}">
                <a16:creationId xmlns:a16="http://schemas.microsoft.com/office/drawing/2014/main" id="{C932FD99-9B78-E941-9531-99E641FCC84A}"/>
              </a:ext>
            </a:extLst>
          </p:cNvPr>
          <p:cNvPicPr>
            <a:picLocks noChangeAspect="1"/>
          </p:cNvPicPr>
          <p:nvPr/>
        </p:nvPicPr>
        <p:blipFill>
          <a:blip r:embed="rId4"/>
          <a:stretch>
            <a:fillRect/>
          </a:stretch>
        </p:blipFill>
        <p:spPr>
          <a:xfrm>
            <a:off x="11353800" y="0"/>
            <a:ext cx="788966" cy="788966"/>
          </a:xfrm>
          <a:prstGeom prst="rect">
            <a:avLst/>
          </a:prstGeom>
        </p:spPr>
      </p:pic>
    </p:spTree>
    <p:extLst>
      <p:ext uri="{BB962C8B-B14F-4D97-AF65-F5344CB8AC3E}">
        <p14:creationId xmlns:p14="http://schemas.microsoft.com/office/powerpoint/2010/main" val="33856417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DCEE49-47D2-4C48-B42E-C1916751659B}"/>
              </a:ext>
            </a:extLst>
          </p:cNvPr>
          <p:cNvSpPr>
            <a:spLocks noGrp="1"/>
          </p:cNvSpPr>
          <p:nvPr>
            <p:ph type="title"/>
          </p:nvPr>
        </p:nvSpPr>
        <p:spPr/>
        <p:txBody>
          <a:bodyPr/>
          <a:lstStyle/>
          <a:p>
            <a:r>
              <a:rPr lang="fr-FR" b="1" dirty="0" err="1">
                <a:latin typeface="Product Sans" panose="020B0503030502040203" pitchFamily="34" charset="0"/>
              </a:rPr>
              <a:t>Features</a:t>
            </a:r>
            <a:r>
              <a:rPr lang="fr-FR" b="1" dirty="0">
                <a:latin typeface="Product Sans" panose="020B0503030502040203" pitchFamily="34" charset="0"/>
              </a:rPr>
              <a:t> à améliorer / ajouter</a:t>
            </a:r>
          </a:p>
        </p:txBody>
      </p:sp>
      <p:sp>
        <p:nvSpPr>
          <p:cNvPr id="3" name="Espace réservé du contenu 2">
            <a:extLst>
              <a:ext uri="{FF2B5EF4-FFF2-40B4-BE49-F238E27FC236}">
                <a16:creationId xmlns:a16="http://schemas.microsoft.com/office/drawing/2014/main" id="{9707AB48-0BDA-E24D-A949-D02CABD11A8D}"/>
              </a:ext>
            </a:extLst>
          </p:cNvPr>
          <p:cNvSpPr>
            <a:spLocks noGrp="1"/>
          </p:cNvSpPr>
          <p:nvPr>
            <p:ph idx="1"/>
          </p:nvPr>
        </p:nvSpPr>
        <p:spPr/>
        <p:txBody>
          <a:bodyPr/>
          <a:lstStyle/>
          <a:p>
            <a:r>
              <a:rPr lang="fr-FR" dirty="0">
                <a:latin typeface="Product Sans" panose="020B0503030502040203" pitchFamily="34" charset="0"/>
              </a:rPr>
              <a:t>Créer de nouvelles formes (ronds, triangles…)</a:t>
            </a:r>
          </a:p>
          <a:p>
            <a:r>
              <a:rPr lang="fr-FR" dirty="0">
                <a:latin typeface="Product Sans" panose="020B0503030502040203" pitchFamily="34" charset="0"/>
              </a:rPr>
              <a:t>Insérer des « images » dans des boutons</a:t>
            </a:r>
          </a:p>
          <a:p>
            <a:r>
              <a:rPr lang="fr-FR" dirty="0">
                <a:latin typeface="Product Sans" panose="020B0503030502040203" pitchFamily="34" charset="0"/>
              </a:rPr>
              <a:t>Lister les autres améliorations</a:t>
            </a:r>
          </a:p>
          <a:p>
            <a:r>
              <a:rPr lang="fr-FR" dirty="0">
                <a:latin typeface="Product Sans" panose="020B0503030502040203" pitchFamily="34" charset="0"/>
              </a:rPr>
              <a:t>A</a:t>
            </a:r>
          </a:p>
          <a:p>
            <a:r>
              <a:rPr lang="fr-FR" dirty="0">
                <a:latin typeface="Product Sans" panose="020B0503030502040203" pitchFamily="34" charset="0"/>
              </a:rPr>
              <a:t>A</a:t>
            </a:r>
          </a:p>
          <a:p>
            <a:r>
              <a:rPr lang="fr-FR" dirty="0">
                <a:latin typeface="Product Sans" panose="020B0503030502040203" pitchFamily="34" charset="0"/>
              </a:rPr>
              <a:t>A</a:t>
            </a:r>
          </a:p>
          <a:p>
            <a:r>
              <a:rPr lang="fr-FR" dirty="0">
                <a:latin typeface="Product Sans" panose="020B0503030502040203" pitchFamily="34" charset="0"/>
              </a:rPr>
              <a:t>A</a:t>
            </a:r>
          </a:p>
          <a:p>
            <a:endParaRPr lang="fr-FR" dirty="0"/>
          </a:p>
          <a:p>
            <a:endParaRPr lang="fr-FR" dirty="0"/>
          </a:p>
        </p:txBody>
      </p:sp>
      <p:pic>
        <p:nvPicPr>
          <p:cNvPr id="4" name="Image 3">
            <a:extLst>
              <a:ext uri="{FF2B5EF4-FFF2-40B4-BE49-F238E27FC236}">
                <a16:creationId xmlns:a16="http://schemas.microsoft.com/office/drawing/2014/main" id="{24600F5A-D488-5042-9C64-95D87DDE9A28}"/>
              </a:ext>
            </a:extLst>
          </p:cNvPr>
          <p:cNvPicPr>
            <a:picLocks noChangeAspect="1"/>
          </p:cNvPicPr>
          <p:nvPr/>
        </p:nvPicPr>
        <p:blipFill>
          <a:blip r:embed="rId2"/>
          <a:stretch>
            <a:fillRect/>
          </a:stretch>
        </p:blipFill>
        <p:spPr>
          <a:xfrm>
            <a:off x="0" y="5614193"/>
            <a:ext cx="2043113" cy="2043113"/>
          </a:xfrm>
          <a:prstGeom prst="rect">
            <a:avLst/>
          </a:prstGeom>
        </p:spPr>
      </p:pic>
      <p:pic>
        <p:nvPicPr>
          <p:cNvPr id="5" name="Image 4">
            <a:extLst>
              <a:ext uri="{FF2B5EF4-FFF2-40B4-BE49-F238E27FC236}">
                <a16:creationId xmlns:a16="http://schemas.microsoft.com/office/drawing/2014/main" id="{0965AF47-2FA0-2446-82D0-D86CC97D357F}"/>
              </a:ext>
            </a:extLst>
          </p:cNvPr>
          <p:cNvPicPr>
            <a:picLocks noChangeAspect="1"/>
          </p:cNvPicPr>
          <p:nvPr/>
        </p:nvPicPr>
        <p:blipFill>
          <a:blip r:embed="rId3"/>
          <a:stretch>
            <a:fillRect/>
          </a:stretch>
        </p:blipFill>
        <p:spPr>
          <a:xfrm>
            <a:off x="10812463" y="6069034"/>
            <a:ext cx="1379537" cy="788966"/>
          </a:xfrm>
          <a:prstGeom prst="rect">
            <a:avLst/>
          </a:prstGeom>
        </p:spPr>
      </p:pic>
      <p:sp>
        <p:nvSpPr>
          <p:cNvPr id="6" name="ZoneTexte 5">
            <a:extLst>
              <a:ext uri="{FF2B5EF4-FFF2-40B4-BE49-F238E27FC236}">
                <a16:creationId xmlns:a16="http://schemas.microsoft.com/office/drawing/2014/main" id="{51166822-894A-5046-BFD9-E2CE5DD75DFF}"/>
              </a:ext>
            </a:extLst>
          </p:cNvPr>
          <p:cNvSpPr txBox="1"/>
          <p:nvPr/>
        </p:nvSpPr>
        <p:spPr>
          <a:xfrm>
            <a:off x="3490912" y="6581001"/>
            <a:ext cx="5210175" cy="276999"/>
          </a:xfrm>
          <a:prstGeom prst="rect">
            <a:avLst/>
          </a:prstGeom>
          <a:noFill/>
        </p:spPr>
        <p:txBody>
          <a:bodyPr wrap="square" rtlCol="0">
            <a:spAutoFit/>
          </a:bodyPr>
          <a:lstStyle/>
          <a:p>
            <a:r>
              <a:rPr lang="fr-FR" sz="1200" dirty="0"/>
              <a:t>Cyril De </a:t>
            </a:r>
            <a:r>
              <a:rPr lang="fr-FR" sz="1200" dirty="0" err="1"/>
              <a:t>Oliviera</a:t>
            </a:r>
            <a:r>
              <a:rPr lang="fr-FR" sz="1200" dirty="0"/>
              <a:t>, Pierre </a:t>
            </a:r>
            <a:r>
              <a:rPr lang="fr-FR" sz="1200" dirty="0" err="1"/>
              <a:t>Lamouroux</a:t>
            </a:r>
            <a:r>
              <a:rPr lang="fr-FR" sz="1200" dirty="0"/>
              <a:t>, Maxime </a:t>
            </a:r>
            <a:r>
              <a:rPr lang="fr-FR" sz="1200" dirty="0" err="1"/>
              <a:t>Janicot</a:t>
            </a:r>
            <a:r>
              <a:rPr lang="fr-FR" sz="1200" dirty="0"/>
              <a:t>, Clément Vallée – M2 MIAGE</a:t>
            </a:r>
          </a:p>
        </p:txBody>
      </p:sp>
      <p:pic>
        <p:nvPicPr>
          <p:cNvPr id="7" name="Image 6" descr="Une image contenant signe&#10;&#10;Description générée automatiquement">
            <a:extLst>
              <a:ext uri="{FF2B5EF4-FFF2-40B4-BE49-F238E27FC236}">
                <a16:creationId xmlns:a16="http://schemas.microsoft.com/office/drawing/2014/main" id="{521EE33B-C5C1-194F-91C4-663078D6CFE4}"/>
              </a:ext>
            </a:extLst>
          </p:cNvPr>
          <p:cNvPicPr>
            <a:picLocks noChangeAspect="1"/>
          </p:cNvPicPr>
          <p:nvPr/>
        </p:nvPicPr>
        <p:blipFill>
          <a:blip r:embed="rId4"/>
          <a:stretch>
            <a:fillRect/>
          </a:stretch>
        </p:blipFill>
        <p:spPr>
          <a:xfrm>
            <a:off x="11353800" y="0"/>
            <a:ext cx="788966" cy="788966"/>
          </a:xfrm>
          <a:prstGeom prst="rect">
            <a:avLst/>
          </a:prstGeom>
        </p:spPr>
      </p:pic>
    </p:spTree>
    <p:extLst>
      <p:ext uri="{BB962C8B-B14F-4D97-AF65-F5344CB8AC3E}">
        <p14:creationId xmlns:p14="http://schemas.microsoft.com/office/powerpoint/2010/main" val="2413559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2C3635-4ACA-0C4F-8554-6D727E29413C}"/>
              </a:ext>
            </a:extLst>
          </p:cNvPr>
          <p:cNvSpPr>
            <a:spLocks noGrp="1"/>
          </p:cNvSpPr>
          <p:nvPr>
            <p:ph type="title"/>
          </p:nvPr>
        </p:nvSpPr>
        <p:spPr/>
        <p:txBody>
          <a:bodyPr/>
          <a:lstStyle/>
          <a:p>
            <a:pPr algn="ctr"/>
            <a:r>
              <a:rPr lang="fr-FR" b="1" dirty="0">
                <a:latin typeface="Product Sans" panose="020B0503030502040203" pitchFamily="34" charset="0"/>
              </a:rPr>
              <a:t>Merci</a:t>
            </a:r>
          </a:p>
        </p:txBody>
      </p:sp>
      <p:sp>
        <p:nvSpPr>
          <p:cNvPr id="3" name="Espace réservé du contenu 2">
            <a:extLst>
              <a:ext uri="{FF2B5EF4-FFF2-40B4-BE49-F238E27FC236}">
                <a16:creationId xmlns:a16="http://schemas.microsoft.com/office/drawing/2014/main" id="{C60AB4C5-5241-0C4D-AC10-B9A9970DDF17}"/>
              </a:ext>
            </a:extLst>
          </p:cNvPr>
          <p:cNvSpPr>
            <a:spLocks noGrp="1"/>
          </p:cNvSpPr>
          <p:nvPr>
            <p:ph idx="1"/>
          </p:nvPr>
        </p:nvSpPr>
        <p:spPr/>
        <p:txBody>
          <a:bodyPr/>
          <a:lstStyle/>
          <a:p>
            <a:pPr marL="0" indent="0">
              <a:buNone/>
            </a:pPr>
            <a:r>
              <a:rPr lang="fr-FR" b="1" dirty="0">
                <a:latin typeface="Product Sans" panose="020B0503030502040203" pitchFamily="34" charset="0"/>
              </a:rPr>
              <a:t>Sources :</a:t>
            </a:r>
          </a:p>
          <a:p>
            <a:pPr marL="0" indent="0">
              <a:buNone/>
            </a:pPr>
            <a:endParaRPr lang="fr-FR" dirty="0">
              <a:latin typeface="Product Sans" panose="020B0503030502040203" pitchFamily="34" charset="0"/>
            </a:endParaRPr>
          </a:p>
          <a:p>
            <a:pPr marL="0" indent="0">
              <a:buNone/>
            </a:pPr>
            <a:r>
              <a:rPr lang="fr-FR" dirty="0">
                <a:latin typeface="Product Sans" panose="020B0503030502040203" pitchFamily="34" charset="0"/>
                <a:hlinkClick r:id="rId2"/>
              </a:rPr>
              <a:t>https://cloud.google.com/speech-to-text/</a:t>
            </a:r>
            <a:endParaRPr lang="fr-FR" dirty="0">
              <a:latin typeface="Product Sans" panose="020B0503030502040203" pitchFamily="34" charset="0"/>
            </a:endParaRPr>
          </a:p>
          <a:p>
            <a:pPr marL="0" indent="0">
              <a:buNone/>
            </a:pPr>
            <a:r>
              <a:rPr lang="fr-FR" dirty="0">
                <a:latin typeface="Product Sans" panose="020B0503030502040203" pitchFamily="34" charset="0"/>
              </a:rPr>
              <a:t>Ajouter les sources manquantes</a:t>
            </a:r>
          </a:p>
          <a:p>
            <a:pPr marL="0" indent="0">
              <a:buNone/>
            </a:pPr>
            <a:endParaRPr lang="fr-FR" dirty="0">
              <a:latin typeface="Product Sans" panose="020B0503030502040203" pitchFamily="34" charset="0"/>
            </a:endParaRPr>
          </a:p>
          <a:p>
            <a:pPr marL="0" indent="0">
              <a:buNone/>
            </a:pPr>
            <a:endParaRPr lang="fr-FR" dirty="0"/>
          </a:p>
        </p:txBody>
      </p:sp>
      <p:pic>
        <p:nvPicPr>
          <p:cNvPr id="4" name="Image 3">
            <a:extLst>
              <a:ext uri="{FF2B5EF4-FFF2-40B4-BE49-F238E27FC236}">
                <a16:creationId xmlns:a16="http://schemas.microsoft.com/office/drawing/2014/main" id="{99BCD008-B763-C746-92DB-9E2F6B4297A8}"/>
              </a:ext>
            </a:extLst>
          </p:cNvPr>
          <p:cNvPicPr>
            <a:picLocks noChangeAspect="1"/>
          </p:cNvPicPr>
          <p:nvPr/>
        </p:nvPicPr>
        <p:blipFill>
          <a:blip r:embed="rId3"/>
          <a:stretch>
            <a:fillRect/>
          </a:stretch>
        </p:blipFill>
        <p:spPr>
          <a:xfrm>
            <a:off x="0" y="5614193"/>
            <a:ext cx="2043113" cy="2043113"/>
          </a:xfrm>
          <a:prstGeom prst="rect">
            <a:avLst/>
          </a:prstGeom>
        </p:spPr>
      </p:pic>
      <p:pic>
        <p:nvPicPr>
          <p:cNvPr id="5" name="Image 4">
            <a:extLst>
              <a:ext uri="{FF2B5EF4-FFF2-40B4-BE49-F238E27FC236}">
                <a16:creationId xmlns:a16="http://schemas.microsoft.com/office/drawing/2014/main" id="{FAE7A2DC-344A-5C44-9C33-12E9D734971E}"/>
              </a:ext>
            </a:extLst>
          </p:cNvPr>
          <p:cNvPicPr>
            <a:picLocks noChangeAspect="1"/>
          </p:cNvPicPr>
          <p:nvPr/>
        </p:nvPicPr>
        <p:blipFill>
          <a:blip r:embed="rId4"/>
          <a:stretch>
            <a:fillRect/>
          </a:stretch>
        </p:blipFill>
        <p:spPr>
          <a:xfrm>
            <a:off x="10812463" y="6069034"/>
            <a:ext cx="1379537" cy="788966"/>
          </a:xfrm>
          <a:prstGeom prst="rect">
            <a:avLst/>
          </a:prstGeom>
        </p:spPr>
      </p:pic>
      <p:sp>
        <p:nvSpPr>
          <p:cNvPr id="6" name="ZoneTexte 5">
            <a:extLst>
              <a:ext uri="{FF2B5EF4-FFF2-40B4-BE49-F238E27FC236}">
                <a16:creationId xmlns:a16="http://schemas.microsoft.com/office/drawing/2014/main" id="{2CDEDD1A-57DD-B74E-B83A-2FD6FA4B4CE2}"/>
              </a:ext>
            </a:extLst>
          </p:cNvPr>
          <p:cNvSpPr txBox="1"/>
          <p:nvPr/>
        </p:nvSpPr>
        <p:spPr>
          <a:xfrm>
            <a:off x="3490912" y="6581001"/>
            <a:ext cx="5210175" cy="276999"/>
          </a:xfrm>
          <a:prstGeom prst="rect">
            <a:avLst/>
          </a:prstGeom>
          <a:noFill/>
        </p:spPr>
        <p:txBody>
          <a:bodyPr wrap="square" rtlCol="0">
            <a:spAutoFit/>
          </a:bodyPr>
          <a:lstStyle/>
          <a:p>
            <a:r>
              <a:rPr lang="fr-FR" sz="1200" dirty="0"/>
              <a:t>Cyril De </a:t>
            </a:r>
            <a:r>
              <a:rPr lang="fr-FR" sz="1200" dirty="0" err="1"/>
              <a:t>Oliviera</a:t>
            </a:r>
            <a:r>
              <a:rPr lang="fr-FR" sz="1200" dirty="0"/>
              <a:t>, Pierre </a:t>
            </a:r>
            <a:r>
              <a:rPr lang="fr-FR" sz="1200" dirty="0" err="1"/>
              <a:t>Lamouroux</a:t>
            </a:r>
            <a:r>
              <a:rPr lang="fr-FR" sz="1200" dirty="0"/>
              <a:t>, Maxime </a:t>
            </a:r>
            <a:r>
              <a:rPr lang="fr-FR" sz="1200" dirty="0" err="1"/>
              <a:t>Janicot</a:t>
            </a:r>
            <a:r>
              <a:rPr lang="fr-FR" sz="1200" dirty="0"/>
              <a:t>, Clément Vallée – M2 MIAGE</a:t>
            </a:r>
          </a:p>
        </p:txBody>
      </p:sp>
      <p:pic>
        <p:nvPicPr>
          <p:cNvPr id="7" name="Image 6" descr="Une image contenant signe&#10;&#10;Description générée automatiquement">
            <a:extLst>
              <a:ext uri="{FF2B5EF4-FFF2-40B4-BE49-F238E27FC236}">
                <a16:creationId xmlns:a16="http://schemas.microsoft.com/office/drawing/2014/main" id="{9F76D861-CE79-8B43-A9D2-FBE39B68243A}"/>
              </a:ext>
            </a:extLst>
          </p:cNvPr>
          <p:cNvPicPr>
            <a:picLocks noChangeAspect="1"/>
          </p:cNvPicPr>
          <p:nvPr/>
        </p:nvPicPr>
        <p:blipFill>
          <a:blip r:embed="rId5"/>
          <a:stretch>
            <a:fillRect/>
          </a:stretch>
        </p:blipFill>
        <p:spPr>
          <a:xfrm>
            <a:off x="11353800" y="0"/>
            <a:ext cx="788966" cy="788966"/>
          </a:xfrm>
          <a:prstGeom prst="rect">
            <a:avLst/>
          </a:prstGeom>
        </p:spPr>
      </p:pic>
    </p:spTree>
    <p:extLst>
      <p:ext uri="{BB962C8B-B14F-4D97-AF65-F5344CB8AC3E}">
        <p14:creationId xmlns:p14="http://schemas.microsoft.com/office/powerpoint/2010/main" val="1897527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344</Words>
  <Application>Microsoft Macintosh PowerPoint</Application>
  <PresentationFormat>Grand écran</PresentationFormat>
  <Paragraphs>53</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Calibri Light</vt:lpstr>
      <vt:lpstr>Product Sans</vt:lpstr>
      <vt:lpstr>Thème Office</vt:lpstr>
      <vt:lpstr>Speak To Web design</vt:lpstr>
      <vt:lpstr>But du Projet</vt:lpstr>
      <vt:lpstr>API Google</vt:lpstr>
      <vt:lpstr>Architecture du Projet</vt:lpstr>
      <vt:lpstr>Algo ? </vt:lpstr>
      <vt:lpstr>Résultats</vt:lpstr>
      <vt:lpstr>Features à améliorer / ajouter</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To Text Project</dc:title>
  <dc:creator>Clément Vallée</dc:creator>
  <cp:lastModifiedBy>Clément Vallée</cp:lastModifiedBy>
  <cp:revision>24</cp:revision>
  <dcterms:created xsi:type="dcterms:W3CDTF">2019-12-01T15:21:02Z</dcterms:created>
  <dcterms:modified xsi:type="dcterms:W3CDTF">2019-12-01T17:23:53Z</dcterms:modified>
</cp:coreProperties>
</file>