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Slab"/>
      <p:regular r:id="rId39"/>
      <p:bold r:id="rId40"/>
    </p:embeddedFont>
    <p:embeddedFont>
      <p:font typeface="Roboto"/>
      <p:regular r:id="rId41"/>
      <p:bold r:id="rId42"/>
      <p:italic r:id="rId43"/>
      <p:boldItalic r:id="rId44"/>
    </p:embeddedFont>
    <p:embeddedFont>
      <p:font typeface="Maven Pro"/>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14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5076E30-7100-461D-8BDE-3ED04ED86962}">
  <a:tblStyle styleId="{05076E30-7100-461D-8BDE-3ED04ED8696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 pos="14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Slab-bold.fntdata"/><Relationship Id="rId20" Type="http://schemas.openxmlformats.org/officeDocument/2006/relationships/slide" Target="slides/slide14.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6.xml"/><Relationship Id="rId44" Type="http://schemas.openxmlformats.org/officeDocument/2006/relationships/font" Target="fonts/Roboto-boldItalic.fntdata"/><Relationship Id="rId21" Type="http://schemas.openxmlformats.org/officeDocument/2006/relationships/slide" Target="slides/slide15.xml"/><Relationship Id="rId43" Type="http://schemas.openxmlformats.org/officeDocument/2006/relationships/font" Target="fonts/Roboto-italic.fntdata"/><Relationship Id="rId24" Type="http://schemas.openxmlformats.org/officeDocument/2006/relationships/slide" Target="slides/slide18.xml"/><Relationship Id="rId46" Type="http://schemas.openxmlformats.org/officeDocument/2006/relationships/font" Target="fonts/MavenPro-bold.fntdata"/><Relationship Id="rId23" Type="http://schemas.openxmlformats.org/officeDocument/2006/relationships/slide" Target="slides/slide17.xml"/><Relationship Id="rId45"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Slab-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9214016ee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9214016ee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92b4c749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92b4c749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92dafc070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92dafc070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9214016ee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9214016ee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9b987a67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9b987a67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9214016ee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9214016ee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92dafc07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92dafc070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9214016e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9214016e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92dafc070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92dafc070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9214016ee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9214016ee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92b4c749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92b4c749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9214016ee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9214016ee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92dafc070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92dafc070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9b63c3a9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9b63c3a9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9214016e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9214016e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9214016e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9214016e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92dafc070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92dafc070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9b987a67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9b987a67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9214016ee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9214016ee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92dafc070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92dafc070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92dafc07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92dafc07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92dafc070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92dafc070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92b4c749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92b4c749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92dafc070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92dafc07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92dafc070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92dafc070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9214016ee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9214016ee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9214016ee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9214016ee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9214016ee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9214016ee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92b4c749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92b4c749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9214016ee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9214016ee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92b4c749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92b4c749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jpg"/><Relationship Id="rId4" Type="http://schemas.openxmlformats.org/officeDocument/2006/relationships/image" Target="../media/image6.png"/><Relationship Id="rId5" Type="http://schemas.openxmlformats.org/officeDocument/2006/relationships/image" Target="../media/image2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jpg"/><Relationship Id="rId4" Type="http://schemas.openxmlformats.org/officeDocument/2006/relationships/image" Target="../media/image1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Whatever You Say: SQA Analysis</a:t>
            </a:r>
            <a:endParaRPr/>
          </a:p>
        </p:txBody>
      </p:sp>
      <p:sp>
        <p:nvSpPr>
          <p:cNvPr id="64" name="Google Shape;64;p13"/>
          <p:cNvSpPr txBox="1"/>
          <p:nvPr>
            <p:ph idx="1" type="subTitle"/>
          </p:nvPr>
        </p:nvSpPr>
        <p:spPr>
          <a:xfrm>
            <a:off x="1555050" y="3225850"/>
            <a:ext cx="6033900" cy="14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Maven Pro"/>
                <a:ea typeface="Maven Pro"/>
                <a:cs typeface="Maven Pro"/>
                <a:sym typeface="Maven Pro"/>
              </a:rPr>
              <a:t>By Ari Butowsky, Dan Citardi, and Brandon Ng</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28425" y="16070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Ambiguities</a:t>
            </a:r>
            <a:endParaRPr/>
          </a:p>
        </p:txBody>
      </p:sp>
      <p:sp>
        <p:nvSpPr>
          <p:cNvPr id="123" name="Google Shape;123;p22"/>
          <p:cNvSpPr txBox="1"/>
          <p:nvPr>
            <p:ph idx="1" type="body"/>
          </p:nvPr>
        </p:nvSpPr>
        <p:spPr>
          <a:xfrm>
            <a:off x="0" y="935975"/>
            <a:ext cx="7120500" cy="385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look and feel…” </a:t>
            </a:r>
            <a:endParaRPr/>
          </a:p>
          <a:p>
            <a:pPr indent="-342900" lvl="0" marL="457200" rtl="0" algn="l">
              <a:spcBef>
                <a:spcPts val="0"/>
              </a:spcBef>
              <a:spcAft>
                <a:spcPts val="0"/>
              </a:spcAft>
              <a:buSzPts val="1800"/>
              <a:buChar char="●"/>
            </a:pPr>
            <a:r>
              <a:rPr lang="en"/>
              <a:t>“User friendly GUI”</a:t>
            </a:r>
            <a:endParaRPr/>
          </a:p>
          <a:p>
            <a:pPr indent="-342900" lvl="0" marL="457200" rtl="0" algn="l">
              <a:spcBef>
                <a:spcPts val="0"/>
              </a:spcBef>
              <a:spcAft>
                <a:spcPts val="0"/>
              </a:spcAft>
              <a:buSzPts val="1800"/>
              <a:buChar char="●"/>
            </a:pPr>
            <a:r>
              <a:rPr lang="en"/>
              <a:t>“The system shall be secure…”</a:t>
            </a:r>
            <a:endParaRPr/>
          </a:p>
          <a:p>
            <a:pPr indent="-342900" lvl="0" marL="457200" rtl="0" algn="l">
              <a:spcBef>
                <a:spcPts val="0"/>
              </a:spcBef>
              <a:spcAft>
                <a:spcPts val="0"/>
              </a:spcAft>
              <a:buSzPts val="1800"/>
              <a:buChar char="●"/>
            </a:pPr>
            <a:r>
              <a:rPr lang="en"/>
              <a:t>All of the students have PCs, so how will this be tested on a Mac?</a:t>
            </a:r>
            <a:endParaRPr/>
          </a:p>
          <a:p>
            <a:pPr indent="-342900" lvl="0" marL="457200" rtl="0" algn="l">
              <a:spcBef>
                <a:spcPts val="0"/>
              </a:spcBef>
              <a:spcAft>
                <a:spcPts val="0"/>
              </a:spcAft>
              <a:buSzPts val="1800"/>
              <a:buChar char="●"/>
            </a:pPr>
            <a:r>
              <a:rPr lang="en"/>
              <a:t>What is “source control software”?</a:t>
            </a:r>
            <a:endParaRPr/>
          </a:p>
          <a:p>
            <a:pPr indent="-342900" lvl="0" marL="457200" rtl="0" algn="l">
              <a:spcBef>
                <a:spcPts val="0"/>
              </a:spcBef>
              <a:spcAft>
                <a:spcPts val="0"/>
              </a:spcAft>
              <a:buSzPts val="1800"/>
              <a:buChar char="●"/>
            </a:pPr>
            <a:r>
              <a:rPr lang="en"/>
              <a:t>How can the user just turn off dynamic translation in case of translation problems? Would this even solve such problems?</a:t>
            </a:r>
            <a:endParaRPr/>
          </a:p>
          <a:p>
            <a:pPr indent="-342900" lvl="0" marL="457200" rtl="0" algn="l">
              <a:spcBef>
                <a:spcPts val="0"/>
              </a:spcBef>
              <a:spcAft>
                <a:spcPts val="0"/>
              </a:spcAft>
              <a:buSzPts val="1800"/>
              <a:buChar char="●"/>
            </a:pPr>
            <a:r>
              <a:rPr lang="en"/>
              <a:t>If .pdf </a:t>
            </a:r>
            <a:r>
              <a:rPr lang="en"/>
              <a:t>files take a long time to translate, why let them be uploaded in the first place?</a:t>
            </a:r>
            <a:endParaRPr/>
          </a:p>
          <a:p>
            <a:pPr indent="-342900" lvl="0" marL="457200" rtl="0" algn="l">
              <a:spcBef>
                <a:spcPts val="0"/>
              </a:spcBef>
              <a:spcAft>
                <a:spcPts val="0"/>
              </a:spcAft>
              <a:buSzPts val="1800"/>
              <a:buChar char="●"/>
            </a:pPr>
            <a:r>
              <a:rPr lang="en"/>
              <a:t>How is “online help” available to the user? What does (SRS) even mean by this?</a:t>
            </a:r>
            <a:endParaRPr/>
          </a:p>
        </p:txBody>
      </p:sp>
      <p:pic>
        <p:nvPicPr>
          <p:cNvPr id="124" name="Google Shape;124;p22"/>
          <p:cNvPicPr preferRelativeResize="0"/>
          <p:nvPr/>
        </p:nvPicPr>
        <p:blipFill>
          <a:blip r:embed="rId3">
            <a:alphaModFix/>
          </a:blip>
          <a:stretch>
            <a:fillRect/>
          </a:stretch>
        </p:blipFill>
        <p:spPr>
          <a:xfrm>
            <a:off x="6778725" y="1297897"/>
            <a:ext cx="2183125" cy="3207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Ambiguities (cont’d)</a:t>
            </a:r>
            <a:endParaRPr/>
          </a:p>
        </p:txBody>
      </p:sp>
      <p:sp>
        <p:nvSpPr>
          <p:cNvPr id="130" name="Google Shape;130;p23"/>
          <p:cNvSpPr txBox="1"/>
          <p:nvPr>
            <p:ph idx="1" type="body"/>
          </p:nvPr>
        </p:nvSpPr>
        <p:spPr>
          <a:xfrm>
            <a:off x="0" y="1287600"/>
            <a:ext cx="5886900" cy="385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Other translation options</a:t>
            </a:r>
            <a:endParaRPr/>
          </a:p>
          <a:p>
            <a:pPr indent="-342900" lvl="0" marL="457200" rtl="0" algn="l">
              <a:spcBef>
                <a:spcPts val="0"/>
              </a:spcBef>
              <a:spcAft>
                <a:spcPts val="0"/>
              </a:spcAft>
              <a:buSzPts val="1800"/>
              <a:buChar char="●"/>
            </a:pPr>
            <a:r>
              <a:rPr lang="en"/>
              <a:t>What languages can each group member speak? </a:t>
            </a:r>
            <a:endParaRPr/>
          </a:p>
          <a:p>
            <a:pPr indent="-342900" lvl="0" marL="457200" rtl="0" algn="l">
              <a:spcBef>
                <a:spcPts val="0"/>
              </a:spcBef>
              <a:spcAft>
                <a:spcPts val="0"/>
              </a:spcAft>
              <a:buSzPts val="1800"/>
              <a:buChar char="●"/>
            </a:pPr>
            <a:r>
              <a:rPr lang="en"/>
              <a:t>How will additional features for the WUS software be implemented in the future?</a:t>
            </a:r>
            <a:endParaRPr/>
          </a:p>
          <a:p>
            <a:pPr indent="-342900" lvl="0" marL="457200" rtl="0" algn="l">
              <a:spcBef>
                <a:spcPts val="0"/>
              </a:spcBef>
              <a:spcAft>
                <a:spcPts val="0"/>
              </a:spcAft>
              <a:buSzPts val="1800"/>
              <a:buChar char="●"/>
            </a:pPr>
            <a:r>
              <a:rPr lang="en"/>
              <a:t>Are you sure there are no legal, financial, or safety issues related to WUS?</a:t>
            </a:r>
            <a:endParaRPr/>
          </a:p>
          <a:p>
            <a:pPr indent="-342900" lvl="0" marL="457200" rtl="0" algn="l">
              <a:spcBef>
                <a:spcPts val="0"/>
              </a:spcBef>
              <a:spcAft>
                <a:spcPts val="0"/>
              </a:spcAft>
              <a:buSzPts val="1800"/>
              <a:buChar char="●"/>
            </a:pPr>
            <a:r>
              <a:rPr lang="en"/>
              <a:t>How will the User Directory load quickly even when there are many users?</a:t>
            </a:r>
            <a:endParaRPr/>
          </a:p>
          <a:p>
            <a:pPr indent="-342900" lvl="0" marL="457200" rtl="0" algn="l">
              <a:spcBef>
                <a:spcPts val="0"/>
              </a:spcBef>
              <a:spcAft>
                <a:spcPts val="0"/>
              </a:spcAft>
              <a:buSzPts val="1800"/>
              <a:buChar char="●"/>
            </a:pPr>
            <a:r>
              <a:rPr lang="en"/>
              <a:t>Is there anything that could affect WUS’s loading speed, as well as how fast a user can search and sort through the user list?</a:t>
            </a:r>
            <a:endParaRPr/>
          </a:p>
        </p:txBody>
      </p:sp>
      <p:pic>
        <p:nvPicPr>
          <p:cNvPr id="131" name="Google Shape;131;p23"/>
          <p:cNvPicPr preferRelativeResize="0"/>
          <p:nvPr/>
        </p:nvPicPr>
        <p:blipFill>
          <a:blip r:embed="rId3">
            <a:alphaModFix/>
          </a:blip>
          <a:stretch>
            <a:fillRect/>
          </a:stretch>
        </p:blipFill>
        <p:spPr>
          <a:xfrm>
            <a:off x="5788825" y="1703275"/>
            <a:ext cx="3202776" cy="2402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Ambiguities (cont’d)</a:t>
            </a:r>
            <a:endParaRPr/>
          </a:p>
        </p:txBody>
      </p:sp>
      <p:sp>
        <p:nvSpPr>
          <p:cNvPr id="137" name="Google Shape;137;p24"/>
          <p:cNvSpPr txBox="1"/>
          <p:nvPr>
            <p:ph idx="1" type="body"/>
          </p:nvPr>
        </p:nvSpPr>
        <p:spPr>
          <a:xfrm>
            <a:off x="0" y="1144125"/>
            <a:ext cx="5738100" cy="399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Are there any limits on the following and what happens when those limits are reached?:</a:t>
            </a:r>
            <a:endParaRPr/>
          </a:p>
          <a:p>
            <a:pPr indent="-317500" lvl="1" marL="914400" rtl="0" algn="l">
              <a:spcBef>
                <a:spcPts val="0"/>
              </a:spcBef>
              <a:spcAft>
                <a:spcPts val="0"/>
              </a:spcAft>
              <a:buSzPts val="1400"/>
              <a:buChar char="○"/>
            </a:pPr>
            <a:r>
              <a:rPr lang="en"/>
              <a:t>Number of users allowed in the User Directory at one time?</a:t>
            </a:r>
            <a:endParaRPr/>
          </a:p>
          <a:p>
            <a:pPr indent="-342900" lvl="0" marL="457200" rtl="0" algn="l">
              <a:spcBef>
                <a:spcPts val="0"/>
              </a:spcBef>
              <a:spcAft>
                <a:spcPts val="0"/>
              </a:spcAft>
              <a:buSzPts val="1800"/>
              <a:buChar char="●"/>
            </a:pPr>
            <a:r>
              <a:rPr lang="en"/>
              <a:t>In the Internet/Intranet Module:</a:t>
            </a:r>
            <a:endParaRPr/>
          </a:p>
          <a:p>
            <a:pPr indent="-317500" lvl="1" marL="914400" rtl="0" algn="l">
              <a:spcBef>
                <a:spcPts val="0"/>
              </a:spcBef>
              <a:spcAft>
                <a:spcPts val="0"/>
              </a:spcAft>
              <a:buSzPts val="1400"/>
              <a:buChar char="○"/>
            </a:pPr>
            <a:r>
              <a:rPr lang="en"/>
              <a:t>What does the No Translation button do? If this shows the original non-translated web page, shouldn’t this be stated in the User’s Manual?</a:t>
            </a:r>
            <a:endParaRPr/>
          </a:p>
          <a:p>
            <a:pPr indent="-317500" lvl="1" marL="914400" rtl="0" algn="l">
              <a:spcBef>
                <a:spcPts val="0"/>
              </a:spcBef>
              <a:spcAft>
                <a:spcPts val="0"/>
              </a:spcAft>
              <a:buSzPts val="1400"/>
              <a:buChar char="○"/>
            </a:pPr>
            <a:r>
              <a:rPr lang="en"/>
              <a:t>Where is the “Get Web Page” button?</a:t>
            </a:r>
            <a:endParaRPr/>
          </a:p>
          <a:p>
            <a:pPr indent="-317500" lvl="1" marL="914400" rtl="0" algn="l">
              <a:spcBef>
                <a:spcPts val="0"/>
              </a:spcBef>
              <a:spcAft>
                <a:spcPts val="0"/>
              </a:spcAft>
              <a:buSzPts val="1400"/>
              <a:buChar char="○"/>
            </a:pPr>
            <a:r>
              <a:rPr lang="en"/>
              <a:t>Why is the User Directory tab colored pink? If this is to indicate that the selected tab is in gray, shouldn’t the User’s Manual state this?</a:t>
            </a:r>
            <a:endParaRPr/>
          </a:p>
          <a:p>
            <a:pPr indent="-317500" lvl="1" marL="914400" rtl="0" algn="l">
              <a:spcBef>
                <a:spcPts val="0"/>
              </a:spcBef>
              <a:spcAft>
                <a:spcPts val="0"/>
              </a:spcAft>
              <a:buSzPts val="1400"/>
              <a:buChar char="○"/>
            </a:pPr>
            <a:r>
              <a:rPr lang="en"/>
              <a:t>What does the “Reset” button do? </a:t>
            </a:r>
            <a:endParaRPr/>
          </a:p>
        </p:txBody>
      </p:sp>
      <p:pic>
        <p:nvPicPr>
          <p:cNvPr id="138" name="Google Shape;138;p24"/>
          <p:cNvPicPr preferRelativeResize="0"/>
          <p:nvPr/>
        </p:nvPicPr>
        <p:blipFill>
          <a:blip r:embed="rId3">
            <a:alphaModFix/>
          </a:blip>
          <a:stretch>
            <a:fillRect/>
          </a:stretch>
        </p:blipFill>
        <p:spPr>
          <a:xfrm>
            <a:off x="5816175" y="1370850"/>
            <a:ext cx="3101099" cy="31010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Inconsistencies</a:t>
            </a:r>
            <a:endParaRPr/>
          </a:p>
        </p:txBody>
      </p:sp>
      <p:sp>
        <p:nvSpPr>
          <p:cNvPr id="144" name="Google Shape;144;p25"/>
          <p:cNvSpPr txBox="1"/>
          <p:nvPr>
            <p:ph idx="1" type="body"/>
          </p:nvPr>
        </p:nvSpPr>
        <p:spPr>
          <a:xfrm>
            <a:off x="0" y="1463100"/>
            <a:ext cx="5544900" cy="368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SRS in one case states that the system will be available on all operating systems, and another says that only Windows XP will be used.</a:t>
            </a:r>
            <a:endParaRPr/>
          </a:p>
          <a:p>
            <a:pPr indent="-342900" lvl="0" marL="457200" rtl="0" algn="l">
              <a:spcBef>
                <a:spcPts val="0"/>
              </a:spcBef>
              <a:spcAft>
                <a:spcPts val="0"/>
              </a:spcAft>
              <a:buSzPts val="1800"/>
              <a:buChar char="●"/>
            </a:pPr>
            <a:r>
              <a:rPr lang="en"/>
              <a:t>The SRS states that the user should be anonymous but the message board should be identified by username.</a:t>
            </a:r>
            <a:endParaRPr/>
          </a:p>
          <a:p>
            <a:pPr indent="-342900" lvl="0" marL="457200" rtl="0" algn="l">
              <a:spcBef>
                <a:spcPts val="0"/>
              </a:spcBef>
              <a:spcAft>
                <a:spcPts val="0"/>
              </a:spcAft>
              <a:buSzPts val="1800"/>
              <a:buChar char="●"/>
            </a:pPr>
            <a:r>
              <a:rPr lang="en"/>
              <a:t>Why is there a question mark in the “Special Characters” window shown in the User’s Manual when WUSProperties.properties doesn’t show “frCharacters” listing any such question mark?</a:t>
            </a:r>
            <a:endParaRPr/>
          </a:p>
        </p:txBody>
      </p:sp>
      <p:pic>
        <p:nvPicPr>
          <p:cNvPr id="145" name="Google Shape;145;p25"/>
          <p:cNvPicPr preferRelativeResize="0"/>
          <p:nvPr/>
        </p:nvPicPr>
        <p:blipFill>
          <a:blip r:embed="rId3">
            <a:alphaModFix/>
          </a:blip>
          <a:stretch>
            <a:fillRect/>
          </a:stretch>
        </p:blipFill>
        <p:spPr>
          <a:xfrm>
            <a:off x="5544900" y="1850776"/>
            <a:ext cx="3446700" cy="218134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87900" y="-131875"/>
            <a:ext cx="3935100" cy="139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Inconsistencies (cont’d)</a:t>
            </a:r>
            <a:r>
              <a:rPr lang="en"/>
              <a:t> </a:t>
            </a:r>
            <a:endParaRPr/>
          </a:p>
        </p:txBody>
      </p:sp>
      <p:sp>
        <p:nvSpPr>
          <p:cNvPr id="151" name="Google Shape;151;p26"/>
          <p:cNvSpPr txBox="1"/>
          <p:nvPr>
            <p:ph idx="1" type="body"/>
          </p:nvPr>
        </p:nvSpPr>
        <p:spPr>
          <a:xfrm>
            <a:off x="387900" y="1489825"/>
            <a:ext cx="3070500" cy="312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User Personal Information (UPI) and User Profile Form (UPF) displays either different categories of information or categories that are out of order, as seen in the table to the right:</a:t>
            </a:r>
            <a:endParaRPr/>
          </a:p>
          <a:p>
            <a:pPr indent="0" lvl="0" marL="0" rtl="0" algn="l">
              <a:spcBef>
                <a:spcPts val="1600"/>
              </a:spcBef>
              <a:spcAft>
                <a:spcPts val="1600"/>
              </a:spcAft>
              <a:buNone/>
            </a:pPr>
            <a:r>
              <a:t/>
            </a:r>
            <a:endParaRPr/>
          </a:p>
        </p:txBody>
      </p:sp>
      <p:graphicFrame>
        <p:nvGraphicFramePr>
          <p:cNvPr id="152" name="Google Shape;152;p26"/>
          <p:cNvGraphicFramePr/>
          <p:nvPr/>
        </p:nvGraphicFramePr>
        <p:xfrm>
          <a:off x="4490025" y="396560"/>
          <a:ext cx="3000000" cy="3000000"/>
        </p:xfrm>
        <a:graphic>
          <a:graphicData uri="http://schemas.openxmlformats.org/drawingml/2006/table">
            <a:tbl>
              <a:tblPr>
                <a:noFill/>
                <a:tableStyleId>{05076E30-7100-461D-8BDE-3ED04ED86962}</a:tableStyleId>
              </a:tblPr>
              <a:tblGrid>
                <a:gridCol w="1551325"/>
                <a:gridCol w="1551325"/>
                <a:gridCol w="1551325"/>
              </a:tblGrid>
              <a:tr h="523225">
                <a:tc>
                  <a:txBody>
                    <a:bodyPr>
                      <a:noAutofit/>
                    </a:bodyPr>
                    <a:lstStyle/>
                    <a:p>
                      <a:pPr indent="0" lvl="0" marL="0" rtl="0" algn="l">
                        <a:spcBef>
                          <a:spcPts val="0"/>
                        </a:spcBef>
                        <a:spcAft>
                          <a:spcPts val="0"/>
                        </a:spcAft>
                        <a:buNone/>
                      </a:pPr>
                      <a:r>
                        <a:rPr b="1" lang="en">
                          <a:solidFill>
                            <a:srgbClr val="FFFFFF"/>
                          </a:solidFill>
                        </a:rPr>
                        <a:t>UPI: SRS</a:t>
                      </a:r>
                      <a:endParaRPr b="1">
                        <a:solidFill>
                          <a:srgbClr val="FFFFFF"/>
                        </a:solidFill>
                      </a:endParaRPr>
                    </a:p>
                  </a:txBody>
                  <a:tcPr marT="91425" marB="91425" marR="91425" marL="91425">
                    <a:solidFill>
                      <a:srgbClr val="0000FF"/>
                    </a:solidFill>
                  </a:tcPr>
                </a:tc>
                <a:tc>
                  <a:txBody>
                    <a:bodyPr>
                      <a:noAutofit/>
                    </a:bodyPr>
                    <a:lstStyle/>
                    <a:p>
                      <a:pPr indent="0" lvl="0" marL="0" rtl="0" algn="l">
                        <a:spcBef>
                          <a:spcPts val="0"/>
                        </a:spcBef>
                        <a:spcAft>
                          <a:spcPts val="0"/>
                        </a:spcAft>
                        <a:buNone/>
                      </a:pPr>
                      <a:r>
                        <a:rPr b="1" lang="en">
                          <a:solidFill>
                            <a:srgbClr val="FFFFFF"/>
                          </a:solidFill>
                        </a:rPr>
                        <a:t>UPI: User’s Manual</a:t>
                      </a:r>
                      <a:endParaRPr b="1">
                        <a:solidFill>
                          <a:srgbClr val="FFFFFF"/>
                        </a:solidFill>
                      </a:endParaRPr>
                    </a:p>
                  </a:txBody>
                  <a:tcPr marT="91425" marB="91425" marR="91425" marL="91425">
                    <a:solidFill>
                      <a:srgbClr val="CC0000"/>
                    </a:solidFill>
                  </a:tcPr>
                </a:tc>
                <a:tc>
                  <a:txBody>
                    <a:bodyPr>
                      <a:noAutofit/>
                    </a:bodyPr>
                    <a:lstStyle/>
                    <a:p>
                      <a:pPr indent="0" lvl="0" marL="0" rtl="0" algn="l">
                        <a:spcBef>
                          <a:spcPts val="0"/>
                        </a:spcBef>
                        <a:spcAft>
                          <a:spcPts val="0"/>
                        </a:spcAft>
                        <a:buNone/>
                      </a:pPr>
                      <a:r>
                        <a:rPr b="1" lang="en">
                          <a:solidFill>
                            <a:srgbClr val="FFFFFF"/>
                          </a:solidFill>
                        </a:rPr>
                        <a:t>UPF</a:t>
                      </a:r>
                      <a:endParaRPr b="1">
                        <a:solidFill>
                          <a:srgbClr val="FFFFFF"/>
                        </a:solidFill>
                      </a:endParaRPr>
                    </a:p>
                  </a:txBody>
                  <a:tcPr marT="91425" marB="91425" marR="91425" marL="91425">
                    <a:solidFill>
                      <a:srgbClr val="558B2F"/>
                    </a:solidFill>
                  </a:tcPr>
                </a:tc>
              </a:tr>
              <a:tr h="341075">
                <a:tc>
                  <a:txBody>
                    <a:bodyPr>
                      <a:noAutofit/>
                    </a:bodyPr>
                    <a:lstStyle/>
                    <a:p>
                      <a:pPr indent="0" lvl="0" marL="0" rtl="0" algn="l">
                        <a:spcBef>
                          <a:spcPts val="0"/>
                        </a:spcBef>
                        <a:spcAft>
                          <a:spcPts val="0"/>
                        </a:spcAft>
                        <a:buNone/>
                      </a:pPr>
                      <a:r>
                        <a:rPr lang="en">
                          <a:solidFill>
                            <a:srgbClr val="FFFFFF"/>
                          </a:solidFill>
                        </a:rPr>
                        <a:t>Full Name</a:t>
                      </a:r>
                      <a:endParaRPr>
                        <a:solidFill>
                          <a:srgbClr val="FFFFFF"/>
                        </a:solidFill>
                      </a:endParaRPr>
                    </a:p>
                  </a:txBody>
                  <a:tcPr marT="91425" marB="91425" marR="91425" marL="91425">
                    <a:solidFill>
                      <a:srgbClr val="3C78D8"/>
                    </a:solidFill>
                  </a:tcPr>
                </a:tc>
                <a:tc>
                  <a:txBody>
                    <a:bodyPr>
                      <a:noAutofit/>
                    </a:bodyPr>
                    <a:lstStyle/>
                    <a:p>
                      <a:pPr indent="0" lvl="0" marL="0" rtl="0" algn="l">
                        <a:spcBef>
                          <a:spcPts val="0"/>
                        </a:spcBef>
                        <a:spcAft>
                          <a:spcPts val="0"/>
                        </a:spcAft>
                        <a:buNone/>
                      </a:pPr>
                      <a:r>
                        <a:rPr lang="en">
                          <a:solidFill>
                            <a:srgbClr val="FFFFFF"/>
                          </a:solidFill>
                        </a:rPr>
                        <a:t>First Name</a:t>
                      </a:r>
                      <a:endParaRPr>
                        <a:solidFill>
                          <a:srgbClr val="FFFFFF"/>
                        </a:solidFill>
                      </a:endParaRPr>
                    </a:p>
                  </a:txBody>
                  <a:tcPr marT="91425" marB="91425" marR="91425" marL="91425">
                    <a:solidFill>
                      <a:srgbClr val="E06666"/>
                    </a:solidFill>
                  </a:tcPr>
                </a:tc>
                <a:tc>
                  <a:txBody>
                    <a:bodyPr>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User Name</a:t>
                      </a:r>
                      <a:endParaRPr>
                        <a:solidFill>
                          <a:srgbClr val="FFFFFF"/>
                        </a:solidFill>
                        <a:latin typeface="Roboto"/>
                        <a:ea typeface="Roboto"/>
                        <a:cs typeface="Roboto"/>
                        <a:sym typeface="Roboto"/>
                      </a:endParaRPr>
                    </a:p>
                  </a:txBody>
                  <a:tcPr marT="91425" marB="91425" marR="91425" marL="91425">
                    <a:solidFill>
                      <a:srgbClr val="8BC34A"/>
                    </a:solidFill>
                  </a:tcPr>
                </a:tc>
              </a:tr>
              <a:tr h="341075">
                <a:tc>
                  <a:txBody>
                    <a:bodyPr>
                      <a:noAutofit/>
                    </a:bodyPr>
                    <a:lstStyle/>
                    <a:p>
                      <a:pPr indent="0" lvl="0" marL="0" rtl="0" algn="l">
                        <a:spcBef>
                          <a:spcPts val="0"/>
                        </a:spcBef>
                        <a:spcAft>
                          <a:spcPts val="0"/>
                        </a:spcAft>
                        <a:buNone/>
                      </a:pPr>
                      <a:r>
                        <a:rPr lang="en">
                          <a:solidFill>
                            <a:srgbClr val="FFFFFF"/>
                          </a:solidFill>
                        </a:rPr>
                        <a:t>Location</a:t>
                      </a:r>
                      <a:endParaRPr>
                        <a:solidFill>
                          <a:srgbClr val="FFFFFF"/>
                        </a:solidFill>
                      </a:endParaRPr>
                    </a:p>
                  </a:txBody>
                  <a:tcPr marT="91425" marB="91425" marR="91425" marL="91425">
                    <a:solidFill>
                      <a:srgbClr val="3C78D8"/>
                    </a:solidFill>
                  </a:tcPr>
                </a:tc>
                <a:tc>
                  <a:txBody>
                    <a:bodyPr>
                      <a:noAutofit/>
                    </a:bodyPr>
                    <a:lstStyle/>
                    <a:p>
                      <a:pPr indent="0" lvl="0" marL="0" rtl="0" algn="l">
                        <a:spcBef>
                          <a:spcPts val="0"/>
                        </a:spcBef>
                        <a:spcAft>
                          <a:spcPts val="0"/>
                        </a:spcAft>
                        <a:buNone/>
                      </a:pPr>
                      <a:r>
                        <a:rPr lang="en">
                          <a:solidFill>
                            <a:srgbClr val="FFFFFF"/>
                          </a:solidFill>
                        </a:rPr>
                        <a:t>Last Name</a:t>
                      </a:r>
                      <a:endParaRPr>
                        <a:solidFill>
                          <a:srgbClr val="FFFFFF"/>
                        </a:solidFill>
                      </a:endParaRPr>
                    </a:p>
                  </a:txBody>
                  <a:tcPr marT="91425" marB="91425" marR="91425" marL="91425">
                    <a:solidFill>
                      <a:srgbClr val="E06666"/>
                    </a:solidFill>
                  </a:tcPr>
                </a:tc>
                <a:tc>
                  <a:txBody>
                    <a:bodyPr>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First Name</a:t>
                      </a:r>
                      <a:endParaRPr>
                        <a:solidFill>
                          <a:srgbClr val="FFFFFF"/>
                        </a:solidFill>
                        <a:latin typeface="Roboto"/>
                        <a:ea typeface="Roboto"/>
                        <a:cs typeface="Roboto"/>
                        <a:sym typeface="Roboto"/>
                      </a:endParaRPr>
                    </a:p>
                  </a:txBody>
                  <a:tcPr marT="91425" marB="91425" marR="91425" marL="91425">
                    <a:solidFill>
                      <a:srgbClr val="8BC34A"/>
                    </a:solidFill>
                  </a:tcPr>
                </a:tc>
              </a:tr>
              <a:tr h="341075">
                <a:tc>
                  <a:txBody>
                    <a:bodyPr>
                      <a:noAutofit/>
                    </a:bodyPr>
                    <a:lstStyle/>
                    <a:p>
                      <a:pPr indent="0" lvl="0" marL="0" rtl="0" algn="l">
                        <a:spcBef>
                          <a:spcPts val="0"/>
                        </a:spcBef>
                        <a:spcAft>
                          <a:spcPts val="0"/>
                        </a:spcAft>
                        <a:buNone/>
                      </a:pPr>
                      <a:r>
                        <a:rPr lang="en">
                          <a:solidFill>
                            <a:srgbClr val="FFFFFF"/>
                          </a:solidFill>
                        </a:rPr>
                        <a:t>Title</a:t>
                      </a:r>
                      <a:endParaRPr>
                        <a:solidFill>
                          <a:srgbClr val="FFFFFF"/>
                        </a:solidFill>
                      </a:endParaRPr>
                    </a:p>
                  </a:txBody>
                  <a:tcPr marT="91425" marB="91425" marR="91425" marL="91425">
                    <a:solidFill>
                      <a:srgbClr val="3C78D8"/>
                    </a:solidFill>
                  </a:tcPr>
                </a:tc>
                <a:tc>
                  <a:txBody>
                    <a:bodyPr>
                      <a:noAutofit/>
                    </a:bodyPr>
                    <a:lstStyle/>
                    <a:p>
                      <a:pPr indent="0" lvl="0" marL="0" rtl="0" algn="l">
                        <a:spcBef>
                          <a:spcPts val="0"/>
                        </a:spcBef>
                        <a:spcAft>
                          <a:spcPts val="0"/>
                        </a:spcAft>
                        <a:buNone/>
                      </a:pPr>
                      <a:r>
                        <a:rPr lang="en">
                          <a:solidFill>
                            <a:srgbClr val="FFFFFF"/>
                          </a:solidFill>
                        </a:rPr>
                        <a:t>Job Title</a:t>
                      </a:r>
                      <a:endParaRPr>
                        <a:solidFill>
                          <a:srgbClr val="FFFFFF"/>
                        </a:solidFill>
                      </a:endParaRPr>
                    </a:p>
                  </a:txBody>
                  <a:tcPr marT="91425" marB="91425" marR="91425" marL="91425">
                    <a:solidFill>
                      <a:srgbClr val="E06666"/>
                    </a:solidFill>
                  </a:tcPr>
                </a:tc>
                <a:tc>
                  <a:txBody>
                    <a:bodyPr>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Last Name</a:t>
                      </a:r>
                      <a:endParaRPr>
                        <a:solidFill>
                          <a:srgbClr val="FFFFFF"/>
                        </a:solidFill>
                        <a:latin typeface="Roboto"/>
                        <a:ea typeface="Roboto"/>
                        <a:cs typeface="Roboto"/>
                        <a:sym typeface="Roboto"/>
                      </a:endParaRPr>
                    </a:p>
                  </a:txBody>
                  <a:tcPr marT="91425" marB="91425" marR="91425" marL="91425">
                    <a:solidFill>
                      <a:srgbClr val="8BC34A"/>
                    </a:solidFill>
                  </a:tcPr>
                </a:tc>
              </a:tr>
              <a:tr h="341075">
                <a:tc>
                  <a:txBody>
                    <a:bodyPr>
                      <a:noAutofit/>
                    </a:bodyPr>
                    <a:lstStyle/>
                    <a:p>
                      <a:pPr indent="0" lvl="0" marL="0" rtl="0" algn="l">
                        <a:spcBef>
                          <a:spcPts val="0"/>
                        </a:spcBef>
                        <a:spcAft>
                          <a:spcPts val="0"/>
                        </a:spcAft>
                        <a:buNone/>
                      </a:pPr>
                      <a:r>
                        <a:rPr lang="en">
                          <a:solidFill>
                            <a:srgbClr val="FFFFFF"/>
                          </a:solidFill>
                        </a:rPr>
                        <a:t>Email Address</a:t>
                      </a:r>
                      <a:endParaRPr>
                        <a:solidFill>
                          <a:srgbClr val="FFFFFF"/>
                        </a:solidFill>
                      </a:endParaRPr>
                    </a:p>
                  </a:txBody>
                  <a:tcPr marT="91425" marB="91425" marR="91425" marL="91425">
                    <a:solidFill>
                      <a:srgbClr val="3C78D8"/>
                    </a:solidFill>
                  </a:tcPr>
                </a:tc>
                <a:tc>
                  <a:txBody>
                    <a:bodyPr>
                      <a:noAutofit/>
                    </a:bodyPr>
                    <a:lstStyle/>
                    <a:p>
                      <a:pPr indent="0" lvl="0" marL="0" rtl="0" algn="l">
                        <a:spcBef>
                          <a:spcPts val="0"/>
                        </a:spcBef>
                        <a:spcAft>
                          <a:spcPts val="0"/>
                        </a:spcAft>
                        <a:buNone/>
                      </a:pPr>
                      <a:r>
                        <a:rPr lang="en">
                          <a:solidFill>
                            <a:srgbClr val="FFFFFF"/>
                          </a:solidFill>
                        </a:rPr>
                        <a:t>Phone</a:t>
                      </a:r>
                      <a:endParaRPr>
                        <a:solidFill>
                          <a:srgbClr val="FFFFFF"/>
                        </a:solidFill>
                      </a:endParaRPr>
                    </a:p>
                  </a:txBody>
                  <a:tcPr marT="91425" marB="91425" marR="91425" marL="91425">
                    <a:solidFill>
                      <a:srgbClr val="E06666"/>
                    </a:solidFill>
                  </a:tcPr>
                </a:tc>
                <a:tc>
                  <a:txBody>
                    <a:bodyPr>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Phone</a:t>
                      </a:r>
                      <a:endParaRPr>
                        <a:solidFill>
                          <a:srgbClr val="FFFFFF"/>
                        </a:solidFill>
                        <a:latin typeface="Roboto"/>
                        <a:ea typeface="Roboto"/>
                        <a:cs typeface="Roboto"/>
                        <a:sym typeface="Roboto"/>
                      </a:endParaRPr>
                    </a:p>
                  </a:txBody>
                  <a:tcPr marT="91425" marB="91425" marR="91425" marL="91425">
                    <a:solidFill>
                      <a:srgbClr val="8BC34A"/>
                    </a:solidFill>
                  </a:tcPr>
                </a:tc>
              </a:tr>
              <a:tr h="341075">
                <a:tc>
                  <a:txBody>
                    <a:bodyPr>
                      <a:noAutofit/>
                    </a:bodyPr>
                    <a:lstStyle/>
                    <a:p>
                      <a:pPr indent="0" lvl="0" marL="0" rtl="0" algn="l">
                        <a:spcBef>
                          <a:spcPts val="0"/>
                        </a:spcBef>
                        <a:spcAft>
                          <a:spcPts val="0"/>
                        </a:spcAft>
                        <a:buNone/>
                      </a:pPr>
                      <a:r>
                        <a:rPr lang="en">
                          <a:solidFill>
                            <a:srgbClr val="FFFFFF"/>
                          </a:solidFill>
                        </a:rPr>
                        <a:t>Phone Number</a:t>
                      </a:r>
                      <a:endParaRPr>
                        <a:solidFill>
                          <a:srgbClr val="FFFFFF"/>
                        </a:solidFill>
                      </a:endParaRPr>
                    </a:p>
                  </a:txBody>
                  <a:tcPr marT="91425" marB="91425" marR="91425" marL="91425">
                    <a:solidFill>
                      <a:srgbClr val="3C78D8"/>
                    </a:solidFill>
                  </a:tcPr>
                </a:tc>
                <a:tc>
                  <a:txBody>
                    <a:bodyPr>
                      <a:noAutofit/>
                    </a:bodyPr>
                    <a:lstStyle/>
                    <a:p>
                      <a:pPr indent="0" lvl="0" marL="0" rtl="0" algn="l">
                        <a:spcBef>
                          <a:spcPts val="0"/>
                        </a:spcBef>
                        <a:spcAft>
                          <a:spcPts val="0"/>
                        </a:spcAft>
                        <a:buNone/>
                      </a:pPr>
                      <a:r>
                        <a:rPr lang="en">
                          <a:solidFill>
                            <a:srgbClr val="FFFFFF"/>
                          </a:solidFill>
                        </a:rPr>
                        <a:t>Email</a:t>
                      </a:r>
                      <a:endParaRPr>
                        <a:solidFill>
                          <a:srgbClr val="FFFFFF"/>
                        </a:solidFill>
                      </a:endParaRPr>
                    </a:p>
                  </a:txBody>
                  <a:tcPr marT="91425" marB="91425" marR="91425" marL="91425">
                    <a:solidFill>
                      <a:srgbClr val="E06666"/>
                    </a:solidFill>
                  </a:tcPr>
                </a:tc>
                <a:tc>
                  <a:txBody>
                    <a:bodyPr>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Email</a:t>
                      </a:r>
                      <a:endParaRPr>
                        <a:solidFill>
                          <a:srgbClr val="FFFFFF"/>
                        </a:solidFill>
                        <a:latin typeface="Roboto"/>
                        <a:ea typeface="Roboto"/>
                        <a:cs typeface="Roboto"/>
                        <a:sym typeface="Roboto"/>
                      </a:endParaRPr>
                    </a:p>
                  </a:txBody>
                  <a:tcPr marT="91425" marB="91425" marR="91425" marL="91425">
                    <a:solidFill>
                      <a:srgbClr val="8BC34A"/>
                    </a:solidFill>
                  </a:tcPr>
                </a:tc>
              </a:tr>
              <a:tr h="341075">
                <a:tc>
                  <a:txBody>
                    <a:bodyPr>
                      <a:noAutofit/>
                    </a:bodyPr>
                    <a:lstStyle/>
                    <a:p>
                      <a:pPr indent="0" lvl="0" marL="0" rtl="0" algn="l">
                        <a:spcBef>
                          <a:spcPts val="0"/>
                        </a:spcBef>
                        <a:spcAft>
                          <a:spcPts val="0"/>
                        </a:spcAft>
                        <a:buNone/>
                      </a:pPr>
                      <a:r>
                        <a:rPr lang="en">
                          <a:solidFill>
                            <a:srgbClr val="FFFFFF"/>
                          </a:solidFill>
                        </a:rPr>
                        <a:t>User’s Local Time</a:t>
                      </a:r>
                      <a:endParaRPr>
                        <a:solidFill>
                          <a:srgbClr val="FFFFFF"/>
                        </a:solidFill>
                      </a:endParaRPr>
                    </a:p>
                  </a:txBody>
                  <a:tcPr marT="91425" marB="91425" marR="91425" marL="91425">
                    <a:solidFill>
                      <a:srgbClr val="3C78D8"/>
                    </a:solidFill>
                  </a:tcPr>
                </a:tc>
                <a:tc>
                  <a:txBody>
                    <a:bodyPr>
                      <a:noAutofit/>
                    </a:bodyPr>
                    <a:lstStyle/>
                    <a:p>
                      <a:pPr indent="0" lvl="0" marL="0" rtl="0" algn="l">
                        <a:spcBef>
                          <a:spcPts val="0"/>
                        </a:spcBef>
                        <a:spcAft>
                          <a:spcPts val="0"/>
                        </a:spcAft>
                        <a:buNone/>
                      </a:pPr>
                      <a:r>
                        <a:rPr lang="en">
                          <a:solidFill>
                            <a:srgbClr val="FFFFFF"/>
                          </a:solidFill>
                        </a:rPr>
                        <a:t>Location</a:t>
                      </a:r>
                      <a:endParaRPr>
                        <a:solidFill>
                          <a:srgbClr val="FFFFFF"/>
                        </a:solidFill>
                      </a:endParaRPr>
                    </a:p>
                  </a:txBody>
                  <a:tcPr marT="91425" marB="91425" marR="91425" marL="91425">
                    <a:solidFill>
                      <a:srgbClr val="E06666"/>
                    </a:solidFill>
                  </a:tcPr>
                </a:tc>
                <a:tc>
                  <a:txBody>
                    <a:bodyPr>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Job Title</a:t>
                      </a:r>
                      <a:endParaRPr>
                        <a:solidFill>
                          <a:srgbClr val="FFFFFF"/>
                        </a:solidFill>
                        <a:latin typeface="Roboto"/>
                        <a:ea typeface="Roboto"/>
                        <a:cs typeface="Roboto"/>
                        <a:sym typeface="Roboto"/>
                      </a:endParaRPr>
                    </a:p>
                  </a:txBody>
                  <a:tcPr marT="91425" marB="91425" marR="91425" marL="91425">
                    <a:solidFill>
                      <a:srgbClr val="8BC34A"/>
                    </a:solidFill>
                  </a:tcPr>
                </a:tc>
              </a:tr>
              <a:tr h="341075">
                <a:tc>
                  <a:txBody>
                    <a:bodyPr>
                      <a:noAutofit/>
                    </a:bodyPr>
                    <a:lstStyle/>
                    <a:p>
                      <a:pPr indent="0" lvl="0" marL="0" rtl="0" algn="l">
                        <a:spcBef>
                          <a:spcPts val="0"/>
                        </a:spcBef>
                        <a:spcAft>
                          <a:spcPts val="0"/>
                        </a:spcAft>
                        <a:buNone/>
                      </a:pPr>
                      <a:r>
                        <a:rPr lang="en">
                          <a:solidFill>
                            <a:srgbClr val="FFFFFF"/>
                          </a:solidFill>
                        </a:rPr>
                        <a:t>Online Status</a:t>
                      </a:r>
                      <a:endParaRPr>
                        <a:solidFill>
                          <a:srgbClr val="FFFFFF"/>
                        </a:solidFill>
                      </a:endParaRPr>
                    </a:p>
                  </a:txBody>
                  <a:tcPr marT="91425" marB="91425" marR="91425" marL="91425">
                    <a:solidFill>
                      <a:srgbClr val="3C78D8"/>
                    </a:solidFill>
                  </a:tcPr>
                </a:tc>
                <a:tc>
                  <a:txBody>
                    <a:bodyPr>
                      <a:noAutofit/>
                    </a:bodyPr>
                    <a:lstStyle/>
                    <a:p>
                      <a:pPr indent="0" lvl="0" marL="0" rtl="0" algn="l">
                        <a:spcBef>
                          <a:spcPts val="0"/>
                        </a:spcBef>
                        <a:spcAft>
                          <a:spcPts val="0"/>
                        </a:spcAft>
                        <a:buNone/>
                      </a:pPr>
                      <a:r>
                        <a:rPr lang="en">
                          <a:solidFill>
                            <a:srgbClr val="FFFFFF"/>
                          </a:solidFill>
                        </a:rPr>
                        <a:t>Language</a:t>
                      </a:r>
                      <a:endParaRPr>
                        <a:solidFill>
                          <a:srgbClr val="FFFFFF"/>
                        </a:solidFill>
                      </a:endParaRPr>
                    </a:p>
                  </a:txBody>
                  <a:tcPr marT="91425" marB="91425" marR="91425" marL="91425">
                    <a:solidFill>
                      <a:srgbClr val="E06666"/>
                    </a:solidFill>
                  </a:tcPr>
                </a:tc>
                <a:tc>
                  <a:txBody>
                    <a:bodyPr>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Country</a:t>
                      </a:r>
                      <a:endParaRPr>
                        <a:solidFill>
                          <a:srgbClr val="FFFFFF"/>
                        </a:solidFill>
                        <a:latin typeface="Roboto"/>
                        <a:ea typeface="Roboto"/>
                        <a:cs typeface="Roboto"/>
                        <a:sym typeface="Roboto"/>
                      </a:endParaRPr>
                    </a:p>
                  </a:txBody>
                  <a:tcPr marT="91425" marB="91425" marR="91425" marL="91425">
                    <a:solidFill>
                      <a:srgbClr val="8BC34A"/>
                    </a:solidFill>
                  </a:tcPr>
                </a:tc>
              </a:tr>
              <a:tr h="344375">
                <a:tc>
                  <a:txBody>
                    <a:bodyPr>
                      <a:noAutofit/>
                    </a:bodyPr>
                    <a:lstStyle/>
                    <a:p>
                      <a:pPr indent="0" lvl="0" marL="0" rtl="0" algn="l">
                        <a:spcBef>
                          <a:spcPts val="0"/>
                        </a:spcBef>
                        <a:spcAft>
                          <a:spcPts val="0"/>
                        </a:spcAft>
                        <a:buNone/>
                      </a:pPr>
                      <a:r>
                        <a:t/>
                      </a:r>
                      <a:endParaRPr>
                        <a:solidFill>
                          <a:srgbClr val="FFFFFF"/>
                        </a:solidFill>
                      </a:endParaRPr>
                    </a:p>
                  </a:txBody>
                  <a:tcPr marT="91425" marB="91425" marR="91425" marL="91425">
                    <a:solidFill>
                      <a:srgbClr val="3C78D8"/>
                    </a:solidFill>
                  </a:tcPr>
                </a:tc>
                <a:tc>
                  <a:txBody>
                    <a:bodyPr>
                      <a:noAutofit/>
                    </a:bodyPr>
                    <a:lstStyle/>
                    <a:p>
                      <a:pPr indent="0" lvl="0" marL="0" rtl="0" algn="l">
                        <a:spcBef>
                          <a:spcPts val="0"/>
                        </a:spcBef>
                        <a:spcAft>
                          <a:spcPts val="0"/>
                        </a:spcAft>
                        <a:buNone/>
                      </a:pPr>
                      <a:r>
                        <a:rPr lang="en">
                          <a:solidFill>
                            <a:srgbClr val="FFFFFF"/>
                          </a:solidFill>
                        </a:rPr>
                        <a:t>Local Time</a:t>
                      </a:r>
                      <a:endParaRPr>
                        <a:solidFill>
                          <a:srgbClr val="FFFFFF"/>
                        </a:solidFill>
                      </a:endParaRPr>
                    </a:p>
                  </a:txBody>
                  <a:tcPr marT="91425" marB="91425" marR="91425" marL="91425">
                    <a:solidFill>
                      <a:srgbClr val="E06666"/>
                    </a:solidFill>
                  </a:tcPr>
                </a:tc>
                <a:tc>
                  <a:txBody>
                    <a:bodyPr>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City</a:t>
                      </a:r>
                      <a:endParaRPr>
                        <a:solidFill>
                          <a:srgbClr val="FFFFFF"/>
                        </a:solidFill>
                        <a:latin typeface="Roboto"/>
                        <a:ea typeface="Roboto"/>
                        <a:cs typeface="Roboto"/>
                        <a:sym typeface="Roboto"/>
                      </a:endParaRPr>
                    </a:p>
                  </a:txBody>
                  <a:tcPr marT="91425" marB="91425" marR="91425" marL="91425">
                    <a:solidFill>
                      <a:srgbClr val="8BC34A"/>
                    </a:solidFill>
                  </a:tcPr>
                </a:tc>
              </a:tr>
              <a:tr h="344375">
                <a:tc>
                  <a:txBody>
                    <a:bodyPr>
                      <a:noAutofit/>
                    </a:bodyPr>
                    <a:lstStyle/>
                    <a:p>
                      <a:pPr indent="0" lvl="0" marL="0" rtl="0" algn="l">
                        <a:spcBef>
                          <a:spcPts val="0"/>
                        </a:spcBef>
                        <a:spcAft>
                          <a:spcPts val="0"/>
                        </a:spcAft>
                        <a:buNone/>
                      </a:pPr>
                      <a:r>
                        <a:t/>
                      </a:r>
                      <a:endParaRPr>
                        <a:solidFill>
                          <a:srgbClr val="FFFFFF"/>
                        </a:solidFill>
                      </a:endParaRPr>
                    </a:p>
                  </a:txBody>
                  <a:tcPr marT="91425" marB="91425" marR="91425" marL="91425">
                    <a:solidFill>
                      <a:srgbClr val="3C78D8"/>
                    </a:solidFill>
                  </a:tcPr>
                </a:tc>
                <a:tc>
                  <a:txBody>
                    <a:bodyPr>
                      <a:noAutofit/>
                    </a:bodyPr>
                    <a:lstStyle/>
                    <a:p>
                      <a:pPr indent="0" lvl="0" marL="0" rtl="0" algn="l">
                        <a:spcBef>
                          <a:spcPts val="0"/>
                        </a:spcBef>
                        <a:spcAft>
                          <a:spcPts val="0"/>
                        </a:spcAft>
                        <a:buNone/>
                      </a:pPr>
                      <a:r>
                        <a:t/>
                      </a:r>
                      <a:endParaRPr>
                        <a:solidFill>
                          <a:srgbClr val="FFFFFF"/>
                        </a:solidFill>
                      </a:endParaRPr>
                    </a:p>
                  </a:txBody>
                  <a:tcPr marT="91425" marB="91425" marR="91425" marL="91425">
                    <a:solidFill>
                      <a:srgbClr val="E06666"/>
                    </a:solidFill>
                  </a:tcPr>
                </a:tc>
                <a:tc>
                  <a:txBody>
                    <a:bodyPr>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Language</a:t>
                      </a:r>
                      <a:endParaRPr>
                        <a:solidFill>
                          <a:srgbClr val="FFFFFF"/>
                        </a:solidFill>
                        <a:latin typeface="Roboto"/>
                        <a:ea typeface="Roboto"/>
                        <a:cs typeface="Roboto"/>
                        <a:sym typeface="Roboto"/>
                      </a:endParaRPr>
                    </a:p>
                  </a:txBody>
                  <a:tcPr marT="91425" marB="91425" marR="91425" marL="91425">
                    <a:solidFill>
                      <a:srgbClr val="8BC34A"/>
                    </a:solidFill>
                  </a:tcPr>
                </a:tc>
              </a:tr>
              <a:tr h="344375">
                <a:tc>
                  <a:txBody>
                    <a:bodyPr>
                      <a:noAutofit/>
                    </a:bodyPr>
                    <a:lstStyle/>
                    <a:p>
                      <a:pPr indent="0" lvl="0" marL="0" rtl="0" algn="l">
                        <a:spcBef>
                          <a:spcPts val="0"/>
                        </a:spcBef>
                        <a:spcAft>
                          <a:spcPts val="0"/>
                        </a:spcAft>
                        <a:buNone/>
                      </a:pPr>
                      <a:r>
                        <a:t/>
                      </a:r>
                      <a:endParaRPr>
                        <a:solidFill>
                          <a:srgbClr val="FFFFFF"/>
                        </a:solidFill>
                      </a:endParaRPr>
                    </a:p>
                  </a:txBody>
                  <a:tcPr marT="91425" marB="91425" marR="91425" marL="91425">
                    <a:solidFill>
                      <a:srgbClr val="3C78D8"/>
                    </a:solidFill>
                  </a:tcPr>
                </a:tc>
                <a:tc>
                  <a:txBody>
                    <a:bodyPr>
                      <a:noAutofit/>
                    </a:bodyPr>
                    <a:lstStyle/>
                    <a:p>
                      <a:pPr indent="0" lvl="0" marL="0" rtl="0" algn="l">
                        <a:spcBef>
                          <a:spcPts val="0"/>
                        </a:spcBef>
                        <a:spcAft>
                          <a:spcPts val="0"/>
                        </a:spcAft>
                        <a:buNone/>
                      </a:pPr>
                      <a:r>
                        <a:t/>
                      </a:r>
                      <a:endParaRPr>
                        <a:solidFill>
                          <a:srgbClr val="FFFFFF"/>
                        </a:solidFill>
                      </a:endParaRPr>
                    </a:p>
                  </a:txBody>
                  <a:tcPr marT="91425" marB="91425" marR="91425" marL="91425">
                    <a:solidFill>
                      <a:srgbClr val="E06666"/>
                    </a:solidFill>
                  </a:tcPr>
                </a:tc>
                <a:tc>
                  <a:txBody>
                    <a:bodyPr>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Time Zone</a:t>
                      </a:r>
                      <a:endParaRPr>
                        <a:solidFill>
                          <a:srgbClr val="FFFFFF"/>
                        </a:solidFill>
                        <a:latin typeface="Roboto"/>
                        <a:ea typeface="Roboto"/>
                        <a:cs typeface="Roboto"/>
                        <a:sym typeface="Roboto"/>
                      </a:endParaRPr>
                    </a:p>
                  </a:txBody>
                  <a:tcPr marT="91425" marB="91425" marR="91425" marL="91425">
                    <a:solidFill>
                      <a:srgbClr val="8BC34A"/>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Missing</a:t>
            </a:r>
            <a:endParaRPr/>
          </a:p>
        </p:txBody>
      </p:sp>
      <p:sp>
        <p:nvSpPr>
          <p:cNvPr id="158" name="Google Shape;158;p27"/>
          <p:cNvSpPr txBox="1"/>
          <p:nvPr>
            <p:ph idx="1" type="body"/>
          </p:nvPr>
        </p:nvSpPr>
        <p:spPr>
          <a:xfrm>
            <a:off x="0" y="1287700"/>
            <a:ext cx="5524500" cy="385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Glossary</a:t>
            </a:r>
            <a:endParaRPr/>
          </a:p>
          <a:p>
            <a:pPr indent="-342900" lvl="0" marL="457200" rtl="0" algn="l">
              <a:spcBef>
                <a:spcPts val="0"/>
              </a:spcBef>
              <a:spcAft>
                <a:spcPts val="0"/>
              </a:spcAft>
              <a:buSzPts val="1800"/>
              <a:buChar char="●"/>
            </a:pPr>
            <a:r>
              <a:rPr lang="en"/>
              <a:t>Specific future upgrade plans (if any).</a:t>
            </a:r>
            <a:endParaRPr/>
          </a:p>
          <a:p>
            <a:pPr indent="-342900" lvl="0" marL="457200" rtl="0" algn="l">
              <a:spcBef>
                <a:spcPts val="0"/>
              </a:spcBef>
              <a:spcAft>
                <a:spcPts val="0"/>
              </a:spcAft>
              <a:buSzPts val="1800"/>
              <a:buChar char="●"/>
            </a:pPr>
            <a:r>
              <a:rPr lang="en"/>
              <a:t>How to turn off dynamic translations</a:t>
            </a:r>
            <a:endParaRPr/>
          </a:p>
          <a:p>
            <a:pPr indent="-342900" lvl="0" marL="457200" rtl="0" algn="l">
              <a:spcBef>
                <a:spcPts val="0"/>
              </a:spcBef>
              <a:spcAft>
                <a:spcPts val="0"/>
              </a:spcAft>
              <a:buSzPts val="1800"/>
              <a:buChar char="●"/>
            </a:pPr>
            <a:r>
              <a:rPr lang="en"/>
              <a:t>An explanation as to how Altavista’s Babelfish operates.</a:t>
            </a:r>
            <a:endParaRPr/>
          </a:p>
          <a:p>
            <a:pPr indent="-342900" lvl="0" marL="457200" rtl="0" algn="l">
              <a:spcBef>
                <a:spcPts val="0"/>
              </a:spcBef>
              <a:spcAft>
                <a:spcPts val="0"/>
              </a:spcAft>
              <a:buSzPts val="1800"/>
              <a:buChar char="●"/>
            </a:pPr>
            <a:r>
              <a:rPr lang="en"/>
              <a:t>If the server fails, what is the plan of action?</a:t>
            </a:r>
            <a:endParaRPr/>
          </a:p>
          <a:p>
            <a:pPr indent="-342900" lvl="0" marL="457200" rtl="0" algn="l">
              <a:spcBef>
                <a:spcPts val="0"/>
              </a:spcBef>
              <a:spcAft>
                <a:spcPts val="0"/>
              </a:spcAft>
              <a:buSzPts val="1800"/>
              <a:buChar char="●"/>
            </a:pPr>
            <a:r>
              <a:rPr lang="en"/>
              <a:t>How do you contact the WUS Administrator?</a:t>
            </a:r>
            <a:endParaRPr/>
          </a:p>
          <a:p>
            <a:pPr indent="-342900" lvl="0" marL="457200" rtl="0" algn="l">
              <a:spcBef>
                <a:spcPts val="0"/>
              </a:spcBef>
              <a:spcAft>
                <a:spcPts val="0"/>
              </a:spcAft>
              <a:buSzPts val="1800"/>
              <a:buChar char="●"/>
            </a:pPr>
            <a:r>
              <a:rPr lang="en"/>
              <a:t>Alternative translation engines</a:t>
            </a:r>
            <a:endParaRPr/>
          </a:p>
          <a:p>
            <a:pPr indent="-342900" lvl="0" marL="457200" rtl="0" algn="l">
              <a:spcBef>
                <a:spcPts val="0"/>
              </a:spcBef>
              <a:spcAft>
                <a:spcPts val="0"/>
              </a:spcAft>
              <a:buSzPts val="1800"/>
              <a:buChar char="●"/>
            </a:pPr>
            <a:r>
              <a:rPr lang="en"/>
              <a:t>An “options” menu item.</a:t>
            </a:r>
            <a:endParaRPr/>
          </a:p>
          <a:p>
            <a:pPr indent="-342900" lvl="0" marL="457200" rtl="0" algn="l">
              <a:spcBef>
                <a:spcPts val="0"/>
              </a:spcBef>
              <a:spcAft>
                <a:spcPts val="0"/>
              </a:spcAft>
              <a:buSzPts val="1800"/>
              <a:buChar char="●"/>
            </a:pPr>
            <a:r>
              <a:rPr lang="en"/>
              <a:t>An explanation as to how multiple files can be uploaded into WUS at one time.</a:t>
            </a:r>
            <a:endParaRPr/>
          </a:p>
        </p:txBody>
      </p:sp>
      <p:pic>
        <p:nvPicPr>
          <p:cNvPr id="159" name="Google Shape;159;p27"/>
          <p:cNvPicPr preferRelativeResize="0"/>
          <p:nvPr/>
        </p:nvPicPr>
        <p:blipFill>
          <a:blip r:embed="rId3">
            <a:alphaModFix/>
          </a:blip>
          <a:stretch>
            <a:fillRect/>
          </a:stretch>
        </p:blipFill>
        <p:spPr>
          <a:xfrm>
            <a:off x="5436575" y="1621076"/>
            <a:ext cx="3619499" cy="236704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Missing (cont’d)</a:t>
            </a:r>
            <a:endParaRPr/>
          </a:p>
        </p:txBody>
      </p:sp>
      <p:sp>
        <p:nvSpPr>
          <p:cNvPr id="165" name="Google Shape;165;p28"/>
          <p:cNvSpPr txBox="1"/>
          <p:nvPr>
            <p:ph idx="1" type="body"/>
          </p:nvPr>
        </p:nvSpPr>
        <p:spPr>
          <a:xfrm>
            <a:off x="0" y="1489825"/>
            <a:ext cx="9144000" cy="365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Directions on how to install and utilize the WUS software, and MySQL on programs like Netbeans, IntelliJ, Eclipse, etc., especially when it comes to:</a:t>
            </a:r>
            <a:endParaRPr/>
          </a:p>
          <a:p>
            <a:pPr indent="-317500" lvl="1" marL="914400" rtl="0" algn="l">
              <a:spcBef>
                <a:spcPts val="0"/>
              </a:spcBef>
              <a:spcAft>
                <a:spcPts val="0"/>
              </a:spcAft>
              <a:buSzPts val="1400"/>
              <a:buChar char="○"/>
            </a:pPr>
            <a:r>
              <a:rPr lang="en"/>
              <a:t>How to include “java.exe” in one’s “path”.</a:t>
            </a:r>
            <a:endParaRPr/>
          </a:p>
          <a:p>
            <a:pPr indent="-317500" lvl="1" marL="914400" rtl="0" algn="l">
              <a:spcBef>
                <a:spcPts val="0"/>
              </a:spcBef>
              <a:spcAft>
                <a:spcPts val="0"/>
              </a:spcAft>
              <a:buSzPts val="1400"/>
              <a:buChar char="○"/>
            </a:pPr>
            <a:r>
              <a:rPr lang="en"/>
              <a:t>How to properly incorporate .jar files when utilizing or trying to install the WUS software.</a:t>
            </a:r>
            <a:endParaRPr/>
          </a:p>
          <a:p>
            <a:pPr indent="-317500" lvl="1" marL="914400" rtl="0" algn="l">
              <a:spcBef>
                <a:spcPts val="0"/>
              </a:spcBef>
              <a:spcAft>
                <a:spcPts val="0"/>
              </a:spcAft>
              <a:buSzPts val="1400"/>
              <a:buChar char="○"/>
            </a:pPr>
            <a:r>
              <a:rPr lang="en"/>
              <a:t>Installing the Java Runtime Engine.</a:t>
            </a:r>
            <a:endParaRPr/>
          </a:p>
          <a:p>
            <a:pPr indent="-317500" lvl="1" marL="914400" rtl="0" algn="l">
              <a:spcBef>
                <a:spcPts val="0"/>
              </a:spcBef>
              <a:spcAft>
                <a:spcPts val="0"/>
              </a:spcAft>
              <a:buSzPts val="1400"/>
              <a:buChar char="○"/>
            </a:pPr>
            <a:r>
              <a:rPr lang="en"/>
              <a:t>Installing MySQL.</a:t>
            </a:r>
            <a:endParaRPr/>
          </a:p>
          <a:p>
            <a:pPr indent="-317500" lvl="1" marL="914400" rtl="0" algn="l">
              <a:spcBef>
                <a:spcPts val="0"/>
              </a:spcBef>
              <a:spcAft>
                <a:spcPts val="0"/>
              </a:spcAft>
              <a:buSzPts val="1400"/>
              <a:buChar char="○"/>
            </a:pPr>
            <a:r>
              <a:rPr lang="en"/>
              <a:t>Creating databases and tables.</a:t>
            </a:r>
            <a:endParaRPr/>
          </a:p>
          <a:p>
            <a:pPr indent="-317500" lvl="1" marL="914400" rtl="0" algn="l">
              <a:spcBef>
                <a:spcPts val="0"/>
              </a:spcBef>
              <a:spcAft>
                <a:spcPts val="0"/>
              </a:spcAft>
              <a:buSzPts val="1400"/>
              <a:buChar char="○"/>
            </a:pPr>
            <a:r>
              <a:rPr lang="en"/>
              <a:t>Executing the WUS software for first time use only.</a:t>
            </a:r>
            <a:endParaRPr/>
          </a:p>
          <a:p>
            <a:pPr indent="-317500" lvl="1" marL="914400" rtl="0" algn="l">
              <a:spcBef>
                <a:spcPts val="0"/>
              </a:spcBef>
              <a:spcAft>
                <a:spcPts val="0"/>
              </a:spcAft>
              <a:buSzPts val="1400"/>
              <a:buChar char="○"/>
            </a:pPr>
            <a:r>
              <a:rPr lang="en"/>
              <a:t>Actually running the WUS software for more than first time use.</a:t>
            </a:r>
            <a:endParaRPr/>
          </a:p>
          <a:p>
            <a:pPr indent="-317500" lvl="1" marL="914400" rtl="0" algn="l">
              <a:spcBef>
                <a:spcPts val="0"/>
              </a:spcBef>
              <a:spcAft>
                <a:spcPts val="0"/>
              </a:spcAft>
              <a:buSzPts val="1400"/>
              <a:buChar char="○"/>
            </a:pPr>
            <a:r>
              <a:rPr lang="en"/>
              <a:t>Accessing the WUS database.</a:t>
            </a:r>
            <a:endParaRPr/>
          </a:p>
          <a:p>
            <a:pPr indent="-317500" lvl="1" marL="914400" rtl="0" algn="l">
              <a:spcBef>
                <a:spcPts val="0"/>
              </a:spcBef>
              <a:spcAft>
                <a:spcPts val="0"/>
              </a:spcAft>
              <a:buSzPts val="1400"/>
              <a:buChar char="○"/>
            </a:pPr>
            <a:r>
              <a:rPr lang="en"/>
              <a:t>How to download the “plugin technology” that establishes a connection between the Internet browser and the Java Platform. What is this “plugin technology” that the Feasibility Study speaks of anyway?</a:t>
            </a:r>
            <a:endParaRPr/>
          </a:p>
          <a:p>
            <a:pPr indent="0" lvl="0" marL="0" rtl="0" algn="l">
              <a:spcBef>
                <a:spcPts val="1600"/>
              </a:spcBef>
              <a:spcAft>
                <a:spcPts val="1600"/>
              </a:spcAft>
              <a:buNone/>
            </a:pPr>
            <a:r>
              <a:t/>
            </a:r>
            <a:endParaRPr/>
          </a:p>
        </p:txBody>
      </p:sp>
      <p:pic>
        <p:nvPicPr>
          <p:cNvPr id="166" name="Google Shape;166;p28"/>
          <p:cNvPicPr preferRelativeResize="0"/>
          <p:nvPr/>
        </p:nvPicPr>
        <p:blipFill>
          <a:blip r:embed="rId3">
            <a:alphaModFix/>
          </a:blip>
          <a:stretch>
            <a:fillRect/>
          </a:stretch>
        </p:blipFill>
        <p:spPr>
          <a:xfrm>
            <a:off x="4912842" y="345700"/>
            <a:ext cx="3996684" cy="1144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Missing (cont’d)</a:t>
            </a:r>
            <a:endParaRPr/>
          </a:p>
        </p:txBody>
      </p:sp>
      <p:sp>
        <p:nvSpPr>
          <p:cNvPr id="172" name="Google Shape;172;p29"/>
          <p:cNvSpPr txBox="1"/>
          <p:nvPr>
            <p:ph idx="1" type="body"/>
          </p:nvPr>
        </p:nvSpPr>
        <p:spPr>
          <a:xfrm>
            <a:off x="0" y="1489825"/>
            <a:ext cx="9144000" cy="365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often will </a:t>
            </a:r>
            <a:r>
              <a:rPr lang="en"/>
              <a:t>implementation</a:t>
            </a:r>
            <a:r>
              <a:rPr lang="en"/>
              <a:t> take place?</a:t>
            </a:r>
            <a:endParaRPr/>
          </a:p>
          <a:p>
            <a:pPr indent="-342900" lvl="0" marL="457200" rtl="0" algn="l">
              <a:spcBef>
                <a:spcPts val="0"/>
              </a:spcBef>
              <a:spcAft>
                <a:spcPts val="0"/>
              </a:spcAft>
              <a:buSzPts val="1800"/>
              <a:buChar char="●"/>
            </a:pPr>
            <a:r>
              <a:rPr lang="en"/>
              <a:t>Where is WUS.jar? It doesn’t exist. </a:t>
            </a:r>
            <a:endParaRPr/>
          </a:p>
          <a:p>
            <a:pPr indent="-342900" lvl="0" marL="457200" rtl="0" algn="l">
              <a:spcBef>
                <a:spcPts val="0"/>
              </a:spcBef>
              <a:spcAft>
                <a:spcPts val="0"/>
              </a:spcAft>
              <a:buSzPts val="1800"/>
              <a:buChar char="●"/>
            </a:pPr>
            <a:r>
              <a:rPr lang="en"/>
              <a:t>An alert that lets the user know if people want to chat with him.</a:t>
            </a:r>
            <a:endParaRPr/>
          </a:p>
          <a:p>
            <a:pPr indent="-342900" lvl="0" marL="457200" rtl="0" algn="l">
              <a:spcBef>
                <a:spcPts val="0"/>
              </a:spcBef>
              <a:spcAft>
                <a:spcPts val="0"/>
              </a:spcAft>
              <a:buSzPts val="1800"/>
              <a:buChar char="●"/>
            </a:pPr>
            <a:r>
              <a:rPr lang="en"/>
              <a:t>Won’t there have to be people working on WUS who know not just Java and Java Swing, but MySQL as well? Shouldn’t that be a requirement?</a:t>
            </a:r>
            <a:endParaRPr/>
          </a:p>
          <a:p>
            <a:pPr indent="-342900" lvl="0" marL="457200" rtl="0" algn="l">
              <a:spcBef>
                <a:spcPts val="0"/>
              </a:spcBef>
              <a:spcAft>
                <a:spcPts val="0"/>
              </a:spcAft>
              <a:buSzPts val="1800"/>
              <a:buChar char="●"/>
            </a:pPr>
            <a:r>
              <a:rPr lang="en"/>
              <a:t>Where is the Reference Implementation for the Java Servlet and JavaServer Pages?</a:t>
            </a:r>
            <a:endParaRPr/>
          </a:p>
          <a:p>
            <a:pPr indent="-342900" lvl="0" marL="457200" rtl="0" algn="l">
              <a:spcBef>
                <a:spcPts val="0"/>
              </a:spcBef>
              <a:spcAft>
                <a:spcPts val="0"/>
              </a:spcAft>
              <a:buSzPts val="1800"/>
              <a:buChar char="●"/>
            </a:pPr>
            <a:r>
              <a:rPr lang="en"/>
              <a:t>What is the application that will have “total control of the graphic display” in WUS?</a:t>
            </a:r>
            <a:endParaRPr/>
          </a:p>
          <a:p>
            <a:pPr indent="-342900" lvl="0" marL="457200" rtl="0" algn="l">
              <a:spcBef>
                <a:spcPts val="0"/>
              </a:spcBef>
              <a:spcAft>
                <a:spcPts val="0"/>
              </a:spcAft>
              <a:buSzPts val="1800"/>
              <a:buChar char="●"/>
            </a:pPr>
            <a:r>
              <a:rPr lang="en"/>
              <a:t>Where are the Context, Interactive Games, Employee Directory, and Message Board Modules in the User’s and Administrator’s Manuals?</a:t>
            </a:r>
            <a:endParaRPr/>
          </a:p>
          <a:p>
            <a:pPr indent="-342900" lvl="0" marL="457200" rtl="0" algn="l">
              <a:spcBef>
                <a:spcPts val="0"/>
              </a:spcBef>
              <a:spcAft>
                <a:spcPts val="0"/>
              </a:spcAft>
              <a:buSzPts val="1800"/>
              <a:buChar char="●"/>
            </a:pPr>
            <a:r>
              <a:rPr lang="en"/>
              <a:t>Where are the email and calendar functions?</a:t>
            </a:r>
            <a:endParaRPr/>
          </a:p>
        </p:txBody>
      </p:sp>
      <p:pic>
        <p:nvPicPr>
          <p:cNvPr id="173" name="Google Shape;173;p29"/>
          <p:cNvPicPr preferRelativeResize="0"/>
          <p:nvPr/>
        </p:nvPicPr>
        <p:blipFill>
          <a:blip r:embed="rId3">
            <a:alphaModFix/>
          </a:blip>
          <a:stretch>
            <a:fillRect/>
          </a:stretch>
        </p:blipFill>
        <p:spPr>
          <a:xfrm>
            <a:off x="6345100" y="140375"/>
            <a:ext cx="2608399" cy="19562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Missing (cont’d)</a:t>
            </a:r>
            <a:endParaRPr/>
          </a:p>
        </p:txBody>
      </p:sp>
      <p:sp>
        <p:nvSpPr>
          <p:cNvPr id="179" name="Google Shape;179;p30"/>
          <p:cNvSpPr txBox="1"/>
          <p:nvPr>
            <p:ph idx="1" type="body"/>
          </p:nvPr>
        </p:nvSpPr>
        <p:spPr>
          <a:xfrm>
            <a:off x="0" y="1489825"/>
            <a:ext cx="6447600" cy="365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 explanation as to what languages each group member can speak.</a:t>
            </a:r>
            <a:endParaRPr/>
          </a:p>
          <a:p>
            <a:pPr indent="-342900" lvl="0" marL="457200" rtl="0" algn="l">
              <a:spcBef>
                <a:spcPts val="0"/>
              </a:spcBef>
              <a:spcAft>
                <a:spcPts val="0"/>
              </a:spcAft>
              <a:buSzPts val="1800"/>
              <a:buChar char="●"/>
            </a:pPr>
            <a:r>
              <a:rPr lang="en"/>
              <a:t>How will the Work Breakdown Structure (WBS) be reorganized if someone leaves the project?</a:t>
            </a:r>
            <a:endParaRPr/>
          </a:p>
          <a:p>
            <a:pPr indent="-342900" lvl="0" marL="457200" rtl="0" algn="l">
              <a:spcBef>
                <a:spcPts val="0"/>
              </a:spcBef>
              <a:spcAft>
                <a:spcPts val="0"/>
              </a:spcAft>
              <a:buSzPts val="1800"/>
              <a:buChar char="●"/>
            </a:pPr>
            <a:r>
              <a:rPr lang="en"/>
              <a:t>Is there a specific format for “Meeting Minutes” reports?</a:t>
            </a:r>
            <a:endParaRPr/>
          </a:p>
          <a:p>
            <a:pPr indent="-342900" lvl="0" marL="457200" rtl="0" algn="l">
              <a:spcBef>
                <a:spcPts val="0"/>
              </a:spcBef>
              <a:spcAft>
                <a:spcPts val="0"/>
              </a:spcAft>
              <a:buSzPts val="1800"/>
              <a:buChar char="●"/>
            </a:pPr>
            <a:r>
              <a:rPr lang="en"/>
              <a:t>Hardware platforms for WUS</a:t>
            </a:r>
            <a:endParaRPr/>
          </a:p>
          <a:p>
            <a:pPr indent="-342900" lvl="0" marL="457200" rtl="0" algn="l">
              <a:spcBef>
                <a:spcPts val="0"/>
              </a:spcBef>
              <a:spcAft>
                <a:spcPts val="0"/>
              </a:spcAft>
              <a:buSzPts val="1800"/>
              <a:buChar char="●"/>
            </a:pPr>
            <a:r>
              <a:rPr lang="en"/>
              <a:t>Directions on how to create </a:t>
            </a:r>
            <a:r>
              <a:rPr lang="en"/>
              <a:t>subfolders</a:t>
            </a:r>
            <a:r>
              <a:rPr lang="en"/>
              <a:t> in the File Server</a:t>
            </a:r>
            <a:endParaRPr/>
          </a:p>
          <a:p>
            <a:pPr indent="-342900" lvl="0" marL="457200" rtl="0" algn="l">
              <a:spcBef>
                <a:spcPts val="0"/>
              </a:spcBef>
              <a:spcAft>
                <a:spcPts val="0"/>
              </a:spcAft>
              <a:buSzPts val="1800"/>
              <a:buChar char="●"/>
            </a:pPr>
            <a:r>
              <a:rPr lang="en"/>
              <a:t>Sort and Searching Function in the user list</a:t>
            </a:r>
            <a:endParaRPr/>
          </a:p>
          <a:p>
            <a:pPr indent="-342900" lvl="0" marL="457200" rtl="0" algn="l">
              <a:spcBef>
                <a:spcPts val="0"/>
              </a:spcBef>
              <a:spcAft>
                <a:spcPts val="0"/>
              </a:spcAft>
              <a:buSzPts val="1800"/>
              <a:buChar char="●"/>
            </a:pPr>
            <a:r>
              <a:rPr lang="en"/>
              <a:t>Why does the README.txt file only say “This is where your source code goes”?</a:t>
            </a:r>
            <a:endParaRPr/>
          </a:p>
        </p:txBody>
      </p:sp>
      <p:pic>
        <p:nvPicPr>
          <p:cNvPr id="180" name="Google Shape;180;p30"/>
          <p:cNvPicPr preferRelativeResize="0"/>
          <p:nvPr/>
        </p:nvPicPr>
        <p:blipFill>
          <a:blip r:embed="rId3">
            <a:alphaModFix/>
          </a:blip>
          <a:stretch>
            <a:fillRect/>
          </a:stretch>
        </p:blipFill>
        <p:spPr>
          <a:xfrm>
            <a:off x="5773600" y="552000"/>
            <a:ext cx="3054900" cy="1699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Easy Fixes</a:t>
            </a:r>
            <a:endParaRPr/>
          </a:p>
        </p:txBody>
      </p:sp>
      <p:sp>
        <p:nvSpPr>
          <p:cNvPr id="186" name="Google Shape;186;p31"/>
          <p:cNvSpPr txBox="1"/>
          <p:nvPr>
            <p:ph idx="1" type="body"/>
          </p:nvPr>
        </p:nvSpPr>
        <p:spPr>
          <a:xfrm>
            <a:off x="0" y="1489825"/>
            <a:ext cx="5002800" cy="353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Ability to change regions</a:t>
            </a:r>
            <a:endParaRPr/>
          </a:p>
          <a:p>
            <a:pPr indent="-342900" lvl="0" marL="457200" rtl="0" algn="l">
              <a:spcBef>
                <a:spcPts val="0"/>
              </a:spcBef>
              <a:spcAft>
                <a:spcPts val="0"/>
              </a:spcAft>
              <a:buSzPts val="1800"/>
              <a:buChar char="●"/>
            </a:pPr>
            <a:r>
              <a:rPr lang="en"/>
              <a:t>Creation of glossaries in the documentation.</a:t>
            </a:r>
            <a:endParaRPr/>
          </a:p>
          <a:p>
            <a:pPr indent="-342900" lvl="0" marL="457200" rtl="0" algn="l">
              <a:spcBef>
                <a:spcPts val="0"/>
              </a:spcBef>
              <a:spcAft>
                <a:spcPts val="0"/>
              </a:spcAft>
              <a:buSzPts val="1800"/>
              <a:buChar char="●"/>
            </a:pPr>
            <a:r>
              <a:rPr lang="en"/>
              <a:t>Filling in README.txt file on how the software works</a:t>
            </a:r>
            <a:endParaRPr/>
          </a:p>
          <a:p>
            <a:pPr indent="-342900" lvl="0" marL="457200" rtl="0" algn="l">
              <a:spcBef>
                <a:spcPts val="0"/>
              </a:spcBef>
              <a:spcAft>
                <a:spcPts val="0"/>
              </a:spcAft>
              <a:buSzPts val="1800"/>
              <a:buChar char="●"/>
            </a:pPr>
            <a:r>
              <a:rPr lang="en"/>
              <a:t>Sorting and Searching function for the user list in user directory</a:t>
            </a:r>
            <a:endParaRPr/>
          </a:p>
        </p:txBody>
      </p:sp>
      <p:pic>
        <p:nvPicPr>
          <p:cNvPr id="187" name="Google Shape;187;p31"/>
          <p:cNvPicPr preferRelativeResize="0"/>
          <p:nvPr/>
        </p:nvPicPr>
        <p:blipFill>
          <a:blip r:embed="rId3">
            <a:alphaModFix/>
          </a:blip>
          <a:stretch>
            <a:fillRect/>
          </a:stretch>
        </p:blipFill>
        <p:spPr>
          <a:xfrm>
            <a:off x="5309500" y="417625"/>
            <a:ext cx="3446599" cy="43082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Whatever You Say (WUS)</a:t>
            </a:r>
            <a:endParaRPr/>
          </a:p>
        </p:txBody>
      </p:sp>
      <p:sp>
        <p:nvSpPr>
          <p:cNvPr id="70" name="Google Shape;70;p14"/>
          <p:cNvSpPr txBox="1"/>
          <p:nvPr>
            <p:ph idx="1" type="body"/>
          </p:nvPr>
        </p:nvSpPr>
        <p:spPr>
          <a:xfrm>
            <a:off x="0" y="2457600"/>
            <a:ext cx="5173200" cy="268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WUS software is a proposed solution to global communication barriers.</a:t>
            </a:r>
            <a:endParaRPr/>
          </a:p>
          <a:p>
            <a:pPr indent="-342900" lvl="0" marL="457200" rtl="0" algn="l">
              <a:spcBef>
                <a:spcPts val="0"/>
              </a:spcBef>
              <a:spcAft>
                <a:spcPts val="0"/>
              </a:spcAft>
              <a:buSzPts val="1800"/>
              <a:buChar char="●"/>
            </a:pPr>
            <a:r>
              <a:rPr lang="en"/>
              <a:t>Modular Design:</a:t>
            </a:r>
            <a:endParaRPr/>
          </a:p>
          <a:p>
            <a:pPr indent="-317500" lvl="1" marL="914400" rtl="0" algn="l">
              <a:spcBef>
                <a:spcPts val="0"/>
              </a:spcBef>
              <a:spcAft>
                <a:spcPts val="0"/>
              </a:spcAft>
              <a:buSzPts val="1400"/>
              <a:buChar char="○"/>
            </a:pPr>
            <a:r>
              <a:rPr lang="en"/>
              <a:t>Each module would be created independently of one another due to an inability to deliver all the intended components by the due date.</a:t>
            </a:r>
            <a:endParaRPr/>
          </a:p>
          <a:p>
            <a:pPr indent="-317500" lvl="1" marL="914400" rtl="0" algn="l">
              <a:spcBef>
                <a:spcPts val="0"/>
              </a:spcBef>
              <a:spcAft>
                <a:spcPts val="0"/>
              </a:spcAft>
              <a:buSzPts val="1400"/>
              <a:buChar char="○"/>
            </a:pPr>
            <a:r>
              <a:rPr lang="en"/>
              <a:t>An external dynamic translation engine that passes original text and gets back translated text. The engine used is Altavista’s Babelfish. </a:t>
            </a:r>
            <a:endParaRPr/>
          </a:p>
          <a:p>
            <a:pPr indent="0" lvl="0" marL="457200" marR="0" rtl="0" algn="l">
              <a:lnSpc>
                <a:spcPct val="115000"/>
              </a:lnSpc>
              <a:spcBef>
                <a:spcPts val="1600"/>
              </a:spcBef>
              <a:spcAft>
                <a:spcPts val="1600"/>
              </a:spcAft>
              <a:buNone/>
            </a:pPr>
            <a:r>
              <a:rPr lang="en"/>
              <a:t>=</a:t>
            </a:r>
            <a:endParaRPr/>
          </a:p>
        </p:txBody>
      </p:sp>
      <p:pic>
        <p:nvPicPr>
          <p:cNvPr id="71" name="Google Shape;71;p14"/>
          <p:cNvPicPr preferRelativeResize="0"/>
          <p:nvPr/>
        </p:nvPicPr>
        <p:blipFill>
          <a:blip r:embed="rId3">
            <a:alphaModFix/>
          </a:blip>
          <a:stretch>
            <a:fillRect/>
          </a:stretch>
        </p:blipFill>
        <p:spPr>
          <a:xfrm>
            <a:off x="5786450" y="1296525"/>
            <a:ext cx="2724150" cy="2686050"/>
          </a:xfrm>
          <a:prstGeom prst="rect">
            <a:avLst/>
          </a:prstGeom>
          <a:noFill/>
          <a:ln>
            <a:noFill/>
          </a:ln>
        </p:spPr>
      </p:pic>
      <p:sp>
        <p:nvSpPr>
          <p:cNvPr id="72" name="Google Shape;72;p14"/>
          <p:cNvSpPr txBox="1"/>
          <p:nvPr/>
        </p:nvSpPr>
        <p:spPr>
          <a:xfrm>
            <a:off x="387900" y="1275050"/>
            <a:ext cx="47778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a:t>
            </a:r>
            <a:r>
              <a:rPr lang="en">
                <a:solidFill>
                  <a:schemeClr val="dk1"/>
                </a:solidFill>
                <a:latin typeface="Roboto"/>
                <a:ea typeface="Roboto"/>
                <a:cs typeface="Roboto"/>
                <a:sym typeface="Roboto"/>
              </a:rPr>
              <a:t>If you talk to a man in a language he understands, that goes to his head. If you talk to him in his language, that goes to his heart.”</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			-Nelson Mandela</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153450" y="6235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Not as Easy Fixes</a:t>
            </a:r>
            <a:endParaRPr/>
          </a:p>
        </p:txBody>
      </p:sp>
      <p:sp>
        <p:nvSpPr>
          <p:cNvPr id="193" name="Google Shape;193;p32"/>
          <p:cNvSpPr txBox="1"/>
          <p:nvPr>
            <p:ph idx="1" type="body"/>
          </p:nvPr>
        </p:nvSpPr>
        <p:spPr>
          <a:xfrm>
            <a:off x="0" y="1211400"/>
            <a:ext cx="6433200" cy="365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Installation of a new translation engine in case Altavista’s Babelfish fails.</a:t>
            </a:r>
            <a:endParaRPr/>
          </a:p>
          <a:p>
            <a:pPr indent="-342900" lvl="0" marL="457200" rtl="0" algn="l">
              <a:spcBef>
                <a:spcPts val="0"/>
              </a:spcBef>
              <a:spcAft>
                <a:spcPts val="0"/>
              </a:spcAft>
              <a:buSzPts val="1800"/>
              <a:buChar char="●"/>
            </a:pPr>
            <a:r>
              <a:rPr lang="en"/>
              <a:t>Recruiting people familiar with Java Swing and MySQL</a:t>
            </a:r>
            <a:endParaRPr/>
          </a:p>
          <a:p>
            <a:pPr indent="-342900" lvl="0" marL="457200" rtl="0" algn="l">
              <a:spcBef>
                <a:spcPts val="0"/>
              </a:spcBef>
              <a:spcAft>
                <a:spcPts val="0"/>
              </a:spcAft>
              <a:buSzPts val="1800"/>
              <a:buChar char="●"/>
            </a:pPr>
            <a:r>
              <a:rPr lang="en"/>
              <a:t>Successful recruitment of people who know the languages missing in the WUS software (ex. Arabic, Hebrew, Italian, etc.).</a:t>
            </a:r>
            <a:endParaRPr/>
          </a:p>
          <a:p>
            <a:pPr indent="-342900" lvl="0" marL="457200" rtl="0" algn="l">
              <a:spcBef>
                <a:spcPts val="0"/>
              </a:spcBef>
              <a:spcAft>
                <a:spcPts val="0"/>
              </a:spcAft>
              <a:buSzPts val="1800"/>
              <a:buChar char="●"/>
            </a:pPr>
            <a:r>
              <a:rPr lang="en"/>
              <a:t>Installation of WUS software into NetBeans, IntelliJ, Eclipse, etc. to ensure that it can be worked on using different programs other than the command prompt.</a:t>
            </a:r>
            <a:endParaRPr/>
          </a:p>
          <a:p>
            <a:pPr indent="-342900" lvl="0" marL="457200" rtl="0" algn="l">
              <a:spcBef>
                <a:spcPts val="0"/>
              </a:spcBef>
              <a:spcAft>
                <a:spcPts val="0"/>
              </a:spcAft>
              <a:buSzPts val="1800"/>
              <a:buChar char="●"/>
            </a:pPr>
            <a:r>
              <a:rPr lang="en"/>
              <a:t>Integration of future modules/components into the WUS software.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Not as Easy Fixes (cont’d)</a:t>
            </a:r>
            <a:endParaRPr/>
          </a:p>
        </p:txBody>
      </p:sp>
      <p:sp>
        <p:nvSpPr>
          <p:cNvPr id="199" name="Google Shape;199;p33"/>
          <p:cNvSpPr txBox="1"/>
          <p:nvPr>
            <p:ph idx="1" type="body"/>
          </p:nvPr>
        </p:nvSpPr>
        <p:spPr>
          <a:xfrm>
            <a:off x="0" y="1489825"/>
            <a:ext cx="9144000" cy="3653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sz="3000"/>
              <a:t>Installation of the following functions:</a:t>
            </a:r>
            <a:endParaRPr sz="3000"/>
          </a:p>
          <a:p>
            <a:pPr indent="-419100" lvl="1" marL="914400" rtl="0" algn="l">
              <a:spcBef>
                <a:spcPts val="0"/>
              </a:spcBef>
              <a:spcAft>
                <a:spcPts val="0"/>
              </a:spcAft>
              <a:buSzPts val="3000"/>
              <a:buChar char="○"/>
            </a:pPr>
            <a:r>
              <a:rPr lang="en" sz="3000"/>
              <a:t>An email function.</a:t>
            </a:r>
            <a:endParaRPr sz="3000"/>
          </a:p>
          <a:p>
            <a:pPr indent="-419100" lvl="1" marL="914400" rtl="0" algn="l">
              <a:spcBef>
                <a:spcPts val="0"/>
              </a:spcBef>
              <a:spcAft>
                <a:spcPts val="0"/>
              </a:spcAft>
              <a:buSzPts val="3000"/>
              <a:buChar char="○"/>
            </a:pPr>
            <a:r>
              <a:rPr lang="en" sz="3000"/>
              <a:t>A calendar function.</a:t>
            </a:r>
            <a:endParaRPr sz="3000"/>
          </a:p>
          <a:p>
            <a:pPr indent="-419100" lvl="1" marL="914400" rtl="0" algn="l">
              <a:spcBef>
                <a:spcPts val="0"/>
              </a:spcBef>
              <a:spcAft>
                <a:spcPts val="0"/>
              </a:spcAft>
              <a:buSzPts val="3000"/>
              <a:buChar char="○"/>
            </a:pPr>
            <a:r>
              <a:rPr lang="en" sz="3000"/>
              <a:t>Message board implementation</a:t>
            </a:r>
            <a:endParaRPr sz="3000"/>
          </a:p>
          <a:p>
            <a:pPr indent="-419100" lvl="1" marL="914400" rtl="0" algn="l">
              <a:spcBef>
                <a:spcPts val="0"/>
              </a:spcBef>
              <a:spcAft>
                <a:spcPts val="0"/>
              </a:spcAft>
              <a:buSzPts val="3000"/>
              <a:buChar char="○"/>
            </a:pPr>
            <a:r>
              <a:rPr lang="en" sz="3000"/>
              <a:t>A function </a:t>
            </a:r>
            <a:r>
              <a:rPr lang="en" sz="3000"/>
              <a:t>allowing the user to turn off dynamic translation at any time.</a:t>
            </a:r>
            <a:endParaRPr sz="3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0" y="490875"/>
            <a:ext cx="9144000" cy="65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Suggested Improvements to WUS Software	</a:t>
            </a:r>
            <a:endParaRPr sz="2800"/>
          </a:p>
        </p:txBody>
      </p:sp>
      <p:sp>
        <p:nvSpPr>
          <p:cNvPr id="205" name="Google Shape;205;p34"/>
          <p:cNvSpPr txBox="1"/>
          <p:nvPr>
            <p:ph idx="1" type="body"/>
          </p:nvPr>
        </p:nvSpPr>
        <p:spPr>
          <a:xfrm>
            <a:off x="0" y="1787550"/>
            <a:ext cx="5964000" cy="33558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Enhance usability for people with disabilities</a:t>
            </a:r>
            <a:endParaRPr/>
          </a:p>
          <a:p>
            <a:pPr indent="-342900" lvl="0" marL="457200" rtl="0" algn="l">
              <a:lnSpc>
                <a:spcPct val="200000"/>
              </a:lnSpc>
              <a:spcBef>
                <a:spcPts val="0"/>
              </a:spcBef>
              <a:spcAft>
                <a:spcPts val="0"/>
              </a:spcAft>
              <a:buSzPts val="1800"/>
              <a:buChar char="●"/>
            </a:pPr>
            <a:r>
              <a:rPr lang="en"/>
              <a:t>Help function with software features</a:t>
            </a:r>
            <a:endParaRPr/>
          </a:p>
          <a:p>
            <a:pPr indent="-342900" lvl="0" marL="457200" rtl="0" algn="l">
              <a:lnSpc>
                <a:spcPct val="200000"/>
              </a:lnSpc>
              <a:spcBef>
                <a:spcPts val="0"/>
              </a:spcBef>
              <a:spcAft>
                <a:spcPts val="0"/>
              </a:spcAft>
              <a:buSzPts val="1800"/>
              <a:buChar char="●"/>
            </a:pPr>
            <a:r>
              <a:rPr lang="en"/>
              <a:t>Confirmation dialogs</a:t>
            </a:r>
            <a:endParaRPr/>
          </a:p>
          <a:p>
            <a:pPr indent="-342900" lvl="0" marL="457200" rtl="0" algn="l">
              <a:lnSpc>
                <a:spcPct val="200000"/>
              </a:lnSpc>
              <a:spcBef>
                <a:spcPts val="0"/>
              </a:spcBef>
              <a:spcAft>
                <a:spcPts val="0"/>
              </a:spcAft>
              <a:buSzPts val="1800"/>
              <a:buChar char="●"/>
            </a:pPr>
            <a:r>
              <a:rPr lang="en"/>
              <a:t>Help determine port number and server IP</a:t>
            </a:r>
            <a:endParaRPr/>
          </a:p>
          <a:p>
            <a:pPr indent="0" lvl="0" marL="457200" rtl="0" algn="l">
              <a:spcBef>
                <a:spcPts val="1600"/>
              </a:spcBef>
              <a:spcAft>
                <a:spcPts val="1600"/>
              </a:spcAft>
              <a:buNone/>
            </a:pPr>
            <a:r>
              <a:t/>
            </a:r>
            <a:endParaRPr/>
          </a:p>
        </p:txBody>
      </p:sp>
      <p:pic>
        <p:nvPicPr>
          <p:cNvPr id="206" name="Google Shape;206;p34"/>
          <p:cNvPicPr preferRelativeResize="0"/>
          <p:nvPr/>
        </p:nvPicPr>
        <p:blipFill>
          <a:blip r:embed="rId3">
            <a:alphaModFix/>
          </a:blip>
          <a:stretch>
            <a:fillRect/>
          </a:stretch>
        </p:blipFill>
        <p:spPr>
          <a:xfrm>
            <a:off x="5260725" y="1752600"/>
            <a:ext cx="3511826" cy="2013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0" y="490875"/>
            <a:ext cx="9144000" cy="65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Suggested Improvements to WUS Software (cont’d)	</a:t>
            </a:r>
            <a:endParaRPr sz="2800"/>
          </a:p>
        </p:txBody>
      </p:sp>
      <p:sp>
        <p:nvSpPr>
          <p:cNvPr id="212" name="Google Shape;212;p35"/>
          <p:cNvSpPr txBox="1"/>
          <p:nvPr>
            <p:ph idx="1" type="body"/>
          </p:nvPr>
        </p:nvSpPr>
        <p:spPr>
          <a:xfrm>
            <a:off x="0" y="1257300"/>
            <a:ext cx="6198600" cy="388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Adding functions like the following:</a:t>
            </a:r>
            <a:endParaRPr/>
          </a:p>
          <a:p>
            <a:pPr indent="-342900" lvl="1" marL="914400" rtl="0" algn="l">
              <a:spcBef>
                <a:spcPts val="0"/>
              </a:spcBef>
              <a:spcAft>
                <a:spcPts val="0"/>
              </a:spcAft>
              <a:buSzPts val="1800"/>
              <a:buChar char="○"/>
            </a:pPr>
            <a:r>
              <a:rPr lang="en" sz="1800"/>
              <a:t>Notifications (chat, update, etc…)</a:t>
            </a:r>
            <a:endParaRPr sz="1800"/>
          </a:p>
          <a:p>
            <a:pPr indent="-342900" lvl="1" marL="914400" rtl="0" algn="l">
              <a:spcBef>
                <a:spcPts val="0"/>
              </a:spcBef>
              <a:spcAft>
                <a:spcPts val="0"/>
              </a:spcAft>
              <a:buSzPts val="1800"/>
              <a:buChar char="○"/>
            </a:pPr>
            <a:r>
              <a:rPr lang="en" sz="1800"/>
              <a:t>A Recycle Bin function</a:t>
            </a:r>
            <a:endParaRPr sz="1800"/>
          </a:p>
          <a:p>
            <a:pPr indent="-342900" lvl="1" marL="914400" rtl="0" algn="l">
              <a:spcBef>
                <a:spcPts val="0"/>
              </a:spcBef>
              <a:spcAft>
                <a:spcPts val="0"/>
              </a:spcAft>
              <a:buSzPts val="1800"/>
              <a:buChar char="○"/>
            </a:pPr>
            <a:r>
              <a:rPr lang="en" sz="1800"/>
              <a:t>Allowing the user to choose which file format that copied files appear on their file tables.</a:t>
            </a:r>
            <a:endParaRPr sz="1800"/>
          </a:p>
          <a:p>
            <a:pPr indent="-342900" lvl="1" marL="914400" rtl="0" algn="l">
              <a:spcBef>
                <a:spcPts val="0"/>
              </a:spcBef>
              <a:spcAft>
                <a:spcPts val="0"/>
              </a:spcAft>
              <a:buSzPts val="1800"/>
              <a:buChar char="○"/>
            </a:pPr>
            <a:r>
              <a:rPr lang="en" sz="1800"/>
              <a:t>Allowing the user to, when renaming a file, alter its file extension.</a:t>
            </a:r>
            <a:endParaRPr sz="1800"/>
          </a:p>
          <a:p>
            <a:pPr indent="-342900" lvl="1" marL="914400" rtl="0" algn="l">
              <a:spcBef>
                <a:spcPts val="0"/>
              </a:spcBef>
              <a:spcAft>
                <a:spcPts val="0"/>
              </a:spcAft>
              <a:buSzPts val="1800"/>
              <a:buChar char="○"/>
            </a:pPr>
            <a:r>
              <a:rPr lang="en" sz="1800"/>
              <a:t>Addition of emoticons.</a:t>
            </a:r>
            <a:endParaRPr sz="1800"/>
          </a:p>
          <a:p>
            <a:pPr indent="-342900" lvl="1" marL="914400" rtl="0" algn="l">
              <a:spcBef>
                <a:spcPts val="0"/>
              </a:spcBef>
              <a:spcAft>
                <a:spcPts val="0"/>
              </a:spcAft>
              <a:buSzPts val="1800"/>
              <a:buChar char="○"/>
            </a:pPr>
            <a:r>
              <a:rPr lang="en" sz="1800"/>
              <a:t>Providing the user the option to toggle between various languages in the Special Characters window of the Chat Module.</a:t>
            </a:r>
            <a:endParaRPr sz="1800"/>
          </a:p>
          <a:p>
            <a:pPr indent="-342900" lvl="0" marL="457200" rtl="0" algn="l">
              <a:spcBef>
                <a:spcPts val="0"/>
              </a:spcBef>
              <a:spcAft>
                <a:spcPts val="0"/>
              </a:spcAft>
              <a:buSzPts val="1800"/>
              <a:buChar char="●"/>
            </a:pPr>
            <a:r>
              <a:rPr lang="en"/>
              <a:t>Mobile Application</a:t>
            </a:r>
            <a:endParaRPr/>
          </a:p>
          <a:p>
            <a:pPr indent="0" lvl="0" marL="0" rtl="0" algn="l">
              <a:spcBef>
                <a:spcPts val="1600"/>
              </a:spcBef>
              <a:spcAft>
                <a:spcPts val="1600"/>
              </a:spcAft>
              <a:buNone/>
            </a:pPr>
            <a:r>
              <a:t/>
            </a:r>
            <a:endParaRPr/>
          </a:p>
        </p:txBody>
      </p:sp>
      <p:pic>
        <p:nvPicPr>
          <p:cNvPr id="213" name="Google Shape;213;p35"/>
          <p:cNvPicPr preferRelativeResize="0"/>
          <p:nvPr/>
        </p:nvPicPr>
        <p:blipFill>
          <a:blip r:embed="rId3">
            <a:alphaModFix/>
          </a:blip>
          <a:stretch>
            <a:fillRect/>
          </a:stretch>
        </p:blipFill>
        <p:spPr>
          <a:xfrm>
            <a:off x="6351000" y="1143975"/>
            <a:ext cx="2640600" cy="1758200"/>
          </a:xfrm>
          <a:prstGeom prst="rect">
            <a:avLst/>
          </a:prstGeom>
          <a:noFill/>
          <a:ln>
            <a:noFill/>
          </a:ln>
        </p:spPr>
      </p:pic>
      <p:pic>
        <p:nvPicPr>
          <p:cNvPr id="214" name="Google Shape;214;p35"/>
          <p:cNvPicPr preferRelativeResize="0"/>
          <p:nvPr/>
        </p:nvPicPr>
        <p:blipFill>
          <a:blip r:embed="rId4">
            <a:alphaModFix/>
          </a:blip>
          <a:stretch>
            <a:fillRect/>
          </a:stretch>
        </p:blipFill>
        <p:spPr>
          <a:xfrm>
            <a:off x="5999325" y="3487600"/>
            <a:ext cx="1324176" cy="1518151"/>
          </a:xfrm>
          <a:prstGeom prst="rect">
            <a:avLst/>
          </a:prstGeom>
          <a:noFill/>
          <a:ln>
            <a:noFill/>
          </a:ln>
        </p:spPr>
      </p:pic>
      <p:pic>
        <p:nvPicPr>
          <p:cNvPr id="215" name="Google Shape;215;p35"/>
          <p:cNvPicPr preferRelativeResize="0"/>
          <p:nvPr/>
        </p:nvPicPr>
        <p:blipFill>
          <a:blip r:embed="rId5">
            <a:alphaModFix/>
          </a:blip>
          <a:stretch>
            <a:fillRect/>
          </a:stretch>
        </p:blipFill>
        <p:spPr>
          <a:xfrm>
            <a:off x="7529299" y="3487600"/>
            <a:ext cx="1198530" cy="151814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0" y="458025"/>
            <a:ext cx="91440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Suggested Improvements to WUS Software </a:t>
            </a:r>
            <a:r>
              <a:rPr lang="en" sz="2800"/>
              <a:t>(cont’d)</a:t>
            </a:r>
            <a:r>
              <a:rPr lang="en" sz="2800"/>
              <a:t>	</a:t>
            </a:r>
            <a:endParaRPr sz="2800"/>
          </a:p>
        </p:txBody>
      </p:sp>
      <p:sp>
        <p:nvSpPr>
          <p:cNvPr id="221" name="Google Shape;221;p36"/>
          <p:cNvSpPr txBox="1"/>
          <p:nvPr>
            <p:ph idx="1" type="body"/>
          </p:nvPr>
        </p:nvSpPr>
        <p:spPr>
          <a:xfrm>
            <a:off x="0" y="1592400"/>
            <a:ext cx="4913100" cy="355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Forgot password feature</a:t>
            </a:r>
            <a:endParaRPr/>
          </a:p>
          <a:p>
            <a:pPr indent="-342900" lvl="0" marL="457200" rtl="0" algn="l">
              <a:spcBef>
                <a:spcPts val="0"/>
              </a:spcBef>
              <a:spcAft>
                <a:spcPts val="0"/>
              </a:spcAft>
              <a:buSzPts val="1800"/>
              <a:buChar char="●"/>
            </a:pPr>
            <a:r>
              <a:rPr lang="en"/>
              <a:t>More language options </a:t>
            </a:r>
            <a:endParaRPr/>
          </a:p>
          <a:p>
            <a:pPr indent="-342900" lvl="0" marL="457200" rtl="0" algn="l">
              <a:spcBef>
                <a:spcPts val="0"/>
              </a:spcBef>
              <a:spcAft>
                <a:spcPts val="0"/>
              </a:spcAft>
              <a:buSzPts val="1800"/>
              <a:buChar char="●"/>
            </a:pPr>
            <a:r>
              <a:rPr lang="en"/>
              <a:t>An email function.</a:t>
            </a:r>
            <a:endParaRPr/>
          </a:p>
          <a:p>
            <a:pPr indent="-342900" lvl="0" marL="457200" rtl="0" algn="l">
              <a:spcBef>
                <a:spcPts val="0"/>
              </a:spcBef>
              <a:spcAft>
                <a:spcPts val="0"/>
              </a:spcAft>
              <a:buSzPts val="1800"/>
              <a:buChar char="●"/>
            </a:pPr>
            <a:r>
              <a:rPr lang="en"/>
              <a:t>A calendar function.</a:t>
            </a:r>
            <a:endParaRPr/>
          </a:p>
          <a:p>
            <a:pPr indent="-342900" lvl="0" marL="457200" rtl="0" algn="l">
              <a:spcBef>
                <a:spcPts val="0"/>
              </a:spcBef>
              <a:spcAft>
                <a:spcPts val="0"/>
              </a:spcAft>
              <a:buSzPts val="1800"/>
              <a:buChar char="●"/>
            </a:pPr>
            <a:r>
              <a:rPr lang="en"/>
              <a:t>More supported document uploads</a:t>
            </a:r>
            <a:endParaRPr/>
          </a:p>
          <a:p>
            <a:pPr indent="-342900" lvl="0" marL="457200" rtl="0" algn="l">
              <a:spcBef>
                <a:spcPts val="0"/>
              </a:spcBef>
              <a:spcAft>
                <a:spcPts val="0"/>
              </a:spcAft>
              <a:buSzPts val="1800"/>
              <a:buChar char="●"/>
            </a:pPr>
            <a:r>
              <a:rPr lang="en"/>
              <a:t>Tutorials</a:t>
            </a:r>
            <a:endParaRPr/>
          </a:p>
          <a:p>
            <a:pPr indent="-342900" lvl="0" marL="457200" rtl="0" algn="l">
              <a:spcBef>
                <a:spcPts val="0"/>
              </a:spcBef>
              <a:spcAft>
                <a:spcPts val="0"/>
              </a:spcAft>
              <a:buSzPts val="1800"/>
              <a:buChar char="●"/>
            </a:pPr>
            <a:r>
              <a:rPr lang="en"/>
              <a:t>Addition of FAQ sections.</a:t>
            </a:r>
            <a:endParaRPr/>
          </a:p>
          <a:p>
            <a:pPr indent="-342900" lvl="0" marL="457200" rtl="0" algn="l">
              <a:spcBef>
                <a:spcPts val="0"/>
              </a:spcBef>
              <a:spcAft>
                <a:spcPts val="0"/>
              </a:spcAft>
              <a:buSzPts val="1800"/>
              <a:buChar char="●"/>
            </a:pPr>
            <a:r>
              <a:rPr lang="en"/>
              <a:t>Ability to hide some personal information if desired</a:t>
            </a:r>
            <a:endParaRPr/>
          </a:p>
        </p:txBody>
      </p:sp>
      <p:pic>
        <p:nvPicPr>
          <p:cNvPr id="222" name="Google Shape;222;p36"/>
          <p:cNvPicPr preferRelativeResize="0"/>
          <p:nvPr/>
        </p:nvPicPr>
        <p:blipFill>
          <a:blip r:embed="rId3">
            <a:alphaModFix/>
          </a:blip>
          <a:stretch>
            <a:fillRect/>
          </a:stretch>
        </p:blipFill>
        <p:spPr>
          <a:xfrm>
            <a:off x="4913150" y="1592400"/>
            <a:ext cx="3842949" cy="25619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0" y="490875"/>
            <a:ext cx="9144000" cy="65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Suggested Improvements to WUS Documentation</a:t>
            </a:r>
            <a:endParaRPr sz="2800"/>
          </a:p>
        </p:txBody>
      </p:sp>
      <p:sp>
        <p:nvSpPr>
          <p:cNvPr id="228" name="Google Shape;228;p37"/>
          <p:cNvSpPr txBox="1"/>
          <p:nvPr>
            <p:ph idx="1" type="body"/>
          </p:nvPr>
        </p:nvSpPr>
        <p:spPr>
          <a:xfrm>
            <a:off x="0" y="1274650"/>
            <a:ext cx="5436600" cy="386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Problems are seen in the Table of Contents section of the following documents:</a:t>
            </a:r>
            <a:endParaRPr/>
          </a:p>
          <a:p>
            <a:pPr indent="-317500" lvl="1" marL="914400" rtl="0" algn="l">
              <a:spcBef>
                <a:spcPts val="0"/>
              </a:spcBef>
              <a:spcAft>
                <a:spcPts val="0"/>
              </a:spcAft>
              <a:buSzPts val="1400"/>
              <a:buChar char="○"/>
            </a:pPr>
            <a:r>
              <a:rPr b="1" lang="en" u="sng"/>
              <a:t>Administrator’s Manual:</a:t>
            </a:r>
            <a:r>
              <a:rPr lang="en"/>
              <a:t> Some of the titles of each section listed aren’t the same as those stated on the pages they start on. For example, “Installing Java Runtime Engine” is listed on the Table of Contents section as “Installing Java”. </a:t>
            </a:r>
            <a:endParaRPr/>
          </a:p>
          <a:p>
            <a:pPr indent="-317500" lvl="1" marL="914400" rtl="0" algn="l">
              <a:spcBef>
                <a:spcPts val="0"/>
              </a:spcBef>
              <a:spcAft>
                <a:spcPts val="0"/>
              </a:spcAft>
              <a:buSzPts val="1400"/>
              <a:buChar char="○"/>
            </a:pPr>
            <a:r>
              <a:rPr b="1" lang="en" u="sng"/>
              <a:t>SRS:</a:t>
            </a:r>
            <a:r>
              <a:rPr lang="en"/>
              <a:t> Each section and subsection of the document are stated to begin on pg. 4, which is inaccurate.</a:t>
            </a:r>
            <a:endParaRPr/>
          </a:p>
          <a:p>
            <a:pPr indent="-317500" lvl="1" marL="914400" rtl="0" algn="l">
              <a:spcBef>
                <a:spcPts val="0"/>
              </a:spcBef>
              <a:spcAft>
                <a:spcPts val="0"/>
              </a:spcAft>
              <a:buSzPts val="1400"/>
              <a:buChar char="○"/>
            </a:pPr>
            <a:r>
              <a:rPr b="1" lang="en" u="sng"/>
              <a:t>Test Plan:</a:t>
            </a:r>
            <a:r>
              <a:rPr b="1" lang="en"/>
              <a:t> </a:t>
            </a:r>
            <a:r>
              <a:rPr lang="en"/>
              <a:t>There are inaccuracies as to which sections are stated to start on which pages (ex. “Test Case 2” actually starts on pg. 5, not pg. 4 as stated in the Table of Contents section.).</a:t>
            </a:r>
            <a:endParaRPr/>
          </a:p>
          <a:p>
            <a:pPr indent="-342900" lvl="0" marL="457200" rtl="0" algn="l">
              <a:spcBef>
                <a:spcPts val="0"/>
              </a:spcBef>
              <a:spcAft>
                <a:spcPts val="0"/>
              </a:spcAft>
              <a:buSzPts val="1800"/>
              <a:buChar char="●"/>
            </a:pPr>
            <a:r>
              <a:rPr lang="en"/>
              <a:t>Glossaries</a:t>
            </a:r>
            <a:endParaRPr/>
          </a:p>
          <a:p>
            <a:pPr indent="0" lvl="0" marL="457200" rtl="0" algn="l">
              <a:spcBef>
                <a:spcPts val="1600"/>
              </a:spcBef>
              <a:spcAft>
                <a:spcPts val="1600"/>
              </a:spcAft>
              <a:buNone/>
            </a:pPr>
            <a:r>
              <a:t/>
            </a:r>
            <a:endParaRPr/>
          </a:p>
        </p:txBody>
      </p:sp>
      <p:pic>
        <p:nvPicPr>
          <p:cNvPr id="229" name="Google Shape;229;p37"/>
          <p:cNvPicPr preferRelativeResize="0"/>
          <p:nvPr/>
        </p:nvPicPr>
        <p:blipFill>
          <a:blip r:embed="rId3">
            <a:alphaModFix/>
          </a:blip>
          <a:stretch>
            <a:fillRect/>
          </a:stretch>
        </p:blipFill>
        <p:spPr>
          <a:xfrm>
            <a:off x="6096000" y="3026677"/>
            <a:ext cx="2338750" cy="1871000"/>
          </a:xfrm>
          <a:prstGeom prst="rect">
            <a:avLst/>
          </a:prstGeom>
          <a:noFill/>
          <a:ln>
            <a:noFill/>
          </a:ln>
        </p:spPr>
      </p:pic>
      <p:pic>
        <p:nvPicPr>
          <p:cNvPr id="230" name="Google Shape;230;p37"/>
          <p:cNvPicPr preferRelativeResize="0"/>
          <p:nvPr/>
        </p:nvPicPr>
        <p:blipFill>
          <a:blip r:embed="rId4">
            <a:alphaModFix/>
          </a:blip>
          <a:stretch>
            <a:fillRect/>
          </a:stretch>
        </p:blipFill>
        <p:spPr>
          <a:xfrm>
            <a:off x="6096001" y="1143975"/>
            <a:ext cx="2240574" cy="14937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36" name="Google Shape;236;p38"/>
          <p:cNvSpPr txBox="1"/>
          <p:nvPr>
            <p:ph idx="1" type="body"/>
          </p:nvPr>
        </p:nvSpPr>
        <p:spPr>
          <a:xfrm>
            <a:off x="387900" y="1489825"/>
            <a:ext cx="44628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WUS Software can be a useful tool to help bridge the language gap</a:t>
            </a:r>
            <a:endParaRPr/>
          </a:p>
          <a:p>
            <a:pPr indent="-342900" lvl="0" marL="457200" rtl="0" algn="l">
              <a:spcBef>
                <a:spcPts val="0"/>
              </a:spcBef>
              <a:spcAft>
                <a:spcPts val="0"/>
              </a:spcAft>
              <a:buSzPts val="1800"/>
              <a:buChar char="●"/>
            </a:pPr>
            <a:r>
              <a:rPr lang="en"/>
              <a:t>If done properly, this software can make a big difference</a:t>
            </a:r>
            <a:endParaRPr/>
          </a:p>
          <a:p>
            <a:pPr indent="-342900" lvl="0" marL="457200" rtl="0" algn="l">
              <a:spcBef>
                <a:spcPts val="0"/>
              </a:spcBef>
              <a:spcAft>
                <a:spcPts val="0"/>
              </a:spcAft>
              <a:buSzPts val="1800"/>
              <a:buChar char="●"/>
            </a:pPr>
            <a:r>
              <a:rPr lang="en"/>
              <a:t>However, many changes still have to be made in order to make this a useful product</a:t>
            </a:r>
            <a:endParaRPr/>
          </a:p>
        </p:txBody>
      </p:sp>
      <p:pic>
        <p:nvPicPr>
          <p:cNvPr id="237" name="Google Shape;237;p38"/>
          <p:cNvPicPr preferRelativeResize="0"/>
          <p:nvPr/>
        </p:nvPicPr>
        <p:blipFill>
          <a:blip r:embed="rId3">
            <a:alphaModFix/>
          </a:blip>
          <a:stretch>
            <a:fillRect/>
          </a:stretch>
        </p:blipFill>
        <p:spPr>
          <a:xfrm>
            <a:off x="4767600" y="1310475"/>
            <a:ext cx="3988500" cy="265443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Questions?</a:t>
            </a:r>
            <a:endParaRPr/>
          </a:p>
        </p:txBody>
      </p:sp>
      <p:sp>
        <p:nvSpPr>
          <p:cNvPr id="243" name="Google Shape;243;p3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244" name="Google Shape;244;p39"/>
          <p:cNvPicPr preferRelativeResize="0"/>
          <p:nvPr/>
        </p:nvPicPr>
        <p:blipFill rotWithShape="1">
          <a:blip r:embed="rId3">
            <a:alphaModFix/>
          </a:blip>
          <a:srcRect b="0" l="0" r="0" t="0"/>
          <a:stretch/>
        </p:blipFill>
        <p:spPr>
          <a:xfrm>
            <a:off x="4939500" y="611812"/>
            <a:ext cx="3919900" cy="39198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Whatever You Say (WUS) - Documents</a:t>
            </a:r>
            <a:endParaRPr/>
          </a:p>
        </p:txBody>
      </p:sp>
      <p:sp>
        <p:nvSpPr>
          <p:cNvPr id="250" name="Google Shape;250;p40"/>
          <p:cNvSpPr txBox="1"/>
          <p:nvPr>
            <p:ph idx="1" type="body"/>
          </p:nvPr>
        </p:nvSpPr>
        <p:spPr>
          <a:xfrm>
            <a:off x="0" y="1379150"/>
            <a:ext cx="9144000" cy="3764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Roboto"/>
              <a:buChar char="●"/>
            </a:pPr>
            <a:r>
              <a:rPr lang="en"/>
              <a:t>The WUS project consists of multiple documents, including:</a:t>
            </a:r>
            <a:endParaRPr/>
          </a:p>
          <a:p>
            <a:pPr indent="-317500" lvl="1" marL="914400" marR="0" rtl="0" algn="l">
              <a:lnSpc>
                <a:spcPct val="115000"/>
              </a:lnSpc>
              <a:spcBef>
                <a:spcPts val="0"/>
              </a:spcBef>
              <a:spcAft>
                <a:spcPts val="0"/>
              </a:spcAft>
              <a:buSzPts val="1400"/>
              <a:buChar char="○"/>
            </a:pPr>
            <a:r>
              <a:rPr lang="en"/>
              <a:t>Software Requirements Specification (SRS).</a:t>
            </a:r>
            <a:endParaRPr/>
          </a:p>
          <a:p>
            <a:pPr indent="-317500" lvl="1" marL="914400" marR="0" rtl="0" algn="l">
              <a:lnSpc>
                <a:spcPct val="115000"/>
              </a:lnSpc>
              <a:spcBef>
                <a:spcPts val="0"/>
              </a:spcBef>
              <a:spcAft>
                <a:spcPts val="0"/>
              </a:spcAft>
              <a:buSzPts val="1400"/>
              <a:buChar char="○"/>
            </a:pPr>
            <a:r>
              <a:rPr lang="en"/>
              <a:t>Test Plan.</a:t>
            </a:r>
            <a:endParaRPr/>
          </a:p>
          <a:p>
            <a:pPr indent="-317500" lvl="1" marL="914400" marR="0" rtl="0" algn="l">
              <a:lnSpc>
                <a:spcPct val="115000"/>
              </a:lnSpc>
              <a:spcBef>
                <a:spcPts val="0"/>
              </a:spcBef>
              <a:spcAft>
                <a:spcPts val="0"/>
              </a:spcAft>
              <a:buSzPts val="1400"/>
              <a:buChar char="○"/>
            </a:pPr>
            <a:r>
              <a:rPr lang="en"/>
              <a:t>Feasibility Study.</a:t>
            </a:r>
            <a:endParaRPr/>
          </a:p>
          <a:p>
            <a:pPr indent="-317500" lvl="1" marL="914400" marR="0" rtl="0" algn="l">
              <a:lnSpc>
                <a:spcPct val="115000"/>
              </a:lnSpc>
              <a:spcBef>
                <a:spcPts val="0"/>
              </a:spcBef>
              <a:spcAft>
                <a:spcPts val="0"/>
              </a:spcAft>
              <a:buSzPts val="1400"/>
              <a:buChar char="○"/>
            </a:pPr>
            <a:r>
              <a:rPr lang="en"/>
              <a:t>User’s Manual.</a:t>
            </a:r>
            <a:endParaRPr/>
          </a:p>
          <a:p>
            <a:pPr indent="-317500" lvl="1" marL="914400" marR="0" rtl="0" algn="l">
              <a:lnSpc>
                <a:spcPct val="115000"/>
              </a:lnSpc>
              <a:spcBef>
                <a:spcPts val="0"/>
              </a:spcBef>
              <a:spcAft>
                <a:spcPts val="0"/>
              </a:spcAft>
              <a:buSzPts val="1400"/>
              <a:buChar char="○"/>
            </a:pPr>
            <a:r>
              <a:rPr lang="en"/>
              <a:t>Administrator’s Manual.</a:t>
            </a:r>
            <a:endParaRPr/>
          </a:p>
          <a:p>
            <a:pPr indent="-317500" lvl="1" marL="914400" marR="0" rtl="0" algn="l">
              <a:lnSpc>
                <a:spcPct val="115000"/>
              </a:lnSpc>
              <a:spcBef>
                <a:spcPts val="0"/>
              </a:spcBef>
              <a:spcAft>
                <a:spcPts val="0"/>
              </a:spcAft>
              <a:buSzPts val="1400"/>
              <a:buChar char="○"/>
            </a:pPr>
            <a:r>
              <a:rPr lang="en"/>
              <a:t>Software Design Specification (SDS).</a:t>
            </a:r>
            <a:endParaRPr/>
          </a:p>
          <a:p>
            <a:pPr indent="-317500" lvl="1" marL="914400" marR="0" rtl="0" algn="l">
              <a:lnSpc>
                <a:spcPct val="115000"/>
              </a:lnSpc>
              <a:spcBef>
                <a:spcPts val="0"/>
              </a:spcBef>
              <a:spcAft>
                <a:spcPts val="0"/>
              </a:spcAft>
              <a:buSzPts val="1400"/>
              <a:buChar char="○"/>
            </a:pPr>
            <a:r>
              <a:rPr lang="en"/>
              <a:t>Source code.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State of Communications Today</a:t>
            </a:r>
            <a:endParaRPr/>
          </a:p>
        </p:txBody>
      </p:sp>
      <p:sp>
        <p:nvSpPr>
          <p:cNvPr id="256" name="Google Shape;256;p41"/>
          <p:cNvSpPr txBox="1"/>
          <p:nvPr>
            <p:ph idx="1" type="body"/>
          </p:nvPr>
        </p:nvSpPr>
        <p:spPr>
          <a:xfrm>
            <a:off x="0" y="2319675"/>
            <a:ext cx="9144000" cy="2823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As the world became more interconnected with the following results:</a:t>
            </a:r>
            <a:endParaRPr>
              <a:solidFill>
                <a:srgbClr val="FFFFFF"/>
              </a:solidFill>
            </a:endParaRPr>
          </a:p>
          <a:p>
            <a:pPr indent="-317500" lvl="1" marL="914400" rtl="0" algn="l">
              <a:spcBef>
                <a:spcPts val="0"/>
              </a:spcBef>
              <a:spcAft>
                <a:spcPts val="0"/>
              </a:spcAft>
              <a:buSzPts val="1400"/>
              <a:buChar char="○"/>
            </a:pPr>
            <a:r>
              <a:rPr lang="en"/>
              <a:t>Marketplaces span continents.</a:t>
            </a:r>
            <a:endParaRPr/>
          </a:p>
          <a:p>
            <a:pPr indent="-317500" lvl="1" marL="914400" rtl="0" algn="l">
              <a:spcBef>
                <a:spcPts val="0"/>
              </a:spcBef>
              <a:spcAft>
                <a:spcPts val="0"/>
              </a:spcAft>
              <a:buSzPts val="1400"/>
              <a:buChar char="○"/>
            </a:pPr>
            <a:r>
              <a:rPr lang="en"/>
              <a:t>Meetings take place hemispheres apart.</a:t>
            </a:r>
            <a:endParaRPr/>
          </a:p>
          <a:p>
            <a:pPr indent="-317500" lvl="1" marL="914400" rtl="0" algn="l">
              <a:spcBef>
                <a:spcPts val="0"/>
              </a:spcBef>
              <a:spcAft>
                <a:spcPts val="0"/>
              </a:spcAft>
              <a:buSzPts val="1400"/>
              <a:buChar char="○"/>
            </a:pPr>
            <a:r>
              <a:rPr lang="en"/>
              <a:t>Companies are becoming close to far-flung markets by consisting of people of different nationalities.</a:t>
            </a:r>
            <a:endParaRPr/>
          </a:p>
          <a:p>
            <a:pPr indent="-342900" lvl="0" marL="457200" rtl="0" algn="l">
              <a:spcBef>
                <a:spcPts val="0"/>
              </a:spcBef>
              <a:spcAft>
                <a:spcPts val="0"/>
              </a:spcAft>
              <a:buSzPts val="1800"/>
              <a:buChar char="●"/>
            </a:pPr>
            <a:r>
              <a:rPr lang="en"/>
              <a:t>What this did was create the necessity to know the languages of many of the people being employed by transnational companies (TNCs) to reduce misunderstandings, as well as to understand the cultures of foreign employers. </a:t>
            </a:r>
            <a:endParaRPr/>
          </a:p>
          <a:p>
            <a:pPr indent="-342900" lvl="0" marL="457200" rtl="0" algn="l">
              <a:spcBef>
                <a:spcPts val="0"/>
              </a:spcBef>
              <a:spcAft>
                <a:spcPts val="0"/>
              </a:spcAft>
              <a:buSzPts val="1800"/>
              <a:buChar char="●"/>
            </a:pPr>
            <a:r>
              <a:rPr lang="en"/>
              <a:t>Understanding other languages would not only make foreigners be seen as human beings rather than simply foreign labor.</a:t>
            </a:r>
            <a:endParaRPr/>
          </a:p>
          <a:p>
            <a:pPr indent="0" lvl="0" marL="914400" rtl="0" algn="l">
              <a:spcBef>
                <a:spcPts val="1600"/>
              </a:spcBef>
              <a:spcAft>
                <a:spcPts val="1600"/>
              </a:spcAft>
              <a:buNone/>
            </a:pPr>
            <a:r>
              <a:rPr lang="en">
                <a:solidFill>
                  <a:srgbClr val="FFFFFF"/>
                </a:solidFill>
              </a:rPr>
              <a:t> </a:t>
            </a:r>
            <a:endParaRPr>
              <a:solidFill>
                <a:srgbClr val="FFFFFF"/>
              </a:solidFill>
            </a:endParaRPr>
          </a:p>
        </p:txBody>
      </p:sp>
      <p:sp>
        <p:nvSpPr>
          <p:cNvPr id="257" name="Google Shape;257;p41"/>
          <p:cNvSpPr txBox="1"/>
          <p:nvPr/>
        </p:nvSpPr>
        <p:spPr>
          <a:xfrm>
            <a:off x="444125" y="1355838"/>
            <a:ext cx="8138100" cy="11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“If you talk to a man in a language he understands, that goes to his head. If you talk to him in his language, that goes to his heart.”</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			-Nelson Mandela</a:t>
            </a:r>
            <a:endParaRPr>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Whatever You Say (WUS) - Purpose(s)</a:t>
            </a:r>
            <a:endParaRPr/>
          </a:p>
        </p:txBody>
      </p:sp>
      <p:sp>
        <p:nvSpPr>
          <p:cNvPr id="78" name="Google Shape;78;p15"/>
          <p:cNvSpPr txBox="1"/>
          <p:nvPr>
            <p:ph idx="1" type="body"/>
          </p:nvPr>
        </p:nvSpPr>
        <p:spPr>
          <a:xfrm>
            <a:off x="0" y="1489825"/>
            <a:ext cx="9144000" cy="365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goals of the WUS software include the following:</a:t>
            </a:r>
            <a:endParaRPr/>
          </a:p>
          <a:p>
            <a:pPr indent="-317500" lvl="1" marL="914400" rtl="0" algn="l">
              <a:spcBef>
                <a:spcPts val="0"/>
              </a:spcBef>
              <a:spcAft>
                <a:spcPts val="0"/>
              </a:spcAft>
              <a:buSzPts val="1400"/>
              <a:buChar char="○"/>
            </a:pPr>
            <a:r>
              <a:rPr lang="en"/>
              <a:t>Breaking down language barriers in communication</a:t>
            </a:r>
            <a:endParaRPr/>
          </a:p>
          <a:p>
            <a:pPr indent="-317500" lvl="1" marL="914400" rtl="0" algn="l">
              <a:spcBef>
                <a:spcPts val="0"/>
              </a:spcBef>
              <a:spcAft>
                <a:spcPts val="0"/>
              </a:spcAft>
              <a:buSzPts val="1400"/>
              <a:buChar char="○"/>
            </a:pPr>
            <a:r>
              <a:rPr lang="en"/>
              <a:t>Enabling users to communicate with each other even when countries apart from one another.</a:t>
            </a:r>
            <a:endParaRPr/>
          </a:p>
          <a:p>
            <a:pPr indent="-317500" lvl="1" marL="914400" rtl="0" algn="l">
              <a:spcBef>
                <a:spcPts val="0"/>
              </a:spcBef>
              <a:spcAft>
                <a:spcPts val="0"/>
              </a:spcAft>
              <a:buSzPts val="1400"/>
              <a:buChar char="○"/>
            </a:pPr>
            <a:r>
              <a:rPr lang="en"/>
              <a:t>Making users aware of each other’s “cultural context” (i.e. Local news, weather, etc.).</a:t>
            </a:r>
            <a:endParaRPr/>
          </a:p>
          <a:p>
            <a:pPr indent="-317500" lvl="1" marL="914400" rtl="0" algn="l">
              <a:spcBef>
                <a:spcPts val="0"/>
              </a:spcBef>
              <a:spcAft>
                <a:spcPts val="0"/>
              </a:spcAft>
              <a:buSzPts val="1400"/>
              <a:buChar char="○"/>
            </a:pPr>
            <a:r>
              <a:rPr lang="en"/>
              <a:t>Allowing students and academics in different countries to collaborate on research projects despite not being able to understand each other’s native languages.</a:t>
            </a:r>
            <a:endParaRPr/>
          </a:p>
          <a:p>
            <a:pPr indent="-317500" lvl="1" marL="914400" rtl="0" algn="l">
              <a:spcBef>
                <a:spcPts val="0"/>
              </a:spcBef>
              <a:spcAft>
                <a:spcPts val="0"/>
              </a:spcAft>
              <a:buSzPts val="1400"/>
              <a:buChar char="○"/>
            </a:pPr>
            <a:r>
              <a:rPr lang="en"/>
              <a:t>Allowing for smoother and friendlier communication between coworkers by supplying information concerning a coworker’s time, weather, calendar, local news, etc.</a:t>
            </a:r>
            <a:endParaRPr/>
          </a:p>
          <a:p>
            <a:pPr indent="-317500" lvl="1" marL="914400" rtl="0" algn="l">
              <a:spcBef>
                <a:spcPts val="0"/>
              </a:spcBef>
              <a:spcAft>
                <a:spcPts val="0"/>
              </a:spcAft>
              <a:buSzPts val="1400"/>
              <a:buChar char="○"/>
            </a:pPr>
            <a:r>
              <a:rPr lang="en"/>
              <a:t>Creating and/or incorporating interactive games where each user sees game boards in their native languages.</a:t>
            </a:r>
            <a:endParaRPr/>
          </a:p>
          <a:p>
            <a:pPr indent="0" lvl="0" marL="457200" rtl="0" algn="l">
              <a:spcBef>
                <a:spcPts val="1600"/>
              </a:spcBef>
              <a:spcAft>
                <a:spcPts val="1600"/>
              </a:spcAft>
              <a:buNone/>
            </a:pPr>
            <a:r>
              <a:rPr lang="en"/>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Global Communication Barriers</a:t>
            </a:r>
            <a:endParaRPr/>
          </a:p>
        </p:txBody>
      </p:sp>
      <p:sp>
        <p:nvSpPr>
          <p:cNvPr id="263" name="Google Shape;263;p42"/>
          <p:cNvSpPr txBox="1"/>
          <p:nvPr>
            <p:ph idx="1" type="body"/>
          </p:nvPr>
        </p:nvSpPr>
        <p:spPr>
          <a:xfrm>
            <a:off x="0" y="1489825"/>
            <a:ext cx="9144000" cy="365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People not feeling comfortable speaking in a co-worker’s native language due to:</a:t>
            </a:r>
            <a:endParaRPr/>
          </a:p>
          <a:p>
            <a:pPr indent="-317500" lvl="1" marL="914400" rtl="0" algn="l">
              <a:spcBef>
                <a:spcPts val="0"/>
              </a:spcBef>
              <a:spcAft>
                <a:spcPts val="0"/>
              </a:spcAft>
              <a:buSzPts val="1400"/>
              <a:buChar char="○"/>
            </a:pPr>
            <a:r>
              <a:rPr lang="en"/>
              <a:t>Lack of proficiency in another language.</a:t>
            </a:r>
            <a:endParaRPr/>
          </a:p>
          <a:p>
            <a:pPr indent="-317500" lvl="1" marL="914400" rtl="0" algn="l">
              <a:spcBef>
                <a:spcPts val="0"/>
              </a:spcBef>
              <a:spcAft>
                <a:spcPts val="0"/>
              </a:spcAft>
              <a:buSzPts val="1400"/>
              <a:buChar char="○"/>
            </a:pPr>
            <a:r>
              <a:rPr lang="en"/>
              <a:t>A sense of national pride and self-worth from speaking one’s own language instead of another one.</a:t>
            </a:r>
            <a:endParaRPr/>
          </a:p>
          <a:p>
            <a:pPr indent="-342900" lvl="0" marL="457200" rtl="0" algn="l">
              <a:spcBef>
                <a:spcPts val="0"/>
              </a:spcBef>
              <a:spcAft>
                <a:spcPts val="0"/>
              </a:spcAft>
              <a:buSzPts val="1800"/>
              <a:buChar char="●"/>
            </a:pPr>
            <a:r>
              <a:rPr lang="en"/>
              <a:t>Misunderstandings caused by an inability to speak another language, which lead to errors, as well as workers becoming less efficient by spending time making themselves understood.</a:t>
            </a:r>
            <a:endParaRPr/>
          </a:p>
          <a:p>
            <a:pPr indent="-342900" lvl="0" marL="457200" rtl="0" algn="l">
              <a:spcBef>
                <a:spcPts val="0"/>
              </a:spcBef>
              <a:spcAft>
                <a:spcPts val="0"/>
              </a:spcAft>
              <a:buSzPts val="1800"/>
              <a:buChar char="●"/>
            </a:pPr>
            <a:r>
              <a:rPr lang="en"/>
              <a:t>Foreign workers feeling enslaved to their employer’s culture, which is caused by:</a:t>
            </a:r>
            <a:endParaRPr/>
          </a:p>
          <a:p>
            <a:pPr indent="-317500" lvl="1" marL="914400" rtl="0" algn="l">
              <a:spcBef>
                <a:spcPts val="0"/>
              </a:spcBef>
              <a:spcAft>
                <a:spcPts val="0"/>
              </a:spcAft>
              <a:buSzPts val="1400"/>
              <a:buChar char="○"/>
            </a:pPr>
            <a:r>
              <a:rPr lang="en"/>
              <a:t>Struggling to speak a language one does not understand.</a:t>
            </a:r>
            <a:endParaRPr/>
          </a:p>
          <a:p>
            <a:pPr indent="-317500" lvl="1" marL="914400" rtl="0" algn="l">
              <a:spcBef>
                <a:spcPts val="0"/>
              </a:spcBef>
              <a:spcAft>
                <a:spcPts val="0"/>
              </a:spcAft>
              <a:buSzPts val="1400"/>
              <a:buChar char="○"/>
            </a:pPr>
            <a:r>
              <a:rPr lang="en"/>
              <a:t>The company disregarding foreign workers’ national holidays, among other things.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Whatever You Say (WUS) - Modules</a:t>
            </a:r>
            <a:endParaRPr/>
          </a:p>
        </p:txBody>
      </p:sp>
      <p:sp>
        <p:nvSpPr>
          <p:cNvPr id="269" name="Google Shape;269;p43"/>
          <p:cNvSpPr txBox="1"/>
          <p:nvPr>
            <p:ph idx="1" type="body"/>
          </p:nvPr>
        </p:nvSpPr>
        <p:spPr>
          <a:xfrm>
            <a:off x="0" y="1228775"/>
            <a:ext cx="9144000" cy="391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WUS software consists of the following modules:</a:t>
            </a:r>
            <a:endParaRPr/>
          </a:p>
          <a:p>
            <a:pPr indent="-317500" lvl="1" marL="914400" rtl="0" algn="l">
              <a:spcBef>
                <a:spcPts val="0"/>
              </a:spcBef>
              <a:spcAft>
                <a:spcPts val="0"/>
              </a:spcAft>
              <a:buSzPts val="1400"/>
              <a:buChar char="○"/>
            </a:pPr>
            <a:r>
              <a:rPr b="1" lang="en" u="sng"/>
              <a:t>Login Module:</a:t>
            </a:r>
            <a:r>
              <a:rPr lang="en"/>
              <a:t> allows authorized users to login to the WUS.</a:t>
            </a:r>
            <a:endParaRPr/>
          </a:p>
          <a:p>
            <a:pPr indent="-317500" lvl="1" marL="914400" rtl="0" algn="l">
              <a:spcBef>
                <a:spcPts val="0"/>
              </a:spcBef>
              <a:spcAft>
                <a:spcPts val="0"/>
              </a:spcAft>
              <a:buSzPts val="1400"/>
              <a:buChar char="○"/>
            </a:pPr>
            <a:r>
              <a:rPr b="1" lang="en" u="sng"/>
              <a:t>User Directory:</a:t>
            </a:r>
            <a:r>
              <a:rPr b="1" lang="en"/>
              <a:t> </a:t>
            </a:r>
            <a:r>
              <a:rPr lang="en"/>
              <a:t>provides basic information on various people whom the user wishes to talk to. </a:t>
            </a:r>
            <a:endParaRPr/>
          </a:p>
          <a:p>
            <a:pPr indent="-317500" lvl="1" marL="914400" rtl="0" algn="l">
              <a:spcBef>
                <a:spcPts val="0"/>
              </a:spcBef>
              <a:spcAft>
                <a:spcPts val="0"/>
              </a:spcAft>
              <a:buSzPts val="1400"/>
              <a:buChar char="○"/>
            </a:pPr>
            <a:r>
              <a:rPr b="1" lang="en" u="sng"/>
              <a:t>Employee Directory:</a:t>
            </a:r>
            <a:r>
              <a:rPr b="1" lang="en"/>
              <a:t> </a:t>
            </a:r>
            <a:r>
              <a:rPr lang="en"/>
              <a:t>identifies each employee’s country.</a:t>
            </a:r>
            <a:endParaRPr/>
          </a:p>
          <a:p>
            <a:pPr indent="-317500" lvl="1" marL="914400" rtl="0" algn="l">
              <a:spcBef>
                <a:spcPts val="0"/>
              </a:spcBef>
              <a:spcAft>
                <a:spcPts val="0"/>
              </a:spcAft>
              <a:buSzPts val="1400"/>
              <a:buChar char="○"/>
            </a:pPr>
            <a:r>
              <a:rPr b="1" lang="en" u="sng"/>
              <a:t>File Server: </a:t>
            </a:r>
            <a:r>
              <a:rPr lang="en"/>
              <a:t>allows users to view files in their native language and serves as a public space to share and copy other users’ files.</a:t>
            </a:r>
            <a:endParaRPr/>
          </a:p>
          <a:p>
            <a:pPr indent="-317500" lvl="1" marL="914400" rtl="0" algn="l">
              <a:spcBef>
                <a:spcPts val="0"/>
              </a:spcBef>
              <a:spcAft>
                <a:spcPts val="0"/>
              </a:spcAft>
              <a:buSzPts val="1400"/>
              <a:buChar char="○"/>
            </a:pPr>
            <a:r>
              <a:rPr b="1" lang="en" u="sng"/>
              <a:t>Chat Module:</a:t>
            </a:r>
            <a:r>
              <a:rPr lang="en"/>
              <a:t> allows the user to communicate with other users using his own language. </a:t>
            </a:r>
            <a:r>
              <a:rPr b="1" lang="en" u="sng"/>
              <a:t>Internet/Intranet Module:</a:t>
            </a:r>
            <a:r>
              <a:rPr lang="en"/>
              <a:t> allows users to view web based documents either in an original or the user’s language. </a:t>
            </a:r>
            <a:endParaRPr/>
          </a:p>
          <a:p>
            <a:pPr indent="-317500" lvl="1" marL="914400" rtl="0" algn="l">
              <a:spcBef>
                <a:spcPts val="0"/>
              </a:spcBef>
              <a:spcAft>
                <a:spcPts val="0"/>
              </a:spcAft>
              <a:buSzPts val="1400"/>
              <a:buChar char="○"/>
            </a:pPr>
            <a:r>
              <a:rPr b="1" lang="en" u="sng"/>
              <a:t>Context Module:</a:t>
            </a:r>
            <a:r>
              <a:rPr b="1" lang="en"/>
              <a:t> </a:t>
            </a:r>
            <a:r>
              <a:rPr lang="en"/>
              <a:t>supplies information about local news, along with a coworker’s current time, weather, and calendar.</a:t>
            </a:r>
            <a:endParaRPr/>
          </a:p>
          <a:p>
            <a:pPr indent="-317500" lvl="1" marL="914400" rtl="0" algn="l">
              <a:spcBef>
                <a:spcPts val="0"/>
              </a:spcBef>
              <a:spcAft>
                <a:spcPts val="0"/>
              </a:spcAft>
              <a:buSzPts val="1400"/>
              <a:buChar char="○"/>
            </a:pPr>
            <a:r>
              <a:rPr b="1" lang="en" u="sng"/>
              <a:t>Interactive Games Module:</a:t>
            </a:r>
            <a:r>
              <a:rPr b="1" lang="en"/>
              <a:t> </a:t>
            </a:r>
            <a:r>
              <a:rPr lang="en"/>
              <a:t>supplies interactive games in which each user sees the game board in their native language.</a:t>
            </a:r>
            <a:endParaRPr/>
          </a:p>
          <a:p>
            <a:pPr indent="-317500" lvl="1" marL="914400" rtl="0" algn="l">
              <a:spcBef>
                <a:spcPts val="0"/>
              </a:spcBef>
              <a:spcAft>
                <a:spcPts val="0"/>
              </a:spcAft>
              <a:buSzPts val="1400"/>
              <a:buChar char="○"/>
            </a:pPr>
            <a:r>
              <a:rPr b="1" lang="en" u="sng"/>
              <a:t>Administrator Module:</a:t>
            </a:r>
            <a:r>
              <a:rPr lang="en"/>
              <a:t> allows the administrator to control all functionalities/modules and users in the WUS software.</a:t>
            </a:r>
            <a:endParaRPr/>
          </a:p>
          <a:p>
            <a:pPr indent="0" lvl="0" marL="91440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Whatever You Say (WUS) - Modules</a:t>
            </a:r>
            <a:endParaRPr/>
          </a:p>
        </p:txBody>
      </p:sp>
      <p:sp>
        <p:nvSpPr>
          <p:cNvPr id="275" name="Google Shape;275;p44"/>
          <p:cNvSpPr txBox="1"/>
          <p:nvPr>
            <p:ph idx="1" type="body"/>
          </p:nvPr>
        </p:nvSpPr>
        <p:spPr>
          <a:xfrm>
            <a:off x="0" y="1379150"/>
            <a:ext cx="9144000" cy="376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Other modules in the WUS software include:</a:t>
            </a:r>
            <a:endParaRPr/>
          </a:p>
          <a:p>
            <a:pPr indent="-317500" lvl="1" marL="914400" rtl="0" algn="l">
              <a:spcBef>
                <a:spcPts val="0"/>
              </a:spcBef>
              <a:spcAft>
                <a:spcPts val="0"/>
              </a:spcAft>
              <a:buSzPts val="1400"/>
              <a:buChar char="○"/>
            </a:pPr>
            <a:r>
              <a:rPr b="1" lang="en" u="sng"/>
              <a:t>Context Module:</a:t>
            </a:r>
            <a:r>
              <a:rPr b="1" lang="en"/>
              <a:t> </a:t>
            </a:r>
            <a:r>
              <a:rPr lang="en"/>
              <a:t>supplies information about local news, along with a coworker’s current time, weather, and calendar.</a:t>
            </a:r>
            <a:endParaRPr/>
          </a:p>
          <a:p>
            <a:pPr indent="-317500" lvl="1" marL="914400" rtl="0" algn="l">
              <a:spcBef>
                <a:spcPts val="0"/>
              </a:spcBef>
              <a:spcAft>
                <a:spcPts val="0"/>
              </a:spcAft>
              <a:buSzPts val="1400"/>
              <a:buChar char="○"/>
            </a:pPr>
            <a:r>
              <a:rPr b="1" lang="en" u="sng"/>
              <a:t>Interactive Games Module:</a:t>
            </a:r>
            <a:r>
              <a:rPr b="1" lang="en"/>
              <a:t> </a:t>
            </a:r>
            <a:r>
              <a:rPr lang="en"/>
              <a:t>supplies interactive games in which each user sees the game board in their native language.</a:t>
            </a:r>
            <a:endParaRPr/>
          </a:p>
          <a:p>
            <a:pPr indent="-317500" lvl="1" marL="914400" rtl="0" algn="l">
              <a:spcBef>
                <a:spcPts val="0"/>
              </a:spcBef>
              <a:spcAft>
                <a:spcPts val="0"/>
              </a:spcAft>
              <a:buSzPts val="1400"/>
              <a:buChar char="○"/>
            </a:pPr>
            <a:r>
              <a:rPr b="1" lang="en" u="sng"/>
              <a:t>Administrator Module:</a:t>
            </a:r>
            <a:r>
              <a:rPr lang="en"/>
              <a:t> allows the administrator to control all functionalities/modules and users in the WUS software.</a:t>
            </a:r>
            <a:endParaRPr/>
          </a:p>
          <a:p>
            <a:pPr indent="-317500" lvl="1" marL="914400" rtl="0" algn="l">
              <a:spcBef>
                <a:spcPts val="0"/>
              </a:spcBef>
              <a:spcAft>
                <a:spcPts val="0"/>
              </a:spcAft>
              <a:buSzPts val="1400"/>
              <a:buChar char="○"/>
            </a:pPr>
            <a:r>
              <a:rPr b="1" lang="en" u="sng"/>
              <a:t>Message Board Module:</a:t>
            </a:r>
            <a:r>
              <a:rPr lang="en"/>
              <a:t> allows users to discuss various topics.</a:t>
            </a:r>
            <a:endParaRPr b="1"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Quality Assurance Process</a:t>
            </a:r>
            <a:endParaRPr/>
          </a:p>
        </p:txBody>
      </p:sp>
      <p:sp>
        <p:nvSpPr>
          <p:cNvPr id="84" name="Google Shape;84;p16"/>
          <p:cNvSpPr txBox="1"/>
          <p:nvPr>
            <p:ph idx="1" type="body"/>
          </p:nvPr>
        </p:nvSpPr>
        <p:spPr>
          <a:xfrm>
            <a:off x="0" y="1489825"/>
            <a:ext cx="9144000" cy="3653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Review code and </a:t>
            </a:r>
            <a:r>
              <a:rPr lang="en" sz="2200"/>
              <a:t>documentation</a:t>
            </a:r>
            <a:endParaRPr sz="2200"/>
          </a:p>
          <a:p>
            <a:pPr indent="-368300" lvl="0" marL="457200" rtl="0" algn="l">
              <a:spcBef>
                <a:spcPts val="0"/>
              </a:spcBef>
              <a:spcAft>
                <a:spcPts val="0"/>
              </a:spcAft>
              <a:buSzPts val="2200"/>
              <a:buChar char="●"/>
            </a:pPr>
            <a:r>
              <a:rPr lang="en" sz="2200"/>
              <a:t>Record findings into a defect log</a:t>
            </a:r>
            <a:endParaRPr sz="2200"/>
          </a:p>
          <a:p>
            <a:pPr indent="-368300" lvl="0" marL="457200" rtl="0" algn="l">
              <a:spcBef>
                <a:spcPts val="0"/>
              </a:spcBef>
              <a:spcAft>
                <a:spcPts val="0"/>
              </a:spcAft>
              <a:buSzPts val="2200"/>
              <a:buChar char="●"/>
            </a:pPr>
            <a:r>
              <a:rPr lang="en" sz="2200"/>
              <a:t>Various issues that were found in the WUS project are:</a:t>
            </a:r>
            <a:endParaRPr sz="2200"/>
          </a:p>
          <a:p>
            <a:pPr indent="-342900" lvl="1" marL="914400" rtl="0" algn="l">
              <a:spcBef>
                <a:spcPts val="0"/>
              </a:spcBef>
              <a:spcAft>
                <a:spcPts val="0"/>
              </a:spcAft>
              <a:buSzPts val="1800"/>
              <a:buChar char="○"/>
            </a:pPr>
            <a:r>
              <a:rPr lang="en" sz="1800"/>
              <a:t>User interface problems.</a:t>
            </a:r>
            <a:endParaRPr sz="1800"/>
          </a:p>
          <a:p>
            <a:pPr indent="-342900" lvl="1" marL="914400" rtl="0" algn="l">
              <a:spcBef>
                <a:spcPts val="0"/>
              </a:spcBef>
              <a:spcAft>
                <a:spcPts val="0"/>
              </a:spcAft>
              <a:buSzPts val="1800"/>
              <a:buChar char="○"/>
            </a:pPr>
            <a:r>
              <a:rPr lang="en" sz="1800"/>
              <a:t>Coding issues.</a:t>
            </a:r>
            <a:endParaRPr sz="1800"/>
          </a:p>
          <a:p>
            <a:pPr indent="-342900" lvl="1" marL="914400" rtl="0" algn="l">
              <a:spcBef>
                <a:spcPts val="0"/>
              </a:spcBef>
              <a:spcAft>
                <a:spcPts val="0"/>
              </a:spcAft>
              <a:buSzPts val="1800"/>
              <a:buChar char="○"/>
            </a:pPr>
            <a:r>
              <a:rPr lang="en" sz="1800"/>
              <a:t>Design errors.</a:t>
            </a:r>
            <a:endParaRPr sz="1800"/>
          </a:p>
          <a:p>
            <a:pPr indent="-342900" lvl="1" marL="914400" rtl="0" algn="l">
              <a:spcBef>
                <a:spcPts val="0"/>
              </a:spcBef>
              <a:spcAft>
                <a:spcPts val="0"/>
              </a:spcAft>
              <a:buSzPts val="1800"/>
              <a:buChar char="○"/>
            </a:pPr>
            <a:r>
              <a:rPr lang="en" sz="1800"/>
              <a:t>Ambiguities.</a:t>
            </a:r>
            <a:endParaRPr sz="1800"/>
          </a:p>
          <a:p>
            <a:pPr indent="-342900" lvl="1" marL="914400" rtl="0" algn="l">
              <a:spcBef>
                <a:spcPts val="0"/>
              </a:spcBef>
              <a:spcAft>
                <a:spcPts val="0"/>
              </a:spcAft>
              <a:buSzPts val="1800"/>
              <a:buChar char="○"/>
            </a:pPr>
            <a:r>
              <a:rPr lang="en" sz="1800"/>
              <a:t>Inconsistencies.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Interface Problems</a:t>
            </a:r>
            <a:endParaRPr/>
          </a:p>
        </p:txBody>
      </p:sp>
      <p:sp>
        <p:nvSpPr>
          <p:cNvPr id="90" name="Google Shape;90;p17"/>
          <p:cNvSpPr txBox="1"/>
          <p:nvPr>
            <p:ph idx="1" type="body"/>
          </p:nvPr>
        </p:nvSpPr>
        <p:spPr>
          <a:xfrm>
            <a:off x="0" y="1489825"/>
            <a:ext cx="4489500" cy="365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Color choice </a:t>
            </a:r>
            <a:endParaRPr/>
          </a:p>
          <a:p>
            <a:pPr indent="-342900" lvl="0" marL="457200" rtl="0" algn="l">
              <a:spcBef>
                <a:spcPts val="0"/>
              </a:spcBef>
              <a:spcAft>
                <a:spcPts val="0"/>
              </a:spcAft>
              <a:buSzPts val="1800"/>
              <a:buChar char="●"/>
            </a:pPr>
            <a:r>
              <a:rPr lang="en"/>
              <a:t>Missing a way to search for users, as well as a way to sort and/or reverse sort through them.</a:t>
            </a:r>
            <a:endParaRPr/>
          </a:p>
          <a:p>
            <a:pPr indent="-342900" lvl="0" marL="457200" rtl="0" algn="l">
              <a:spcBef>
                <a:spcPts val="0"/>
              </a:spcBef>
              <a:spcAft>
                <a:spcPts val="0"/>
              </a:spcAft>
              <a:buSzPts val="1800"/>
              <a:buChar char="●"/>
            </a:pPr>
            <a:r>
              <a:rPr lang="en"/>
              <a:t>Can a user hide any information from others (ie. I don’t want people to know my cell phone number)?</a:t>
            </a:r>
            <a:endParaRPr/>
          </a:p>
          <a:p>
            <a:pPr indent="-342900" lvl="0" marL="457200" rtl="0" algn="l">
              <a:spcBef>
                <a:spcPts val="0"/>
              </a:spcBef>
              <a:spcAft>
                <a:spcPts val="0"/>
              </a:spcAft>
              <a:buSzPts val="1800"/>
              <a:buChar char="●"/>
            </a:pPr>
            <a:r>
              <a:rPr lang="en"/>
              <a:t>In the Administrator Module, why is the Internet tab highlighted in pink?</a:t>
            </a:r>
            <a:endParaRPr/>
          </a:p>
          <a:p>
            <a:pPr indent="0" lvl="0" marL="457200" rtl="0" algn="l">
              <a:spcBef>
                <a:spcPts val="1600"/>
              </a:spcBef>
              <a:spcAft>
                <a:spcPts val="1600"/>
              </a:spcAft>
              <a:buNone/>
            </a:pPr>
            <a:r>
              <a:t/>
            </a:r>
            <a:endParaRPr/>
          </a:p>
        </p:txBody>
      </p:sp>
      <p:pic>
        <p:nvPicPr>
          <p:cNvPr id="91" name="Google Shape;91;p17"/>
          <p:cNvPicPr preferRelativeResize="0"/>
          <p:nvPr/>
        </p:nvPicPr>
        <p:blipFill>
          <a:blip r:embed="rId3">
            <a:alphaModFix/>
          </a:blip>
          <a:stretch>
            <a:fillRect/>
          </a:stretch>
        </p:blipFill>
        <p:spPr>
          <a:xfrm>
            <a:off x="5759250" y="4"/>
            <a:ext cx="3384750" cy="2584501"/>
          </a:xfrm>
          <a:prstGeom prst="rect">
            <a:avLst/>
          </a:prstGeom>
          <a:noFill/>
          <a:ln>
            <a:noFill/>
          </a:ln>
        </p:spPr>
      </p:pic>
      <p:pic>
        <p:nvPicPr>
          <p:cNvPr id="92" name="Google Shape;92;p17"/>
          <p:cNvPicPr preferRelativeResize="0"/>
          <p:nvPr/>
        </p:nvPicPr>
        <p:blipFill>
          <a:blip r:embed="rId4">
            <a:alphaModFix/>
          </a:blip>
          <a:stretch>
            <a:fillRect/>
          </a:stretch>
        </p:blipFill>
        <p:spPr>
          <a:xfrm>
            <a:off x="5759250" y="2584500"/>
            <a:ext cx="3384750" cy="2558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Coding Errors</a:t>
            </a:r>
            <a:endParaRPr/>
          </a:p>
        </p:txBody>
      </p:sp>
      <p:sp>
        <p:nvSpPr>
          <p:cNvPr id="98" name="Google Shape;98;p18"/>
          <p:cNvSpPr txBox="1"/>
          <p:nvPr>
            <p:ph idx="1" type="body"/>
          </p:nvPr>
        </p:nvSpPr>
        <p:spPr>
          <a:xfrm>
            <a:off x="12" y="1300800"/>
            <a:ext cx="9144000" cy="384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PDFTranslator.java contains a number of packages that don’t even exist.</a:t>
            </a:r>
            <a:endParaRPr/>
          </a:p>
          <a:p>
            <a:pPr indent="-342900" lvl="0" marL="457200" rtl="0" algn="l">
              <a:spcBef>
                <a:spcPts val="0"/>
              </a:spcBef>
              <a:spcAft>
                <a:spcPts val="0"/>
              </a:spcAft>
              <a:buSzPts val="1800"/>
              <a:buChar char="●"/>
            </a:pPr>
            <a:r>
              <a:rPr lang="en"/>
              <a:t>Many misspelled words in the comments in coding files like PDFViewer.java.</a:t>
            </a:r>
            <a:endParaRPr/>
          </a:p>
          <a:p>
            <a:pPr indent="-342900" lvl="0" marL="457200" rtl="0" algn="l">
              <a:spcBef>
                <a:spcPts val="0"/>
              </a:spcBef>
              <a:spcAft>
                <a:spcPts val="0"/>
              </a:spcAft>
              <a:buSzPts val="1800"/>
              <a:buChar char="●"/>
            </a:pPr>
            <a:r>
              <a:rPr lang="en"/>
              <a:t>Lots of unused fields, variables, assigned values, import statements, etc.</a:t>
            </a:r>
            <a:endParaRPr/>
          </a:p>
          <a:p>
            <a:pPr indent="-342900" lvl="0" marL="457200" rtl="0" algn="l">
              <a:spcBef>
                <a:spcPts val="0"/>
              </a:spcBef>
              <a:spcAft>
                <a:spcPts val="0"/>
              </a:spcAft>
              <a:buSzPts val="1800"/>
              <a:buChar char="●"/>
            </a:pPr>
            <a:r>
              <a:rPr lang="en"/>
              <a:t>All of the Java files have missing mandatory Classpath entries.</a:t>
            </a:r>
            <a:endParaRPr/>
          </a:p>
          <a:p>
            <a:pPr indent="-342900" lvl="0" marL="457200" rtl="0" algn="l">
              <a:spcBef>
                <a:spcPts val="0"/>
              </a:spcBef>
              <a:spcAft>
                <a:spcPts val="0"/>
              </a:spcAft>
              <a:buSzPts val="1800"/>
              <a:buChar char="●"/>
            </a:pPr>
            <a:r>
              <a:rPr lang="en"/>
              <a:t>Many overridable method calls in constructors.</a:t>
            </a:r>
            <a:endParaRPr/>
          </a:p>
          <a:p>
            <a:pPr indent="-342900" lvl="0" marL="457200" rtl="0" algn="l">
              <a:spcBef>
                <a:spcPts val="0"/>
              </a:spcBef>
              <a:spcAft>
                <a:spcPts val="0"/>
              </a:spcAft>
              <a:buSzPts val="1800"/>
              <a:buChar char="●"/>
            </a:pPr>
            <a:r>
              <a:rPr lang="en"/>
              <a:t>Missing @param tags for parameters.</a:t>
            </a:r>
            <a:endParaRPr/>
          </a:p>
          <a:p>
            <a:pPr indent="-342900" lvl="0" marL="457200" rtl="0" algn="l">
              <a:spcBef>
                <a:spcPts val="0"/>
              </a:spcBef>
              <a:spcAft>
                <a:spcPts val="0"/>
              </a:spcAft>
              <a:buSzPts val="1800"/>
              <a:buChar char="●"/>
            </a:pPr>
            <a:r>
              <a:rPr lang="en"/>
              <a:t>@Override Annotations missing.</a:t>
            </a:r>
            <a:endParaRPr/>
          </a:p>
          <a:p>
            <a:pPr indent="-342900" lvl="0" marL="457200" rtl="0" algn="l">
              <a:spcBef>
                <a:spcPts val="0"/>
              </a:spcBef>
              <a:spcAft>
                <a:spcPts val="0"/>
              </a:spcAft>
              <a:buSzPts val="1800"/>
              <a:buChar char="●"/>
            </a:pPr>
            <a:r>
              <a:rPr lang="en"/>
              <a:t>Many fields and field inputs present in the code that can be Final.</a:t>
            </a:r>
            <a:endParaRPr/>
          </a:p>
          <a:p>
            <a:pPr indent="-342900" lvl="0" marL="457200" rtl="0" algn="l">
              <a:spcBef>
                <a:spcPts val="0"/>
              </a:spcBef>
              <a:spcAft>
                <a:spcPts val="0"/>
              </a:spcAft>
              <a:buSzPts val="1800"/>
              <a:buChar char="●"/>
            </a:pPr>
            <a:r>
              <a:rPr lang="en"/>
              <a:t>StringBuffer can be replaced with StringBuilder.</a:t>
            </a:r>
            <a:endParaRPr/>
          </a:p>
          <a:p>
            <a:pPr indent="-342900" lvl="0" marL="457200" rtl="0" algn="l">
              <a:spcBef>
                <a:spcPts val="0"/>
              </a:spcBef>
              <a:spcAft>
                <a:spcPts val="0"/>
              </a:spcAft>
              <a:buSzPts val="1800"/>
              <a:buChar char="●"/>
            </a:pPr>
            <a:r>
              <a:rPr lang="en"/>
              <a:t>Using “this” as a parameter in constructor is dangerous when an object isn’t initialized.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Coding Errors (cont’d)</a:t>
            </a:r>
            <a:endParaRPr/>
          </a:p>
        </p:txBody>
      </p:sp>
      <p:sp>
        <p:nvSpPr>
          <p:cNvPr id="104" name="Google Shape;104;p19"/>
          <p:cNvSpPr txBox="1"/>
          <p:nvPr>
            <p:ph idx="1" type="body"/>
          </p:nvPr>
        </p:nvSpPr>
        <p:spPr>
          <a:xfrm>
            <a:off x="0" y="1300775"/>
            <a:ext cx="9144000" cy="384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are several problems with WUSProperties.properties, including:</a:t>
            </a:r>
            <a:endParaRPr/>
          </a:p>
          <a:p>
            <a:pPr indent="-317500" lvl="1" marL="914400" rtl="0" algn="l">
              <a:spcBef>
                <a:spcPts val="0"/>
              </a:spcBef>
              <a:spcAft>
                <a:spcPts val="0"/>
              </a:spcAft>
              <a:buSzPts val="1400"/>
              <a:buChar char="○"/>
            </a:pPr>
            <a:r>
              <a:rPr lang="en"/>
              <a:t>Why is it not characters for a virtual keyboard to show all the alphabet for each different </a:t>
            </a:r>
            <a:r>
              <a:rPr lang="en"/>
              <a:t>language listed?</a:t>
            </a:r>
            <a:endParaRPr/>
          </a:p>
          <a:p>
            <a:pPr indent="-317500" lvl="1" marL="914400" rtl="0" algn="l">
              <a:spcBef>
                <a:spcPts val="0"/>
              </a:spcBef>
              <a:spcAft>
                <a:spcPts val="0"/>
              </a:spcAft>
              <a:buSzPts val="1400"/>
              <a:buChar char="○"/>
            </a:pPr>
            <a:r>
              <a:rPr lang="en"/>
              <a:t>Why are the number of characters for each language so limited that not all of them are available to the user?</a:t>
            </a:r>
            <a:endParaRPr/>
          </a:p>
          <a:p>
            <a:pPr indent="-317500" lvl="1" marL="914400" rtl="0" algn="l">
              <a:spcBef>
                <a:spcPts val="0"/>
              </a:spcBef>
              <a:spcAft>
                <a:spcPts val="0"/>
              </a:spcAft>
              <a:buSzPts val="1400"/>
              <a:buChar char="○"/>
            </a:pPr>
            <a:r>
              <a:rPr lang="en"/>
              <a:t>If “itCharacters” refers to the Italian language, the User Manual makes no mention of Italian being one of the languages that files can be translated to?</a:t>
            </a:r>
            <a:endParaRPr/>
          </a:p>
          <a:p>
            <a:pPr indent="-317500" lvl="1" marL="914400" rtl="0" algn="l">
              <a:spcBef>
                <a:spcPts val="0"/>
              </a:spcBef>
              <a:spcAft>
                <a:spcPts val="0"/>
              </a:spcAft>
              <a:buSzPts val="1400"/>
              <a:buChar char="○"/>
            </a:pPr>
            <a:r>
              <a:rPr lang="en"/>
              <a:t>Why aren’t the characters for the English language listed as well?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0" y="458025"/>
            <a:ext cx="91440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Coding Issues - Inspection Warnings and Errors</a:t>
            </a:r>
            <a:endParaRPr/>
          </a:p>
        </p:txBody>
      </p:sp>
      <p:sp>
        <p:nvSpPr>
          <p:cNvPr id="110" name="Google Shape;110;p20"/>
          <p:cNvSpPr txBox="1"/>
          <p:nvPr>
            <p:ph idx="1" type="body"/>
          </p:nvPr>
        </p:nvSpPr>
        <p:spPr>
          <a:xfrm>
            <a:off x="0" y="1489825"/>
            <a:ext cx="9144000" cy="3653700"/>
          </a:xfrm>
          <a:prstGeom prst="rect">
            <a:avLst/>
          </a:prstGeom>
        </p:spPr>
        <p:txBody>
          <a:bodyPr anchorCtr="0" anchor="t" bIns="91425" lIns="91425" spcFirstLastPara="1" rIns="91425" wrap="square" tIns="91425">
            <a:noAutofit/>
          </a:bodyPr>
          <a:lstStyle/>
          <a:p>
            <a:pPr indent="-342900" lvl="0" marL="457200" rtl="0" algn="l">
              <a:lnSpc>
                <a:spcPct val="107916"/>
              </a:lnSpc>
              <a:spcBef>
                <a:spcPts val="0"/>
              </a:spcBef>
              <a:spcAft>
                <a:spcPts val="0"/>
              </a:spcAft>
              <a:buClr>
                <a:srgbClr val="FFFFFF"/>
              </a:buClr>
              <a:buSzPts val="1800"/>
              <a:buChar char="●"/>
            </a:pPr>
            <a:r>
              <a:rPr lang="en">
                <a:solidFill>
                  <a:srgbClr val="FFFFFF"/>
                </a:solidFill>
              </a:rPr>
              <a:t>As a result of code inspection, many warnings and/or errors were found in the source code, including there being more than one fix for:</a:t>
            </a:r>
            <a:endParaRPr>
              <a:solidFill>
                <a:srgbClr val="FFFFFF"/>
              </a:solidFill>
            </a:endParaRPr>
          </a:p>
          <a:p>
            <a:pPr indent="-317500" lvl="1" marL="914400" rtl="0" algn="l">
              <a:lnSpc>
                <a:spcPct val="107916"/>
              </a:lnSpc>
              <a:spcBef>
                <a:spcPts val="800"/>
              </a:spcBef>
              <a:spcAft>
                <a:spcPts val="0"/>
              </a:spcAft>
              <a:buClr>
                <a:srgbClr val="FFFFFF"/>
              </a:buClr>
              <a:buSzPts val="1400"/>
              <a:buChar char="○"/>
            </a:pPr>
            <a:r>
              <a:rPr lang="en">
                <a:solidFill>
                  <a:srgbClr val="FFFFFF"/>
                </a:solidFill>
              </a:rPr>
              <a:t>Overridable method calls in constructors in WUSSaxXML.java (Lines 64, 57, 50, and 43.), TableSorter.java (Lines 111, 110, 105.), SVGViewer.java (Line 40.), PDFViewer.java (Line 502.), WUSServerConnection.java (Line 95.), and UserProfileForm.java (Lines 98 and 65.).</a:t>
            </a:r>
            <a:endParaRPr>
              <a:solidFill>
                <a:srgbClr val="FFFFFF"/>
              </a:solidFill>
            </a:endParaRPr>
          </a:p>
          <a:p>
            <a:pPr indent="-317500" lvl="1" marL="914400" rtl="0" algn="l">
              <a:lnSpc>
                <a:spcPct val="107916"/>
              </a:lnSpc>
              <a:spcBef>
                <a:spcPts val="800"/>
              </a:spcBef>
              <a:spcAft>
                <a:spcPts val="0"/>
              </a:spcAft>
              <a:buClr>
                <a:srgbClr val="FFFFFF"/>
              </a:buClr>
              <a:buSzPts val="1400"/>
              <a:buChar char="○"/>
            </a:pPr>
            <a:r>
              <a:rPr lang="en">
                <a:solidFill>
                  <a:srgbClr val="FFFFFF"/>
                </a:solidFill>
              </a:rPr>
              <a:t>Comparing Strings using == or != in ChatFrame.java (Line 56.) and WUSServerConnection.java (Line 390.).</a:t>
            </a:r>
            <a:endParaRPr>
              <a:solidFill>
                <a:srgbClr val="FFFFFF"/>
              </a:solidFill>
            </a:endParaRPr>
          </a:p>
          <a:p>
            <a:pPr indent="-317500" lvl="1" marL="914400" rtl="0" algn="l">
              <a:lnSpc>
                <a:spcPct val="107916"/>
              </a:lnSpc>
              <a:spcBef>
                <a:spcPts val="800"/>
              </a:spcBef>
              <a:spcAft>
                <a:spcPts val="0"/>
              </a:spcAft>
              <a:buClr>
                <a:srgbClr val="FFFFFF"/>
              </a:buClr>
              <a:buSzPts val="1400"/>
              <a:buChar char="○"/>
            </a:pPr>
            <a:r>
              <a:rPr lang="en">
                <a:solidFill>
                  <a:srgbClr val="FFFFFF"/>
                </a:solidFill>
              </a:rPr>
              <a:t>The catch(java.lang.Exception) is too broad, it catches the following exception types: java.lang.ClassNotFoundException, java.lang.IllegalAccessException, java.lang.InstantiationException, and java.sql.SQLException at WUSDatabase.java (Line 45.).</a:t>
            </a:r>
            <a:endParaRPr>
              <a:solidFill>
                <a:srgbClr val="FFFFFF"/>
              </a:solidFill>
            </a:endParaRPr>
          </a:p>
          <a:p>
            <a:pPr indent="-317500" lvl="1" marL="914400" rtl="0" algn="l">
              <a:lnSpc>
                <a:spcPct val="107916"/>
              </a:lnSpc>
              <a:spcBef>
                <a:spcPts val="800"/>
              </a:spcBef>
              <a:spcAft>
                <a:spcPts val="0"/>
              </a:spcAft>
              <a:buClr>
                <a:srgbClr val="FFFFFF"/>
              </a:buClr>
              <a:buSzPts val="1400"/>
              <a:buChar char="○"/>
            </a:pPr>
            <a:r>
              <a:rPr lang="en">
                <a:solidFill>
                  <a:srgbClr val="FFFFFF"/>
                </a:solidFill>
              </a:rPr>
              <a:t>The catch(java.lang.Exception) is too broad, it catches the following exception types: java.io.IOException, javax.xml.parsers.ParserConfigurationException and org.xml.sax.SAXException at SVGTranslator.java (Line 51.).</a:t>
            </a:r>
            <a:endParaRPr>
              <a:solidFill>
                <a:srgbClr val="FFFFFF"/>
              </a:solidFill>
            </a:endParaRPr>
          </a:p>
          <a:p>
            <a:pPr indent="-317500" lvl="1" marL="914400" rtl="0" algn="l">
              <a:lnSpc>
                <a:spcPct val="107916"/>
              </a:lnSpc>
              <a:spcBef>
                <a:spcPts val="800"/>
              </a:spcBef>
              <a:spcAft>
                <a:spcPts val="0"/>
              </a:spcAft>
              <a:buClr>
                <a:srgbClr val="FFFFFF"/>
              </a:buClr>
              <a:buSzPts val="1400"/>
              <a:buChar char="○"/>
            </a:pPr>
            <a:r>
              <a:t/>
            </a:r>
            <a:endParaRPr>
              <a:solidFill>
                <a:srgbClr val="FFFFFF"/>
              </a:solidFill>
            </a:endParaRPr>
          </a:p>
          <a:p>
            <a:pPr indent="-317500" lvl="0" marL="457200" rtl="0" algn="l">
              <a:lnSpc>
                <a:spcPct val="107916"/>
              </a:lnSpc>
              <a:spcBef>
                <a:spcPts val="800"/>
              </a:spcBef>
              <a:spcAft>
                <a:spcPts val="800"/>
              </a:spcAft>
              <a:buClr>
                <a:srgbClr val="FFFFFF"/>
              </a:buClr>
              <a:buSzPts val="1400"/>
              <a:buChar char="●"/>
            </a:pPr>
            <a:r>
              <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Errors</a:t>
            </a:r>
            <a:endParaRPr/>
          </a:p>
        </p:txBody>
      </p:sp>
      <p:sp>
        <p:nvSpPr>
          <p:cNvPr id="116" name="Google Shape;116;p21"/>
          <p:cNvSpPr txBox="1"/>
          <p:nvPr>
            <p:ph idx="1" type="body"/>
          </p:nvPr>
        </p:nvSpPr>
        <p:spPr>
          <a:xfrm>
            <a:off x="0" y="1313975"/>
            <a:ext cx="5367900" cy="365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scope of the WUS project is missing the feature where the text will be directly translated from language to language by the system.</a:t>
            </a:r>
            <a:endParaRPr/>
          </a:p>
          <a:p>
            <a:pPr indent="-342900" lvl="0" marL="457200" rtl="0" algn="l">
              <a:spcBef>
                <a:spcPts val="0"/>
              </a:spcBef>
              <a:spcAft>
                <a:spcPts val="0"/>
              </a:spcAft>
              <a:buSzPts val="1800"/>
              <a:buChar char="●"/>
            </a:pPr>
            <a:r>
              <a:rPr lang="en"/>
              <a:t>What determines whether a command is accepted or rejected?</a:t>
            </a:r>
            <a:endParaRPr/>
          </a:p>
          <a:p>
            <a:pPr indent="-342900" lvl="0" marL="457200" rtl="0" algn="l">
              <a:spcBef>
                <a:spcPts val="0"/>
              </a:spcBef>
              <a:spcAft>
                <a:spcPts val="0"/>
              </a:spcAft>
              <a:buSzPts val="1800"/>
              <a:buChar char="●"/>
            </a:pPr>
            <a:r>
              <a:rPr lang="en"/>
              <a:t>There’s no email server nor is there a calendar function.</a:t>
            </a:r>
            <a:endParaRPr/>
          </a:p>
          <a:p>
            <a:pPr indent="-342900" lvl="0" marL="457200" rtl="0" algn="l">
              <a:spcBef>
                <a:spcPts val="0"/>
              </a:spcBef>
              <a:spcAft>
                <a:spcPts val="0"/>
              </a:spcAft>
              <a:buSzPts val="1800"/>
              <a:buChar char="●"/>
            </a:pPr>
            <a:r>
              <a:rPr lang="en"/>
              <a:t>Location unclear in design</a:t>
            </a:r>
            <a:endParaRPr/>
          </a:p>
          <a:p>
            <a:pPr indent="-342900" lvl="0" marL="457200" rtl="0" algn="l">
              <a:spcBef>
                <a:spcPts val="0"/>
              </a:spcBef>
              <a:spcAft>
                <a:spcPts val="0"/>
              </a:spcAft>
              <a:buSzPts val="1800"/>
              <a:buChar char="●"/>
            </a:pPr>
            <a:r>
              <a:rPr lang="en"/>
              <a:t>Red “X’s” in the Prototypes</a:t>
            </a:r>
            <a:endParaRPr/>
          </a:p>
          <a:p>
            <a:pPr indent="-342900" lvl="0" marL="457200" rtl="0" algn="l">
              <a:spcBef>
                <a:spcPts val="0"/>
              </a:spcBef>
              <a:spcAft>
                <a:spcPts val="0"/>
              </a:spcAft>
              <a:buSzPts val="1800"/>
              <a:buChar char="●"/>
            </a:pPr>
            <a:r>
              <a:rPr lang="en"/>
              <a:t>User profile - are email and phone number verified?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7" name="Google Shape;117;p21"/>
          <p:cNvPicPr preferRelativeResize="0"/>
          <p:nvPr/>
        </p:nvPicPr>
        <p:blipFill>
          <a:blip r:embed="rId3">
            <a:alphaModFix/>
          </a:blip>
          <a:stretch>
            <a:fillRect/>
          </a:stretch>
        </p:blipFill>
        <p:spPr>
          <a:xfrm>
            <a:off x="5367875" y="1489828"/>
            <a:ext cx="3776125" cy="25481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