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5.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6.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7.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8.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8" r:id="rId3"/>
    <p:sldMasterId id="2147483761" r:id="rId4"/>
    <p:sldMasterId id="2147483778" r:id="rId5"/>
    <p:sldMasterId id="2147483795" r:id="rId6"/>
    <p:sldMasterId id="2147483812" r:id="rId7"/>
    <p:sldMasterId id="2147483854" r:id="rId8"/>
  </p:sldMasterIdLst>
  <p:sldIdLst>
    <p:sldId id="256" r:id="rId9"/>
    <p:sldId id="261" r:id="rId10"/>
    <p:sldId id="262" r:id="rId11"/>
    <p:sldId id="258" r:id="rId12"/>
    <p:sldId id="273" r:id="rId13"/>
    <p:sldId id="281" r:id="rId14"/>
    <p:sldId id="274" r:id="rId15"/>
    <p:sldId id="259" r:id="rId16"/>
    <p:sldId id="260" r:id="rId17"/>
    <p:sldId id="279" r:id="rId18"/>
    <p:sldId id="264" r:id="rId19"/>
    <p:sldId id="265" r:id="rId20"/>
    <p:sldId id="276" r:id="rId21"/>
    <p:sldId id="277" r:id="rId22"/>
    <p:sldId id="280" r:id="rId23"/>
    <p:sldId id="278" r:id="rId24"/>
    <p:sldId id="268" r:id="rId25"/>
    <p:sldId id="269" r:id="rId26"/>
    <p:sldId id="2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snapToGrid="0">
      <p:cViewPr varScale="1">
        <p:scale>
          <a:sx n="62" d="100"/>
          <a:sy n="62" d="100"/>
        </p:scale>
        <p:origin x="56"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867523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17052626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5C7D336-2500-40B4-B451-3C43BEA8C801}" type="datetimeFigureOut">
              <a:rPr lang="en-US" smtClean="0"/>
              <a:t>5/23/2017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94787950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0C1B77-FF87-47E3-BF96-0C9C7DA1D87B}" type="slidenum">
              <a:rPr lang="en-US" smtClean="0"/>
              <a:t>‹#›</a:t>
            </a:fld>
            <a:endParaRPr lang="en-US"/>
          </a:p>
        </p:txBody>
      </p:sp>
    </p:spTree>
    <p:extLst>
      <p:ext uri="{BB962C8B-B14F-4D97-AF65-F5344CB8AC3E}">
        <p14:creationId xmlns:p14="http://schemas.microsoft.com/office/powerpoint/2010/main" val="294893083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91759144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74656348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76762116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85263421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06503696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33556649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82025160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C7D336-2500-40B4-B451-3C43BEA8C801}" type="datetimeFigureOut">
              <a:rPr lang="en-US" smtClean="0"/>
              <a:t>5/23/2017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012650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77883274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28509495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98155052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88975712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71768556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05071480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29190772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0013374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84202437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4364677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08524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833192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71784759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8640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225542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886535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4067584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C7D336-2500-40B4-B451-3C43BEA8C801}" type="datetimeFigureOut">
              <a:rPr lang="en-US" smtClean="0"/>
              <a:t>5/23/2017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899385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C7D336-2500-40B4-B451-3C43BEA8C801}" type="datetimeFigureOut">
              <a:rPr lang="en-US" smtClean="0"/>
              <a:t>5/23/2017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5725431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7D336-2500-40B4-B451-3C43BEA8C801}" type="datetimeFigureOut">
              <a:rPr lang="en-US" smtClean="0"/>
              <a:t>5/23/2017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8295250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74632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2199459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824621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75C7D336-2500-40B4-B451-3C43BEA8C801}" type="datetimeFigureOut">
              <a:rPr lang="en-US" smtClean="0"/>
              <a:t>5/23/2017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2680269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4726244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11875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772772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54261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0402604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0726346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1892522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525698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179549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0347782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942570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9355013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C7D336-2500-40B4-B451-3C43BEA8C801}" type="datetimeFigureOut">
              <a:rPr lang="en-US" smtClean="0"/>
              <a:t>5/23/2017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0892967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7199783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6820495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4980077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5353565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1643324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03689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571714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242221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6064591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9403618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2484530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5090211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0354633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5580633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404541115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0584320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849799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C7D336-2500-40B4-B451-3C43BEA8C801}" type="datetimeFigureOut">
              <a:rPr lang="en-US" smtClean="0"/>
              <a:t>5/23/2017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6136057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C7D336-2500-40B4-B451-3C43BEA8C801}" type="datetimeFigureOut">
              <a:rPr lang="en-US" smtClean="0"/>
              <a:t>5/23/2017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41929154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C7D336-2500-40B4-B451-3C43BEA8C801}" type="datetimeFigureOut">
              <a:rPr lang="en-US" smtClean="0"/>
              <a:t>5/23/2017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3693362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7D336-2500-40B4-B451-3C43BEA8C801}" type="datetimeFigureOut">
              <a:rPr lang="en-US" smtClean="0"/>
              <a:t>5/23/2017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8057306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7357827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5997421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7297024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298650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41389961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05320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42739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C7D336-2500-40B4-B451-3C43BEA8C801}" type="datetimeFigureOut">
              <a:rPr lang="en-US" smtClean="0"/>
              <a:t>5/23/2017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2457453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605047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1126644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41897023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41451407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6490037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5446150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C7D336-2500-40B4-B451-3C43BEA8C801}" type="datetimeFigureOut">
              <a:rPr lang="en-US" smtClean="0"/>
              <a:t>5/23/2017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41978757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C7D336-2500-40B4-B451-3C43BEA8C801}" type="datetimeFigureOut">
              <a:rPr lang="en-US" smtClean="0"/>
              <a:t>5/23/2017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8949974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7D336-2500-40B4-B451-3C43BEA8C801}" type="datetimeFigureOut">
              <a:rPr lang="en-US" smtClean="0"/>
              <a:t>5/23/2017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451979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265987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7D336-2500-40B4-B451-3C43BEA8C801}" type="datetimeFigureOut">
              <a:rPr lang="en-US" smtClean="0"/>
              <a:t>5/23/2017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0950841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46256042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9513406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78833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50307533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048318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6310241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8040535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09622853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6811351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046972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7480455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86774901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7647524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C7D336-2500-40B4-B451-3C43BEA8C801}" type="datetimeFigureOut">
              <a:rPr lang="en-US" smtClean="0"/>
              <a:t>5/23/2017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423891179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C7D336-2500-40B4-B451-3C43BEA8C801}" type="datetimeFigureOut">
              <a:rPr lang="en-US" smtClean="0"/>
              <a:t>5/23/2017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91390371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7D336-2500-40B4-B451-3C43BEA8C801}" type="datetimeFigureOut">
              <a:rPr lang="en-US" smtClean="0"/>
              <a:t>5/23/2017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76857438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30804998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5365561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86658632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7471609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368675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88885796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548115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20816893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87075321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52116961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13530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29628769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7D336-2500-40B4-B451-3C43BEA8C801}" type="datetimeFigureOut">
              <a:rPr lang="en-US" smtClean="0"/>
              <a:t>5/23/2017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0C1B77-FF87-47E3-BF96-0C9C7DA1D87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74726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C7D336-2500-40B4-B451-3C43BEA8C801}" type="datetimeFigureOut">
              <a:rPr lang="en-US" smtClean="0"/>
              <a:t>5/23/2017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06224153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C7D336-2500-40B4-B451-3C43BEA8C801}" type="datetimeFigureOut">
              <a:rPr lang="en-US" smtClean="0"/>
              <a:t>5/23/2017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231517099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C7D336-2500-40B4-B451-3C43BEA8C801}" type="datetimeFigureOut">
              <a:rPr lang="en-US" smtClean="0"/>
              <a:t>5/23/2017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0C1B77-FF87-47E3-BF96-0C9C7DA1D87B}" type="slidenum">
              <a:rPr lang="en-US" smtClean="0"/>
              <a:t>‹#›</a:t>
            </a:fld>
            <a:endParaRPr lang="en-US"/>
          </a:p>
        </p:txBody>
      </p:sp>
    </p:spTree>
    <p:extLst>
      <p:ext uri="{BB962C8B-B14F-4D97-AF65-F5344CB8AC3E}">
        <p14:creationId xmlns:p14="http://schemas.microsoft.com/office/powerpoint/2010/main" val="190141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21" Type="http://schemas.openxmlformats.org/officeDocument/2006/relationships/image" Target="../media/image4.png"/><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image" Target="../media/image3.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image" Target="../media/image2.png"/><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theme" Target="../theme/theme4.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theme" Target="../theme/theme5.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slideLayout" Target="../slideLayouts/slideLayout90.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slideLayout" Target="../slideLayouts/slideLayout89.xml"/><Relationship Id="rId17" Type="http://schemas.openxmlformats.org/officeDocument/2006/relationships/theme" Target="../theme/theme6.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slideLayout" Target="../slideLayouts/slideLayout9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1.xml"/><Relationship Id="rId3" Type="http://schemas.openxmlformats.org/officeDocument/2006/relationships/slideLayout" Target="../slideLayouts/slideLayout96.xml"/><Relationship Id="rId7" Type="http://schemas.openxmlformats.org/officeDocument/2006/relationships/slideLayout" Target="../slideLayouts/slideLayout100.xml"/><Relationship Id="rId12" Type="http://schemas.openxmlformats.org/officeDocument/2006/relationships/theme" Target="../theme/theme7.xml"/><Relationship Id="rId2" Type="http://schemas.openxmlformats.org/officeDocument/2006/relationships/slideLayout" Target="../slideLayouts/slideLayout95.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5" Type="http://schemas.openxmlformats.org/officeDocument/2006/relationships/slideLayout" Target="../slideLayouts/slideLayout98.xml"/><Relationship Id="rId10" Type="http://schemas.openxmlformats.org/officeDocument/2006/relationships/slideLayout" Target="../slideLayouts/slideLayout103.xml"/><Relationship Id="rId4" Type="http://schemas.openxmlformats.org/officeDocument/2006/relationships/slideLayout" Target="../slideLayouts/slideLayout97.xml"/><Relationship Id="rId9" Type="http://schemas.openxmlformats.org/officeDocument/2006/relationships/slideLayout" Target="../slideLayouts/slideLayout10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18" Type="http://schemas.openxmlformats.org/officeDocument/2006/relationships/theme" Target="../theme/theme8.xml"/><Relationship Id="rId3" Type="http://schemas.openxmlformats.org/officeDocument/2006/relationships/slideLayout" Target="../slideLayouts/slideLayout107.xml"/><Relationship Id="rId21" Type="http://schemas.openxmlformats.org/officeDocument/2006/relationships/image" Target="../media/image4.png"/><Relationship Id="rId7" Type="http://schemas.openxmlformats.org/officeDocument/2006/relationships/slideLayout" Target="../slideLayouts/slideLayout111.xml"/><Relationship Id="rId12" Type="http://schemas.openxmlformats.org/officeDocument/2006/relationships/slideLayout" Target="../slideLayouts/slideLayout116.xml"/><Relationship Id="rId17" Type="http://schemas.openxmlformats.org/officeDocument/2006/relationships/slideLayout" Target="../slideLayouts/slideLayout121.xml"/><Relationship Id="rId2" Type="http://schemas.openxmlformats.org/officeDocument/2006/relationships/slideLayout" Target="../slideLayouts/slideLayout106.xml"/><Relationship Id="rId16" Type="http://schemas.openxmlformats.org/officeDocument/2006/relationships/slideLayout" Target="../slideLayouts/slideLayout120.xml"/><Relationship Id="rId20" Type="http://schemas.openxmlformats.org/officeDocument/2006/relationships/image" Target="../media/image3.png"/><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5" Type="http://schemas.openxmlformats.org/officeDocument/2006/relationships/slideLayout" Target="../slideLayouts/slideLayout119.xml"/><Relationship Id="rId10" Type="http://schemas.openxmlformats.org/officeDocument/2006/relationships/slideLayout" Target="../slideLayouts/slideLayout114.xml"/><Relationship Id="rId19" Type="http://schemas.openxmlformats.org/officeDocument/2006/relationships/image" Target="../media/image2.png"/><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slideLayout" Target="../slideLayouts/slideLayout118.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7D336-2500-40B4-B451-3C43BEA8C801}" type="datetimeFigureOut">
              <a:rPr lang="en-US" smtClean="0"/>
              <a:t>5/23/2017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0C1B77-FF87-47E3-BF96-0C9C7DA1D87B}" type="slidenum">
              <a:rPr lang="en-US" smtClean="0"/>
              <a:t>‹#›</a:t>
            </a:fld>
            <a:endParaRPr lang="en-US"/>
          </a:p>
        </p:txBody>
      </p:sp>
    </p:spTree>
    <p:extLst>
      <p:ext uri="{BB962C8B-B14F-4D97-AF65-F5344CB8AC3E}">
        <p14:creationId xmlns:p14="http://schemas.microsoft.com/office/powerpoint/2010/main" val="636056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75C7D336-2500-40B4-B451-3C43BEA8C801}" type="datetimeFigureOut">
              <a:rPr lang="en-US" smtClean="0"/>
              <a:t>5/23/2017</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90C1B77-FF87-47E3-BF96-0C9C7DA1D87B}" type="slidenum">
              <a:rPr lang="en-US" smtClean="0"/>
              <a:t>‹#›</a:t>
            </a:fld>
            <a:endParaRPr lang="en-US"/>
          </a:p>
        </p:txBody>
      </p:sp>
    </p:spTree>
    <p:extLst>
      <p:ext uri="{BB962C8B-B14F-4D97-AF65-F5344CB8AC3E}">
        <p14:creationId xmlns:p14="http://schemas.microsoft.com/office/powerpoint/2010/main" val="30152906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C7D336-2500-40B4-B451-3C43BEA8C801}" type="datetimeFigureOut">
              <a:rPr lang="en-US" smtClean="0"/>
              <a:t>5/23/2017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0C1B77-FF87-47E3-BF96-0C9C7DA1D87B}" type="slidenum">
              <a:rPr lang="en-US" smtClean="0"/>
              <a:t>‹#›</a:t>
            </a:fld>
            <a:endParaRPr lang="en-US"/>
          </a:p>
        </p:txBody>
      </p:sp>
    </p:spTree>
    <p:extLst>
      <p:ext uri="{BB962C8B-B14F-4D97-AF65-F5344CB8AC3E}">
        <p14:creationId xmlns:p14="http://schemas.microsoft.com/office/powerpoint/2010/main" val="87510632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C7D336-2500-40B4-B451-3C43BEA8C801}" type="datetimeFigureOut">
              <a:rPr lang="en-US" smtClean="0"/>
              <a:t>5/23/2017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0C1B77-FF87-47E3-BF96-0C9C7DA1D87B}" type="slidenum">
              <a:rPr lang="en-US" smtClean="0"/>
              <a:t>‹#›</a:t>
            </a:fld>
            <a:endParaRPr lang="en-US"/>
          </a:p>
        </p:txBody>
      </p:sp>
    </p:spTree>
    <p:extLst>
      <p:ext uri="{BB962C8B-B14F-4D97-AF65-F5344CB8AC3E}">
        <p14:creationId xmlns:p14="http://schemas.microsoft.com/office/powerpoint/2010/main" val="32047808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C7D336-2500-40B4-B451-3C43BEA8C801}" type="datetimeFigureOut">
              <a:rPr lang="en-US" smtClean="0"/>
              <a:t>5/23/2017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0C1B77-FF87-47E3-BF96-0C9C7DA1D87B}" type="slidenum">
              <a:rPr lang="en-US" smtClean="0"/>
              <a:t>‹#›</a:t>
            </a:fld>
            <a:endParaRPr lang="en-US"/>
          </a:p>
        </p:txBody>
      </p:sp>
    </p:spTree>
    <p:extLst>
      <p:ext uri="{BB962C8B-B14F-4D97-AF65-F5344CB8AC3E}">
        <p14:creationId xmlns:p14="http://schemas.microsoft.com/office/powerpoint/2010/main" val="357742401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C7D336-2500-40B4-B451-3C43BEA8C801}" type="datetimeFigureOut">
              <a:rPr lang="en-US" smtClean="0"/>
              <a:t>5/23/2017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0C1B77-FF87-47E3-BF96-0C9C7DA1D87B}" type="slidenum">
              <a:rPr lang="en-US" smtClean="0"/>
              <a:t>‹#›</a:t>
            </a:fld>
            <a:endParaRPr lang="en-US"/>
          </a:p>
        </p:txBody>
      </p:sp>
    </p:spTree>
    <p:extLst>
      <p:ext uri="{BB962C8B-B14F-4D97-AF65-F5344CB8AC3E}">
        <p14:creationId xmlns:p14="http://schemas.microsoft.com/office/powerpoint/2010/main" val="2330842318"/>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5C7D336-2500-40B4-B451-3C43BEA8C801}" type="datetimeFigureOut">
              <a:rPr lang="en-US" smtClean="0"/>
              <a:t>5/23/2017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0C1B77-FF87-47E3-BF96-0C9C7DA1D87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636191"/>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5C7D336-2500-40B4-B451-3C43BEA8C801}" type="datetimeFigureOut">
              <a:rPr lang="en-US" smtClean="0"/>
              <a:t>5/23/2017</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0C1B77-FF87-47E3-BF96-0C9C7DA1D87B}" type="slidenum">
              <a:rPr lang="en-US" smtClean="0"/>
              <a:t>‹#›</a:t>
            </a:fld>
            <a:endParaRPr lang="en-US"/>
          </a:p>
        </p:txBody>
      </p:sp>
    </p:spTree>
    <p:extLst>
      <p:ext uri="{BB962C8B-B14F-4D97-AF65-F5344CB8AC3E}">
        <p14:creationId xmlns:p14="http://schemas.microsoft.com/office/powerpoint/2010/main" val="3080022970"/>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courtney@pace.edu" TargetMode="External"/><Relationship Id="rId2" Type="http://schemas.openxmlformats.org/officeDocument/2006/relationships/hyperlink" Target="mailto:games1990@verizon.net"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Times New Roman" panose="02020603050405020304" pitchFamily="18" charset="0"/>
                <a:cs typeface="Times New Roman" panose="02020603050405020304" pitchFamily="18" charset="0"/>
              </a:rPr>
              <a:t>Enhancing Student Learning of Programming via Gaming Technology</a:t>
            </a:r>
          </a:p>
        </p:txBody>
      </p:sp>
      <p:sp>
        <p:nvSpPr>
          <p:cNvPr id="3" name="Subtitle 2"/>
          <p:cNvSpPr>
            <a:spLocks noGrp="1"/>
          </p:cNvSpPr>
          <p:nvPr>
            <p:ph type="subTitle" idx="1"/>
          </p:nvPr>
        </p:nvSpPr>
        <p:spPr/>
        <p:txBody>
          <a:bodyPr/>
          <a:lstStyle/>
          <a:p>
            <a:pPr>
              <a:lnSpc>
                <a:spcPct val="107000"/>
              </a:lnSpc>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Ari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Butowsky</a:t>
            </a:r>
            <a:r>
              <a:rPr lang="en-US" dirty="0">
                <a:effectLst/>
                <a:latin typeface="Times New Roman" panose="02020603050405020304" pitchFamily="18" charset="0"/>
                <a:ea typeface="Calibri" panose="020F0502020204030204" pitchFamily="34" charset="0"/>
                <a:cs typeface="Times New Roman" panose="02020603050405020304" pitchFamily="18" charset="0"/>
              </a:rPr>
              <a:t> and Dr. Mary Courtney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i="1" dirty="0">
                <a:effectLst/>
                <a:latin typeface="Times New Roman" panose="02020603050405020304" pitchFamily="18" charset="0"/>
                <a:ea typeface="MS Mincho" panose="02020609040205080304" pitchFamily="49" charset="-128"/>
                <a:cs typeface="Times New Roman" panose="02020603050405020304" pitchFamily="18" charset="0"/>
              </a:rPr>
              <a:t>Seidenberg School of CSIS, Pace University, White Plains, New York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games1990@verizon.net</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mcourtney@pace.edu</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28355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56342"/>
          </a:xfrm>
        </p:spPr>
        <p:txBody>
          <a:bodyPr>
            <a:normAutofit/>
          </a:bodyPr>
          <a:lstStyle/>
          <a:p>
            <a:pPr algn="ctr"/>
            <a:r>
              <a:rPr lang="en-US" sz="3600" b="1" dirty="0">
                <a:latin typeface="Times New Roman" panose="02020603050405020304" pitchFamily="18" charset="0"/>
                <a:cs typeface="Times New Roman" panose="02020603050405020304" pitchFamily="18" charset="0"/>
              </a:rPr>
              <a:t>History of Object-Oriented Programming (cont’d)</a:t>
            </a:r>
          </a:p>
        </p:txBody>
      </p:sp>
      <p:sp>
        <p:nvSpPr>
          <p:cNvPr id="3" name="Content Placeholder 2"/>
          <p:cNvSpPr>
            <a:spLocks noGrp="1"/>
          </p:cNvSpPr>
          <p:nvPr>
            <p:ph idx="1"/>
          </p:nvPr>
        </p:nvSpPr>
        <p:spPr>
          <a:xfrm>
            <a:off x="0" y="856342"/>
            <a:ext cx="12192000" cy="6001657"/>
          </a:xfrm>
        </p:spPr>
        <p:txBody>
          <a:bodyPr>
            <a:normAutofit/>
          </a:bodyPr>
          <a:lstStyle/>
          <a:p>
            <a:pPr marL="0" lvl="0" indent="0">
              <a:lnSpc>
                <a:spcPct val="100000"/>
              </a:lnSpc>
              <a:spcBef>
                <a:spcPts val="0"/>
              </a:spcBef>
              <a:buNone/>
            </a:pPr>
            <a:r>
              <a:rPr lang="en-US" sz="2400" b="1" dirty="0">
                <a:solidFill>
                  <a:prstClr val="black"/>
                </a:solidFill>
                <a:latin typeface="Times New Roman" panose="02020603050405020304" pitchFamily="18" charset="0"/>
                <a:cs typeface="Times New Roman" panose="02020603050405020304" pitchFamily="18" charset="0"/>
              </a:rPr>
              <a:t>1980s – </a:t>
            </a:r>
            <a:r>
              <a:rPr lang="en-US" sz="2400" dirty="0">
                <a:solidFill>
                  <a:prstClr val="black"/>
                </a:solidFill>
                <a:latin typeface="Times New Roman" panose="02020603050405020304" pitchFamily="18" charset="0"/>
                <a:cs typeface="Times New Roman" panose="02020603050405020304" pitchFamily="18" charset="0"/>
              </a:rPr>
              <a:t>Bjorn </a:t>
            </a:r>
            <a:r>
              <a:rPr lang="en-US" sz="2400" dirty="0" err="1">
                <a:solidFill>
                  <a:prstClr val="black"/>
                </a:solidFill>
                <a:latin typeface="Times New Roman" panose="02020603050405020304" pitchFamily="18" charset="0"/>
                <a:cs typeface="Times New Roman" panose="02020603050405020304" pitchFamily="18" charset="0"/>
              </a:rPr>
              <a:t>Stroustrup</a:t>
            </a:r>
            <a:r>
              <a:rPr lang="en-US" sz="2400" dirty="0">
                <a:solidFill>
                  <a:prstClr val="black"/>
                </a:solidFill>
                <a:latin typeface="Times New Roman" panose="02020603050405020304" pitchFamily="18" charset="0"/>
                <a:cs typeface="Times New Roman" panose="02020603050405020304" pitchFamily="18" charset="0"/>
              </a:rPr>
              <a:t> created C++, which played a role in the creation of graphical user interfaces (GUI) that are compatible with OOP languages.</a:t>
            </a:r>
            <a:endParaRPr lang="en-US" sz="2400" b="1" dirty="0">
              <a:solidFill>
                <a:prstClr val="black"/>
              </a:solidFill>
              <a:latin typeface="Times New Roman" panose="02020603050405020304" pitchFamily="18" charset="0"/>
              <a:cs typeface="Times New Roman" panose="02020603050405020304" pitchFamily="18" charset="0"/>
            </a:endParaRPr>
          </a:p>
          <a:p>
            <a:pPr marL="0" lvl="0" indent="0">
              <a:lnSpc>
                <a:spcPct val="100000"/>
              </a:lnSpc>
              <a:spcBef>
                <a:spcPts val="0"/>
              </a:spcBef>
              <a:buNone/>
            </a:pPr>
            <a:r>
              <a:rPr lang="en-US" sz="2400" b="1" dirty="0">
                <a:solidFill>
                  <a:prstClr val="black"/>
                </a:solidFill>
                <a:latin typeface="Times New Roman" panose="02020603050405020304" pitchFamily="18" charset="0"/>
                <a:cs typeface="Times New Roman" panose="02020603050405020304" pitchFamily="18" charset="0"/>
              </a:rPr>
              <a:t>          - </a:t>
            </a:r>
            <a:r>
              <a:rPr lang="en-US" sz="2400" dirty="0">
                <a:solidFill>
                  <a:prstClr val="black"/>
                </a:solidFill>
                <a:latin typeface="Times New Roman" panose="02020603050405020304" pitchFamily="18" charset="0"/>
                <a:cs typeface="Times New Roman" panose="02020603050405020304" pitchFamily="18" charset="0"/>
              </a:rPr>
              <a:t>Event-driven programming was developed thanks to this paradigm. </a:t>
            </a:r>
            <a:endParaRPr lang="en-US" sz="2400" b="1" dirty="0">
              <a:solidFill>
                <a:prstClr val="black"/>
              </a:solidFill>
              <a:latin typeface="Times New Roman" panose="02020603050405020304" pitchFamily="18" charset="0"/>
              <a:cs typeface="Times New Roman" panose="02020603050405020304" pitchFamily="18" charset="0"/>
            </a:endParaRPr>
          </a:p>
          <a:p>
            <a:pPr marL="0" lvl="0" indent="0" algn="just">
              <a:lnSpc>
                <a:spcPct val="110000"/>
              </a:lnSpc>
              <a:spcBef>
                <a:spcPts val="0"/>
              </a:spcBef>
              <a:buNone/>
            </a:pPr>
            <a:endParaRPr lang="en-US" sz="2400" b="1" dirty="0">
              <a:solidFill>
                <a:prstClr val="black"/>
              </a:solidFill>
              <a:latin typeface="Times New Roman" panose="02020603050405020304" pitchFamily="18" charset="0"/>
              <a:cs typeface="Times New Roman" panose="02020603050405020304" pitchFamily="18" charset="0"/>
            </a:endParaRPr>
          </a:p>
          <a:p>
            <a:pPr marL="0" lvl="0" indent="0" algn="just">
              <a:lnSpc>
                <a:spcPct val="110000"/>
              </a:lnSpc>
              <a:spcBef>
                <a:spcPts val="0"/>
              </a:spcBef>
              <a:buNone/>
            </a:pPr>
            <a:r>
              <a:rPr lang="en-US" sz="2400" b="1" dirty="0">
                <a:solidFill>
                  <a:prstClr val="black"/>
                </a:solidFill>
                <a:latin typeface="Times New Roman" panose="02020603050405020304" pitchFamily="18" charset="0"/>
                <a:cs typeface="Times New Roman" panose="02020603050405020304" pitchFamily="18" charset="0"/>
              </a:rPr>
              <a:t>1994  - </a:t>
            </a:r>
            <a:r>
              <a:rPr lang="en-US" sz="2400" dirty="0">
                <a:solidFill>
                  <a:prstClr val="black"/>
                </a:solidFill>
                <a:latin typeface="Times New Roman" panose="02020603050405020304" pitchFamily="18" charset="0"/>
                <a:cs typeface="Times New Roman" panose="02020603050405020304" pitchFamily="18" charset="0"/>
              </a:rPr>
              <a:t>James Gosling’s group at the Sun Company created Java.</a:t>
            </a:r>
            <a:endParaRPr lang="en-US" sz="2400" b="1" dirty="0">
              <a:solidFill>
                <a:prstClr val="black"/>
              </a:solidFill>
              <a:latin typeface="Times New Roman" panose="02020603050405020304" pitchFamily="18" charset="0"/>
              <a:cs typeface="Times New Roman" panose="02020603050405020304" pitchFamily="18" charset="0"/>
            </a:endParaRPr>
          </a:p>
          <a:p>
            <a:pPr marL="0" lvl="0" indent="0" algn="just">
              <a:lnSpc>
                <a:spcPct val="107000"/>
              </a:lnSpc>
              <a:spcBef>
                <a:spcPts val="0"/>
              </a:spcBef>
              <a:spcAft>
                <a:spcPts val="800"/>
              </a:spcAft>
              <a:buNone/>
            </a:pPr>
            <a:r>
              <a:rPr lang="en-US" sz="2400" b="1" dirty="0">
                <a:solidFill>
                  <a:prstClr val="black"/>
                </a:solidFill>
                <a:latin typeface="Times New Roman" panose="02020603050405020304" pitchFamily="18" charset="0"/>
                <a:cs typeface="Times New Roman" panose="02020603050405020304" pitchFamily="18" charset="0"/>
              </a:rPr>
              <a:t>          - </a:t>
            </a:r>
            <a:r>
              <a:rPr lang="en-US" sz="2400" dirty="0">
                <a:solidFill>
                  <a:prstClr val="black"/>
                </a:solidFill>
                <a:latin typeface="Times New Roman" panose="02020603050405020304" pitchFamily="18" charset="0"/>
                <a:cs typeface="Times New Roman" panose="02020603050405020304" pitchFamily="18" charset="0"/>
              </a:rPr>
              <a:t>Java was marketed </a:t>
            </a: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to be used for programming Internet applications, which granted it widespread popularity for programming applications for the then booming Internet.</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304343182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41695"/>
          </a:xfrm>
        </p:spPr>
        <p:txBody>
          <a:bodyPr>
            <a:normAutofit/>
          </a:bodyPr>
          <a:lstStyle/>
          <a:p>
            <a:pPr algn="ctr"/>
            <a:r>
              <a:rPr lang="en-US" sz="3200" b="1" dirty="0">
                <a:latin typeface="Times New Roman" panose="02020603050405020304" pitchFamily="18" charset="0"/>
                <a:cs typeface="Times New Roman" panose="02020603050405020304" pitchFamily="18" charset="0"/>
              </a:rPr>
              <a:t>III. How Universities Enhance Students’ Learning of Programming</a:t>
            </a:r>
          </a:p>
        </p:txBody>
      </p:sp>
      <p:sp>
        <p:nvSpPr>
          <p:cNvPr id="3" name="Content Placeholder 2"/>
          <p:cNvSpPr>
            <a:spLocks noGrp="1"/>
          </p:cNvSpPr>
          <p:nvPr>
            <p:ph idx="1"/>
          </p:nvPr>
        </p:nvSpPr>
        <p:spPr>
          <a:xfrm>
            <a:off x="0" y="941696"/>
            <a:ext cx="12192000" cy="5916304"/>
          </a:xfrm>
        </p:spPr>
        <p:txBody>
          <a:bodyPr>
            <a:normAutofit/>
          </a:bodyPr>
          <a:lstStyle/>
          <a:p>
            <a:pPr marL="0" marR="0" algn="just">
              <a:lnSpc>
                <a:spcPct val="100000"/>
              </a:lnSpc>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Universities are employing unique methods to make software programming appealing to their student populations.</a:t>
            </a:r>
            <a:endParaRPr lang="en-US" sz="2000" dirty="0">
              <a:latin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0"/>
              </a:spcAft>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1. Using MIT Scratch: </a:t>
            </a:r>
            <a:r>
              <a:rPr lang="en-US" sz="2000" dirty="0">
                <a:latin typeface="Times New Roman" panose="02020603050405020304" pitchFamily="18" charset="0"/>
                <a:ea typeface="Calibri" panose="020F0502020204030204" pitchFamily="34" charset="0"/>
                <a:cs typeface="Times New Roman" panose="02020603050405020304" pitchFamily="18" charset="0"/>
              </a:rPr>
              <a:t>During the summer, the University of Texas (UT) at Dallas holds coding camps where students are exposed to computer programming using MIT Scratch.</a:t>
            </a:r>
          </a:p>
          <a:p>
            <a:pPr marL="0" marR="0" indent="0" algn="just">
              <a:lnSpc>
                <a:spcPct val="100000"/>
              </a:lnSpc>
              <a:spcBef>
                <a:spcPts val="0"/>
              </a:spcBef>
              <a:spcAft>
                <a:spcPts val="0"/>
              </a:spcAft>
              <a:buNone/>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0000"/>
              </a:lnSpc>
              <a:spcBef>
                <a:spcPts val="0"/>
              </a:spcBef>
              <a:spcAft>
                <a:spcPts val="0"/>
              </a:spcAft>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MIT Scratch - </a:t>
            </a:r>
            <a:r>
              <a:rPr lang="en-US" sz="2000" dirty="0">
                <a:latin typeface="Times New Roman" panose="02020603050405020304" pitchFamily="18" charset="0"/>
                <a:ea typeface="Calibri" panose="020F0502020204030204" pitchFamily="34" charset="0"/>
                <a:cs typeface="Times New Roman" panose="02020603050405020304" pitchFamily="18" charset="0"/>
              </a:rPr>
              <a:t>features an interface with drag-and-drop programming.</a:t>
            </a:r>
          </a:p>
          <a:p>
            <a:pPr marL="0" marR="0" indent="0" algn="just">
              <a:lnSpc>
                <a:spcPct val="100000"/>
              </a:lnSpc>
              <a:spcBef>
                <a:spcPts val="0"/>
              </a:spcBef>
              <a:spcAft>
                <a:spcPts val="0"/>
              </a:spcAft>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lets users create 2D animations of objects, make characters sing, create drawings, and develop interactive games.</a:t>
            </a: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0"/>
              </a:spcAft>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can be used to control finch robots by writing programs that cause such robots to perform various functions.</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00000"/>
              </a:lnSpc>
              <a:spcBef>
                <a:spcPts val="0"/>
              </a:spcBef>
              <a:spcAft>
                <a:spcPts val="0"/>
              </a:spcAft>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00000"/>
              </a:lnSpc>
              <a:spcBef>
                <a:spcPts val="0"/>
              </a:spcBef>
              <a:spcAft>
                <a:spcPts val="0"/>
              </a:spcAft>
              <a:buNone/>
            </a:pPr>
            <a:endParaRPr lang="en-US" sz="2000" b="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0"/>
              </a:spcAft>
              <a:buNone/>
            </a:pPr>
            <a:endParaRPr lang="en-US" sz="2600" b="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0"/>
              </a:spcAft>
              <a:buNone/>
            </a:pPr>
            <a:endParaRPr lang="en-US" sz="2600" b="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0"/>
              </a:spcAft>
              <a:buNone/>
            </a:pPr>
            <a:endParaRPr lang="en-US" sz="2600" b="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0"/>
              </a:spcAft>
              <a:buNone/>
            </a:pPr>
            <a:endParaRPr lang="en-US" sz="2600" b="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0"/>
              </a:spcAft>
              <a:buNone/>
            </a:pPr>
            <a:endParaRPr lang="en-US" sz="26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455637" y="3454401"/>
            <a:ext cx="5615791" cy="3403600"/>
          </a:xfrm>
          <a:prstGeom prst="rect">
            <a:avLst/>
          </a:prstGeom>
        </p:spPr>
      </p:pic>
    </p:spTree>
    <p:extLst>
      <p:ext uri="{BB962C8B-B14F-4D97-AF65-F5344CB8AC3E}">
        <p14:creationId xmlns:p14="http://schemas.microsoft.com/office/powerpoint/2010/main" val="366101283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09934"/>
          </a:xfrm>
        </p:spPr>
        <p:txBody>
          <a:bodyPr>
            <a:normAutofit/>
          </a:bodyPr>
          <a:lstStyle/>
          <a:p>
            <a:pPr algn="ctr"/>
            <a:r>
              <a:rPr lang="en-US" sz="3200" b="1" dirty="0">
                <a:latin typeface="Times New Roman" panose="02020603050405020304" pitchFamily="18" charset="0"/>
                <a:cs typeface="Times New Roman" panose="02020603050405020304" pitchFamily="18" charset="0"/>
              </a:rPr>
              <a:t>III. How Universities Enhance Students’ Learning of Programming (cont’d)</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009935"/>
            <a:ext cx="12192000" cy="5848064"/>
          </a:xfrm>
        </p:spPr>
        <p:txBody>
          <a:bodyPr>
            <a:normAutofit/>
          </a:bodyPr>
          <a:lstStyle/>
          <a:p>
            <a:pPr marL="0" lvl="0" indent="0" algn="just">
              <a:lnSpc>
                <a:spcPct val="100000"/>
              </a:lnSpc>
              <a:spcBef>
                <a:spcPts val="0"/>
              </a:spcBef>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2. Using Actual Video Games to Teach Computer Coding – </a:t>
            </a:r>
            <a:r>
              <a:rPr lang="en-US" sz="2400" dirty="0">
                <a:latin typeface="Times New Roman" panose="02020603050405020304" pitchFamily="18" charset="0"/>
                <a:ea typeface="Calibri" panose="020F0502020204030204" pitchFamily="34" charset="0"/>
                <a:cs typeface="Times New Roman" panose="02020603050405020304" pitchFamily="18" charset="0"/>
              </a:rPr>
              <a:t>Professor Alexander </a:t>
            </a:r>
            <a:r>
              <a:rPr lang="en-US" sz="2400" dirty="0" err="1">
                <a:latin typeface="Times New Roman" panose="02020603050405020304" pitchFamily="18" charset="0"/>
                <a:ea typeface="Calibri" panose="020F0502020204030204" pitchFamily="34" charset="0"/>
                <a:cs typeface="Times New Roman" panose="02020603050405020304" pitchFamily="18" charset="0"/>
              </a:rPr>
              <a:t>Repenning</a:t>
            </a:r>
            <a:r>
              <a:rPr lang="en-US" sz="2400" dirty="0">
                <a:latin typeface="Times New Roman" panose="02020603050405020304" pitchFamily="18" charset="0"/>
                <a:ea typeface="Calibri" panose="020F0502020204030204" pitchFamily="34" charset="0"/>
                <a:cs typeface="Times New Roman" panose="02020603050405020304" pitchFamily="18" charset="0"/>
              </a:rPr>
              <a:t> of the University of Colorado developed a curriculum called Scalable Game Design.</a:t>
            </a:r>
          </a:p>
          <a:p>
            <a:pPr marL="0" lvl="0" indent="0" algn="just">
              <a:lnSpc>
                <a:spcPct val="100000"/>
              </a:lnSpc>
              <a:spcBef>
                <a:spcPts val="0"/>
              </a:spcBef>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0000"/>
              </a:lnSpc>
              <a:spcBef>
                <a:spcPts val="0"/>
              </a:spcBef>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Scalable Game Design: </a:t>
            </a:r>
            <a:r>
              <a:rPr lang="en-US" sz="2400" dirty="0">
                <a:latin typeface="Times New Roman" panose="02020603050405020304" pitchFamily="18" charset="0"/>
                <a:ea typeface="Calibri" panose="020F0502020204030204" pitchFamily="34" charset="0"/>
                <a:cs typeface="Times New Roman" panose="02020603050405020304" pitchFamily="18" charset="0"/>
              </a:rPr>
              <a:t>teaches students concepts of math and science, as well as how to create games.</a:t>
            </a:r>
          </a:p>
          <a:p>
            <a:pPr marL="0" lvl="0" indent="0" algn="just">
              <a:lnSpc>
                <a:spcPct val="100000"/>
              </a:lnSpc>
              <a:spcBef>
                <a:spcPts val="0"/>
              </a:spcBef>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0000"/>
              </a:lnSpc>
              <a:spcBef>
                <a:spcPts val="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Goal: bring computer science to middle schools to create a larger IT workforce and combat the notion that computer programming is tedious and boring.</a:t>
            </a:r>
          </a:p>
          <a:p>
            <a:pPr marL="0" lvl="0" indent="0" algn="just">
              <a:lnSpc>
                <a:spcPct val="100000"/>
              </a:lnSpc>
              <a:spcBef>
                <a:spcPts val="0"/>
              </a:spcBef>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0000"/>
              </a:lnSpc>
              <a:spcBef>
                <a:spcPts val="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Curriculum: utilizes the tool named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AgentSheets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p>
          <a:p>
            <a:pPr marL="0" lvl="0" indent="0" algn="just">
              <a:lnSpc>
                <a:spcPct val="100000"/>
              </a:lnSpc>
              <a:spcBef>
                <a:spcPts val="0"/>
              </a:spcBef>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0000"/>
              </a:lnSpc>
              <a:spcBef>
                <a:spcPts val="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Outcome: students experience Flow so their design skills match certain design challenges. </a:t>
            </a:r>
          </a:p>
          <a:p>
            <a:pPr marL="0" lvl="0" indent="0" algn="just">
              <a:lnSpc>
                <a:spcPct val="100000"/>
              </a:lnSpc>
              <a:spcBef>
                <a:spcPts val="0"/>
              </a:spcBef>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rPr>
              <a:t>students develop IT fluency and learn fundamental IT concepts and IT skills.</a:t>
            </a: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p>
          <a:p>
            <a:pPr marL="0" lvl="0" indent="0" algn="just">
              <a:lnSpc>
                <a:spcPct val="100000"/>
              </a:lnSpc>
              <a:spcBef>
                <a:spcPts val="0"/>
              </a:spcBef>
              <a:buNone/>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55567654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05217"/>
          </a:xfrm>
        </p:spPr>
        <p:txBody>
          <a:bodyPr>
            <a:normAutofit/>
          </a:bodyPr>
          <a:lstStyle/>
          <a:p>
            <a:pPr algn="ctr"/>
            <a:r>
              <a:rPr lang="en-US" sz="3200" b="1" dirty="0">
                <a:latin typeface="Times New Roman" panose="02020603050405020304" pitchFamily="18" charset="0"/>
                <a:cs typeface="Times New Roman" panose="02020603050405020304" pitchFamily="18" charset="0"/>
              </a:rPr>
              <a:t>IV. Coding Software Programs</a:t>
            </a:r>
          </a:p>
        </p:txBody>
      </p:sp>
      <p:sp>
        <p:nvSpPr>
          <p:cNvPr id="3" name="Content Placeholder 2"/>
          <p:cNvSpPr>
            <a:spLocks noGrp="1"/>
          </p:cNvSpPr>
          <p:nvPr>
            <p:ph idx="1"/>
          </p:nvPr>
        </p:nvSpPr>
        <p:spPr>
          <a:xfrm>
            <a:off x="0" y="805218"/>
            <a:ext cx="12192000" cy="6052782"/>
          </a:xfrm>
        </p:spPr>
        <p:txBody>
          <a:bodyPr>
            <a:normAutofit lnSpcReduction="10000"/>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Despite the best efforts of universities, however, new software needed to be developed to bring back an interest in computer programming amongst students due to the complex and frustrating nature of computer programming itself. This software included Alice, </a:t>
            </a:r>
            <a:r>
              <a:rPr lang="en-US" sz="2900" dirty="0" err="1">
                <a:effectLst/>
                <a:latin typeface="Times New Roman" panose="02020603050405020304" pitchFamily="18" charset="0"/>
                <a:ea typeface="Calibri" panose="020F0502020204030204" pitchFamily="34" charset="0"/>
                <a:cs typeface="Times New Roman" panose="02020603050405020304" pitchFamily="18" charset="0"/>
              </a:rPr>
              <a:t>Greenfoot</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900" dirty="0" err="1">
                <a:effectLst/>
                <a:latin typeface="Times New Roman" panose="02020603050405020304" pitchFamily="18" charset="0"/>
                <a:ea typeface="Calibri" panose="020F0502020204030204" pitchFamily="34" charset="0"/>
                <a:cs typeface="Times New Roman" panose="02020603050405020304" pitchFamily="18" charset="0"/>
              </a:rPr>
              <a:t>Objectdraw</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buNone/>
            </a:pPr>
            <a:endParaRPr lang="en-US" sz="2900" dirty="0">
              <a:latin typeface="Times New Roman" panose="02020603050405020304" pitchFamily="18" charset="0"/>
              <a:cs typeface="Times New Roman" panose="02020603050405020304" pitchFamily="18" charset="0"/>
            </a:endParaRPr>
          </a:p>
          <a:p>
            <a:pPr>
              <a:lnSpc>
                <a:spcPct val="100000"/>
              </a:lnSpc>
              <a:spcBef>
                <a:spcPts val="0"/>
              </a:spcBef>
            </a:pPr>
            <a:r>
              <a:rPr lang="en-US" sz="2900" b="1" dirty="0">
                <a:latin typeface="Times New Roman" panose="02020603050405020304" pitchFamily="18" charset="0"/>
                <a:cs typeface="Times New Roman" panose="02020603050405020304" pitchFamily="18" charset="0"/>
              </a:rPr>
              <a:t>Alice – </a:t>
            </a:r>
            <a:r>
              <a:rPr lang="en-US" sz="2900" dirty="0">
                <a:latin typeface="Times New Roman" panose="02020603050405020304" pitchFamily="18" charset="0"/>
                <a:cs typeface="Times New Roman" panose="02020603050405020304" pitchFamily="18" charset="0"/>
              </a:rPr>
              <a:t>enables the creation of 3D animated movies and games where users can control the behavior of 3D objects and characters in a virtual world.</a:t>
            </a:r>
          </a:p>
          <a:p>
            <a:pPr marL="0" indent="0">
              <a:lnSpc>
                <a:spcPct val="100000"/>
              </a:lnSpc>
              <a:spcBef>
                <a:spcPts val="0"/>
              </a:spcBef>
              <a:buNone/>
            </a:pPr>
            <a:r>
              <a:rPr lang="en-US" sz="2900"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has a drag-and-drop interface.</a:t>
            </a:r>
          </a:p>
          <a:p>
            <a:pPr marL="0" indent="0">
              <a:lnSpc>
                <a:spcPct val="100000"/>
              </a:lnSpc>
              <a:spcBef>
                <a:spcPts val="0"/>
              </a:spcBef>
              <a:buNone/>
            </a:pPr>
            <a:r>
              <a:rPr lang="en-US" sz="2900" dirty="0">
                <a:latin typeface="Times New Roman" panose="02020603050405020304" pitchFamily="18" charset="0"/>
                <a:cs typeface="Times New Roman" panose="02020603050405020304" pitchFamily="18" charset="0"/>
              </a:rPr>
              <a:t>	- introduces students to programming in a supportive and engaging environment from which they gradually transition to programming.</a:t>
            </a:r>
          </a:p>
          <a:p>
            <a:pPr marL="0" indent="0">
              <a:lnSpc>
                <a:spcPct val="100000"/>
              </a:lnSpc>
              <a:spcBef>
                <a:spcPts val="0"/>
              </a:spcBef>
              <a:buNone/>
            </a:pPr>
            <a:r>
              <a:rPr lang="en-US" sz="2900" dirty="0">
                <a:latin typeface="Times New Roman" panose="02020603050405020304" pitchFamily="18" charset="0"/>
                <a:cs typeface="Times New Roman" panose="02020603050405020304" pitchFamily="18" charset="0"/>
              </a:rPr>
              <a:t>	- prevents users from making syntax errors.</a:t>
            </a:r>
          </a:p>
          <a:p>
            <a:pPr marL="0" indent="0">
              <a:lnSpc>
                <a:spcPct val="100000"/>
              </a:lnSpc>
              <a:spcBef>
                <a:spcPts val="0"/>
              </a:spcBef>
              <a:buNone/>
            </a:pPr>
            <a:r>
              <a:rPr lang="en-US" sz="2900" dirty="0">
                <a:latin typeface="Times New Roman" panose="02020603050405020304" pitchFamily="18" charset="0"/>
                <a:cs typeface="Times New Roman" panose="02020603050405020304" pitchFamily="18" charset="0"/>
              </a:rPr>
              <a:t>     - displays program sequences as animations so users can see mistakes and fix them.</a:t>
            </a:r>
          </a:p>
          <a:p>
            <a:pPr marL="0" indent="0">
              <a:lnSpc>
                <a:spcPct val="100000"/>
              </a:lnSpc>
              <a:spcBef>
                <a:spcPts val="0"/>
              </a:spcBef>
              <a:buNone/>
            </a:pP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 </a:t>
            </a:r>
            <a:endParaRPr lang="en-US" sz="29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899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667655"/>
          </a:xfrm>
        </p:spPr>
        <p:txBody>
          <a:bodyPr/>
          <a:lstStyle/>
          <a:p>
            <a:pPr algn="ctr"/>
            <a:r>
              <a:rPr lang="en-US" b="1" dirty="0">
                <a:solidFill>
                  <a:srgbClr val="90C226"/>
                </a:solidFill>
                <a:latin typeface="Times New Roman" panose="02020603050405020304" pitchFamily="18" charset="0"/>
                <a:cs typeface="Times New Roman" panose="02020603050405020304" pitchFamily="18" charset="0"/>
              </a:rPr>
              <a:t>IV. Coding Software Programs (cont’d)</a:t>
            </a:r>
            <a:endParaRPr lang="en-US" dirty="0"/>
          </a:p>
        </p:txBody>
      </p:sp>
      <p:sp>
        <p:nvSpPr>
          <p:cNvPr id="3" name="Content Placeholder 2"/>
          <p:cNvSpPr>
            <a:spLocks noGrp="1"/>
          </p:cNvSpPr>
          <p:nvPr>
            <p:ph idx="1"/>
          </p:nvPr>
        </p:nvSpPr>
        <p:spPr>
          <a:xfrm>
            <a:off x="0" y="832513"/>
            <a:ext cx="12192000" cy="6025487"/>
          </a:xfrm>
        </p:spPr>
        <p:txBody>
          <a:bodyPr>
            <a:normAutofit/>
          </a:bodyPr>
          <a:lstStyle/>
          <a:p>
            <a:pPr marL="0" lvl="0" indent="0">
              <a:lnSpc>
                <a:spcPct val="100000"/>
              </a:lnSpc>
              <a:spcBef>
                <a:spcPts val="0"/>
              </a:spcBef>
              <a:buNone/>
            </a:pPr>
            <a:endParaRPr lang="en-US" sz="1100" b="1" dirty="0">
              <a:solidFill>
                <a:prstClr val="black"/>
              </a:solidFill>
              <a:latin typeface="Times New Roman" panose="02020603050405020304" pitchFamily="18" charset="0"/>
              <a:cs typeface="Times New Roman" panose="02020603050405020304" pitchFamily="18" charset="0"/>
            </a:endParaRPr>
          </a:p>
          <a:p>
            <a:pPr lvl="0">
              <a:lnSpc>
                <a:spcPct val="100000"/>
              </a:lnSpc>
              <a:spcBef>
                <a:spcPts val="0"/>
              </a:spcBef>
            </a:pPr>
            <a:r>
              <a:rPr lang="en-US" sz="2200" b="1" dirty="0" err="1">
                <a:solidFill>
                  <a:prstClr val="black"/>
                </a:solidFill>
                <a:latin typeface="Times New Roman" panose="02020603050405020304" pitchFamily="18" charset="0"/>
                <a:cs typeface="Times New Roman" panose="02020603050405020304" pitchFamily="18" charset="0"/>
              </a:rPr>
              <a:t>Greenfoot</a:t>
            </a:r>
            <a:r>
              <a:rPr lang="en-US" sz="2200" b="1" dirty="0">
                <a:solidFill>
                  <a:prstClr val="black"/>
                </a:solidFill>
                <a:latin typeface="Times New Roman" panose="02020603050405020304" pitchFamily="18" charset="0"/>
                <a:cs typeface="Times New Roman" panose="02020603050405020304" pitchFamily="18" charset="0"/>
              </a:rPr>
              <a:t> – </a:t>
            </a:r>
            <a:r>
              <a:rPr lang="en-US" sz="2200" dirty="0">
                <a:solidFill>
                  <a:prstClr val="black"/>
                </a:solidFill>
                <a:latin typeface="Times New Roman" panose="02020603050405020304" pitchFamily="18" charset="0"/>
                <a:cs typeface="Times New Roman" panose="02020603050405020304" pitchFamily="18" charset="0"/>
              </a:rPr>
              <a:t>enables the creation of classes, instances/objects, and members using a graphical user interface (GUI).</a:t>
            </a:r>
            <a:r>
              <a:rPr lang="en-US" sz="2200" b="1" dirty="0">
                <a:solidFill>
                  <a:prstClr val="black"/>
                </a:solidFill>
                <a:latin typeface="Times New Roman" panose="02020603050405020304" pitchFamily="18" charset="0"/>
                <a:cs typeface="Times New Roman" panose="02020603050405020304" pitchFamily="18" charset="0"/>
              </a:rPr>
              <a:t> </a:t>
            </a:r>
          </a:p>
          <a:p>
            <a:pPr marL="0" lvl="0" indent="0">
              <a:lnSpc>
                <a:spcPct val="100000"/>
              </a:lnSpc>
              <a:spcBef>
                <a:spcPts val="0"/>
              </a:spcBef>
              <a:buNone/>
            </a:pPr>
            <a:r>
              <a:rPr lang="en-US" sz="2200" b="1" dirty="0">
                <a:solidFill>
                  <a:prstClr val="black"/>
                </a:solidFill>
                <a:latin typeface="Times New Roman" panose="02020603050405020304" pitchFamily="18" charset="0"/>
                <a:cs typeface="Times New Roman" panose="02020603050405020304" pitchFamily="18" charset="0"/>
              </a:rPr>
              <a:t>	        - </a:t>
            </a:r>
            <a:r>
              <a:rPr lang="en-US" sz="2200" dirty="0">
                <a:solidFill>
                  <a:prstClr val="black"/>
                </a:solidFill>
                <a:latin typeface="Times New Roman" panose="02020603050405020304" pitchFamily="18" charset="0"/>
                <a:cs typeface="Times New Roman" panose="02020603050405020304" pitchFamily="18" charset="0"/>
              </a:rPr>
              <a:t>has each program divide user-created classes into three categories: World, Actor, and Utility.</a:t>
            </a:r>
            <a:endParaRPr lang="en-US" sz="2200" b="1" dirty="0">
              <a:solidFill>
                <a:prstClr val="black"/>
              </a:solidFill>
              <a:latin typeface="Times New Roman" panose="02020603050405020304" pitchFamily="18" charset="0"/>
              <a:cs typeface="Times New Roman" panose="02020603050405020304" pitchFamily="18" charset="0"/>
            </a:endParaRPr>
          </a:p>
          <a:p>
            <a:pPr marL="0" lvl="0" indent="0">
              <a:lnSpc>
                <a:spcPct val="100000"/>
              </a:lnSpc>
              <a:spcBef>
                <a:spcPts val="0"/>
              </a:spcBef>
              <a:buNone/>
            </a:pPr>
            <a:r>
              <a:rPr lang="en-US" sz="2200" b="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features a </a:t>
            </a:r>
            <a:r>
              <a:rPr lang="en-US" sz="2200" dirty="0" err="1">
                <a:solidFill>
                  <a:prstClr val="black"/>
                </a:solidFill>
                <a:latin typeface="Times New Roman" panose="02020603050405020304" pitchFamily="18" charset="0"/>
                <a:cs typeface="Times New Roman" panose="02020603050405020304" pitchFamily="18" charset="0"/>
              </a:rPr>
              <a:t>Greenfoot</a:t>
            </a:r>
            <a:r>
              <a:rPr lang="en-US" sz="2200" dirty="0">
                <a:solidFill>
                  <a:prstClr val="black"/>
                </a:solidFill>
                <a:latin typeface="Times New Roman" panose="02020603050405020304" pitchFamily="18" charset="0"/>
                <a:cs typeface="Times New Roman" panose="02020603050405020304" pitchFamily="18" charset="0"/>
              </a:rPr>
              <a:t> World, which is an invisible grid of cells, each containing one or more Actor objects. The grid corresponds to a coordinate system, except that the Y-axis points down instead of up.</a:t>
            </a:r>
            <a:endParaRPr lang="en-US" sz="2200" b="1" dirty="0">
              <a:solidFill>
                <a:prstClr val="black"/>
              </a:solidFill>
              <a:latin typeface="Times New Roman" panose="02020603050405020304" pitchFamily="18" charset="0"/>
              <a:cs typeface="Times New Roman" panose="02020603050405020304" pitchFamily="18" charset="0"/>
            </a:endParaRPr>
          </a:p>
          <a:p>
            <a:pPr marL="0" lvl="0" indent="0">
              <a:lnSpc>
                <a:spcPct val="100000"/>
              </a:lnSpc>
              <a:spcBef>
                <a:spcPts val="0"/>
              </a:spcBef>
              <a:buNone/>
            </a:pPr>
            <a:r>
              <a:rPr lang="en-US" sz="2200" b="1" dirty="0">
                <a:solidFill>
                  <a:prstClr val="black"/>
                </a:solidFill>
                <a:latin typeface="Times New Roman" panose="02020603050405020304" pitchFamily="18" charset="0"/>
                <a:cs typeface="Times New Roman" panose="02020603050405020304" pitchFamily="18" charset="0"/>
              </a:rPr>
              <a:t>                      - </a:t>
            </a:r>
            <a:r>
              <a:rPr lang="en-US" sz="2200" dirty="0">
                <a:solidFill>
                  <a:prstClr val="black"/>
                </a:solidFill>
                <a:latin typeface="Times New Roman" panose="02020603050405020304" pitchFamily="18" charset="0"/>
                <a:cs typeface="Times New Roman" panose="02020603050405020304" pitchFamily="18" charset="0"/>
              </a:rPr>
              <a:t>allows users to invoke methods and create classes by clicking the mouse. </a:t>
            </a:r>
            <a:endParaRPr lang="en-US" sz="2200" b="1" dirty="0">
              <a:solidFill>
                <a:prstClr val="black"/>
              </a:solidFill>
              <a:latin typeface="Times New Roman" panose="02020603050405020304" pitchFamily="18" charset="0"/>
              <a:cs typeface="Times New Roman" panose="02020603050405020304" pitchFamily="18" charset="0"/>
            </a:endParaRPr>
          </a:p>
          <a:p>
            <a:pPr marL="0" lvl="0" indent="0">
              <a:lnSpc>
                <a:spcPct val="100000"/>
              </a:lnSpc>
              <a:spcBef>
                <a:spcPts val="0"/>
              </a:spcBef>
              <a:buNone/>
            </a:pPr>
            <a:r>
              <a:rPr lang="en-US" sz="2200" b="1" dirty="0">
                <a:solidFill>
                  <a:prstClr val="black"/>
                </a:solidFill>
                <a:latin typeface="Times New Roman" panose="02020603050405020304" pitchFamily="18" charset="0"/>
                <a:cs typeface="Times New Roman" panose="02020603050405020304" pitchFamily="18" charset="0"/>
              </a:rPr>
              <a:t>	       - </a:t>
            </a:r>
            <a:r>
              <a:rPr lang="en-US" sz="2200" dirty="0">
                <a:solidFill>
                  <a:prstClr val="black"/>
                </a:solidFill>
                <a:latin typeface="Times New Roman" panose="02020603050405020304" pitchFamily="18" charset="0"/>
                <a:cs typeface="Times New Roman" panose="02020603050405020304" pitchFamily="18" charset="0"/>
              </a:rPr>
              <a:t>provides much of the foundation needed to implement many games and simulations.</a:t>
            </a:r>
            <a:endParaRPr lang="en-US" sz="2200" b="1" dirty="0">
              <a:solidFill>
                <a:prstClr val="black"/>
              </a:solidFill>
              <a:latin typeface="Times New Roman" panose="02020603050405020304" pitchFamily="18" charset="0"/>
              <a:cs typeface="Times New Roman" panose="02020603050405020304" pitchFamily="18" charset="0"/>
            </a:endParaRPr>
          </a:p>
          <a:p>
            <a:pPr lvl="0">
              <a:lnSpc>
                <a:spcPct val="100000"/>
              </a:lnSpc>
              <a:spcBef>
                <a:spcPts val="0"/>
              </a:spcBef>
            </a:pPr>
            <a:endParaRPr lang="en-US" sz="2200" b="1" dirty="0">
              <a:solidFill>
                <a:prstClr val="black"/>
              </a:solidFill>
              <a:latin typeface="Times New Roman" panose="02020603050405020304" pitchFamily="18" charset="0"/>
              <a:cs typeface="Times New Roman" panose="02020603050405020304" pitchFamily="18" charset="0"/>
            </a:endParaRPr>
          </a:p>
          <a:p>
            <a:pPr lvl="0">
              <a:lnSpc>
                <a:spcPct val="100000"/>
              </a:lnSpc>
              <a:spcBef>
                <a:spcPts val="0"/>
              </a:spcBef>
            </a:pPr>
            <a:endParaRPr lang="en-US" sz="2000" b="1" dirty="0">
              <a:solidFill>
                <a:prstClr val="black"/>
              </a:solidFill>
              <a:latin typeface="Times New Roman" panose="02020603050405020304" pitchFamily="18" charset="0"/>
              <a:cs typeface="Times New Roman" panose="02020603050405020304" pitchFamily="18" charset="0"/>
            </a:endParaRPr>
          </a:p>
          <a:p>
            <a:pPr marL="0" lvl="0" indent="0">
              <a:lnSpc>
                <a:spcPct val="100000"/>
              </a:lnSpc>
              <a:spcBef>
                <a:spcPts val="0"/>
              </a:spcBef>
              <a:buNone/>
            </a:pPr>
            <a:r>
              <a:rPr lang="en-US" sz="2000" b="1" dirty="0">
                <a:solidFill>
                  <a:prstClr val="black"/>
                </a:solidFill>
                <a:latin typeface="Times New Roman" panose="02020603050405020304" pitchFamily="18" charset="0"/>
                <a:cs typeface="Times New Roman" panose="02020603050405020304" pitchFamily="18" charset="0"/>
              </a:rPr>
              <a:t>                         </a:t>
            </a:r>
          </a:p>
          <a:p>
            <a:pPr lvl="0">
              <a:lnSpc>
                <a:spcPct val="100000"/>
              </a:lnSpc>
              <a:spcBef>
                <a:spcPts val="0"/>
              </a:spcBef>
            </a:pPr>
            <a:endParaRPr lang="en-US" sz="1100" b="1" dirty="0">
              <a:solidFill>
                <a:prstClr val="black"/>
              </a:solidFill>
              <a:latin typeface="Times New Roman" panose="02020603050405020304" pitchFamily="18" charset="0"/>
              <a:cs typeface="Times New Roman" panose="02020603050405020304" pitchFamily="18" charset="0"/>
            </a:endParaRPr>
          </a:p>
          <a:p>
            <a:pPr lvl="0">
              <a:lnSpc>
                <a:spcPct val="100000"/>
              </a:lnSpc>
              <a:spcBef>
                <a:spcPts val="0"/>
              </a:spcBef>
            </a:pPr>
            <a:endParaRPr lang="en-US" sz="1100" b="1" dirty="0">
              <a:solidFill>
                <a:prstClr val="black"/>
              </a:solidFill>
              <a:latin typeface="Times New Roman" panose="02020603050405020304" pitchFamily="18" charset="0"/>
              <a:cs typeface="Times New Roman" panose="02020603050405020304" pitchFamily="18" charset="0"/>
            </a:endParaRPr>
          </a:p>
          <a:p>
            <a:endParaRPr lang="en-US" dirty="0"/>
          </a:p>
        </p:txBody>
      </p:sp>
      <p:pic>
        <p:nvPicPr>
          <p:cNvPr id="4" name="Picture 3"/>
          <p:cNvPicPr>
            <a:picLocks noChangeAspect="1"/>
          </p:cNvPicPr>
          <p:nvPr/>
        </p:nvPicPr>
        <p:blipFill>
          <a:blip r:embed="rId2"/>
          <a:stretch>
            <a:fillRect/>
          </a:stretch>
        </p:blipFill>
        <p:spPr>
          <a:xfrm>
            <a:off x="2893067" y="3468914"/>
            <a:ext cx="6323504" cy="3389087"/>
          </a:xfrm>
          <a:prstGeom prst="rect">
            <a:avLst/>
          </a:prstGeom>
        </p:spPr>
      </p:pic>
    </p:spTree>
    <p:extLst>
      <p:ext uri="{BB962C8B-B14F-4D97-AF65-F5344CB8AC3E}">
        <p14:creationId xmlns:p14="http://schemas.microsoft.com/office/powerpoint/2010/main" val="4096171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01486"/>
          </a:xfrm>
        </p:spPr>
        <p:txBody>
          <a:bodyPr/>
          <a:lstStyle/>
          <a:p>
            <a:pPr algn="ctr"/>
            <a:r>
              <a:rPr lang="en-US" b="1" dirty="0">
                <a:latin typeface="Times New Roman" panose="02020603050405020304" pitchFamily="18" charset="0"/>
                <a:cs typeface="Times New Roman" panose="02020603050405020304" pitchFamily="18" charset="0"/>
              </a:rPr>
              <a:t>IV. Coding Software Programs (cont’d)</a:t>
            </a:r>
          </a:p>
        </p:txBody>
      </p:sp>
      <p:sp>
        <p:nvSpPr>
          <p:cNvPr id="3" name="Content Placeholder 2"/>
          <p:cNvSpPr>
            <a:spLocks noGrp="1"/>
          </p:cNvSpPr>
          <p:nvPr>
            <p:ph idx="1"/>
          </p:nvPr>
        </p:nvSpPr>
        <p:spPr>
          <a:xfrm>
            <a:off x="0" y="1001486"/>
            <a:ext cx="12192000" cy="5856513"/>
          </a:xfrm>
        </p:spPr>
        <p:txBody>
          <a:bodyPr>
            <a:normAutofit/>
          </a:bodyPr>
          <a:lstStyle/>
          <a:p>
            <a:pPr>
              <a:spcBef>
                <a:spcPts val="0"/>
              </a:spcBef>
            </a:pPr>
            <a:r>
              <a:rPr lang="en-US" sz="2400" b="1" dirty="0" err="1">
                <a:latin typeface="Times New Roman" panose="02020603050405020304" pitchFamily="18" charset="0"/>
                <a:cs typeface="Times New Roman" panose="02020603050405020304" pitchFamily="18" charset="0"/>
              </a:rPr>
              <a:t>Objectdraw</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takes the approach of “objects first”, “events first”, and “concurrency early”.</a:t>
            </a:r>
          </a:p>
          <a:p>
            <a:pPr marL="0" indent="0">
              <a:spcBef>
                <a:spcPts val="0"/>
              </a:spcBef>
              <a:buNone/>
            </a:pPr>
            <a:r>
              <a:rPr lang="en-US" sz="2400" dirty="0">
                <a:latin typeface="Times New Roman" panose="02020603050405020304" pitchFamily="18" charset="0"/>
                <a:cs typeface="Times New Roman" panose="02020603050405020304" pitchFamily="18" charset="0"/>
              </a:rPr>
              <a:t>	         - uses graphics to help teach various computing concepts to students.</a:t>
            </a:r>
          </a:p>
          <a:p>
            <a:pPr marL="0" indent="0">
              <a:spcBef>
                <a:spcPts val="0"/>
              </a:spcBef>
              <a:buNone/>
            </a:pPr>
            <a:r>
              <a:rPr lang="en-US" sz="2400" dirty="0">
                <a:latin typeface="Times New Roman" panose="02020603050405020304" pitchFamily="18" charset="0"/>
                <a:cs typeface="Times New Roman" panose="02020603050405020304" pitchFamily="18" charset="0"/>
              </a:rPr>
              <a:t>                         - supports the teaching of Java by simplifying the construction of programs that draw graphics and interact by reacting to mouse events.</a:t>
            </a:r>
          </a:p>
          <a:p>
            <a:pPr marL="0" indent="0">
              <a:spcBef>
                <a:spcPts val="0"/>
              </a:spcBef>
              <a:buNone/>
            </a:pPr>
            <a:r>
              <a:rPr lang="en-US" sz="2400" dirty="0">
                <a:latin typeface="Times New Roman" panose="02020603050405020304" pitchFamily="18" charset="0"/>
                <a:cs typeface="Times New Roman" panose="02020603050405020304" pitchFamily="18" charset="0"/>
              </a:rPr>
              <a:t>                         - provides simplified support for handling mouse events, facilities that help simplify the management of multiple Threads, and an assortment of classes for displaying drawings that provide a more object-oriented “look and feel” than the standard Java Graphics class.</a:t>
            </a:r>
          </a:p>
          <a:p>
            <a:pPr marL="0" indent="0">
              <a:spcBef>
                <a:spcPts val="0"/>
              </a:spcBef>
              <a:buNone/>
            </a:pPr>
            <a:r>
              <a:rPr lang="en-US" sz="2400" dirty="0">
                <a:latin typeface="Times New Roman" panose="02020603050405020304" pitchFamily="18" charset="0"/>
                <a:cs typeface="Times New Roman" panose="02020603050405020304" pitchFamily="18" charset="0"/>
              </a:rPr>
              <a:t>                         </a:t>
            </a:r>
          </a:p>
          <a:p>
            <a:pPr>
              <a:spcBef>
                <a:spcPts val="0"/>
              </a:spcBef>
            </a:pPr>
            <a:endParaRPr lang="en-US" sz="2000" dirty="0">
              <a:latin typeface="Times New Roman" panose="02020603050405020304" pitchFamily="18" charset="0"/>
              <a:cs typeface="Times New Roman" panose="02020603050405020304" pitchFamily="18" charset="0"/>
            </a:endParaRPr>
          </a:p>
          <a:p>
            <a:pPr>
              <a:spcBef>
                <a:spcPts val="0"/>
              </a:spcBef>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07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750626"/>
          </a:xfrm>
        </p:spPr>
        <p:txBody>
          <a:bodyPr>
            <a:normAutofit/>
          </a:bodyPr>
          <a:lstStyle/>
          <a:p>
            <a:pPr algn="ctr"/>
            <a:r>
              <a:rPr lang="en-US" sz="3200" b="1" dirty="0">
                <a:latin typeface="Times New Roman" panose="02020603050405020304" pitchFamily="18" charset="0"/>
                <a:cs typeface="Times New Roman" panose="02020603050405020304" pitchFamily="18" charset="0"/>
              </a:rPr>
              <a:t>IV. Coding Software Programs (cont’d)</a:t>
            </a:r>
          </a:p>
        </p:txBody>
      </p:sp>
      <p:sp>
        <p:nvSpPr>
          <p:cNvPr id="3" name="Content Placeholder 2"/>
          <p:cNvSpPr>
            <a:spLocks noGrp="1"/>
          </p:cNvSpPr>
          <p:nvPr>
            <p:ph idx="1"/>
          </p:nvPr>
        </p:nvSpPr>
        <p:spPr>
          <a:xfrm>
            <a:off x="0" y="750628"/>
            <a:ext cx="12192000" cy="6107372"/>
          </a:xfrm>
        </p:spPr>
        <p:txBody>
          <a:bodyPr>
            <a:normAutofit/>
          </a:bodyPr>
          <a:lstStyle/>
          <a:p>
            <a:r>
              <a:rPr lang="en-US" sz="2000" dirty="0">
                <a:latin typeface="Times New Roman" panose="02020603050405020304" pitchFamily="18" charset="0"/>
                <a:cs typeface="Times New Roman" panose="02020603050405020304" pitchFamily="18" charset="0"/>
              </a:rPr>
              <a:t>Alice, </a:t>
            </a:r>
            <a:r>
              <a:rPr lang="en-US" sz="2000" dirty="0" err="1">
                <a:latin typeface="Times New Roman" panose="02020603050405020304" pitchFamily="18" charset="0"/>
                <a:cs typeface="Times New Roman" panose="02020603050405020304" pitchFamily="18" charset="0"/>
              </a:rPr>
              <a:t>Greenfoot</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Objectdraw</a:t>
            </a:r>
            <a:r>
              <a:rPr lang="en-US" sz="2000" dirty="0">
                <a:latin typeface="Times New Roman" panose="02020603050405020304" pitchFamily="18" charset="0"/>
                <a:cs typeface="Times New Roman" panose="02020603050405020304" pitchFamily="18" charset="0"/>
              </a:rPr>
              <a:t> are all very powerful. All three present similarities and differences, which cause them to be most suitable for different types of users (i.e. See the table below.).</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77559059"/>
              </p:ext>
            </p:extLst>
          </p:nvPr>
        </p:nvGraphicFramePr>
        <p:xfrm>
          <a:off x="1678675" y="1426888"/>
          <a:ext cx="7588155" cy="5431112"/>
        </p:xfrm>
        <a:graphic>
          <a:graphicData uri="http://schemas.openxmlformats.org/drawingml/2006/table">
            <a:tbl>
              <a:tblPr firstRow="1" firstCol="1" bandRow="1"/>
              <a:tblGrid>
                <a:gridCol w="1883773">
                  <a:extLst>
                    <a:ext uri="{9D8B030D-6E8A-4147-A177-3AD203B41FA5}">
                      <a16:colId xmlns:a16="http://schemas.microsoft.com/office/drawing/2014/main" val="20000"/>
                    </a:ext>
                  </a:extLst>
                </a:gridCol>
                <a:gridCol w="1857241">
                  <a:extLst>
                    <a:ext uri="{9D8B030D-6E8A-4147-A177-3AD203B41FA5}">
                      <a16:colId xmlns:a16="http://schemas.microsoft.com/office/drawing/2014/main" val="20001"/>
                    </a:ext>
                  </a:extLst>
                </a:gridCol>
                <a:gridCol w="1989900">
                  <a:extLst>
                    <a:ext uri="{9D8B030D-6E8A-4147-A177-3AD203B41FA5}">
                      <a16:colId xmlns:a16="http://schemas.microsoft.com/office/drawing/2014/main" val="20002"/>
                    </a:ext>
                  </a:extLst>
                </a:gridCol>
                <a:gridCol w="1857241">
                  <a:extLst>
                    <a:ext uri="{9D8B030D-6E8A-4147-A177-3AD203B41FA5}">
                      <a16:colId xmlns:a16="http://schemas.microsoft.com/office/drawing/2014/main" val="20003"/>
                    </a:ext>
                  </a:extLst>
                </a:gridCol>
              </a:tblGrid>
              <a:tr h="251554">
                <a:tc>
                  <a:txBody>
                    <a:bodyPr/>
                    <a:lstStyle/>
                    <a:p>
                      <a:pPr marL="0" marR="0" algn="just">
                        <a:lnSpc>
                          <a:spcPct val="107000"/>
                        </a:lnSpc>
                        <a:spcBef>
                          <a:spcPts val="0"/>
                        </a:spcBef>
                        <a:spcAft>
                          <a:spcPts val="0"/>
                        </a:spcAft>
                      </a:pPr>
                      <a:r>
                        <a:rPr lang="en-US" sz="12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Alice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Greenfoot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b="1" dirty="0" err="1">
                          <a:effectLst/>
                          <a:latin typeface="Times New Roman" panose="02020603050405020304" pitchFamily="18" charset="0"/>
                          <a:ea typeface="Calibri" panose="020F0502020204030204" pitchFamily="34" charset="0"/>
                          <a:cs typeface="Times New Roman" panose="02020603050405020304" pitchFamily="18" charset="0"/>
                        </a:rPr>
                        <a:t>Objectdraw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77950">
                <a:tc>
                  <a:txBody>
                    <a:bodyPr/>
                    <a:lstStyle/>
                    <a:p>
                      <a:pPr marL="0" marR="0" algn="just">
                        <a:lnSpc>
                          <a:spcPct val="107000"/>
                        </a:lnSpc>
                        <a:spcBef>
                          <a:spcPts val="0"/>
                        </a:spcBef>
                        <a:spcAft>
                          <a:spcPts val="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Installation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JDK required for versions below 3.0.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Available on website, but requires JDK.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Must be added as an extension of current Java coding software [20].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25494">
                <a:tc>
                  <a:txBody>
                    <a:bodyPr/>
                    <a:lstStyle/>
                    <a:p>
                      <a:pPr marL="0" marR="0" algn="just">
                        <a:lnSpc>
                          <a:spcPct val="107000"/>
                        </a:lnSpc>
                        <a:spcBef>
                          <a:spcPts val="0"/>
                        </a:spcBef>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Tutorial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Found on the software. Interactive and easy to follow.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Found online. Comprises several articles [22][23][24][25][26].</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Found online.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Comprises several articles [44].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73039">
                <a:tc>
                  <a:txBody>
                    <a:bodyPr/>
                    <a:lstStyle/>
                    <a:p>
                      <a:pPr marL="0" marR="0" algn="just">
                        <a:lnSpc>
                          <a:spcPct val="107000"/>
                        </a:lnSpc>
                        <a:spcBef>
                          <a:spcPts val="0"/>
                        </a:spcBef>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Usage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Requires no knowledge of Java. Methods are created and put in editor screen without coding.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Requires much knowledge of Java.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Requires much knowledge of Java.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34532">
                <a:tc>
                  <a:txBody>
                    <a:bodyPr/>
                    <a:lstStyle/>
                    <a:p>
                      <a:pPr marL="0" marR="0" algn="just">
                        <a:lnSpc>
                          <a:spcPct val="107000"/>
                        </a:lnSpc>
                        <a:spcBef>
                          <a:spcPts val="0"/>
                        </a:spcBef>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Display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Operates based on user input.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Operates based on user input.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Operates based on user input [11].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30404">
                <a:tc>
                  <a:txBody>
                    <a:bodyPr/>
                    <a:lstStyle/>
                    <a:p>
                      <a:pPr marL="0" marR="0" algn="just">
                        <a:lnSpc>
                          <a:spcPct val="107000"/>
                        </a:lnSpc>
                        <a:spcBef>
                          <a:spcPts val="0"/>
                        </a:spcBef>
                        <a:spcAft>
                          <a:spcPts val="0"/>
                        </a:spcAft>
                      </a:pPr>
                      <a:r>
                        <a:rPr lang="en-US" sz="1600" b="1">
                          <a:effectLst/>
                          <a:latin typeface="Times New Roman" panose="02020603050405020304" pitchFamily="18" charset="0"/>
                          <a:ea typeface="Calibri" panose="020F0502020204030204" pitchFamily="34" charset="0"/>
                          <a:cs typeface="Times New Roman" panose="02020603050405020304" pitchFamily="18" charset="0"/>
                        </a:rPr>
                        <a:t>Suggested Education Level</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Middle school, high school, and college students.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effectLst/>
                          <a:latin typeface="Times New Roman" panose="02020603050405020304" pitchFamily="18" charset="0"/>
                          <a:ea typeface="Calibri" panose="020F0502020204030204" pitchFamily="34" charset="0"/>
                          <a:cs typeface="Times New Roman" panose="02020603050405020304" pitchFamily="18" charset="0"/>
                        </a:rPr>
                        <a:t>High school and college students.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High school and college students.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00518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269242"/>
          </a:xfrm>
        </p:spPr>
        <p:txBody>
          <a:bodyPr>
            <a:normAutofit/>
          </a:bodyPr>
          <a:lstStyle/>
          <a:p>
            <a:pPr algn="ctr"/>
            <a:r>
              <a:rPr lang="en-US" sz="3200" b="1" dirty="0">
                <a:latin typeface="Times New Roman" panose="02020603050405020304" pitchFamily="18" charset="0"/>
                <a:cs typeface="Times New Roman" panose="02020603050405020304" pitchFamily="18" charset="0"/>
              </a:rPr>
              <a:t>VI. How to Create a Module that Would Peak Students’ Interests in Programming</a:t>
            </a:r>
          </a:p>
        </p:txBody>
      </p:sp>
      <p:sp>
        <p:nvSpPr>
          <p:cNvPr id="3" name="Content Placeholder 2"/>
          <p:cNvSpPr>
            <a:spLocks noGrp="1"/>
          </p:cNvSpPr>
          <p:nvPr>
            <p:ph idx="1"/>
          </p:nvPr>
        </p:nvSpPr>
        <p:spPr>
          <a:xfrm>
            <a:off x="0" y="1269242"/>
            <a:ext cx="12192000" cy="5588757"/>
          </a:xfrm>
        </p:spPr>
        <p:txBody>
          <a:bodyPr>
            <a:normAutofit/>
          </a:bodyPr>
          <a:lstStyle/>
          <a:p>
            <a:r>
              <a:rPr lang="en-US" sz="2400" dirty="0">
                <a:latin typeface="Times New Roman" panose="02020603050405020304" pitchFamily="18" charset="0"/>
                <a:cs typeface="Times New Roman" panose="02020603050405020304" pitchFamily="18" charset="0"/>
              </a:rPr>
              <a:t>The ideal module would include the following step-by-step curriculum:</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Students should use Alice, MIT Scratch, or </a:t>
            </a:r>
            <a:r>
              <a:rPr lang="en-US" sz="2400" dirty="0" err="1">
                <a:latin typeface="Times New Roman" panose="02020603050405020304" pitchFamily="18" charset="0"/>
                <a:cs typeface="Times New Roman" panose="02020603050405020304" pitchFamily="18" charset="0"/>
              </a:rPr>
              <a:t>AgentSheets</a:t>
            </a:r>
            <a:r>
              <a:rPr lang="en-US" sz="2400" dirty="0">
                <a:latin typeface="Times New Roman" panose="02020603050405020304" pitchFamily="18" charset="0"/>
                <a:cs typeface="Times New Roman" panose="02020603050405020304" pitchFamily="18" charset="0"/>
              </a:rPr>
              <a:t> to get introduced to programming without learning any coding.</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2. </a:t>
            </a:r>
            <a:r>
              <a:rPr lang="en-US" sz="2400" dirty="0">
                <a:latin typeface="Times New Roman" panose="02020603050405020304" pitchFamily="18" charset="0"/>
                <a:cs typeface="Times New Roman" panose="02020603050405020304" pitchFamily="18" charset="0"/>
              </a:rPr>
              <a:t>Students should use </a:t>
            </a:r>
            <a:r>
              <a:rPr lang="en-US" sz="2400" dirty="0" err="1">
                <a:latin typeface="Times New Roman" panose="02020603050405020304" pitchFamily="18" charset="0"/>
                <a:cs typeface="Times New Roman" panose="02020603050405020304" pitchFamily="18" charset="0"/>
              </a:rPr>
              <a:t>Greenfoot</a:t>
            </a:r>
            <a:r>
              <a:rPr lang="en-US" sz="2400" dirty="0">
                <a:latin typeface="Times New Roman" panose="02020603050405020304" pitchFamily="18" charset="0"/>
                <a:cs typeface="Times New Roman" panose="02020603050405020304" pitchFamily="18" charset="0"/>
              </a:rPr>
              <a:t> to get introduced to Java. </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Students should use </a:t>
            </a:r>
            <a:r>
              <a:rPr lang="en-US" sz="2400" dirty="0" err="1">
                <a:latin typeface="Times New Roman" panose="02020603050405020304" pitchFamily="18" charset="0"/>
                <a:cs typeface="Times New Roman" panose="02020603050405020304" pitchFamily="18" charset="0"/>
              </a:rPr>
              <a:t>Objectdraw</a:t>
            </a:r>
            <a:r>
              <a:rPr lang="en-US" sz="2400" dirty="0">
                <a:latin typeface="Times New Roman" panose="02020603050405020304" pitchFamily="18" charset="0"/>
                <a:cs typeface="Times New Roman" panose="02020603050405020304" pitchFamily="18" charset="0"/>
              </a:rPr>
              <a:t> to understand how Java works regarding methods that need various parameters to function properly.</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4. </a:t>
            </a:r>
            <a:r>
              <a:rPr lang="en-US" sz="2400" dirty="0">
                <a:latin typeface="Times New Roman" panose="02020603050405020304" pitchFamily="18" charset="0"/>
                <a:cs typeface="Times New Roman" panose="02020603050405020304" pitchFamily="18" charset="0"/>
              </a:rPr>
              <a:t>Students should create their own projects by utilizing the skills they learned from using the software discussed in steps 1-3.</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63262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68991"/>
          </a:xfrm>
        </p:spPr>
        <p:txBody>
          <a:bodyPr>
            <a:normAutofit/>
          </a:bodyPr>
          <a:lstStyle/>
          <a:p>
            <a:pPr algn="ctr"/>
            <a:r>
              <a:rPr lang="en-US" sz="3600" b="1" dirty="0">
                <a:latin typeface="Times New Roman" panose="02020603050405020304" pitchFamily="18" charset="0"/>
                <a:cs typeface="Times New Roman" panose="02020603050405020304" pitchFamily="18" charset="0"/>
              </a:rPr>
              <a:t>VII. Conclusion</a:t>
            </a:r>
          </a:p>
        </p:txBody>
      </p:sp>
      <p:sp>
        <p:nvSpPr>
          <p:cNvPr id="3" name="Content Placeholder 2"/>
          <p:cNvSpPr>
            <a:spLocks noGrp="1"/>
          </p:cNvSpPr>
          <p:nvPr>
            <p:ph idx="1"/>
          </p:nvPr>
        </p:nvSpPr>
        <p:spPr>
          <a:xfrm>
            <a:off x="0" y="968990"/>
            <a:ext cx="12192000" cy="5889009"/>
          </a:xfrm>
        </p:spPr>
        <p:txBody>
          <a:bodyPr>
            <a:norm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In conclusion, computer programming has come a long way since the 1960s. Hopefully the knowledge gained throughout the decades can help educators find ways to get students interested in this topic area by utilizing the one thing many kids of the 21</a:t>
            </a:r>
            <a:r>
              <a:rPr lang="en-US" sz="24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century like above all else: video games and/or gaming technology.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72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52" y="2384994"/>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rPr>
              <a:t>THE END</a:t>
            </a:r>
          </a:p>
        </p:txBody>
      </p:sp>
    </p:spTree>
    <p:extLst>
      <p:ext uri="{BB962C8B-B14F-4D97-AF65-F5344CB8AC3E}">
        <p14:creationId xmlns:p14="http://schemas.microsoft.com/office/powerpoint/2010/main" val="34538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77921"/>
          </a:xfrm>
        </p:spPr>
        <p:txBody>
          <a:bodyPr>
            <a:normAutofit/>
          </a:bodyPr>
          <a:lstStyle/>
          <a:p>
            <a:pPr algn="ctr"/>
            <a:r>
              <a:rPr lang="en-US" sz="3200" b="1" dirty="0">
                <a:latin typeface="Times New Roman" panose="02020603050405020304" pitchFamily="18" charset="0"/>
                <a:cs typeface="Times New Roman" panose="02020603050405020304" pitchFamily="18" charset="0"/>
              </a:rPr>
              <a:t>I. Introduction</a:t>
            </a:r>
          </a:p>
        </p:txBody>
      </p:sp>
      <p:sp>
        <p:nvSpPr>
          <p:cNvPr id="3" name="Content Placeholder 2"/>
          <p:cNvSpPr>
            <a:spLocks noGrp="1"/>
          </p:cNvSpPr>
          <p:nvPr>
            <p:ph idx="1"/>
          </p:nvPr>
        </p:nvSpPr>
        <p:spPr>
          <a:xfrm>
            <a:off x="0" y="777922"/>
            <a:ext cx="12192000" cy="6080078"/>
          </a:xfrm>
        </p:spPr>
        <p:txBody>
          <a:bodyPr>
            <a:normAutofit/>
          </a:bodyPr>
          <a:lstStyle/>
          <a:p>
            <a:pPr marL="0" marR="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Computer programming can be so complex that it can push beginning students away. This is due to students’ initial difficulty in learning programming skills, as well as the notion that computer science programming is difficult and boring. Here’s some data:</a:t>
            </a:r>
          </a:p>
          <a:p>
            <a:pPr marL="0" marR="0" indent="0" algn="just">
              <a:lnSpc>
                <a:spcPct val="107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lnSpc>
                <a:spcPct val="107000"/>
              </a:lnSpc>
              <a:spcBef>
                <a:spcPts val="0"/>
              </a:spcBef>
              <a:spcAft>
                <a:spcPts val="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50% decline in incoming freshman computer science majors nationwide from 2000 to 2005.</a:t>
            </a:r>
          </a:p>
          <a:p>
            <a:pPr marL="0" marR="0" indent="0" algn="just">
              <a:lnSpc>
                <a:spcPct val="107000"/>
              </a:lnSpc>
              <a:spcBef>
                <a:spcPts val="0"/>
              </a:spcBef>
              <a:spcAft>
                <a:spcPts val="0"/>
              </a:spcAf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	-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80% decline in female computer science majors from 1998 to 2004.</a:t>
            </a:r>
          </a:p>
          <a:p>
            <a:pPr marL="0" marR="0" indent="228600" algn="just">
              <a:lnSpc>
                <a:spcPct val="107000"/>
              </a:lnSpc>
              <a:spcBef>
                <a:spcPts val="0"/>
              </a:spcBef>
              <a:spcAft>
                <a:spcPts val="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228600" algn="just">
              <a:lnSpc>
                <a:spcPct val="107000"/>
              </a:lnSpc>
              <a:spcBef>
                <a:spcPts val="0"/>
              </a:spcBef>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better motivate students into pursuing computer programming, various universities have turned to using gaming technology to teach their students.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5567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8708"/>
          </a:xfrm>
        </p:spPr>
        <p:txBody>
          <a:bodyPr>
            <a:normAutofit/>
          </a:bodyPr>
          <a:lstStyle/>
          <a:p>
            <a:pPr algn="ctr"/>
            <a:r>
              <a:rPr lang="en-US" sz="3600" b="1" dirty="0">
                <a:latin typeface="Times New Roman" panose="02020603050405020304" pitchFamily="18" charset="0"/>
                <a:cs typeface="Times New Roman" panose="02020603050405020304" pitchFamily="18" charset="0"/>
              </a:rPr>
              <a:t>II. Background Information</a:t>
            </a:r>
          </a:p>
        </p:txBody>
      </p:sp>
      <p:sp>
        <p:nvSpPr>
          <p:cNvPr id="3" name="Content Placeholder 2"/>
          <p:cNvSpPr>
            <a:spLocks noGrp="1"/>
          </p:cNvSpPr>
          <p:nvPr>
            <p:ph idx="1"/>
          </p:nvPr>
        </p:nvSpPr>
        <p:spPr>
          <a:xfrm>
            <a:off x="0" y="958708"/>
            <a:ext cx="12192000" cy="5899292"/>
          </a:xfrm>
        </p:spPr>
        <p:txBody>
          <a:bodyPr>
            <a:normAutofit/>
          </a:bodyPr>
          <a:lstStyle/>
          <a:p>
            <a:r>
              <a:rPr lang="en-US" sz="2400" dirty="0">
                <a:latin typeface="Times New Roman" panose="02020603050405020304" pitchFamily="18" charset="0"/>
                <a:cs typeface="Times New Roman" panose="02020603050405020304" pitchFamily="18" charset="0"/>
              </a:rPr>
              <a:t>There are two different types of computer programming:</a:t>
            </a:r>
          </a:p>
          <a:p>
            <a:pPr marL="0" lv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1. Structured Programming: </a:t>
            </a:r>
            <a:r>
              <a:rPr lang="en-US" sz="2400" dirty="0">
                <a:solidFill>
                  <a:prstClr val="black"/>
                </a:solidFill>
                <a:latin typeface="Times New Roman" panose="02020603050405020304" pitchFamily="18" charset="0"/>
                <a:cs typeface="Times New Roman" panose="02020603050405020304" pitchFamily="18" charset="0"/>
              </a:rPr>
              <a:t>uses top-down analysis for problem solving, modularization for program structure and organization, and structured code for the individual modules.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Object-Oriented Programming: </a:t>
            </a:r>
            <a:r>
              <a:rPr lang="en-US" sz="2400" dirty="0">
                <a:solidFill>
                  <a:prstClr val="black"/>
                </a:solidFill>
                <a:latin typeface="Times New Roman" panose="02020603050405020304" pitchFamily="18" charset="0"/>
                <a:cs typeface="Times New Roman" panose="02020603050405020304" pitchFamily="18" charset="0"/>
              </a:rPr>
              <a:t>based on a hierarchy of classes, as well as well-defined and cooperating objects.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6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5343"/>
          </a:xfrm>
        </p:spPr>
        <p:txBody>
          <a:bodyPr>
            <a:normAutofit/>
          </a:bodyPr>
          <a:lstStyle/>
          <a:p>
            <a:pPr algn="ctr"/>
            <a:r>
              <a:rPr lang="en-US" sz="3200" b="1" dirty="0">
                <a:latin typeface="Times New Roman" panose="02020603050405020304" pitchFamily="18" charset="0"/>
                <a:cs typeface="Times New Roman" panose="02020603050405020304" pitchFamily="18" charset="0"/>
              </a:rPr>
              <a:t>Structured Programming - Terms</a:t>
            </a:r>
          </a:p>
        </p:txBody>
      </p:sp>
      <p:sp>
        <p:nvSpPr>
          <p:cNvPr id="3" name="Content Placeholder 2"/>
          <p:cNvSpPr>
            <a:spLocks noGrp="1"/>
          </p:cNvSpPr>
          <p:nvPr>
            <p:ph idx="1"/>
          </p:nvPr>
        </p:nvSpPr>
        <p:spPr>
          <a:xfrm>
            <a:off x="0" y="805218"/>
            <a:ext cx="12192000" cy="6052782"/>
          </a:xfrm>
        </p:spPr>
        <p:txBody>
          <a:bodyPr>
            <a:noAutofit/>
          </a:bodyPr>
          <a:lstStyle/>
          <a:p>
            <a:pPr>
              <a:lnSpc>
                <a:spcPct val="100000"/>
              </a:lnSpc>
            </a:pPr>
            <a:r>
              <a:rPr lang="en-US" sz="2400" b="1" dirty="0">
                <a:latin typeface="Times New Roman" panose="02020603050405020304" pitchFamily="18" charset="0"/>
                <a:cs typeface="Times New Roman" panose="02020603050405020304" pitchFamily="18" charset="0"/>
              </a:rPr>
              <a:t>Top-down analysis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breaking a large problem down into smaller tasks or parts.</a:t>
            </a:r>
          </a:p>
          <a:p>
            <a:pPr>
              <a:lnSpc>
                <a:spcPct val="100000"/>
              </a:lnSpc>
            </a:pPr>
            <a:r>
              <a:rPr lang="en-US" sz="2400" b="1" dirty="0">
                <a:latin typeface="Times New Roman" panose="02020603050405020304" pitchFamily="18" charset="0"/>
                <a:cs typeface="Times New Roman" panose="02020603050405020304" pitchFamily="18" charset="0"/>
              </a:rPr>
              <a:t>Modular programming = </a:t>
            </a:r>
            <a:r>
              <a:rPr lang="en-US" sz="2400" dirty="0">
                <a:latin typeface="Times New Roman" panose="02020603050405020304" pitchFamily="18" charset="0"/>
                <a:cs typeface="Times New Roman" panose="02020603050405020304" pitchFamily="18" charset="0"/>
              </a:rPr>
              <a:t>organizing the instructions that programs require for a computer by dividing programs into modules/subroutines/subprograms.</a:t>
            </a:r>
          </a:p>
          <a:p>
            <a:pPr>
              <a:lnSpc>
                <a:spcPct val="100000"/>
              </a:lnSpc>
            </a:pPr>
            <a:r>
              <a:rPr lang="en-US" sz="2400" b="1" dirty="0">
                <a:latin typeface="Times New Roman" panose="02020603050405020304" pitchFamily="18" charset="0"/>
                <a:cs typeface="Times New Roman" panose="02020603050405020304" pitchFamily="18" charset="0"/>
              </a:rPr>
              <a:t>Structured Coding = </a:t>
            </a:r>
            <a:r>
              <a:rPr lang="en-US" sz="2400" dirty="0">
                <a:latin typeface="Times New Roman" panose="02020603050405020304" pitchFamily="18" charset="0"/>
                <a:cs typeface="Times New Roman" panose="02020603050405020304" pitchFamily="18" charset="0"/>
              </a:rPr>
              <a:t>dividing modules into and organizing them within control structures.</a:t>
            </a:r>
          </a:p>
          <a:p>
            <a:pPr>
              <a:lnSpc>
                <a:spcPct val="100000"/>
              </a:lnSpc>
              <a:spcBef>
                <a:spcPts val="0"/>
              </a:spcBef>
            </a:pPr>
            <a:r>
              <a:rPr lang="en-US" sz="2400" b="1" dirty="0">
                <a:latin typeface="Times New Roman" panose="02020603050405020304" pitchFamily="18" charset="0"/>
                <a:cs typeface="Times New Roman" panose="02020603050405020304" pitchFamily="18" charset="0"/>
              </a:rPr>
              <a:t>Control Structure = </a:t>
            </a:r>
            <a:r>
              <a:rPr lang="en-US" sz="2400" dirty="0">
                <a:latin typeface="Times New Roman" panose="02020603050405020304" pitchFamily="18" charset="0"/>
                <a:cs typeface="Times New Roman" panose="02020603050405020304" pitchFamily="18" charset="0"/>
              </a:rPr>
              <a:t>represents a pattern of execution for a specific set of instructions.</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determines the order in which a module’s instructions are executed.</a:t>
            </a:r>
          </a:p>
          <a:p>
            <a:pPr>
              <a:lnSpc>
                <a:spcPct val="100000"/>
              </a:lnSpc>
              <a:spcBef>
                <a:spcPts val="0"/>
              </a:spcBef>
            </a:pPr>
            <a:r>
              <a:rPr lang="en-US" sz="2400" b="1" dirty="0">
                <a:latin typeface="Times New Roman" panose="02020603050405020304" pitchFamily="18" charset="0"/>
                <a:cs typeface="Times New Roman" panose="02020603050405020304" pitchFamily="18" charset="0"/>
              </a:rPr>
              <a:t>GOTO Statement = </a:t>
            </a:r>
            <a:r>
              <a:rPr lang="en-US" sz="2400" dirty="0">
                <a:latin typeface="Times New Roman" panose="02020603050405020304" pitchFamily="18" charset="0"/>
                <a:cs typeface="Times New Roman" panose="02020603050405020304" pitchFamily="18" charset="0"/>
              </a:rPr>
              <a:t>provides a jump from the “</a:t>
            </a:r>
            <a:r>
              <a:rPr lang="en-US" sz="2400" dirty="0" err="1">
                <a:latin typeface="Times New Roman" panose="02020603050405020304" pitchFamily="18" charset="0"/>
                <a:cs typeface="Times New Roman" panose="02020603050405020304" pitchFamily="18" charset="0"/>
              </a:rPr>
              <a:t>goto</a:t>
            </a:r>
            <a:r>
              <a:rPr lang="en-US" sz="2400" dirty="0">
                <a:latin typeface="Times New Roman" panose="02020603050405020304" pitchFamily="18" charset="0"/>
                <a:cs typeface="Times New Roman" panose="02020603050405020304" pitchFamily="18" charset="0"/>
              </a:rPr>
              <a:t>” to a labeled statement in the same function. </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not included in structured code because a GOTO statement represents no exact pattern of execution; it just jumps to a statement other than the next one in line.</a:t>
            </a:r>
          </a:p>
          <a:p>
            <a:pPr>
              <a:lnSpc>
                <a:spcPct val="100000"/>
              </a:lnSpc>
            </a:pPr>
            <a:r>
              <a:rPr lang="en-US" sz="2400" b="1" dirty="0">
                <a:latin typeface="Times New Roman" panose="02020603050405020304" pitchFamily="18" charset="0"/>
                <a:cs typeface="Times New Roman" panose="02020603050405020304" pitchFamily="18" charset="0"/>
              </a:rPr>
              <a:t>Compound Statement = </a:t>
            </a:r>
            <a:r>
              <a:rPr lang="en-US" sz="2400" dirty="0">
                <a:latin typeface="Times New Roman" panose="02020603050405020304" pitchFamily="18" charset="0"/>
                <a:cs typeface="Times New Roman" panose="02020603050405020304" pitchFamily="18" charset="0"/>
              </a:rPr>
              <a:t>groups one or more statements into a single statement. For example: </a:t>
            </a:r>
            <a:endParaRPr lang="en-US" sz="2400" b="1" dirty="0">
              <a:latin typeface="Times New Roman" panose="02020603050405020304" pitchFamily="18" charset="0"/>
              <a:cs typeface="Times New Roman" panose="02020603050405020304" pitchFamily="18" charset="0"/>
            </a:endParaRPr>
          </a:p>
          <a:p>
            <a:pPr marL="0" marR="0" indent="0" algn="just">
              <a:lnSpc>
                <a:spcPct val="100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compound-statement = 'begin' statement-sequence 'end'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statement-sequence = statement { ';' statement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0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buNone/>
            </a:pPr>
            <a:endParaRPr lang="en-US" sz="2400" b="1"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74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1412"/>
          </a:xfrm>
        </p:spPr>
        <p:txBody>
          <a:bodyPr>
            <a:normAutofit/>
          </a:bodyPr>
          <a:lstStyle/>
          <a:p>
            <a:pPr algn="ctr"/>
            <a:r>
              <a:rPr lang="en-US" sz="3600" b="1" dirty="0">
                <a:latin typeface="Times New Roman" panose="02020603050405020304" pitchFamily="18" charset="0"/>
                <a:cs typeface="Times New Roman" panose="02020603050405020304" pitchFamily="18" charset="0"/>
              </a:rPr>
              <a:t>History of Structured Programming</a:t>
            </a:r>
          </a:p>
        </p:txBody>
      </p:sp>
      <p:sp>
        <p:nvSpPr>
          <p:cNvPr id="3" name="Content Placeholder 2"/>
          <p:cNvSpPr>
            <a:spLocks noGrp="1"/>
          </p:cNvSpPr>
          <p:nvPr>
            <p:ph idx="1"/>
          </p:nvPr>
        </p:nvSpPr>
        <p:spPr>
          <a:xfrm>
            <a:off x="0" y="969180"/>
            <a:ext cx="12192000" cy="5888820"/>
          </a:xfrm>
        </p:spPr>
        <p:txBody>
          <a:bodyPr>
            <a:normAutofit/>
          </a:bodyPr>
          <a:lstStyle/>
          <a:p>
            <a:r>
              <a:rPr lang="en-US" dirty="0">
                <a:latin typeface="Times New Roman" panose="02020603050405020304" pitchFamily="18" charset="0"/>
                <a:cs typeface="Times New Roman" panose="02020603050405020304" pitchFamily="18" charset="0"/>
              </a:rPr>
              <a:t>The timeline of the history of structured programming is as follows:</a:t>
            </a:r>
          </a:p>
          <a:p>
            <a:pPr marL="0" indent="0">
              <a:buNone/>
            </a:pPr>
            <a:r>
              <a:rPr lang="en-US" b="1" dirty="0">
                <a:latin typeface="Times New Roman" panose="02020603050405020304" pitchFamily="18" charset="0"/>
                <a:cs typeface="Times New Roman" panose="02020603050405020304" pitchFamily="18" charset="0"/>
              </a:rPr>
              <a:t>1964 – </a:t>
            </a:r>
            <a:r>
              <a:rPr lang="en-US" dirty="0">
                <a:latin typeface="Times New Roman" panose="02020603050405020304" pitchFamily="18" charset="0"/>
                <a:cs typeface="Times New Roman" panose="02020603050405020304" pitchFamily="18" charset="0"/>
              </a:rPr>
              <a:t>Structured programming is introduced with only three “control structures”:</a:t>
            </a:r>
          </a:p>
          <a:p>
            <a:pPr marL="0" indent="0">
              <a:lnSpc>
                <a:spcPct val="100000"/>
              </a:lnSpc>
              <a:spcBef>
                <a:spcPts val="0"/>
              </a:spcBef>
              <a:buNone/>
            </a:pPr>
            <a:r>
              <a:rPr lang="en-US" b="1" dirty="0">
                <a:latin typeface="Times New Roman" panose="02020603050405020304" pitchFamily="18" charset="0"/>
                <a:cs typeface="Times New Roman" panose="02020603050405020304" pitchFamily="18" charset="0"/>
              </a:rPr>
              <a:t>1. Sequence =</a:t>
            </a:r>
            <a:r>
              <a:rPr lang="en-US" dirty="0">
                <a:latin typeface="Times New Roman" panose="02020603050405020304" pitchFamily="18" charset="0"/>
                <a:cs typeface="Times New Roman" panose="02020603050405020304" pitchFamily="18" charset="0"/>
              </a:rPr>
              <a:t> represents sequential execution and is implemented in Pascal via a compound statement with a straight line execution path. Below is a flow diagram and accompanying code that illustrates this.	</a:t>
            </a:r>
            <a:r>
              <a:rPr lang="en-US" sz="22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PROGRAM EXAMPLE_SEQUENCE (INPUT, OUTPUT);</a:t>
            </a:r>
          </a:p>
          <a:p>
            <a:pPr marL="0" indent="0">
              <a:lnSpc>
                <a:spcPct val="100000"/>
              </a:lnSpc>
              <a:spcBef>
                <a:spcPts val="0"/>
              </a:spcBef>
              <a:buNone/>
            </a:pPr>
            <a:r>
              <a:rPr lang="en-US" sz="2000" dirty="0">
                <a:latin typeface="Times New Roman" panose="02020603050405020304" pitchFamily="18" charset="0"/>
                <a:cs typeface="Times New Roman" panose="02020603050405020304" pitchFamily="18" charset="0"/>
              </a:rPr>
              <a:t>				VAR A, B, C, D: REAL;</a:t>
            </a:r>
          </a:p>
          <a:p>
            <a:pPr marL="0" indent="0">
              <a:lnSpc>
                <a:spcPct val="100000"/>
              </a:lnSpc>
              <a:spcBef>
                <a:spcPts val="0"/>
              </a:spcBef>
              <a:buNone/>
            </a:pPr>
            <a:r>
              <a:rPr lang="en-US" sz="2000" dirty="0">
                <a:latin typeface="Times New Roman" panose="02020603050405020304" pitchFamily="18" charset="0"/>
                <a:cs typeface="Times New Roman" panose="02020603050405020304" pitchFamily="18" charset="0"/>
              </a:rPr>
              <a:t>				BEGIN</a:t>
            </a:r>
          </a:p>
          <a:p>
            <a:pPr marL="0" indent="0">
              <a:lnSpc>
                <a:spcPct val="100000"/>
              </a:lnSpc>
              <a:spcBef>
                <a:spcPts val="0"/>
              </a:spcBef>
              <a:buNone/>
            </a:pPr>
            <a:r>
              <a:rPr lang="en-US" sz="2000" dirty="0">
                <a:latin typeface="Times New Roman" panose="02020603050405020304" pitchFamily="18" charset="0"/>
                <a:cs typeface="Times New Roman" panose="02020603050405020304" pitchFamily="18" charset="0"/>
              </a:rPr>
              <a:t>				READLN (A, B, C);</a:t>
            </a:r>
          </a:p>
          <a:p>
            <a:pPr marL="0" indent="0">
              <a:lnSpc>
                <a:spcPct val="100000"/>
              </a:lnSpc>
              <a:spcBef>
                <a:spcPts val="0"/>
              </a:spcBef>
              <a:buNone/>
            </a:pPr>
            <a:r>
              <a:rPr lang="en-US" sz="2000" dirty="0">
                <a:latin typeface="Times New Roman" panose="02020603050405020304" pitchFamily="18" charset="0"/>
                <a:cs typeface="Times New Roman" panose="02020603050405020304" pitchFamily="18" charset="0"/>
              </a:rPr>
              <a:t>				D = A * (B + C);</a:t>
            </a:r>
          </a:p>
          <a:p>
            <a:pPr marL="0" indent="0">
              <a:lnSpc>
                <a:spcPct val="100000"/>
              </a:lnSpc>
              <a:spcBef>
                <a:spcPts val="0"/>
              </a:spcBef>
              <a:buNone/>
            </a:pPr>
            <a:r>
              <a:rPr lang="en-US" sz="2000" dirty="0">
                <a:latin typeface="Times New Roman" panose="02020603050405020304" pitchFamily="18" charset="0"/>
                <a:cs typeface="Times New Roman" panose="02020603050405020304" pitchFamily="18" charset="0"/>
              </a:rPr>
              <a:t>				WRITELN (D)</a:t>
            </a:r>
          </a:p>
          <a:p>
            <a:pPr marL="0" indent="0">
              <a:lnSpc>
                <a:spcPct val="100000"/>
              </a:lnSpc>
              <a:spcBef>
                <a:spcPts val="0"/>
              </a:spcBef>
              <a:buNone/>
            </a:pPr>
            <a:r>
              <a:rPr lang="en-US" sz="2000" dirty="0">
                <a:latin typeface="Times New Roman" panose="02020603050405020304" pitchFamily="18" charset="0"/>
                <a:cs typeface="Times New Roman" panose="02020603050405020304" pitchFamily="18" charset="0"/>
              </a:rPr>
              <a:t>				END</a:t>
            </a:r>
          </a:p>
          <a:p>
            <a:endParaRPr lang="en-US" sz="2000" dirty="0">
              <a:latin typeface="Times New Roman" panose="02020603050405020304" pitchFamily="18" charset="0"/>
              <a:cs typeface="Times New Roman" panose="02020603050405020304" pitchFamily="18" charset="0"/>
            </a:endParaRPr>
          </a:p>
        </p:txBody>
      </p:sp>
      <p:sp>
        <p:nvSpPr>
          <p:cNvPr id="5" name="Oval 4"/>
          <p:cNvSpPr/>
          <p:nvPr/>
        </p:nvSpPr>
        <p:spPr>
          <a:xfrm>
            <a:off x="10389010" y="2922759"/>
            <a:ext cx="1487605" cy="4872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BEGIN</a:t>
            </a:r>
          </a:p>
        </p:txBody>
      </p:sp>
      <p:sp>
        <p:nvSpPr>
          <p:cNvPr id="6" name="Oval 5"/>
          <p:cNvSpPr/>
          <p:nvPr/>
        </p:nvSpPr>
        <p:spPr>
          <a:xfrm>
            <a:off x="10389010" y="6118603"/>
            <a:ext cx="1487605" cy="4913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cxnSp>
        <p:nvCxnSpPr>
          <p:cNvPr id="8" name="Straight Arrow Connector 7"/>
          <p:cNvCxnSpPr/>
          <p:nvPr/>
        </p:nvCxnSpPr>
        <p:spPr>
          <a:xfrm>
            <a:off x="11262466" y="3323959"/>
            <a:ext cx="0" cy="402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1141860" y="5762363"/>
            <a:ext cx="4016" cy="35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1221207" y="4127894"/>
            <a:ext cx="35809" cy="385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11143868" y="4819498"/>
            <a:ext cx="35438" cy="429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0090244" y="4491953"/>
            <a:ext cx="1883391" cy="327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a:t>
            </a:r>
            <a:r>
              <a:rPr lang="en-US" dirty="0">
                <a:sym typeface="Wingdings" panose="05000000000000000000" pitchFamily="2" charset="2"/>
              </a:rPr>
              <a:t>--- A (B + C)</a:t>
            </a:r>
            <a:endParaRPr lang="en-US" dirty="0"/>
          </a:p>
        </p:txBody>
      </p:sp>
      <p:sp>
        <p:nvSpPr>
          <p:cNvPr id="16" name="Flowchart: Data 15"/>
          <p:cNvSpPr/>
          <p:nvPr/>
        </p:nvSpPr>
        <p:spPr>
          <a:xfrm>
            <a:off x="10128912" y="5242712"/>
            <a:ext cx="1806054" cy="51965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 D</a:t>
            </a:r>
          </a:p>
        </p:txBody>
      </p:sp>
      <p:sp>
        <p:nvSpPr>
          <p:cNvPr id="17" name="Flowchart: Data 16"/>
          <p:cNvSpPr/>
          <p:nvPr/>
        </p:nvSpPr>
        <p:spPr>
          <a:xfrm>
            <a:off x="9871880" y="3614747"/>
            <a:ext cx="2320120" cy="52070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A, B, C</a:t>
            </a:r>
          </a:p>
        </p:txBody>
      </p:sp>
    </p:spTree>
    <p:extLst>
      <p:ext uri="{BB962C8B-B14F-4D97-AF65-F5344CB8AC3E}">
        <p14:creationId xmlns:p14="http://schemas.microsoft.com/office/powerpoint/2010/main" val="1753411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682171"/>
          </a:xfrm>
        </p:spPr>
        <p:txBody>
          <a:bodyPr>
            <a:normAutofit/>
          </a:bodyPr>
          <a:lstStyle/>
          <a:p>
            <a:r>
              <a:rPr lang="en-US" sz="3600" b="1" dirty="0">
                <a:latin typeface="Times New Roman" panose="02020603050405020304" pitchFamily="18" charset="0"/>
                <a:cs typeface="Times New Roman" panose="02020603050405020304" pitchFamily="18" charset="0"/>
              </a:rPr>
              <a:t>History of Structured Programming (cont’d)</a:t>
            </a:r>
          </a:p>
        </p:txBody>
      </p:sp>
      <p:sp>
        <p:nvSpPr>
          <p:cNvPr id="3" name="Content Placeholder 2"/>
          <p:cNvSpPr>
            <a:spLocks noGrp="1"/>
          </p:cNvSpPr>
          <p:nvPr>
            <p:ph idx="1"/>
          </p:nvPr>
        </p:nvSpPr>
        <p:spPr>
          <a:xfrm>
            <a:off x="0" y="682171"/>
            <a:ext cx="12191999" cy="6175829"/>
          </a:xfrm>
        </p:spPr>
        <p:txBody>
          <a:bodyPr>
            <a:noAutofit/>
          </a:bodyPr>
          <a:lstStyle/>
          <a:p>
            <a:pPr marL="0" lvl="0" indent="0">
              <a:spcBef>
                <a:spcPts val="0"/>
              </a:spcBef>
              <a:buClr>
                <a:srgbClr val="83992A"/>
              </a:buClr>
              <a:buNone/>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2.</a:t>
            </a:r>
            <a:r>
              <a:rPr lang="en-US" sz="2000" dirty="0">
                <a:solidFill>
                  <a:prstClr val="black">
                    <a:lumMod val="85000"/>
                    <a:lumOff val="15000"/>
                  </a:prstClr>
                </a:solidFill>
                <a:latin typeface="Times New Roman" panose="02020603050405020304" pitchFamily="18" charset="0"/>
                <a:cs typeface="Times New Roman" panose="02020603050405020304" pitchFamily="18" charset="0"/>
              </a:rPr>
              <a:t> </a:t>
            </a: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Selection = </a:t>
            </a:r>
            <a:r>
              <a:rPr lang="en-US" sz="2000" dirty="0">
                <a:solidFill>
                  <a:prstClr val="black">
                    <a:lumMod val="85000"/>
                    <a:lumOff val="15000"/>
                  </a:prstClr>
                </a:solidFill>
                <a:latin typeface="Times New Roman" panose="02020603050405020304" pitchFamily="18" charset="0"/>
                <a:cs typeface="Times New Roman" panose="02020603050405020304" pitchFamily="18" charset="0"/>
              </a:rPr>
              <a:t>represents conditional execution and is implemented via statements that support decision making, where a computer program selects a result from among a list of alternatives. This is an “If…then…else” statement.</a:t>
            </a:r>
            <a:endParaRPr lang="en-US" sz="2000" i="1"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i="1" dirty="0">
                <a:latin typeface="Times New Roman" panose="02020603050405020304" pitchFamily="18" charset="0"/>
                <a:ea typeface="Calibri" panose="020F0502020204030204" pitchFamily="34" charset="0"/>
                <a:cs typeface="Times New Roman" panose="02020603050405020304" pitchFamily="18" charset="0"/>
              </a:rPr>
              <a:t>			If </a:t>
            </a:r>
            <a:r>
              <a:rPr lang="en-US" sz="2000" dirty="0">
                <a:latin typeface="Times New Roman" panose="02020603050405020304" pitchFamily="18" charset="0"/>
                <a:ea typeface="Calibri" panose="020F0502020204030204" pitchFamily="34" charset="0"/>
                <a:cs typeface="Times New Roman" panose="02020603050405020304" pitchFamily="18" charset="0"/>
              </a:rPr>
              <a:t>logical-predicate </a:t>
            </a:r>
            <a:r>
              <a:rPr lang="en-US" sz="2000" i="1" dirty="0">
                <a:latin typeface="Times New Roman" panose="02020603050405020304" pitchFamily="18" charset="0"/>
                <a:ea typeface="Calibri" panose="020F0502020204030204" pitchFamily="34" charset="0"/>
                <a:cs typeface="Times New Roman" panose="02020603050405020304" pitchFamily="18" charset="0"/>
              </a:rPr>
              <a:t>Then</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 statements to execute if the predicate evaluates to true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i="1" dirty="0">
                <a:latin typeface="Times New Roman" panose="02020603050405020304" pitchFamily="18" charset="0"/>
                <a:ea typeface="Calibri" panose="020F0502020204030204" pitchFamily="34" charset="0"/>
                <a:cs typeface="Times New Roman" panose="02020603050405020304" pitchFamily="18" charset="0"/>
              </a:rPr>
              <a:t>			Else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 statements to execute if the predicate evaluates to false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i="1" dirty="0">
                <a:latin typeface="Times New Roman" panose="02020603050405020304" pitchFamily="18" charset="0"/>
                <a:ea typeface="Calibri" panose="020F0502020204030204" pitchFamily="34" charset="0"/>
                <a:cs typeface="Times New Roman" panose="02020603050405020304" pitchFamily="18" charset="0"/>
              </a:rPr>
              <a:t>			</a:t>
            </a:r>
            <a:r>
              <a:rPr lang="en-US" sz="2000" i="1" dirty="0" err="1">
                <a:latin typeface="Times New Roman" panose="02020603050405020304" pitchFamily="18" charset="0"/>
                <a:ea typeface="Calibri" panose="020F0502020204030204" pitchFamily="34" charset="0"/>
                <a:cs typeface="Times New Roman" panose="02020603050405020304" pitchFamily="18" charset="0"/>
              </a:rPr>
              <a:t>EndIf</a:t>
            </a:r>
            <a:r>
              <a:rPr lang="en-US" sz="2000" i="1" dirty="0">
                <a:latin typeface="Times New Roman" panose="02020603050405020304" pitchFamily="18" charset="0"/>
                <a:ea typeface="Calibri" panose="020F0502020204030204" pitchFamily="34" charset="0"/>
                <a:cs typeface="Times New Roman" panose="02020603050405020304" pitchFamily="18" charset="0"/>
              </a:rPr>
              <a:t>    </a:t>
            </a:r>
          </a:p>
          <a:p>
            <a:pPr marL="0" marR="0" indent="0" algn="just">
              <a:spcBef>
                <a:spcPts val="0"/>
              </a:spcBef>
              <a:spcAft>
                <a:spcPts val="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solidFill>
                <a:prstClr val="black">
                  <a:lumMod val="85000"/>
                  <a:lumOff val="15000"/>
                </a:prstClr>
              </a:solidFill>
              <a:latin typeface="Times New Roman" panose="02020603050405020304" pitchFamily="18" charset="0"/>
              <a:cs typeface="Times New Roman" panose="02020603050405020304" pitchFamily="18" charset="0"/>
            </a:endParaRPr>
          </a:p>
          <a:p>
            <a:pPr marL="0" lvl="0" indent="0">
              <a:spcBef>
                <a:spcPts val="0"/>
              </a:spcBef>
              <a:buClr>
                <a:srgbClr val="83992A"/>
              </a:buClr>
              <a:buNone/>
            </a:pPr>
            <a:r>
              <a:rPr lang="en-US" sz="2000" b="1" dirty="0">
                <a:solidFill>
                  <a:prstClr val="black">
                    <a:lumMod val="85000"/>
                    <a:lumOff val="15000"/>
                  </a:prstClr>
                </a:solidFill>
                <a:latin typeface="Times New Roman" panose="02020603050405020304" pitchFamily="18" charset="0"/>
                <a:cs typeface="Times New Roman" panose="02020603050405020304" pitchFamily="18" charset="0"/>
              </a:rPr>
              <a:t>3. DO-WHILE = </a:t>
            </a:r>
            <a:r>
              <a:rPr lang="en-US" sz="2000" dirty="0">
                <a:solidFill>
                  <a:prstClr val="black">
                    <a:lumMod val="85000"/>
                    <a:lumOff val="15000"/>
                  </a:prstClr>
                </a:solidFill>
                <a:latin typeface="Times New Roman" panose="02020603050405020304" pitchFamily="18" charset="0"/>
                <a:cs typeface="Times New Roman" panose="02020603050405020304" pitchFamily="18" charset="0"/>
              </a:rPr>
              <a:t>represents repetitive execution and is implemented via statements where a condition is tested after the loop body’s execution. If the condition is true, the loop is executed again. If the condition is false, the loop ends.</a:t>
            </a:r>
          </a:p>
          <a:p>
            <a:pPr marL="0" marR="0" indent="0" algn="just">
              <a:lnSpc>
                <a:spcPct val="107000"/>
              </a:lnSpc>
              <a:spcBef>
                <a:spcPts val="0"/>
              </a:spcBef>
              <a:spcAft>
                <a:spcPts val="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program prog_19(input, output);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var</a:t>
            </a:r>
            <a:r>
              <a:rPr lang="en-US" sz="2000" dirty="0">
                <a:latin typeface="Times New Roman" panose="02020603050405020304" pitchFamily="18" charset="0"/>
                <a:ea typeface="Calibri" panose="020F0502020204030204" pitchFamily="34" charset="0"/>
                <a:cs typeface="Times New Roman" panose="02020603050405020304" pitchFamily="18" charset="0"/>
              </a:rPr>
              <a:t> score, sum: integer;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begin sum := 0;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repeat write('Enter score (-1 to quit): ');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readln</a:t>
            </a:r>
            <a:r>
              <a:rPr lang="en-US" sz="2000" dirty="0">
                <a:latin typeface="Times New Roman" panose="02020603050405020304" pitchFamily="18" charset="0"/>
                <a:ea typeface="Calibri" panose="020F0502020204030204" pitchFamily="34" charset="0"/>
                <a:cs typeface="Times New Roman" panose="02020603050405020304" pitchFamily="18" charset="0"/>
              </a:rPr>
              <a:t>(score);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if score &lt;&gt; -1 then sum := sum + score until score = -1;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writeln</a:t>
            </a:r>
            <a:r>
              <a:rPr lang="en-US" sz="2000" dirty="0">
                <a:latin typeface="Times New Roman" panose="02020603050405020304" pitchFamily="18" charset="0"/>
                <a:ea typeface="Calibri" panose="020F0502020204030204" pitchFamily="34" charset="0"/>
                <a:cs typeface="Times New Roman" panose="02020603050405020304" pitchFamily="18" charset="0"/>
              </a:rPr>
              <a:t>('Sum = ', sum);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end.</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lvl="0" indent="0">
              <a:spcBef>
                <a:spcPts val="0"/>
              </a:spcBef>
              <a:buClr>
                <a:srgbClr val="83992A"/>
              </a:buClr>
              <a:buNone/>
            </a:pPr>
            <a:endParaRPr lang="en-US" sz="2000" dirty="0">
              <a:solidFill>
                <a:prstClr val="black">
                  <a:lumMod val="85000"/>
                  <a:lumOff val="15000"/>
                </a:prstClr>
              </a:solidFill>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625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50626"/>
          </a:xfrm>
        </p:spPr>
        <p:txBody>
          <a:bodyPr>
            <a:normAutofit/>
          </a:bodyPr>
          <a:lstStyle/>
          <a:p>
            <a:pPr algn="ctr"/>
            <a:r>
              <a:rPr lang="en-US" sz="3600" b="1" dirty="0">
                <a:latin typeface="Times New Roman" panose="02020603050405020304" pitchFamily="18" charset="0"/>
                <a:cs typeface="Times New Roman" panose="02020603050405020304" pitchFamily="18" charset="0"/>
              </a:rPr>
              <a:t>History of Structured Programming (cont’d)</a:t>
            </a:r>
          </a:p>
        </p:txBody>
      </p:sp>
      <p:sp>
        <p:nvSpPr>
          <p:cNvPr id="3" name="Content Placeholder 2"/>
          <p:cNvSpPr>
            <a:spLocks noGrp="1"/>
          </p:cNvSpPr>
          <p:nvPr>
            <p:ph idx="1"/>
          </p:nvPr>
        </p:nvSpPr>
        <p:spPr>
          <a:xfrm>
            <a:off x="0" y="559558"/>
            <a:ext cx="12192000" cy="6298442"/>
          </a:xfrm>
        </p:spPr>
        <p:txBody>
          <a:bodyPr>
            <a:normAutofit/>
          </a:bodyPr>
          <a:lstStyle/>
          <a:p>
            <a:pPr marL="0" indent="0">
              <a:lnSpc>
                <a:spcPct val="100000"/>
              </a:lnSpc>
              <a:spcBef>
                <a:spcPts val="0"/>
              </a:spcBef>
              <a:buNone/>
            </a:pPr>
            <a:r>
              <a:rPr lang="en-US" sz="2400" b="1" dirty="0">
                <a:latin typeface="Times New Roman" panose="02020603050405020304" pitchFamily="18" charset="0"/>
                <a:cs typeface="Times New Roman" panose="02020603050405020304" pitchFamily="18" charset="0"/>
              </a:rPr>
              <a:t>1968 – </a:t>
            </a:r>
            <a:r>
              <a:rPr lang="en-US" sz="2400" dirty="0" err="1">
                <a:latin typeface="Times New Roman" panose="02020603050405020304" pitchFamily="18" charset="0"/>
                <a:cs typeface="Times New Roman" panose="02020603050405020304" pitchFamily="18" charset="0"/>
              </a:rPr>
              <a:t>Edsger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Dijkstra</a:t>
            </a:r>
            <a:r>
              <a:rPr lang="en-US" sz="2400" dirty="0">
                <a:latin typeface="Times New Roman" panose="02020603050405020304" pitchFamily="18" charset="0"/>
                <a:cs typeface="Times New Roman" panose="02020603050405020304" pitchFamily="18" charset="0"/>
              </a:rPr>
              <a:t> had been crusading for structured programming for 20 years.</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He furthered his crusade by publishing a letter to the editor in the Communications of the ACM arguing that the quality of a programmer’s code increases as the number of GOTO statements used decreases.</a:t>
            </a:r>
          </a:p>
          <a:p>
            <a:pPr marL="0" indent="0">
              <a:lnSpc>
                <a:spcPct val="100000"/>
              </a:lnSpc>
              <a:spcBef>
                <a:spcPts val="0"/>
              </a:spcBef>
              <a:buNone/>
            </a:pPr>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2400" b="1" dirty="0">
                <a:latin typeface="Times New Roman" panose="02020603050405020304" pitchFamily="18" charset="0"/>
                <a:cs typeface="Times New Roman" panose="02020603050405020304" pitchFamily="18" charset="0"/>
              </a:rPr>
              <a:t>1972 – </a:t>
            </a:r>
            <a:r>
              <a:rPr lang="en-US" sz="2400" dirty="0">
                <a:latin typeface="Times New Roman" panose="02020603050405020304" pitchFamily="18" charset="0"/>
                <a:cs typeface="Times New Roman" panose="02020603050405020304" pitchFamily="18" charset="0"/>
              </a:rPr>
              <a:t>The New York Times project by was developed Harlan Mills’ programming team at IBM.</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Utilized in automating the New York Times’ clipping file.</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Led to structured programming’s wide acceptance.</a:t>
            </a:r>
          </a:p>
          <a:p>
            <a:pPr marL="0" indent="0">
              <a:lnSpc>
                <a:spcPct val="100000"/>
              </a:lnSpc>
              <a:spcBef>
                <a:spcPts val="0"/>
              </a:spcBef>
              <a:buNone/>
            </a:pPr>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Structured programming became a programming revolution and an important advancement in computer software. People began turning more to its philosophy and techniques as a result.</a:t>
            </a:r>
          </a:p>
          <a:p>
            <a:pPr marL="0"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077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46160"/>
          </a:xfrm>
        </p:spPr>
        <p:txBody>
          <a:bodyPr>
            <a:normAutofit/>
          </a:bodyPr>
          <a:lstStyle/>
          <a:p>
            <a:pPr algn="ctr"/>
            <a:r>
              <a:rPr lang="en-US" sz="3600" b="1" dirty="0">
                <a:latin typeface="Times New Roman" panose="02020603050405020304" pitchFamily="18" charset="0"/>
                <a:cs typeface="Times New Roman" panose="02020603050405020304" pitchFamily="18" charset="0"/>
              </a:rPr>
              <a:t>Object-Oriented Programming - Terms</a:t>
            </a:r>
          </a:p>
        </p:txBody>
      </p:sp>
      <p:sp>
        <p:nvSpPr>
          <p:cNvPr id="3" name="Content Placeholder 2"/>
          <p:cNvSpPr>
            <a:spLocks noGrp="1"/>
          </p:cNvSpPr>
          <p:nvPr>
            <p:ph idx="1"/>
          </p:nvPr>
        </p:nvSpPr>
        <p:spPr>
          <a:xfrm>
            <a:off x="0" y="846162"/>
            <a:ext cx="12192000" cy="6011838"/>
          </a:xfrm>
        </p:spPr>
        <p:txBody>
          <a:bodyPr>
            <a:normAutofit/>
          </a:bodyPr>
          <a:lstStyle/>
          <a:p>
            <a:r>
              <a:rPr lang="en-US" sz="2400" b="1" dirty="0">
                <a:latin typeface="Times New Roman" panose="02020603050405020304" pitchFamily="18" charset="0"/>
                <a:cs typeface="Times New Roman" panose="02020603050405020304" pitchFamily="18" charset="0"/>
              </a:rPr>
              <a:t>Class =</a:t>
            </a:r>
            <a:r>
              <a:rPr lang="en-US" sz="2400" dirty="0">
                <a:latin typeface="Times New Roman" panose="02020603050405020304" pitchFamily="18" charset="0"/>
                <a:cs typeface="Times New Roman" panose="02020603050405020304" pitchFamily="18" charset="0"/>
              </a:rPr>
              <a:t> defines the data and the methods needed to work on that data. All program data is wrapped in that class.</a:t>
            </a:r>
          </a:p>
          <a:p>
            <a:pPr marL="0" indent="0">
              <a:buNone/>
            </a:pPr>
            <a:endParaRPr lang="en-US" sz="2400" dirty="0">
              <a:latin typeface="Times New Roman" panose="02020603050405020304" pitchFamily="18" charset="0"/>
              <a:cs typeface="Times New Roman" panose="02020603050405020304" pitchFamily="18" charset="0"/>
            </a:endParaRPr>
          </a:p>
          <a:p>
            <a:pPr>
              <a:lnSpc>
                <a:spcPct val="100000"/>
              </a:lnSpc>
              <a:spcBef>
                <a:spcPts val="0"/>
              </a:spcBef>
            </a:pPr>
            <a:r>
              <a:rPr lang="en-US" sz="2400" b="1" dirty="0">
                <a:latin typeface="Times New Roman" panose="02020603050405020304" pitchFamily="18" charset="0"/>
                <a:cs typeface="Times New Roman" panose="02020603050405020304" pitchFamily="18" charset="0"/>
              </a:rPr>
              <a:t>Object =</a:t>
            </a:r>
            <a:r>
              <a:rPr lang="en-US" sz="2400" dirty="0">
                <a:latin typeface="Times New Roman" panose="02020603050405020304" pitchFamily="18" charset="0"/>
                <a:cs typeface="Times New Roman" panose="02020603050405020304" pitchFamily="18" charset="0"/>
              </a:rPr>
              <a:t> an executable copy of a class. There can be any number of objects of a certain class in memory at one time.</a:t>
            </a:r>
          </a:p>
          <a:p>
            <a:pPr marL="0" indent="0">
              <a:lnSpc>
                <a:spcPct val="100000"/>
              </a:lnSpc>
              <a:spcBef>
                <a:spcPts val="0"/>
              </a:spcBef>
              <a:buNone/>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Inheritance = </a:t>
            </a:r>
            <a:r>
              <a:rPr lang="en-US" sz="2400" dirty="0">
                <a:latin typeface="Times New Roman" panose="02020603050405020304" pitchFamily="18" charset="0"/>
                <a:cs typeface="Times New Roman" panose="02020603050405020304" pitchFamily="18" charset="0"/>
              </a:rPr>
              <a:t>defines relationships among classes. Methods from a superclass are inherited and implemented by its subclasses, namely every class in the Java API libraries.</a:t>
            </a:r>
          </a:p>
        </p:txBody>
      </p:sp>
    </p:spTree>
    <p:extLst>
      <p:ext uri="{BB962C8B-B14F-4D97-AF65-F5344CB8AC3E}">
        <p14:creationId xmlns:p14="http://schemas.microsoft.com/office/powerpoint/2010/main" val="49548740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91570"/>
          </a:xfrm>
        </p:spPr>
        <p:txBody>
          <a:bodyPr>
            <a:normAutofit/>
          </a:bodyPr>
          <a:lstStyle/>
          <a:p>
            <a:pPr algn="ctr"/>
            <a:r>
              <a:rPr lang="en-US" sz="3200" b="1" dirty="0">
                <a:latin typeface="Times New Roman" panose="02020603050405020304" pitchFamily="18" charset="0"/>
                <a:cs typeface="Times New Roman" panose="02020603050405020304" pitchFamily="18" charset="0"/>
              </a:rPr>
              <a:t>History of Object-Oriented Programming</a:t>
            </a:r>
          </a:p>
        </p:txBody>
      </p:sp>
      <p:sp>
        <p:nvSpPr>
          <p:cNvPr id="3" name="Content Placeholder 2"/>
          <p:cNvSpPr>
            <a:spLocks noGrp="1"/>
          </p:cNvSpPr>
          <p:nvPr>
            <p:ph idx="1"/>
          </p:nvPr>
        </p:nvSpPr>
        <p:spPr>
          <a:xfrm>
            <a:off x="0" y="791570"/>
            <a:ext cx="12192000" cy="6066429"/>
          </a:xfrm>
        </p:spPr>
        <p:txBody>
          <a:bodyPr>
            <a:normAutofit/>
          </a:bodyPr>
          <a:lstStyle/>
          <a:p>
            <a:r>
              <a:rPr lang="en-US" sz="2400" dirty="0">
                <a:latin typeface="Times New Roman" panose="02020603050405020304" pitchFamily="18" charset="0"/>
                <a:cs typeface="Times New Roman" panose="02020603050405020304" pitchFamily="18" charset="0"/>
              </a:rPr>
              <a:t>The timeline of the history of object-oriented programming (OOP) is as follows:</a:t>
            </a:r>
          </a:p>
          <a:p>
            <a:pPr marL="0" indent="0">
              <a:lnSpc>
                <a:spcPct val="100000"/>
              </a:lnSpc>
              <a:spcBef>
                <a:spcPts val="0"/>
              </a:spcBef>
              <a:buNone/>
            </a:pPr>
            <a:r>
              <a:rPr lang="en-US" sz="2400" b="1" dirty="0">
                <a:latin typeface="Times New Roman" panose="02020603050405020304" pitchFamily="18" charset="0"/>
                <a:cs typeface="Times New Roman" panose="02020603050405020304" pitchFamily="18" charset="0"/>
              </a:rPr>
              <a:t>May 1964 – </a:t>
            </a:r>
            <a:r>
              <a:rPr lang="en-US" sz="2400" dirty="0">
                <a:latin typeface="Times New Roman" panose="02020603050405020304" pitchFamily="18" charset="0"/>
                <a:cs typeface="Times New Roman" panose="02020603050405020304" pitchFamily="18" charset="0"/>
              </a:rPr>
              <a:t>The first OOP language, </a:t>
            </a:r>
            <a:r>
              <a:rPr lang="en-US" sz="2400" dirty="0" err="1">
                <a:latin typeface="Times New Roman" panose="02020603050405020304" pitchFamily="18" charset="0"/>
                <a:cs typeface="Times New Roman" panose="02020603050405020304" pitchFamily="18" charset="0"/>
              </a:rPr>
              <a:t>Simula</a:t>
            </a:r>
            <a:r>
              <a:rPr lang="en-US" sz="2400" dirty="0">
                <a:latin typeface="Times New Roman" panose="02020603050405020304" pitchFamily="18" charset="0"/>
                <a:cs typeface="Times New Roman" panose="02020603050405020304" pitchFamily="18" charset="0"/>
              </a:rPr>
              <a:t> 67, was introduced.</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Simula</a:t>
            </a:r>
            <a:r>
              <a:rPr lang="en-US" sz="2400" dirty="0">
                <a:latin typeface="Times New Roman" panose="02020603050405020304" pitchFamily="18" charset="0"/>
                <a:cs typeface="Times New Roman" panose="02020603050405020304" pitchFamily="18" charset="0"/>
              </a:rPr>
              <a:t> 67 was designed for creating simulations, the work on which at the time dealt with exploding ships.</a:t>
            </a:r>
          </a:p>
          <a:p>
            <a:pPr marL="0" indent="0">
              <a:lnSpc>
                <a:spcPct val="100000"/>
              </a:lnSpc>
              <a:spcBef>
                <a:spcPts val="0"/>
              </a:spcBef>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Simula</a:t>
            </a:r>
            <a:r>
              <a:rPr lang="en-US" sz="2400" dirty="0">
                <a:latin typeface="Times New Roman" panose="02020603050405020304" pitchFamily="18" charset="0"/>
                <a:cs typeface="Times New Roman" panose="02020603050405020304" pitchFamily="18" charset="0"/>
              </a:rPr>
              <a:t> 67 introduced the concepts of classes and the objects of classes.</a:t>
            </a:r>
          </a:p>
          <a:p>
            <a:pPr marL="0" indent="0">
              <a:lnSpc>
                <a:spcPct val="100000"/>
              </a:lnSpc>
              <a:spcBef>
                <a:spcPts val="0"/>
              </a:spcBef>
              <a:buNone/>
            </a:pPr>
            <a:endParaRPr lang="en-US" sz="2400"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2400" b="1" dirty="0">
                <a:latin typeface="Times New Roman" panose="02020603050405020304" pitchFamily="18" charset="0"/>
                <a:cs typeface="Times New Roman" panose="02020603050405020304" pitchFamily="18" charset="0"/>
              </a:rPr>
              <a:t>Early 1970s – </a:t>
            </a:r>
            <a:r>
              <a:rPr lang="en-US" sz="2400" dirty="0">
                <a:latin typeface="Times New Roman" panose="02020603050405020304" pitchFamily="18" charset="0"/>
                <a:cs typeface="Times New Roman" panose="02020603050405020304" pitchFamily="18" charset="0"/>
              </a:rPr>
              <a:t>Alan Kay’s team at Xerox </a:t>
            </a:r>
            <a:r>
              <a:rPr lang="en-US" sz="2400" dirty="0" err="1">
                <a:latin typeface="Times New Roman" panose="02020603050405020304" pitchFamily="18" charset="0"/>
                <a:cs typeface="Times New Roman" panose="02020603050405020304" pitchFamily="18" charset="0"/>
              </a:rPr>
              <a:t>Parc</a:t>
            </a:r>
            <a:r>
              <a:rPr lang="en-US" sz="2400" dirty="0">
                <a:latin typeface="Times New Roman" panose="02020603050405020304" pitchFamily="18" charset="0"/>
                <a:cs typeface="Times New Roman" panose="02020603050405020304" pitchFamily="18" charset="0"/>
              </a:rPr>
              <a:t> created </a:t>
            </a:r>
            <a:r>
              <a:rPr lang="en-US" sz="2400" dirty="0" err="1">
                <a:latin typeface="Times New Roman" panose="02020603050405020304" pitchFamily="18" charset="0"/>
                <a:cs typeface="Times New Roman" panose="02020603050405020304" pitchFamily="18" charset="0"/>
              </a:rPr>
              <a:t>Dynabook</a:t>
            </a:r>
            <a:r>
              <a:rPr lang="en-US" sz="2400" dirty="0">
                <a:latin typeface="Times New Roman" panose="02020603050405020304" pitchFamily="18" charset="0"/>
                <a:cs typeface="Times New Roman" panose="02020603050405020304" pitchFamily="18" charset="0"/>
              </a:rPr>
              <a:t>, the first ever personal computer.</a:t>
            </a:r>
          </a:p>
          <a:p>
            <a:pPr marL="0" indent="0">
              <a:lnSpc>
                <a:spcPct val="100000"/>
              </a:lnSpc>
              <a:spcBef>
                <a:spcPts val="0"/>
              </a:spcBef>
              <a:buNone/>
            </a:pPr>
            <a:r>
              <a:rPr lang="en-US" sz="2400" b="1"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Dynabook</a:t>
            </a:r>
            <a:r>
              <a:rPr lang="en-US" sz="2400" dirty="0">
                <a:latin typeface="Times New Roman" panose="02020603050405020304" pitchFamily="18" charset="0"/>
                <a:cs typeface="Times New Roman" panose="02020603050405020304" pitchFamily="18" charset="0"/>
              </a:rPr>
              <a:t> provided graphics-oriented applications based on </a:t>
            </a:r>
            <a:r>
              <a:rPr lang="en-US" sz="2400" dirty="0" err="1">
                <a:latin typeface="Times New Roman" panose="02020603050405020304" pitchFamily="18" charset="0"/>
                <a:cs typeface="Times New Roman" panose="02020603050405020304" pitchFamily="18" charset="0"/>
              </a:rPr>
              <a:t>Simula</a:t>
            </a:r>
            <a:r>
              <a:rPr lang="en-US" sz="2400" dirty="0">
                <a:latin typeface="Times New Roman" panose="02020603050405020304" pitchFamily="18" charset="0"/>
                <a:cs typeface="Times New Roman" panose="02020603050405020304" pitchFamily="18" charset="0"/>
              </a:rPr>
              <a:t> 67.</a:t>
            </a:r>
            <a:r>
              <a:rPr lang="en-US" sz="2400" b="1"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Smalltalk was developed for </a:t>
            </a:r>
            <a:r>
              <a:rPr lang="en-US" sz="2400" dirty="0" err="1">
                <a:latin typeface="Times New Roman" panose="02020603050405020304" pitchFamily="18" charset="0"/>
                <a:cs typeface="Times New Roman" panose="02020603050405020304" pitchFamily="18" charset="0"/>
              </a:rPr>
              <a:t>Dynabook</a:t>
            </a:r>
            <a:r>
              <a:rPr lang="en-US" sz="2400" dirty="0">
                <a:latin typeface="Times New Roman" panose="02020603050405020304" pitchFamily="18" charset="0"/>
                <a:cs typeface="Times New Roman" panose="02020603050405020304" pitchFamily="18" charset="0"/>
              </a:rPr>
              <a:t>, introducing the concept of inheritance.</a:t>
            </a:r>
            <a:endParaRPr lang="en-US" sz="2400" b="1" dirty="0">
              <a:latin typeface="Times New Roman" panose="02020603050405020304" pitchFamily="18" charset="0"/>
              <a:cs typeface="Times New Roman" panose="02020603050405020304" pitchFamily="18" charset="0"/>
            </a:endParaRPr>
          </a:p>
          <a:p>
            <a:pPr marL="0" indent="0">
              <a:lnSpc>
                <a:spcPct val="100000"/>
              </a:lnSpc>
              <a:spcBef>
                <a:spcPts val="0"/>
              </a:spcBef>
              <a:buNone/>
            </a:pPr>
            <a:r>
              <a:rPr lang="en-US" sz="2400" b="1"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Simula</a:t>
            </a:r>
            <a:r>
              <a:rPr lang="en-US" sz="2400" dirty="0">
                <a:latin typeface="Times New Roman" panose="02020603050405020304" pitchFamily="18" charset="0"/>
                <a:cs typeface="Times New Roman" panose="02020603050405020304" pitchFamily="18" charset="0"/>
              </a:rPr>
              <a:t> 67 allowed OOP to gain momentum, leading to the creation of programming languages like Pascal and Lisp.</a:t>
            </a:r>
          </a:p>
          <a:p>
            <a:pPr marL="0" indent="0">
              <a:lnSpc>
                <a:spcPct val="100000"/>
              </a:lnSpc>
              <a:spcBef>
                <a:spcPts val="0"/>
              </a:spcBef>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458507"/>
      </p:ext>
    </p:extLst>
  </p:cSld>
  <p:clrMapOvr>
    <a:overrideClrMapping bg1="lt1" tx1="dk1" bg2="lt2" tx2="dk2" accent1="accent1" accent2="accent2" accent3="accent3" accent4="accent4" accent5="accent5" accent6="accent6" hlink="hlink" folHlink="folHlink"/>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4.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6.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7.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8.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4242</TotalTime>
  <Words>1238</Words>
  <Application>Microsoft Office PowerPoint</Application>
  <PresentationFormat>Widescreen</PresentationFormat>
  <Paragraphs>180</Paragraphs>
  <Slides>19</Slides>
  <Notes>0</Notes>
  <HiddenSlides>0</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19</vt:i4>
      </vt:variant>
    </vt:vector>
  </HeadingPairs>
  <TitlesOfParts>
    <vt:vector size="36" baseType="lpstr">
      <vt:lpstr>Arial</vt:lpstr>
      <vt:lpstr>Calibri</vt:lpstr>
      <vt:lpstr>Calibri Light</vt:lpstr>
      <vt:lpstr>Century Gothic</vt:lpstr>
      <vt:lpstr>MS Mincho</vt:lpstr>
      <vt:lpstr>Times New Roman</vt:lpstr>
      <vt:lpstr>Trebuchet MS</vt:lpstr>
      <vt:lpstr>Wingdings</vt:lpstr>
      <vt:lpstr>Wingdings 3</vt:lpstr>
      <vt:lpstr>Office Theme</vt:lpstr>
      <vt:lpstr>Slice</vt:lpstr>
      <vt:lpstr>Ion</vt:lpstr>
      <vt:lpstr>Facet</vt:lpstr>
      <vt:lpstr>1_Facet</vt:lpstr>
      <vt:lpstr>2_Facet</vt:lpstr>
      <vt:lpstr>Retrospect</vt:lpstr>
      <vt:lpstr>1_Ion</vt:lpstr>
      <vt:lpstr>Enhancing Student Learning of Programming via Gaming Technology</vt:lpstr>
      <vt:lpstr>I. Introduction</vt:lpstr>
      <vt:lpstr>II. Background Information</vt:lpstr>
      <vt:lpstr>Structured Programming - Terms</vt:lpstr>
      <vt:lpstr>History of Structured Programming</vt:lpstr>
      <vt:lpstr>History of Structured Programming (cont’d)</vt:lpstr>
      <vt:lpstr>History of Structured Programming (cont’d)</vt:lpstr>
      <vt:lpstr>Object-Oriented Programming - Terms</vt:lpstr>
      <vt:lpstr>History of Object-Oriented Programming</vt:lpstr>
      <vt:lpstr>History of Object-Oriented Programming (cont’d)</vt:lpstr>
      <vt:lpstr>III. How Universities Enhance Students’ Learning of Programming</vt:lpstr>
      <vt:lpstr>III. How Universities Enhance Students’ Learning of Programming (cont’d)</vt:lpstr>
      <vt:lpstr>IV. Coding Software Programs</vt:lpstr>
      <vt:lpstr>IV. Coding Software Programs (cont’d)</vt:lpstr>
      <vt:lpstr>IV. Coding Software Programs (cont’d)</vt:lpstr>
      <vt:lpstr>IV. Coding Software Programs (cont’d)</vt:lpstr>
      <vt:lpstr>VI. How to Create a Module that Would Peak Students’ Interests in Programming</vt:lpstr>
      <vt:lpstr>VII. Conclusion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Student Learning of Programming via Gaming Technology</dc:title>
  <dc:creator>ari</dc:creator>
  <cp:lastModifiedBy>Ari Butowsky</cp:lastModifiedBy>
  <cp:revision>58</cp:revision>
  <dcterms:created xsi:type="dcterms:W3CDTF">2015-04-27T19:52:51Z</dcterms:created>
  <dcterms:modified xsi:type="dcterms:W3CDTF">2017-05-23T13:48:59Z</dcterms:modified>
</cp:coreProperties>
</file>