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47064-CE79-46A6-831B-D42B0B35943D}" v="81" dt="2020-01-20T12:23:57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9">
            <a:extLst>
              <a:ext uri="{FF2B5EF4-FFF2-40B4-BE49-F238E27FC236}">
                <a16:creationId xmlns:a16="http://schemas.microsoft.com/office/drawing/2014/main" id="{4050A4B3-C32C-4322-B92D-C077623C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2" name="Rectangle 20">
              <a:extLst>
                <a:ext uri="{FF2B5EF4-FFF2-40B4-BE49-F238E27FC236}">
                  <a16:creationId xmlns:a16="http://schemas.microsoft.com/office/drawing/2014/main" id="{1A9A51A9-AA1B-4283-BF13-6F1D63FDD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685DFA7-77F5-4963-B6BD-9BCF3D045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1" name="Picture 10" descr="A picture containing blue, ball, table, cat&#10;&#10;Description automatically generated">
            <a:extLst>
              <a:ext uri="{FF2B5EF4-FFF2-40B4-BE49-F238E27FC236}">
                <a16:creationId xmlns:a16="http://schemas.microsoft.com/office/drawing/2014/main" id="{FB0F61F5-077A-47BE-B5F4-31626EE84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2" r="18036" b="2"/>
          <a:stretch/>
        </p:blipFill>
        <p:spPr>
          <a:xfrm>
            <a:off x="8445013" y="2941778"/>
            <a:ext cx="3740631" cy="3916221"/>
          </a:xfrm>
          <a:prstGeom prst="rect">
            <a:avLst/>
          </a:prstGeom>
          <a:ln>
            <a:noFill/>
          </a:ln>
          <a:effectLst/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7974EFF1-6555-4277-8547-1C92974E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326E4-355B-40A7-8FB5-D4B9990E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" y="616996"/>
            <a:ext cx="7087552" cy="1080938"/>
          </a:xfrm>
        </p:spPr>
        <p:txBody>
          <a:bodyPr>
            <a:normAutofit/>
          </a:bodyPr>
          <a:lstStyle/>
          <a:p>
            <a:r>
              <a:rPr lang="en-GB" dirty="0"/>
              <a:t>Deutschlands Bundeskanzler seit 1974</a:t>
            </a:r>
            <a:endParaRPr lang="en-US" dirty="0"/>
          </a:p>
        </p:txBody>
      </p:sp>
      <p:pic>
        <p:nvPicPr>
          <p:cNvPr id="34" name="Picture 25">
            <a:extLst>
              <a:ext uri="{FF2B5EF4-FFF2-40B4-BE49-F238E27FC236}">
                <a16:creationId xmlns:a16="http://schemas.microsoft.com/office/drawing/2014/main" id="{5974BEAF-D0A0-45D8-852C-637D4C6E2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7282-7E74-482B-AEA0-A9882120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000"/>
              <a:t>Helmut Schmidt </a:t>
            </a:r>
            <a:r>
              <a:rPr lang="en-US" sz="2000"/>
              <a:t>(1974</a:t>
            </a:r>
            <a:r>
              <a:rPr lang="de-DE" sz="2000"/>
              <a:t>-1982)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2000"/>
              <a:t>Helmut Kohl (1982-1998)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2000"/>
              <a:t>Gerhard Schröder (1998-2005)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2000"/>
              <a:t>Angela Merkel (seit 2005)</a:t>
            </a:r>
            <a:endParaRPr lang="en-US" sz="2000"/>
          </a:p>
        </p:txBody>
      </p:sp>
      <p:pic>
        <p:nvPicPr>
          <p:cNvPr id="15" name="Picture 14" descr="A picture containing indoor, table, red, sitting&#10;&#10;Description automatically generated">
            <a:extLst>
              <a:ext uri="{FF2B5EF4-FFF2-40B4-BE49-F238E27FC236}">
                <a16:creationId xmlns:a16="http://schemas.microsoft.com/office/drawing/2014/main" id="{56B60333-06C0-4532-9191-51C538381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57" r="-4" b="6783"/>
          <a:stretch/>
        </p:blipFill>
        <p:spPr>
          <a:xfrm>
            <a:off x="8448192" y="-5404"/>
            <a:ext cx="3740631" cy="31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8AF41023-FB4C-4A5F-A3D2-DDF53C78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6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BDD0C-D68C-4B7A-96AE-E9A125E1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" y="800946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Helmut Schmidt (1918-2015)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A16A-2376-4A76-BB39-213A7CD0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" y="2239696"/>
            <a:ext cx="7547809" cy="5226214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Geburtsdatum/Ort</a:t>
            </a:r>
            <a:r>
              <a:rPr lang="de-DE" sz="1600" dirty="0"/>
              <a:t>:1918 ,Hamburg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Schulausbildung: Lichtwarkschule, die er 1937 mit dem Abitur abschloss.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Studium:1945-1949,er studierte Volkswirtschaftslehre an der Universität Hamburg und beendete sein Studium 1949 als Diplom-Volkswirt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Politiker der SPD(Sozialdemokratische Partei Deutschlands)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1974-</a:t>
            </a:r>
            <a:r>
              <a:rPr lang="en-US" sz="1600" dirty="0"/>
              <a:t>1982 :</a:t>
            </a:r>
            <a:r>
              <a:rPr lang="de-DE" sz="1600" dirty="0"/>
              <a:t> der fünfte Kanzler der Bundesrepublik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Am 1. Oktober 1982 endete die Kanzlerschaft durch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ein konstruktives Misstrauensvotum gegen Helmut Schmidt. Nach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seiner Abwahl als Bundeskanzler übernahm er kein politisches Amt                 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mehr. Seit 1983 war Schmidt Mitherausgeber der Hamburger   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Wochenzeitung ‘Die Zeit‘ und  entfaltete eine rege publizistische  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Tätigkeit als Buchautor und Vortragsredner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Helmut Schmidt starb am 10. November 2015 an einer Infektion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de-DE" sz="1600" dirty="0"/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1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A person wearing a suit and glasses&#10;&#10;Description automatically generated">
            <a:extLst>
              <a:ext uri="{FF2B5EF4-FFF2-40B4-BE49-F238E27FC236}">
                <a16:creationId xmlns:a16="http://schemas.microsoft.com/office/drawing/2014/main" id="{F576B690-7FA4-41C8-8EB9-74A6BAC58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2" r="1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1182F-D65B-4033-BC12-F686BD60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7" y="753230"/>
            <a:ext cx="7087552" cy="1080938"/>
          </a:xfrm>
        </p:spPr>
        <p:txBody>
          <a:bodyPr>
            <a:normAutofit/>
          </a:bodyPr>
          <a:lstStyle/>
          <a:p>
            <a:r>
              <a:rPr lang="de-DE" dirty="0"/>
              <a:t>Helmut Kohl (1930-2017)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C451-56AA-4FF0-AE97-F3A427FC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" y="1977794"/>
            <a:ext cx="7544632" cy="488020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700" dirty="0"/>
              <a:t>Geburtsdatum/Ort: 1930, </a:t>
            </a:r>
            <a:r>
              <a:rPr lang="en-US" sz="1700" dirty="0"/>
              <a:t>Ludwigshafener Stadtteil Friesenheim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Schulausbildung: 1936 </a:t>
            </a:r>
            <a:r>
              <a:rPr lang="de-DE" sz="1700" dirty="0"/>
              <a:t>Rupprechtschule in der Nietzschestraße,</a:t>
            </a:r>
            <a:r>
              <a:rPr lang="en-US" sz="1700" dirty="0"/>
              <a:t>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700" dirty="0"/>
              <a:t>    ab 1940 die Oberrealschule,1945 das heutige Staatliche Max-Planck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700" dirty="0"/>
              <a:t>    Gymnasium und 1950 legte dort das Abitur ab.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Studium: Sommersemester  1950 Rechtswissenschaft und Geschichte ,</a:t>
            </a:r>
            <a:r>
              <a:rPr lang="de-DE" sz="1700" dirty="0"/>
              <a:t>Johann Wolfgang Goethe-Universität Frankfurt am Main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700" dirty="0"/>
              <a:t>    Wintersemester 1951/52 Geschichte und Staatswissenschaften, Ruprecht-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700" dirty="0"/>
              <a:t>    Karls-Universität Heidelberg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700" dirty="0"/>
              <a:t>    1958 wurde er mit einer Dissertation bei Walther Peter Fuchs zum Dr. phil.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700" dirty="0"/>
              <a:t>    promoviert.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700" dirty="0"/>
              <a:t>Politiker der CDU (Christlich Demokratische Union Deutschlands) seit 1946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700" dirty="0"/>
              <a:t>1959 Vorsitzender des CDU-Kreisverbandes Ludwigshafen. 1973 bis 1998 Parteivorsitzender der CDU, länger als jeder andere Vorsitzende bisher.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700" dirty="0"/>
              <a:t>1982-1998 Bundeskanzler.1998  Die CDU/CSU verlor die Wahl mit dem schlechtesten Ergebnis nach 1949 (–6,3 %).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700" dirty="0"/>
              <a:t>Er starb am 16. Juni 2017 im Alter von 87 Jahren in seinem Oggersheimer Haus.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de-DE" sz="1600" dirty="0"/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de-DE" sz="1100" dirty="0"/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57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E59531F-2646-4E3C-A762-EC1A7102D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" r="15443" b="2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30FBB-6C7F-429B-84B8-3566B55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" y="826800"/>
            <a:ext cx="7087552" cy="1080938"/>
          </a:xfrm>
        </p:spPr>
        <p:txBody>
          <a:bodyPr>
            <a:normAutofit/>
          </a:bodyPr>
          <a:lstStyle/>
          <a:p>
            <a:r>
              <a:rPr lang="de-DE" dirty="0"/>
              <a:t>Gerhard Schröder (1944-heute)</a:t>
            </a:r>
            <a:endParaRPr lang="en-US" dirty="0"/>
          </a:p>
        </p:txBody>
      </p:sp>
      <p:pic>
        <p:nvPicPr>
          <p:cNvPr id="28" name="Picture 17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AA49A32C-51CE-4E6F-8288-57B32782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0" y="1977794"/>
            <a:ext cx="7523879" cy="5322416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Geburtsdatum/Ort:1944, Burgstall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Schulausbildung:1945-1957, Volkschule Bexten 1958, 1959 Volkschule Talle und absolvierte er in einem Porzellangeschäft in Lage bis 1961,1962-1964 Abendschule Göttingen,1965 Siegerland-Kolleg in Weidenau,1965-1966 Abitur, Westfalen-Kolleg , Bielefeld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Studium:1966-1971 Georg-August-Universität Göttingen ein Studium der Rechtswissenschaften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Er arbeitete als Rechtsanwalt  bis zu seiner Wahl zum Niedersächsischen Ministerpräsidenten im Jahr 1990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Seit 1963 Mitglied der SPD und er bezeichnete sich selbst als „konsequenten Marxisten“.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1999-2004 Parteivorsitzender der SPD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1990-1998 Minipräsident von Niedersachsen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1998-2005  Bundeskanzler (</a:t>
            </a:r>
            <a:r>
              <a:rPr lang="en-US" sz="1600" dirty="0"/>
              <a:t>siebter Bundeskanzler der Bundesrepublik 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600" dirty="0"/>
              <a:t>    Deutschland)</a:t>
            </a:r>
            <a:r>
              <a:rPr lang="de-DE" sz="1600" dirty="0"/>
              <a:t>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Seit dem 24. Februar 2006 ist er Ehrenbürger seiner Heimatstadt Hannover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29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C0569FC-FA60-4B9E-A529-2AEE94AA8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48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E5FF-86B0-4DAE-985E-818A30E0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7" y="817297"/>
            <a:ext cx="7087552" cy="1080938"/>
          </a:xfrm>
        </p:spPr>
        <p:txBody>
          <a:bodyPr>
            <a:normAutofit/>
          </a:bodyPr>
          <a:lstStyle/>
          <a:p>
            <a:r>
              <a:rPr lang="de-DE" dirty="0"/>
              <a:t>Angela Merkel (1954-heute)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863669-6710-45D0-99BF-3A237521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" y="1977798"/>
            <a:ext cx="7596836" cy="4950527"/>
          </a:xfrm>
        </p:spPr>
        <p:txBody>
          <a:bodyPr>
            <a:normAutofit lnSpcReduction="1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Geburtsdatum/Ort : 1954, Hamburg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Schulausbildung:1961, Polytechnische Oberschule (POS) ,Templin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1973 Abitur ,Erweiterte Oberschule (EOS) Templin (Durchschnittsnote 1,0)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Studium: 1973-1978, Physikstudium ,Universität Leipzig, Diplomphysikerin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1978-1990 ,Wissenschaftliche Mitarbeiterin am Zentralinstitut für 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physikalische Chemie ,Akademie der Wissenschaften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de-DE" sz="1600" dirty="0"/>
              <a:t>Seit 1990 Mitglied des Deutschen Bundestages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1991-1998 Stellvertretende Vorsitzende der CDU (Christlich Demokratische  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Union Deutschlands)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1993-2000 Vorsitzende der CDU Mecklenburg-Vorpommern (Schwerin)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1991-1994 Bundesministerin für Frauen und Jugend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1994-1998 Bundesministerin für Umwelt, Naturschutz und Reaktorsicherheit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1998-2000 Generalsekretärin der CDU Deutschlands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2000-2018 Vorsitzende der CDU Deutschlands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de-DE" sz="1600" dirty="0"/>
              <a:t>    Seit 2005  Bundeskanzlerin der Bundesrepublik Deutschland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8429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</vt:lpstr>
      <vt:lpstr>Berlin</vt:lpstr>
      <vt:lpstr>Deutschlands Bundeskanzler seit 1974</vt:lpstr>
      <vt:lpstr>Helmut Schmidt (1918-2015)</vt:lpstr>
      <vt:lpstr>Helmut Kohl (1930-2017)</vt:lpstr>
      <vt:lpstr>Gerhard Schröder (1944-heute)</vt:lpstr>
      <vt:lpstr>Angela Merkel (1954-heute)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Deutschlands Bundeskanzler seit 1974</dc:title>
  <dc:creator>Styliani Tholioti</dc:creator>
  <cp:lastModifiedBy>Styliani Tholioti</cp:lastModifiedBy>
  <cp:revision>2</cp:revision>
  <dcterms:created xsi:type="dcterms:W3CDTF">2020-01-20T11:25:17Z</dcterms:created>
  <dcterms:modified xsi:type="dcterms:W3CDTF">2020-01-20T12:57:10Z</dcterms:modified>
</cp:coreProperties>
</file>