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520">
          <p15:clr>
            <a:srgbClr val="A4A3A4"/>
          </p15:clr>
        </p15:guide>
        <p15:guide id="2" orient="horz" pos="2448" userDrawn="1">
          <p15:clr>
            <a:srgbClr val="A4A3A4"/>
          </p15:clr>
        </p15:guide>
        <p15:guide id="3" pos="2208">
          <p15:clr>
            <a:srgbClr val="A4A3A4"/>
          </p15:clr>
        </p15:guide>
        <p15:guide id="4" pos="3984">
          <p15:clr>
            <a:srgbClr val="A4A3A4"/>
          </p15:clr>
        </p15:guide>
        <p15:guide id="5" pos="382">
          <p15:clr>
            <a:srgbClr val="A4A3A4"/>
          </p15:clr>
        </p15:guide>
        <p15:guide id="6" pos="336">
          <p15:clr>
            <a:srgbClr val="A4A3A4"/>
          </p15:clr>
        </p15:guide>
        <p15:guide id="7" pos="2390">
          <p15:clr>
            <a:srgbClr val="A4A3A4"/>
          </p15:clr>
        </p15:guide>
        <p15:guide id="8" orient="horz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476" y="120"/>
      </p:cViewPr>
      <p:guideLst>
        <p:guide orient="horz" pos="5520"/>
        <p:guide orient="horz" pos="2448"/>
        <p:guide pos="2208"/>
        <p:guide pos="3984"/>
        <p:guide pos="382"/>
        <p:guide pos="336"/>
        <p:guide pos="2390"/>
        <p:guide orient="horz"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CE047C4-192A-40EA-865E-9D390375E581}" type="datetimeFigureOut">
              <a:rPr lang="de-DE"/>
              <a:pPr>
                <a:defRPr/>
              </a:pPr>
              <a:t>03.01.2017</a:t>
            </a:fld>
            <a:endParaRPr lang="de-DE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FAE266A-2C18-44DD-BBC1-2389151258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740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929254-1ACA-418F-B97B-700B62E6E493}" type="datetimeFigureOut">
              <a:rPr lang="en-GB"/>
              <a:pPr>
                <a:defRPr/>
              </a:pPr>
              <a:t>03/01/2017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10AC68-53F9-4A29-A2A3-135739BC00A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142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1DACC9-9A24-43ED-BB62-6E997A6F22F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43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A934C-011A-4F8A-AF6C-0006C0299AD9}" type="datetimeFigureOut">
              <a:rPr lang="en-US"/>
              <a:pPr>
                <a:defRPr/>
              </a:pPr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B69E4-77C1-4F09-815C-9D5C74D6FB1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2E75C-FCD2-4FF1-8042-5FCB90C5C13C}" type="datetimeFigureOut">
              <a:rPr lang="en-US"/>
              <a:pPr>
                <a:defRPr/>
              </a:pPr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05620-C18A-471B-8852-452C42BB693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DA3AE-1AFE-4890-A2E9-791111EBF191}" type="datetimeFigureOut">
              <a:rPr lang="en-US"/>
              <a:pPr>
                <a:defRPr/>
              </a:pPr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F5CEC-6AD1-4758-9CA8-543054402F6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5E435-CBBA-4994-9087-7066E4559844}" type="datetimeFigureOut">
              <a:rPr lang="en-US"/>
              <a:pPr>
                <a:defRPr/>
              </a:pPr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87A7D-4CA6-4C9B-8267-2148A4CC268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D43E9-F860-41E2-93EC-D4E9E8A8D2A1}" type="datetimeFigureOut">
              <a:rPr lang="en-US"/>
              <a:pPr>
                <a:defRPr/>
              </a:pPr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B7195-DBF5-4604-A141-B29D191B785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2998-2E5F-48B8-A334-3303B02859DF}" type="datetimeFigureOut">
              <a:rPr lang="en-US"/>
              <a:pPr>
                <a:defRPr/>
              </a:pPr>
              <a:t>1/3/2017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E5EA3-ABFA-43A7-86ED-6890834810D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3F281-433E-4861-A64D-53DAD821B2BF}" type="datetimeFigureOut">
              <a:rPr lang="en-US"/>
              <a:pPr>
                <a:defRPr/>
              </a:pPr>
              <a:t>1/3/2017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50BE3-1F5F-49F9-8F5D-AFC15DF9FDB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B225B-36BB-4CFA-97F5-8F7F07EDD84C}" type="datetimeFigureOut">
              <a:rPr lang="en-US"/>
              <a:pPr>
                <a:defRPr/>
              </a:pPr>
              <a:t>1/3/2017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B169A-A68E-46F2-A06E-138C5D1C1B8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D7454-F817-48FC-8B6D-476ACF71539B}" type="datetimeFigureOut">
              <a:rPr lang="en-US"/>
              <a:pPr>
                <a:defRPr/>
              </a:pPr>
              <a:t>1/3/2017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85454-C60C-48D2-9FF3-6DA835F1697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4C92C-D6DF-4017-94B0-0D88C53E6C77}" type="datetimeFigureOut">
              <a:rPr lang="en-US"/>
              <a:pPr>
                <a:defRPr/>
              </a:pPr>
              <a:t>1/3/2017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F9402-87A7-4809-8EEA-00D9D2F92B0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70F84-3065-4619-80BB-411640F554C7}" type="datetimeFigureOut">
              <a:rPr lang="en-US"/>
              <a:pPr>
                <a:defRPr/>
              </a:pPr>
              <a:t>1/3/2017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4A184-50AB-4C13-8221-A54A0410847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04329C-336B-4E15-8E97-123EEDC946F2}" type="datetimeFigureOut">
              <a:rPr lang="en-US"/>
              <a:pPr>
                <a:defRPr/>
              </a:pPr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6DBE4-4397-48C0-B042-B84E8479159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reitvity.de/motivation-2/referenzen-2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3662363"/>
            <a:ext cx="1957388" cy="2286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r>
              <a:rPr lang="de-DE" sz="1200" dirty="0" smtClean="0">
                <a:solidFill>
                  <a:srgbClr val="7F7F7F"/>
                </a:solidFill>
                <a:latin typeface="HelveticaNeue Condensed"/>
              </a:rPr>
              <a:t> [ TRAINER SEIT ]</a:t>
            </a:r>
            <a:endParaRPr lang="de-DE" sz="1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7937" y="2201863"/>
            <a:ext cx="2209800" cy="157162"/>
          </a:xfrm>
          <a:prstGeom prst="rect">
            <a:avLst/>
          </a:prstGeom>
          <a:noFill/>
        </p:spPr>
        <p:txBody>
          <a:bodyPr lIns="0" tIns="0" rIns="0" bIns="0"/>
          <a:lstStyle/>
          <a:p>
            <a:r>
              <a:rPr lang="de-DE" sz="1200" dirty="0" smtClean="0">
                <a:solidFill>
                  <a:srgbClr val="7F7F7F"/>
                </a:solidFill>
                <a:latin typeface="HelveticaNeue Condensed"/>
              </a:rPr>
              <a:t>[ KONTAKT ]</a:t>
            </a:r>
            <a:endParaRPr lang="de-DE" sz="1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7937" y="2430463"/>
            <a:ext cx="2286000" cy="3077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de-DE" sz="1000" b="1" dirty="0" smtClean="0">
                <a:latin typeface="Calibri" pitchFamily="34" charset="0"/>
              </a:rPr>
              <a:t>Michael Schnellert</a:t>
            </a:r>
            <a:endParaRPr lang="de-DE" sz="1000" b="1" dirty="0">
              <a:latin typeface="Calibri" pitchFamily="34" charset="0"/>
            </a:endParaRPr>
          </a:p>
          <a:p>
            <a:r>
              <a:rPr lang="de-DE" sz="1000" b="1" u="sng" dirty="0" smtClean="0">
                <a:solidFill>
                  <a:srgbClr val="7F7F7F"/>
                </a:solidFill>
                <a:latin typeface="Calibri" pitchFamily="34" charset="0"/>
              </a:rPr>
              <a:t>michael@schnellert.de</a:t>
            </a:r>
            <a:endParaRPr lang="de-DE" sz="1000" b="1" u="sng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9600" y="3858384"/>
            <a:ext cx="2438400" cy="33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3174" tIns="0" rIns="53174" bIns="0"/>
          <a:lstStyle/>
          <a:p>
            <a:r>
              <a:rPr lang="de-DE" sz="1000" dirty="0" smtClean="0">
                <a:latin typeface="Calibri" pitchFamily="34" charset="0"/>
              </a:rPr>
              <a:t>1996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6425" y="4191000"/>
            <a:ext cx="1957388" cy="2286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r>
              <a:rPr lang="de-DE" sz="1200" dirty="0" smtClean="0">
                <a:solidFill>
                  <a:srgbClr val="7F7F7F"/>
                </a:solidFill>
                <a:latin typeface="HelveticaNeue Condensed"/>
              </a:rPr>
              <a:t>[ AUSBILDUNG ]</a:t>
            </a:r>
            <a:endParaRPr lang="de-DE" sz="12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15435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86275"/>
              </p:ext>
            </p:extLst>
          </p:nvPr>
        </p:nvGraphicFramePr>
        <p:xfrm>
          <a:off x="608013" y="4419600"/>
          <a:ext cx="2998773" cy="609600"/>
        </p:xfrm>
        <a:graphic>
          <a:graphicData uri="http://schemas.openxmlformats.org/drawingml/2006/table">
            <a:tbl>
              <a:tblPr/>
              <a:tblGrid>
                <a:gridCol w="286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Diplom Sozialpädagoge FH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Schwerpunkt: Erwachsenenbildung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>
                          <a:solidFill>
                            <a:srgbClr val="000000"/>
                          </a:solidFill>
                        </a:rPr>
                        <a:t>Selbstständig seit 1996: creITvity</a:t>
                      </a: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53174" marR="5317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53174" marR="5317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53174" marR="5317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53174" marR="5317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817937" y="3662363"/>
            <a:ext cx="1957387" cy="2286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r>
              <a:rPr lang="de-DE" sz="1200" dirty="0" smtClean="0">
                <a:solidFill>
                  <a:srgbClr val="7F7F7F"/>
                </a:solidFill>
                <a:latin typeface="HelveticaNeue Condensed"/>
              </a:rPr>
              <a:t>[ SPRACHEN ]</a:t>
            </a:r>
            <a:endParaRPr lang="de-DE" sz="12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15423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78831"/>
              </p:ext>
            </p:extLst>
          </p:nvPr>
        </p:nvGraphicFramePr>
        <p:xfrm>
          <a:off x="3817937" y="3886200"/>
          <a:ext cx="2590800" cy="457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Deutsch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Englisch   </a:t>
                      </a:r>
                    </a:p>
                  </a:txBody>
                  <a:tcPr marL="53174" marR="5317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Muttersprache</a:t>
                      </a:r>
                      <a:b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</a:b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Verhandlungssicher</a:t>
                      </a: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53174" marR="5317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53174" marR="5317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53174" marR="5317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817937" y="4630615"/>
            <a:ext cx="1957387" cy="2286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r>
              <a:rPr lang="de-DE" sz="1200" dirty="0" smtClean="0">
                <a:solidFill>
                  <a:srgbClr val="7F7F7F"/>
                </a:solidFill>
                <a:latin typeface="HelveticaNeue Condensed"/>
              </a:rPr>
              <a:t>[ KENNTNISSE ]</a:t>
            </a:r>
            <a:endParaRPr lang="de-DE" sz="12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15439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545218"/>
              </p:ext>
            </p:extLst>
          </p:nvPr>
        </p:nvGraphicFramePr>
        <p:xfrm>
          <a:off x="3817937" y="4917831"/>
          <a:ext cx="2598738" cy="1828800"/>
        </p:xfrm>
        <a:graphic>
          <a:graphicData uri="http://schemas.openxmlformats.org/drawingml/2006/table">
            <a:tbl>
              <a:tblPr/>
              <a:tblGrid>
                <a:gridCol w="1299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280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Microsoft Office (alle Versionen)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Word / Excel / </a:t>
                      </a:r>
                      <a:r>
                        <a:rPr kumimoji="0" lang="de-DE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Oulook</a:t>
                      </a: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/ PowerPoint / Access / OneNote / Publisher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Microsoft Office für Mac (alle Versionen)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Microsoft Windows (alle Versionen)</a:t>
                      </a:r>
                      <a:b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Microsoft SharePoint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OpenOffice</a:t>
                      </a: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/ </a:t>
                      </a:r>
                      <a:r>
                        <a:rPr kumimoji="0" lang="de-DE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Libre</a:t>
                      </a: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Office (alle Versionen)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Writer / </a:t>
                      </a:r>
                      <a:r>
                        <a:rPr kumimoji="0" lang="de-DE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Calc</a:t>
                      </a: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/ </a:t>
                      </a:r>
                      <a:r>
                        <a:rPr kumimoji="0" lang="de-DE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Impress</a:t>
                      </a: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iWork</a:t>
                      </a: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de-DE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</a:t>
                      </a: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Mac (alle Versionen)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Pages, Numbers, </a:t>
                      </a:r>
                      <a:r>
                        <a:rPr kumimoji="0" lang="de-DE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Keynote</a:t>
                      </a: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817937" y="6781800"/>
            <a:ext cx="2478087" cy="2286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r>
              <a:rPr lang="de-DE" sz="1200" dirty="0" smtClean="0">
                <a:solidFill>
                  <a:srgbClr val="7F7F7F"/>
                </a:solidFill>
                <a:latin typeface="HelveticaNeue Condensed"/>
              </a:rPr>
              <a:t>[ SCHWERPUNKTE / SEMINARE ]</a:t>
            </a:r>
            <a:endParaRPr lang="de-DE" sz="1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" name="Rectangle 37"/>
          <p:cNvSpPr>
            <a:spLocks noChangeArrowheads="1"/>
          </p:cNvSpPr>
          <p:nvPr/>
        </p:nvSpPr>
        <p:spPr bwMode="auto">
          <a:xfrm>
            <a:off x="3817937" y="7086600"/>
            <a:ext cx="296386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0" rIns="68580" bIns="0"/>
          <a:lstStyle/>
          <a:p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„</a:t>
            </a:r>
            <a:r>
              <a:rPr lang="de-DE" sz="1000" dirty="0" err="1" smtClean="0">
                <a:latin typeface="Calibri" pitchFamily="34" charset="0"/>
                <a:cs typeface="Times New Roman" pitchFamily="18" charset="0"/>
              </a:rPr>
              <a:t>softskill</a:t>
            </a: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de-DE" sz="1000" dirty="0" err="1" smtClean="0">
                <a:latin typeface="Calibri" pitchFamily="34" charset="0"/>
                <a:cs typeface="Times New Roman" pitchFamily="18" charset="0"/>
              </a:rPr>
              <a:t>meets</a:t>
            </a: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de-DE" sz="1000" dirty="0" err="1" smtClean="0">
                <a:latin typeface="Calibri" pitchFamily="34" charset="0"/>
                <a:cs typeface="Times New Roman" pitchFamily="18" charset="0"/>
              </a:rPr>
              <a:t>technology</a:t>
            </a: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“</a:t>
            </a:r>
          </a:p>
          <a:p>
            <a:pPr marL="258763" lvl="1" indent="-171450">
              <a:buFont typeface="Arial" panose="020B0604020202020204" pitchFamily="34" charset="0"/>
              <a:buChar char="•"/>
            </a:pP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Business-</a:t>
            </a:r>
            <a:r>
              <a:rPr lang="de-DE" sz="1000" dirty="0" err="1" smtClean="0">
                <a:latin typeface="Calibri" pitchFamily="34" charset="0"/>
                <a:cs typeface="Times New Roman" pitchFamily="18" charset="0"/>
              </a:rPr>
              <a:t>intelligence</a:t>
            </a: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 mit Excel</a:t>
            </a:r>
          </a:p>
          <a:p>
            <a:pPr marL="258763" lvl="1" indent="-171450">
              <a:buFont typeface="Arial" panose="020B0604020202020204" pitchFamily="34" charset="0"/>
              <a:buChar char="•"/>
            </a:pP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Visualisierungstechniken mit Office Produkten</a:t>
            </a:r>
          </a:p>
          <a:p>
            <a:pPr marL="258763" lvl="1" indent="-171450">
              <a:buFont typeface="Arial" panose="020B0604020202020204" pitchFamily="34" charset="0"/>
              <a:buChar char="•"/>
            </a:pP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Pyramidales </a:t>
            </a:r>
            <a:r>
              <a:rPr lang="de-DE" sz="1000" dirty="0">
                <a:latin typeface="Calibri" pitchFamily="34" charset="0"/>
                <a:cs typeface="Times New Roman" pitchFamily="18" charset="0"/>
              </a:rPr>
              <a:t>Präsentieren mit PowerPoint</a:t>
            </a:r>
          </a:p>
          <a:p>
            <a:pPr marL="258763" lvl="1" indent="-171450">
              <a:buFont typeface="Arial" panose="020B0604020202020204" pitchFamily="34" charset="0"/>
              <a:buChar char="•"/>
            </a:pPr>
            <a:r>
              <a:rPr lang="de-DE" sz="1000" dirty="0">
                <a:latin typeface="Calibri" pitchFamily="34" charset="0"/>
                <a:cs typeface="Times New Roman" pitchFamily="18" charset="0"/>
              </a:rPr>
              <a:t>PowerPoint im </a:t>
            </a:r>
            <a:r>
              <a:rPr lang="de-DE" sz="1000" dirty="0" err="1">
                <a:latin typeface="Calibri" pitchFamily="34" charset="0"/>
                <a:cs typeface="Times New Roman" pitchFamily="18" charset="0"/>
              </a:rPr>
              <a:t>Vertieb</a:t>
            </a:r>
            <a:endParaRPr lang="de-DE" sz="1000" dirty="0">
              <a:latin typeface="Calibri" pitchFamily="34" charset="0"/>
              <a:cs typeface="Times New Roman" pitchFamily="18" charset="0"/>
            </a:endParaRPr>
          </a:p>
          <a:p>
            <a:pPr marL="258763" lvl="1" indent="-171450">
              <a:buFont typeface="Arial" panose="020B0604020202020204" pitchFamily="34" charset="0"/>
              <a:buChar char="•"/>
            </a:pPr>
            <a:r>
              <a:rPr lang="de-DE" sz="1000" dirty="0" err="1" smtClean="0">
                <a:latin typeface="Calibri" pitchFamily="34" charset="0"/>
                <a:cs typeface="Times New Roman" pitchFamily="18" charset="0"/>
              </a:rPr>
              <a:t>Storytelling</a:t>
            </a: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- </a:t>
            </a:r>
            <a:r>
              <a:rPr lang="de-DE" sz="1000" dirty="0">
                <a:latin typeface="Calibri" pitchFamily="34" charset="0"/>
                <a:cs typeface="Times New Roman" pitchFamily="18" charset="0"/>
              </a:rPr>
              <a:t>in 30 </a:t>
            </a: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Minuten wissen </a:t>
            </a:r>
            <a:r>
              <a:rPr lang="de-DE" sz="1000" dirty="0">
                <a:latin typeface="Calibri" pitchFamily="34" charset="0"/>
                <a:cs typeface="Times New Roman" pitchFamily="18" charset="0"/>
              </a:rPr>
              <a:t>Sie </a:t>
            </a: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mehr </a:t>
            </a:r>
            <a:r>
              <a:rPr lang="de-DE" sz="1000" dirty="0" smtClean="0">
                <a:latin typeface="Calibri" pitchFamily="34" charset="0"/>
                <a:cs typeface="Times New Roman" pitchFamily="18" charset="0"/>
                <a:sym typeface="Wingdings" panose="05000000000000000000" pitchFamily="2" charset="2"/>
              </a:rPr>
              <a:t></a:t>
            </a:r>
            <a:endParaRPr lang="de-DE" sz="1000" dirty="0">
              <a:latin typeface="Calibri" pitchFamily="34" charset="0"/>
              <a:cs typeface="Times New Roman" pitchFamily="18" charset="0"/>
            </a:endParaRPr>
          </a:p>
          <a:p>
            <a:pPr marL="258763" lvl="1" indent="-171450">
              <a:buFont typeface="Arial" panose="020B0604020202020204" pitchFamily="34" charset="0"/>
              <a:buChar char="•"/>
            </a:pP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Team </a:t>
            </a:r>
            <a:r>
              <a:rPr lang="de-DE" sz="1000" dirty="0" err="1">
                <a:latin typeface="Calibri" pitchFamily="34" charset="0"/>
                <a:cs typeface="Times New Roman" pitchFamily="18" charset="0"/>
              </a:rPr>
              <a:t>Collaboration</a:t>
            </a:r>
            <a:r>
              <a:rPr lang="de-DE" sz="1000" dirty="0">
                <a:latin typeface="Calibri" pitchFamily="34" charset="0"/>
                <a:cs typeface="Times New Roman" pitchFamily="18" charset="0"/>
              </a:rPr>
              <a:t> mit modernen Medien</a:t>
            </a:r>
          </a:p>
          <a:p>
            <a:pPr marL="258763" lvl="1" indent="-171450">
              <a:buFont typeface="Arial" panose="020B0604020202020204" pitchFamily="34" charset="0"/>
              <a:buChar char="•"/>
            </a:pPr>
            <a:r>
              <a:rPr lang="de-DE" sz="1000" dirty="0">
                <a:latin typeface="Calibri" pitchFamily="34" charset="0"/>
                <a:cs typeface="Times New Roman" pitchFamily="18" charset="0"/>
              </a:rPr>
              <a:t>Arbeitsorganisation und </a:t>
            </a: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Zeitmanagement</a:t>
            </a:r>
            <a:br>
              <a:rPr lang="de-DE" sz="1000" dirty="0" smtClean="0">
                <a:latin typeface="Calibri" pitchFamily="34" charset="0"/>
                <a:cs typeface="Times New Roman" pitchFamily="18" charset="0"/>
              </a:rPr>
            </a:b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mit </a:t>
            </a:r>
            <a:r>
              <a:rPr lang="de-DE" sz="1000" dirty="0">
                <a:latin typeface="Calibri" pitchFamily="34" charset="0"/>
                <a:cs typeface="Times New Roman" pitchFamily="18" charset="0"/>
              </a:rPr>
              <a:t>Outlook und mobilen </a:t>
            </a: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Endgeräten</a:t>
            </a:r>
          </a:p>
          <a:p>
            <a:pPr marL="258763" lvl="1" indent="-171450">
              <a:buFont typeface="Arial" panose="020B0604020202020204" pitchFamily="34" charset="0"/>
              <a:buChar char="•"/>
            </a:pP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Kommunikation für Techniker</a:t>
            </a:r>
            <a:endParaRPr lang="de-DE" sz="1000" dirty="0">
              <a:latin typeface="Calibri" pitchFamily="34" charset="0"/>
              <a:cs typeface="Times New Roman" pitchFamily="18" charset="0"/>
            </a:endParaRPr>
          </a:p>
          <a:p>
            <a:pPr marL="258763" lvl="1" indent="-171450">
              <a:buFont typeface="Arial" panose="020B0604020202020204" pitchFamily="34" charset="0"/>
              <a:buChar char="•"/>
            </a:pP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Train </a:t>
            </a:r>
            <a:r>
              <a:rPr lang="de-DE" sz="1000" dirty="0" err="1" smtClean="0">
                <a:latin typeface="Calibri" pitchFamily="34" charset="0"/>
                <a:cs typeface="Times New Roman" pitchFamily="18" charset="0"/>
              </a:rPr>
              <a:t>the</a:t>
            </a: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 Trainer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9600" y="5791200"/>
            <a:ext cx="1957388" cy="2286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r>
              <a:rPr lang="de-DE" sz="1200" dirty="0" smtClean="0">
                <a:solidFill>
                  <a:srgbClr val="7F7F7F"/>
                </a:solidFill>
                <a:latin typeface="HelveticaNeue Condensed"/>
              </a:rPr>
              <a:t>[ MEINE MOTIVATION ]</a:t>
            </a:r>
            <a:endParaRPr lang="de-DE" sz="1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Rectangle 76"/>
          <p:cNvSpPr>
            <a:spLocks noChangeArrowheads="1"/>
          </p:cNvSpPr>
          <p:nvPr/>
        </p:nvSpPr>
        <p:spPr bwMode="auto">
          <a:xfrm>
            <a:off x="606425" y="6019800"/>
            <a:ext cx="2895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0" rIns="68580" bIns="0"/>
          <a:lstStyle/>
          <a:p>
            <a:r>
              <a:rPr lang="de-DE" sz="1000" dirty="0"/>
              <a:t>„Menschen zu bilden bedeutet nicht ein Gefäß zu füllen, sondern Feuer zu entfachen“</a:t>
            </a:r>
          </a:p>
          <a:p>
            <a:pPr marL="88900" indent="-88900">
              <a:buFont typeface="Arial" charset="0"/>
              <a:buNone/>
            </a:pPr>
            <a:endParaRPr lang="de-DE" sz="1000" dirty="0">
              <a:latin typeface="Calibri" pitchFamily="34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Mein Ziel ist </a:t>
            </a: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es, </a:t>
            </a: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meine Begeisterung für die</a:t>
            </a:r>
            <a:br>
              <a:rPr lang="de-DE" sz="1000" dirty="0" smtClean="0">
                <a:latin typeface="Calibri" pitchFamily="34" charset="0"/>
                <a:cs typeface="Times New Roman" pitchFamily="18" charset="0"/>
              </a:rPr>
            </a:b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Themen </a:t>
            </a: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die ich schule, auf die Teilnehmer zu </a:t>
            </a: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übertragen</a:t>
            </a: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.</a:t>
            </a:r>
          </a:p>
          <a:p>
            <a:pPr>
              <a:buFont typeface="Arial" charset="0"/>
              <a:buNone/>
            </a:pPr>
            <a:endParaRPr lang="de-DE" sz="1000" dirty="0" smtClean="0">
              <a:latin typeface="Calibri" pitchFamily="34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Das wichtigste dabei ist, das Lernen Spaß macht und die Lernatmosphäre für die Teilnehmer sehr angenehm ist.</a:t>
            </a:r>
          </a:p>
          <a:p>
            <a:pPr>
              <a:buFont typeface="Arial" charset="0"/>
              <a:buNone/>
            </a:pPr>
            <a:endParaRPr lang="de-DE" sz="1000" dirty="0">
              <a:latin typeface="Calibri" pitchFamily="34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de-DE" sz="1000" dirty="0" smtClean="0">
                <a:latin typeface="Calibri" pitchFamily="34" charset="0"/>
                <a:cs typeface="Times New Roman" pitchFamily="18" charset="0"/>
              </a:rPr>
              <a:t>Es ist nicht die Frage was man lernt, sondern wie man das gelernte auch gewinnbringend in der täglichen Praxis umsetzten kann </a:t>
            </a:r>
            <a:r>
              <a:rPr lang="de-DE" sz="1000" dirty="0" smtClean="0">
                <a:latin typeface="Calibri" pitchFamily="34" charset="0"/>
                <a:cs typeface="Times New Roman" pitchFamily="18" charset="0"/>
                <a:sym typeface="Wingdings" panose="05000000000000000000" pitchFamily="2" charset="2"/>
              </a:rPr>
              <a:t></a:t>
            </a:r>
            <a:endParaRPr lang="de-DE" sz="1000" dirty="0" smtClean="0">
              <a:latin typeface="Calibri" pitchFamily="34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de-DE" sz="1000" dirty="0" smtClean="0">
              <a:latin typeface="Calibri" pitchFamily="34" charset="0"/>
              <a:cs typeface="Times New Roman" pitchFamily="18" charset="0"/>
            </a:endParaRPr>
          </a:p>
          <a:p>
            <a:pPr marL="88900" indent="-88900">
              <a:buFont typeface="Arial" charset="0"/>
              <a:buNone/>
            </a:pPr>
            <a:endParaRPr lang="de-DE" sz="10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62000" y="2155722"/>
            <a:ext cx="2354262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de-DE" dirty="0" smtClean="0"/>
              <a:t>Bild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18" y="845893"/>
            <a:ext cx="1371601" cy="21819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25" name="Picture 1" descr="le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e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74" y="-10276"/>
            <a:ext cx="1511644" cy="1791108"/>
          </a:xfrm>
          <a:prstGeom prst="rect">
            <a:avLst/>
          </a:prstGeom>
        </p:spPr>
      </p:pic>
      <p:sp>
        <p:nvSpPr>
          <p:cNvPr id="21" name="TextBox 27"/>
          <p:cNvSpPr txBox="1"/>
          <p:nvPr/>
        </p:nvSpPr>
        <p:spPr>
          <a:xfrm>
            <a:off x="606425" y="5002823"/>
            <a:ext cx="1957388" cy="2286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r>
              <a:rPr lang="de-DE" sz="1200" dirty="0" smtClean="0">
                <a:solidFill>
                  <a:srgbClr val="7F7F7F"/>
                </a:solidFill>
                <a:latin typeface="HelveticaNeue Condensed"/>
              </a:rPr>
              <a:t>[ Referenzen ]</a:t>
            </a:r>
            <a:endParaRPr lang="de-DE" sz="12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22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26288"/>
              </p:ext>
            </p:extLst>
          </p:nvPr>
        </p:nvGraphicFramePr>
        <p:xfrm>
          <a:off x="608013" y="5257800"/>
          <a:ext cx="2998773" cy="457200"/>
        </p:xfrm>
        <a:graphic>
          <a:graphicData uri="http://schemas.openxmlformats.org/drawingml/2006/table">
            <a:tbl>
              <a:tblPr/>
              <a:tblGrid>
                <a:gridCol w="286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Hier klicken: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hlinkClick r:id="rId6"/>
                        </a:rPr>
                        <a:t>www.creITvity.de</a:t>
                      </a: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53174" marR="5317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53174" marR="5317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53174" marR="5317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53174" marR="5317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3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146</Words>
  <Application>Microsoft Office PowerPoint</Application>
  <PresentationFormat>Letter (8,5x11 Zoll)</PresentationFormat>
  <Paragraphs>46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HelveticaNeue Condensed</vt:lpstr>
      <vt:lpstr>Times New Roman</vt:lpstr>
      <vt:lpstr>Wingdings</vt:lpstr>
      <vt:lpstr>Office Theme</vt:lpstr>
      <vt:lpstr>PowerPoint-Präsentation</vt:lpstr>
    </vt:vector>
  </TitlesOfParts>
  <Company>The David Seah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 SEAH</dc:title>
  <dc:creator>David Seah</dc:creator>
  <cp:lastModifiedBy>Michael Schnellert</cp:lastModifiedBy>
  <cp:revision>85</cp:revision>
  <cp:lastPrinted>2012-05-12T10:34:47Z</cp:lastPrinted>
  <dcterms:created xsi:type="dcterms:W3CDTF">2012-05-12T10:33:11Z</dcterms:created>
  <dcterms:modified xsi:type="dcterms:W3CDTF">2017-01-03T19:14:31Z</dcterms:modified>
</cp:coreProperties>
</file>