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9"/>
  </p:notesMasterIdLst>
  <p:sldIdLst>
    <p:sldId id="257" r:id="rId2"/>
    <p:sldId id="258" r:id="rId3"/>
    <p:sldId id="402" r:id="rId4"/>
    <p:sldId id="401" r:id="rId5"/>
    <p:sldId id="403" r:id="rId6"/>
    <p:sldId id="404" r:id="rId7"/>
    <p:sldId id="276" r:id="rId8"/>
    <p:sldId id="358" r:id="rId9"/>
    <p:sldId id="364" r:id="rId10"/>
    <p:sldId id="370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91" r:id="rId20"/>
    <p:sldId id="384" r:id="rId21"/>
    <p:sldId id="387" r:id="rId22"/>
    <p:sldId id="388" r:id="rId23"/>
    <p:sldId id="389" r:id="rId24"/>
    <p:sldId id="386" r:id="rId25"/>
    <p:sldId id="390" r:id="rId26"/>
    <p:sldId id="383" r:id="rId27"/>
    <p:sldId id="321" r:id="rId28"/>
    <p:sldId id="342" r:id="rId29"/>
    <p:sldId id="408" r:id="rId30"/>
    <p:sldId id="344" r:id="rId31"/>
    <p:sldId id="345" r:id="rId32"/>
    <p:sldId id="392" r:id="rId33"/>
    <p:sldId id="346" r:id="rId34"/>
    <p:sldId id="357" r:id="rId35"/>
    <p:sldId id="351" r:id="rId36"/>
    <p:sldId id="347" r:id="rId37"/>
    <p:sldId id="352" r:id="rId38"/>
    <p:sldId id="349" r:id="rId39"/>
    <p:sldId id="354" r:id="rId40"/>
    <p:sldId id="353" r:id="rId41"/>
    <p:sldId id="355" r:id="rId42"/>
    <p:sldId id="394" r:id="rId43"/>
    <p:sldId id="406" r:id="rId44"/>
    <p:sldId id="405" r:id="rId45"/>
    <p:sldId id="407" r:id="rId46"/>
    <p:sldId id="393" r:id="rId47"/>
    <p:sldId id="399" r:id="rId48"/>
    <p:sldId id="398" r:id="rId49"/>
    <p:sldId id="410" r:id="rId50"/>
    <p:sldId id="409" r:id="rId51"/>
    <p:sldId id="322" r:id="rId52"/>
    <p:sldId id="340" r:id="rId53"/>
    <p:sldId id="323" r:id="rId54"/>
    <p:sldId id="341" r:id="rId55"/>
    <p:sldId id="324" r:id="rId56"/>
    <p:sldId id="319" r:id="rId57"/>
    <p:sldId id="320" r:id="rId58"/>
  </p:sldIdLst>
  <p:sldSz cx="9144000" cy="5143500" type="screen16x9"/>
  <p:notesSz cx="6858000" cy="9144000"/>
  <p:embeddedFontLst>
    <p:embeddedFont>
      <p:font typeface="Oswald" pitchFamily="2" charset="77"/>
      <p:regular r:id="rId60"/>
      <p:bold r:id="rId61"/>
    </p:embeddedFont>
    <p:embeddedFont>
      <p:font typeface="Source Sans Pro" panose="020B0503030403020204" pitchFamily="3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1"/>
    <p:restoredTop sz="78080"/>
  </p:normalViewPr>
  <p:slideViewPr>
    <p:cSldViewPr snapToGrid="0">
      <p:cViewPr>
        <p:scale>
          <a:sx n="111" d="100"/>
          <a:sy n="111" d="100"/>
        </p:scale>
        <p:origin x="2192" y="2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Exciting part of DS: AI</a:t>
            </a:r>
          </a:p>
        </p:txBody>
      </p:sp>
    </p:spTree>
    <p:extLst>
      <p:ext uri="{BB962C8B-B14F-4D97-AF65-F5344CB8AC3E}">
        <p14:creationId xmlns:p14="http://schemas.microsoft.com/office/powerpoint/2010/main" val="2371779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Question: What do you think is AI?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1839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definition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75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Predicting future (especially time series regression: stocks, temperature)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832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Range of answers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256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Classifying: Supervised vs Unsupervised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attributes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4261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“bugs”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00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flying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8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beetles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448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RL: Good vs Bad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14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might be asking ”who am I?”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885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Generative AI: Writing; art; music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Learns from finding patterns. Sometimes trained to do some other thing (side effect)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228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f8cf7ffbe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f8cf7ffbe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a whole lot of ways; let’s focus on one major method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138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is to separate groups with a “continuous line”</a:t>
            </a:r>
          </a:p>
        </p:txBody>
      </p:sp>
    </p:spTree>
    <p:extLst>
      <p:ext uri="{BB962C8B-B14F-4D97-AF65-F5344CB8AC3E}">
        <p14:creationId xmlns:p14="http://schemas.microsoft.com/office/powerpoint/2010/main" val="1883289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is to separate groups with a “continuous line”</a:t>
            </a:r>
          </a:p>
        </p:txBody>
      </p:sp>
    </p:spTree>
    <p:extLst>
      <p:ext uri="{BB962C8B-B14F-4D97-AF65-F5344CB8AC3E}">
        <p14:creationId xmlns:p14="http://schemas.microsoft.com/office/powerpoint/2010/main" val="1976150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Straight line</a:t>
            </a:r>
          </a:p>
        </p:txBody>
      </p:sp>
    </p:spTree>
    <p:extLst>
      <p:ext uri="{BB962C8B-B14F-4D97-AF65-F5344CB8AC3E}">
        <p14:creationId xmlns:p14="http://schemas.microsoft.com/office/powerpoint/2010/main" val="3738563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Curvy line better?</a:t>
            </a:r>
          </a:p>
        </p:txBody>
      </p:sp>
    </p:spTree>
    <p:extLst>
      <p:ext uri="{BB962C8B-B14F-4D97-AF65-F5344CB8AC3E}">
        <p14:creationId xmlns:p14="http://schemas.microsoft.com/office/powerpoint/2010/main" val="4187263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compare</a:t>
            </a:r>
          </a:p>
        </p:txBody>
      </p:sp>
    </p:spTree>
    <p:extLst>
      <p:ext uri="{BB962C8B-B14F-4D97-AF65-F5344CB8AC3E}">
        <p14:creationId xmlns:p14="http://schemas.microsoft.com/office/powerpoint/2010/main" val="2467609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our data</a:t>
            </a:r>
          </a:p>
        </p:txBody>
      </p:sp>
    </p:spTree>
    <p:extLst>
      <p:ext uri="{BB962C8B-B14F-4D97-AF65-F5344CB8AC3E}">
        <p14:creationId xmlns:p14="http://schemas.microsoft.com/office/powerpoint/2010/main" val="3941827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add “more” data we didn’t see</a:t>
            </a:r>
          </a:p>
        </p:txBody>
      </p:sp>
    </p:spTree>
    <p:extLst>
      <p:ext uri="{BB962C8B-B14F-4D97-AF65-F5344CB8AC3E}">
        <p14:creationId xmlns:p14="http://schemas.microsoft.com/office/powerpoint/2010/main" val="329255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6997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it gets it it right and wrong</a:t>
            </a:r>
          </a:p>
        </p:txBody>
      </p:sp>
    </p:spTree>
    <p:extLst>
      <p:ext uri="{BB962C8B-B14F-4D97-AF65-F5344CB8AC3E}">
        <p14:creationId xmlns:p14="http://schemas.microsoft.com/office/powerpoint/2010/main" val="1985406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Where it gets it it right and wrong</a:t>
            </a:r>
          </a:p>
        </p:txBody>
      </p:sp>
    </p:spTree>
    <p:extLst>
      <p:ext uri="{BB962C8B-B14F-4D97-AF65-F5344CB8AC3E}">
        <p14:creationId xmlns:p14="http://schemas.microsoft.com/office/powerpoint/2010/main" val="2707306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more “correct curve”</a:t>
            </a:r>
          </a:p>
        </p:txBody>
      </p:sp>
    </p:spTree>
    <p:extLst>
      <p:ext uri="{BB962C8B-B14F-4D97-AF65-F5344CB8AC3E}">
        <p14:creationId xmlns:p14="http://schemas.microsoft.com/office/powerpoint/2010/main" val="1724805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4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AI create the boundary!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We’ll see later what this “looks” like; to actually understand it, you have to do the math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288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f8cf7ffbe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f8cf7ffbe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468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AI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691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Demos if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4636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AI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781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49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Was a teacher, SWE, 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0310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f8cf7ffbe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f8cf7ffbe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9358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4562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f8cf7ffbe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f8cf7ffbe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116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playground.tensorflow.org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7666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f8cf7ffbe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f8cf7ffbe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6904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Went to school for physics &amp; math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749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focus on AI (ML); especially NLP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16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f8cf7ffbe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f8cf7ffbe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I’ve said ”data science” &amp; “AI”; let’s talk about it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probably never heard “data scientist”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1136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cf7ffbe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cf7ffbe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Fuzzy definition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Image: http://</a:t>
            </a:r>
            <a:r>
              <a:rPr lang="en-US" dirty="0" err="1"/>
              <a:t>drewconway.com</a:t>
            </a:r>
            <a:r>
              <a:rPr lang="en-US" dirty="0"/>
              <a:t>/</a:t>
            </a:r>
            <a:r>
              <a:rPr lang="en-US" dirty="0" err="1"/>
              <a:t>zia</a:t>
            </a:r>
            <a:r>
              <a:rPr lang="en-US" dirty="0"/>
              <a:t>/2013/3/26/the-data-science-</a:t>
            </a:r>
            <a:r>
              <a:rPr lang="en-US" dirty="0" err="1"/>
              <a:t>venn</a:t>
            </a:r>
            <a:r>
              <a:rPr lang="en-US" dirty="0"/>
              <a:t>-diagram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10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52" name="Google Shape;52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3" name="Google Shape;53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57" name="Google Shape;57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" name="Google Shape;58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0" name="Google Shape;60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61" name="Google Shape;61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97" name="Google Shape;97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98" name="Google Shape;98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02" name="Google Shape;102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" name="Google Shape;103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" name="Google Shape;104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5" name="Google Shape;105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06" name="Google Shape;106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38" name="Google Shape;138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39" name="Google Shape;139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43" name="Google Shape;143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" name="Google Shape;144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" name="Google Shape;145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6" name="Google Shape;146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47" name="Google Shape;147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81" name="Google Shape;181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82" name="Google Shape;182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86" name="Google Shape;186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" name="Google Shape;187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8" name="Google Shape;188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89" name="Google Shape;189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90" name="Google Shape;190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70" name="Google Shape;270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71" name="Google Shape;271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75" name="Google Shape;275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" name="Google Shape;276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" name="Google Shape;277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78" name="Google Shape;278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79" name="Google Shape;279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12" name="Google Shape;312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13" name="Google Shape;313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17" name="Google Shape;317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8" name="Google Shape;318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9" name="Google Shape;319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20" name="Google Shape;320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21" name="Google Shape;321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51" name="Google Shape;351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4" name="Google Shape;354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5" name="Google Shape;355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59" name="Google Shape;359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0" name="Google Shape;360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1" name="Google Shape;361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62" name="Google Shape;362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63" name="Google Shape;363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95" name="Google Shape;395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96" name="Google Shape;396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00" name="Google Shape;400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1" name="Google Shape;401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2" name="Google Shape;402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03" name="Google Shape;403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04" name="Google Shape;404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mrgeislinger" TargetMode="External"/><Relationship Id="rId13" Type="http://schemas.openxmlformats.org/officeDocument/2006/relationships/hyperlink" Target="https://www.youtube.com/@VictorsOtherVector" TargetMode="External"/><Relationship Id="rId3" Type="http://schemas.openxmlformats.org/officeDocument/2006/relationships/hyperlink" Target="https://mrgeislinger.com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rgeislinger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3.svg"/><Relationship Id="rId10" Type="http://schemas.openxmlformats.org/officeDocument/2006/relationships/hyperlink" Target="https://sigmoid.social/@VictorsOtherVector" TargetMode="External"/><Relationship Id="rId4" Type="http://schemas.openxmlformats.org/officeDocument/2006/relationships/hyperlink" Target="https://github.com/MrGeislinger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ontsquirrel.com/fonts/source-sans-pro" TargetMode="External"/><Relationship Id="rId4" Type="http://schemas.openxmlformats.org/officeDocument/2006/relationships/hyperlink" Target="https://www.fontsquirrel.com/fonts/oswal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"/>
          <p:cNvSpPr txBox="1">
            <a:spLocks noGrp="1"/>
          </p:cNvSpPr>
          <p:nvPr>
            <p:ph type="ctrTitle" idx="4294967295"/>
          </p:nvPr>
        </p:nvSpPr>
        <p:spPr>
          <a:xfrm>
            <a:off x="747303" y="1287693"/>
            <a:ext cx="7649394" cy="2104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3"/>
                </a:solidFill>
              </a:rPr>
              <a:t>Introducing</a:t>
            </a:r>
            <a:br>
              <a:rPr lang="en" sz="7200" dirty="0">
                <a:solidFill>
                  <a:schemeClr val="accent3"/>
                </a:solidFill>
              </a:rPr>
            </a:br>
            <a:r>
              <a:rPr lang="en" sz="7200" dirty="0">
                <a:solidFill>
                  <a:schemeClr val="accent3"/>
                </a:solidFill>
              </a:rPr>
              <a:t>Data Science &amp; AI</a:t>
            </a:r>
            <a:endParaRPr sz="7200" dirty="0">
              <a:solidFill>
                <a:schemeClr val="accent3"/>
              </a:solidFill>
            </a:endParaRPr>
          </a:p>
        </p:txBody>
      </p:sp>
      <p:sp>
        <p:nvSpPr>
          <p:cNvPr id="446" name="Google Shape;446;p14"/>
          <p:cNvSpPr txBox="1">
            <a:spLocks noGrp="1"/>
          </p:cNvSpPr>
          <p:nvPr>
            <p:ph type="subTitle" idx="4294967295"/>
          </p:nvPr>
        </p:nvSpPr>
        <p:spPr>
          <a:xfrm>
            <a:off x="1275150" y="3392423"/>
            <a:ext cx="6593700" cy="61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Victor </a:t>
            </a:r>
            <a:r>
              <a:rPr lang="en-US" sz="2000" b="1" dirty="0" err="1"/>
              <a:t>Geislinger</a:t>
            </a:r>
            <a:endParaRPr lang="en-US" sz="2000" b="1" dirty="0"/>
          </a:p>
        </p:txBody>
      </p:sp>
      <p:sp>
        <p:nvSpPr>
          <p:cNvPr id="447" name="Google Shape;447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ECFC8-729E-C5C9-314B-5AD0B144EF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6F4B3-E22D-A79D-2972-AE7A5998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4" y="1171947"/>
            <a:ext cx="3191889" cy="3046803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B16025BA-B88E-6866-62BC-689339F11FEA}"/>
              </a:ext>
            </a:extLst>
          </p:cNvPr>
          <p:cNvSpPr txBox="1">
            <a:spLocks/>
          </p:cNvSpPr>
          <p:nvPr/>
        </p:nvSpPr>
        <p:spPr>
          <a:xfrm>
            <a:off x="961503" y="229186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Data Science</a:t>
            </a:r>
            <a:r>
              <a:rPr lang="en-US" sz="3200" dirty="0"/>
              <a:t>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660DA3-C8F2-D30A-90BB-FE5C34BFDD01}"/>
              </a:ext>
            </a:extLst>
          </p:cNvPr>
          <p:cNvSpPr/>
          <p:nvPr/>
        </p:nvSpPr>
        <p:spPr>
          <a:xfrm>
            <a:off x="4459804" y="143864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Various Subjects (C</a:t>
            </a:r>
            <a: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ross-Disciplinary)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A2869A-A62A-7C2C-3518-DC025DC03CF8}"/>
              </a:ext>
            </a:extLst>
          </p:cNvPr>
          <p:cNvSpPr/>
          <p:nvPr/>
        </p:nvSpPr>
        <p:spPr>
          <a:xfrm>
            <a:off x="9349303" y="204187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Computers: Doing More Faster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F5CE9A-3D83-78FD-8380-5CBFAF43A3D0}"/>
              </a:ext>
            </a:extLst>
          </p:cNvPr>
          <p:cNvSpPr/>
          <p:nvPr/>
        </p:nvSpPr>
        <p:spPr>
          <a:xfrm>
            <a:off x="9349303" y="269590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Connecting Math to the Real World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C6494D-CB3E-30AD-48C0-44DDE8959FCF}"/>
              </a:ext>
            </a:extLst>
          </p:cNvPr>
          <p:cNvSpPr/>
          <p:nvPr/>
        </p:nvSpPr>
        <p:spPr>
          <a:xfrm>
            <a:off x="9349303" y="3356228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Communicating Ideas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4931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ECFC8-729E-C5C9-314B-5AD0B144EF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6F4B3-E22D-A79D-2972-AE7A5998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4" y="1171947"/>
            <a:ext cx="3191889" cy="3046803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B16025BA-B88E-6866-62BC-689339F11FEA}"/>
              </a:ext>
            </a:extLst>
          </p:cNvPr>
          <p:cNvSpPr txBox="1">
            <a:spLocks/>
          </p:cNvSpPr>
          <p:nvPr/>
        </p:nvSpPr>
        <p:spPr>
          <a:xfrm>
            <a:off x="961503" y="229186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Data Science</a:t>
            </a:r>
            <a:r>
              <a:rPr lang="en-US" sz="3200" dirty="0"/>
              <a:t>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660DA3-C8F2-D30A-90BB-FE5C34BFDD01}"/>
              </a:ext>
            </a:extLst>
          </p:cNvPr>
          <p:cNvSpPr/>
          <p:nvPr/>
        </p:nvSpPr>
        <p:spPr>
          <a:xfrm>
            <a:off x="4459804" y="143864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Various Subjects (C</a:t>
            </a:r>
            <a:r>
              <a:rPr lang="en-US" sz="1800" i="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ross-Disciplinary)</a:t>
            </a:r>
            <a:endParaRPr lang="en-US" sz="180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A2869A-A62A-7C2C-3518-DC025DC03CF8}"/>
              </a:ext>
            </a:extLst>
          </p:cNvPr>
          <p:cNvSpPr/>
          <p:nvPr/>
        </p:nvSpPr>
        <p:spPr>
          <a:xfrm>
            <a:off x="4480997" y="209269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Computers: Doing More Faster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F5CE9A-3D83-78FD-8380-5CBFAF43A3D0}"/>
              </a:ext>
            </a:extLst>
          </p:cNvPr>
          <p:cNvSpPr/>
          <p:nvPr/>
        </p:nvSpPr>
        <p:spPr>
          <a:xfrm>
            <a:off x="9349303" y="269590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Connecting Math to the Real World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C6494D-CB3E-30AD-48C0-44DDE8959FCF}"/>
              </a:ext>
            </a:extLst>
          </p:cNvPr>
          <p:cNvSpPr/>
          <p:nvPr/>
        </p:nvSpPr>
        <p:spPr>
          <a:xfrm>
            <a:off x="9349303" y="3356228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Communicating Ideas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4969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ECFC8-729E-C5C9-314B-5AD0B144EF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6F4B3-E22D-A79D-2972-AE7A5998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4" y="1171947"/>
            <a:ext cx="3191889" cy="3046803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B16025BA-B88E-6866-62BC-689339F11FEA}"/>
              </a:ext>
            </a:extLst>
          </p:cNvPr>
          <p:cNvSpPr txBox="1">
            <a:spLocks/>
          </p:cNvSpPr>
          <p:nvPr/>
        </p:nvSpPr>
        <p:spPr>
          <a:xfrm>
            <a:off x="961503" y="229186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Data Science</a:t>
            </a:r>
            <a:r>
              <a:rPr lang="en-US" sz="3200" dirty="0"/>
              <a:t>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660DA3-C8F2-D30A-90BB-FE5C34BFDD01}"/>
              </a:ext>
            </a:extLst>
          </p:cNvPr>
          <p:cNvSpPr/>
          <p:nvPr/>
        </p:nvSpPr>
        <p:spPr>
          <a:xfrm>
            <a:off x="4459804" y="143864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Various Subjects (C</a:t>
            </a:r>
            <a:r>
              <a:rPr lang="en-US" sz="1800" i="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ross-Disciplinary)</a:t>
            </a:r>
            <a:endParaRPr lang="en-US" sz="180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A2869A-A62A-7C2C-3518-DC025DC03CF8}"/>
              </a:ext>
            </a:extLst>
          </p:cNvPr>
          <p:cNvSpPr/>
          <p:nvPr/>
        </p:nvSpPr>
        <p:spPr>
          <a:xfrm>
            <a:off x="4480997" y="209269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Computers: Doing More Faster</a:t>
            </a:r>
            <a:endParaRPr lang="en-US" sz="180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F5CE9A-3D83-78FD-8380-5CBFAF43A3D0}"/>
              </a:ext>
            </a:extLst>
          </p:cNvPr>
          <p:cNvSpPr/>
          <p:nvPr/>
        </p:nvSpPr>
        <p:spPr>
          <a:xfrm>
            <a:off x="4480997" y="274674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Connecting Math to the Real World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C6494D-CB3E-30AD-48C0-44DDE8959FCF}"/>
              </a:ext>
            </a:extLst>
          </p:cNvPr>
          <p:cNvSpPr/>
          <p:nvPr/>
        </p:nvSpPr>
        <p:spPr>
          <a:xfrm>
            <a:off x="9349303" y="3356228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Communicating Ideas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371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ECFC8-729E-C5C9-314B-5AD0B144EF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6F4B3-E22D-A79D-2972-AE7A5998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4" y="1171947"/>
            <a:ext cx="3191889" cy="3046803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B16025BA-B88E-6866-62BC-689339F11FEA}"/>
              </a:ext>
            </a:extLst>
          </p:cNvPr>
          <p:cNvSpPr txBox="1">
            <a:spLocks/>
          </p:cNvSpPr>
          <p:nvPr/>
        </p:nvSpPr>
        <p:spPr>
          <a:xfrm>
            <a:off x="961503" y="229186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Data Science</a:t>
            </a:r>
            <a:r>
              <a:rPr lang="en-US" sz="3200" dirty="0"/>
              <a:t>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660DA3-C8F2-D30A-90BB-FE5C34BFDD01}"/>
              </a:ext>
            </a:extLst>
          </p:cNvPr>
          <p:cNvSpPr/>
          <p:nvPr/>
        </p:nvSpPr>
        <p:spPr>
          <a:xfrm>
            <a:off x="4459804" y="143864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Various Subjects (C</a:t>
            </a:r>
            <a:r>
              <a:rPr lang="en-US" sz="1800" i="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ross-Disciplinary)</a:t>
            </a:r>
            <a:endParaRPr lang="en-US" sz="180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A2869A-A62A-7C2C-3518-DC025DC03CF8}"/>
              </a:ext>
            </a:extLst>
          </p:cNvPr>
          <p:cNvSpPr/>
          <p:nvPr/>
        </p:nvSpPr>
        <p:spPr>
          <a:xfrm>
            <a:off x="4480997" y="209269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Computers: Doing More Faster</a:t>
            </a:r>
            <a:endParaRPr lang="en-US" sz="180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F5CE9A-3D83-78FD-8380-5CBFAF43A3D0}"/>
              </a:ext>
            </a:extLst>
          </p:cNvPr>
          <p:cNvSpPr/>
          <p:nvPr/>
        </p:nvSpPr>
        <p:spPr>
          <a:xfrm>
            <a:off x="4480997" y="274674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Connecting Math to the Real World</a:t>
            </a:r>
            <a:endParaRPr lang="en-US" sz="180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C6494D-CB3E-30AD-48C0-44DDE8959FCF}"/>
              </a:ext>
            </a:extLst>
          </p:cNvPr>
          <p:cNvSpPr/>
          <p:nvPr/>
        </p:nvSpPr>
        <p:spPr>
          <a:xfrm>
            <a:off x="4459803" y="340079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Communicating Ideas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5280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ECFC8-729E-C5C9-314B-5AD0B144EF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6F4B3-E22D-A79D-2972-AE7A5998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4" y="1171947"/>
            <a:ext cx="3191889" cy="3046803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B16025BA-B88E-6866-62BC-689339F11FEA}"/>
              </a:ext>
            </a:extLst>
          </p:cNvPr>
          <p:cNvSpPr txBox="1">
            <a:spLocks/>
          </p:cNvSpPr>
          <p:nvPr/>
        </p:nvSpPr>
        <p:spPr>
          <a:xfrm>
            <a:off x="961503" y="229186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Data Science</a:t>
            </a:r>
            <a:r>
              <a:rPr lang="en-US" sz="3200" dirty="0"/>
              <a:t>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660DA3-C8F2-D30A-90BB-FE5C34BFDD01}"/>
              </a:ext>
            </a:extLst>
          </p:cNvPr>
          <p:cNvSpPr/>
          <p:nvPr/>
        </p:nvSpPr>
        <p:spPr>
          <a:xfrm>
            <a:off x="4459804" y="143864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Various Subjects (C</a:t>
            </a:r>
            <a:r>
              <a:rPr lang="en-US" sz="1800" i="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ross-Disciplinary)</a:t>
            </a:r>
            <a:endParaRPr lang="en-US" sz="180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A2869A-A62A-7C2C-3518-DC025DC03CF8}"/>
              </a:ext>
            </a:extLst>
          </p:cNvPr>
          <p:cNvSpPr/>
          <p:nvPr/>
        </p:nvSpPr>
        <p:spPr>
          <a:xfrm>
            <a:off x="4480997" y="209269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Computers: Doing More Faster</a:t>
            </a:r>
            <a:endParaRPr lang="en-US" sz="180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F5CE9A-3D83-78FD-8380-5CBFAF43A3D0}"/>
              </a:ext>
            </a:extLst>
          </p:cNvPr>
          <p:cNvSpPr/>
          <p:nvPr/>
        </p:nvSpPr>
        <p:spPr>
          <a:xfrm>
            <a:off x="4480997" y="274674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Connecting Math to the Real World</a:t>
            </a:r>
            <a:endParaRPr lang="en-US" sz="180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C6494D-CB3E-30AD-48C0-44DDE8959FCF}"/>
              </a:ext>
            </a:extLst>
          </p:cNvPr>
          <p:cNvSpPr/>
          <p:nvPr/>
        </p:nvSpPr>
        <p:spPr>
          <a:xfrm>
            <a:off x="4459803" y="3400797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Communicating Ideas</a:t>
            </a:r>
            <a:endParaRPr lang="en-US" sz="180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1932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DA92A8-A088-8A45-A81F-3C4F9803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90" y="1070824"/>
            <a:ext cx="7887420" cy="2198128"/>
          </a:xfrm>
        </p:spPr>
        <p:txBody>
          <a:bodyPr/>
          <a:lstStyle/>
          <a:p>
            <a:r>
              <a:rPr lang="en-US" sz="6400" dirty="0">
                <a:solidFill>
                  <a:schemeClr val="accent2"/>
                </a:solidFill>
              </a:rPr>
              <a:t>Artificial Intelligence (AI)</a:t>
            </a:r>
            <a:endParaRPr lang="en-US" sz="6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018773-D2C3-CDDB-CDBC-30ED884E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6945897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9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7A39C-60D3-2589-5870-E7AF45C8D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1555750"/>
            <a:ext cx="2032000" cy="20320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77319F-960B-3BA8-CA77-7E5968655E70}"/>
              </a:ext>
            </a:extLst>
          </p:cNvPr>
          <p:cNvSpPr/>
          <p:nvPr/>
        </p:nvSpPr>
        <p:spPr>
          <a:xfrm>
            <a:off x="2861187" y="8345660"/>
            <a:ext cx="5695588" cy="53763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>
              <a:spcBef>
                <a:spcPts val="600"/>
              </a:spcBef>
              <a:buSzPts val="2000"/>
            </a:pPr>
            <a:r>
              <a:rPr lang="en-US" sz="1800" dirty="0"/>
              <a:t>Past Information (“Data”) to Make “Better” Decisions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9B094FA4-2383-2A0E-CDCC-1641C2F6580E}"/>
              </a:ext>
            </a:extLst>
          </p:cNvPr>
          <p:cNvSpPr txBox="1">
            <a:spLocks/>
          </p:cNvSpPr>
          <p:nvPr/>
        </p:nvSpPr>
        <p:spPr>
          <a:xfrm>
            <a:off x="1073700" y="240547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366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BF6D9-939D-0682-71F6-B0631D88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07" y="1555750"/>
            <a:ext cx="2032000" cy="2032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A4F053C-97AE-BEDB-B25B-AB48F2328AB6}"/>
              </a:ext>
            </a:extLst>
          </p:cNvPr>
          <p:cNvSpPr/>
          <p:nvPr/>
        </p:nvSpPr>
        <p:spPr>
          <a:xfrm>
            <a:off x="2861187" y="1124018"/>
            <a:ext cx="5695588" cy="53763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>
              <a:spcBef>
                <a:spcPts val="600"/>
              </a:spcBef>
              <a:buSzPts val="2000"/>
            </a:pPr>
            <a:r>
              <a:rPr lang="en-US" sz="1800" dirty="0"/>
              <a:t>Past Information (“Data”) to Make “Better” Decisions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23AC1C2-2B8C-CCF7-17AD-2603483CC2BA}"/>
              </a:ext>
            </a:extLst>
          </p:cNvPr>
          <p:cNvSpPr/>
          <p:nvPr/>
        </p:nvSpPr>
        <p:spPr>
          <a:xfrm>
            <a:off x="11552333" y="1799292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Predicting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12ACF42-98FC-3117-DC1E-3270A246005D}"/>
              </a:ext>
            </a:extLst>
          </p:cNvPr>
          <p:cNvSpPr/>
          <p:nvPr/>
        </p:nvSpPr>
        <p:spPr>
          <a:xfrm>
            <a:off x="11552332" y="2473891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Classifying Groups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02B1E75-976A-3C75-3000-1CE1CD0378C0}"/>
              </a:ext>
            </a:extLst>
          </p:cNvPr>
          <p:cNvSpPr/>
          <p:nvPr/>
        </p:nvSpPr>
        <p:spPr>
          <a:xfrm>
            <a:off x="11552332" y="3148490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“Reinforcement Learning”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F7CC2F5-2E41-0D57-34DD-7FE042FF0768}"/>
              </a:ext>
            </a:extLst>
          </p:cNvPr>
          <p:cNvSpPr/>
          <p:nvPr/>
        </p:nvSpPr>
        <p:spPr>
          <a:xfrm>
            <a:off x="11552332" y="3823089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Generative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389FD5B-EDCA-CE1E-1A32-C3BE197AE3E6}"/>
              </a:ext>
            </a:extLst>
          </p:cNvPr>
          <p:cNvSpPr/>
          <p:nvPr/>
        </p:nvSpPr>
        <p:spPr>
          <a:xfrm rot="402921">
            <a:off x="-2119460" y="2390817"/>
            <a:ext cx="1024658" cy="1755228"/>
          </a:xfrm>
          <a:custGeom>
            <a:avLst/>
            <a:gdLst>
              <a:gd name="connsiteX0" fmla="*/ 0 w 756458"/>
              <a:gd name="connsiteY0" fmla="*/ 964276 h 964276"/>
              <a:gd name="connsiteX1" fmla="*/ 124691 w 756458"/>
              <a:gd name="connsiteY1" fmla="*/ 174567 h 964276"/>
              <a:gd name="connsiteX2" fmla="*/ 515389 w 756458"/>
              <a:gd name="connsiteY2" fmla="*/ 581891 h 964276"/>
              <a:gd name="connsiteX3" fmla="*/ 756458 w 756458"/>
              <a:gd name="connsiteY3" fmla="*/ 0 h 9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458" h="964276">
                <a:moveTo>
                  <a:pt x="0" y="964276"/>
                </a:moveTo>
                <a:cubicBezTo>
                  <a:pt x="19396" y="601287"/>
                  <a:pt x="38793" y="238298"/>
                  <a:pt x="124691" y="174567"/>
                </a:cubicBezTo>
                <a:cubicBezTo>
                  <a:pt x="210589" y="110836"/>
                  <a:pt x="410095" y="610985"/>
                  <a:pt x="515389" y="581891"/>
                </a:cubicBezTo>
                <a:cubicBezTo>
                  <a:pt x="620684" y="552796"/>
                  <a:pt x="688571" y="276398"/>
                  <a:pt x="756458" y="0"/>
                </a:cubicBezTo>
              </a:path>
            </a:pathLst>
          </a:custGeom>
          <a:noFill/>
          <a:ln w="508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71B959-C3E4-EE6C-D2B6-A4F4394DA4D0}"/>
              </a:ext>
            </a:extLst>
          </p:cNvPr>
          <p:cNvSpPr txBox="1"/>
          <p:nvPr/>
        </p:nvSpPr>
        <p:spPr>
          <a:xfrm>
            <a:off x="1769807" y="-6065569"/>
            <a:ext cx="33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"/>
              </a:rPr>
              <a:t>?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48AF076E-7858-4770-3658-6C0FD043FC48}"/>
              </a:ext>
            </a:extLst>
          </p:cNvPr>
          <p:cNvSpPr txBox="1">
            <a:spLocks/>
          </p:cNvSpPr>
          <p:nvPr/>
        </p:nvSpPr>
        <p:spPr>
          <a:xfrm>
            <a:off x="1073700" y="240547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6347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BF6D9-939D-0682-71F6-B0631D88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0" y="48264"/>
            <a:ext cx="1126470" cy="112647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A4F053C-97AE-BEDB-B25B-AB48F2328AB6}"/>
              </a:ext>
            </a:extLst>
          </p:cNvPr>
          <p:cNvSpPr/>
          <p:nvPr/>
        </p:nvSpPr>
        <p:spPr>
          <a:xfrm>
            <a:off x="2861187" y="1124018"/>
            <a:ext cx="5695588" cy="53763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>
              <a:spcBef>
                <a:spcPts val="600"/>
              </a:spcBef>
              <a:buSzPts val="2000"/>
            </a:pPr>
            <a:r>
              <a:rPr lang="en-US" sz="1800" dirty="0"/>
              <a:t>Past Information (“Data”) to Make “Better” Decisions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1B9126-56D7-415A-C38A-713BBA671045}"/>
              </a:ext>
            </a:extLst>
          </p:cNvPr>
          <p:cNvSpPr/>
          <p:nvPr/>
        </p:nvSpPr>
        <p:spPr>
          <a:xfrm>
            <a:off x="4257367" y="1799292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Predicting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054A7B-D9E8-BC05-43FB-32F76B314A46}"/>
              </a:ext>
            </a:extLst>
          </p:cNvPr>
          <p:cNvSpPr/>
          <p:nvPr/>
        </p:nvSpPr>
        <p:spPr>
          <a:xfrm>
            <a:off x="11552332" y="2473891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Classifying Groups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DFD99B-4A8B-CAC1-C527-FB0680247B15}"/>
              </a:ext>
            </a:extLst>
          </p:cNvPr>
          <p:cNvSpPr/>
          <p:nvPr/>
        </p:nvSpPr>
        <p:spPr>
          <a:xfrm>
            <a:off x="11552332" y="3148490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“Reinforcement Learning”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609AFB-33BC-C972-BCF7-BE2A1D1E97AF}"/>
              </a:ext>
            </a:extLst>
          </p:cNvPr>
          <p:cNvSpPr/>
          <p:nvPr/>
        </p:nvSpPr>
        <p:spPr>
          <a:xfrm>
            <a:off x="11552332" y="3823089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Generative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D51D50E-F669-A13E-A52A-EA300B29009B}"/>
              </a:ext>
            </a:extLst>
          </p:cNvPr>
          <p:cNvSpPr/>
          <p:nvPr/>
        </p:nvSpPr>
        <p:spPr>
          <a:xfrm rot="402921">
            <a:off x="674540" y="2345486"/>
            <a:ext cx="1024658" cy="1755228"/>
          </a:xfrm>
          <a:custGeom>
            <a:avLst/>
            <a:gdLst>
              <a:gd name="connsiteX0" fmla="*/ 0 w 756458"/>
              <a:gd name="connsiteY0" fmla="*/ 964276 h 964276"/>
              <a:gd name="connsiteX1" fmla="*/ 124691 w 756458"/>
              <a:gd name="connsiteY1" fmla="*/ 174567 h 964276"/>
              <a:gd name="connsiteX2" fmla="*/ 515389 w 756458"/>
              <a:gd name="connsiteY2" fmla="*/ 581891 h 964276"/>
              <a:gd name="connsiteX3" fmla="*/ 756458 w 756458"/>
              <a:gd name="connsiteY3" fmla="*/ 0 h 9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458" h="964276">
                <a:moveTo>
                  <a:pt x="0" y="964276"/>
                </a:moveTo>
                <a:cubicBezTo>
                  <a:pt x="19396" y="601287"/>
                  <a:pt x="38793" y="238298"/>
                  <a:pt x="124691" y="174567"/>
                </a:cubicBezTo>
                <a:cubicBezTo>
                  <a:pt x="210589" y="110836"/>
                  <a:pt x="410095" y="610985"/>
                  <a:pt x="515389" y="581891"/>
                </a:cubicBezTo>
                <a:cubicBezTo>
                  <a:pt x="620684" y="552796"/>
                  <a:pt x="688571" y="276398"/>
                  <a:pt x="756458" y="0"/>
                </a:cubicBezTo>
              </a:path>
            </a:pathLst>
          </a:custGeom>
          <a:noFill/>
          <a:ln w="508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4F5179-388F-9DB9-802C-037C4A409CF4}"/>
              </a:ext>
            </a:extLst>
          </p:cNvPr>
          <p:cNvSpPr txBox="1"/>
          <p:nvPr/>
        </p:nvSpPr>
        <p:spPr>
          <a:xfrm>
            <a:off x="1798309" y="1667250"/>
            <a:ext cx="33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"/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949C13-232A-3B5D-8317-E26EA7522F1F}"/>
              </a:ext>
            </a:extLst>
          </p:cNvPr>
          <p:cNvSpPr/>
          <p:nvPr/>
        </p:nvSpPr>
        <p:spPr>
          <a:xfrm>
            <a:off x="21915299" y="10454719"/>
            <a:ext cx="1434751" cy="1272887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CAB5B290-66DC-B357-7A93-2FE7BE6507C8}"/>
              </a:ext>
            </a:extLst>
          </p:cNvPr>
          <p:cNvSpPr txBox="1">
            <a:spLocks/>
          </p:cNvSpPr>
          <p:nvPr/>
        </p:nvSpPr>
        <p:spPr>
          <a:xfrm>
            <a:off x="1073700" y="240547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977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BF6D9-939D-0682-71F6-B0631D88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0" y="48264"/>
            <a:ext cx="1126470" cy="112647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A4F053C-97AE-BEDB-B25B-AB48F2328AB6}"/>
              </a:ext>
            </a:extLst>
          </p:cNvPr>
          <p:cNvSpPr/>
          <p:nvPr/>
        </p:nvSpPr>
        <p:spPr>
          <a:xfrm>
            <a:off x="2861187" y="1124018"/>
            <a:ext cx="5695588" cy="53763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>
              <a:spcBef>
                <a:spcPts val="600"/>
              </a:spcBef>
              <a:buSzPts val="2000"/>
            </a:pPr>
            <a:r>
              <a:rPr lang="en-US" sz="1800" dirty="0"/>
              <a:t>Past Information (“Data”) to Make “Better” Decisions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1B9126-56D7-415A-C38A-713BBA671045}"/>
              </a:ext>
            </a:extLst>
          </p:cNvPr>
          <p:cNvSpPr/>
          <p:nvPr/>
        </p:nvSpPr>
        <p:spPr>
          <a:xfrm>
            <a:off x="4257367" y="1799292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Predicting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054A7B-D9E8-BC05-43FB-32F76B314A46}"/>
              </a:ext>
            </a:extLst>
          </p:cNvPr>
          <p:cNvSpPr/>
          <p:nvPr/>
        </p:nvSpPr>
        <p:spPr>
          <a:xfrm>
            <a:off x="11552332" y="2473891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Classifying Groups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DFD99B-4A8B-CAC1-C527-FB0680247B15}"/>
              </a:ext>
            </a:extLst>
          </p:cNvPr>
          <p:cNvSpPr/>
          <p:nvPr/>
        </p:nvSpPr>
        <p:spPr>
          <a:xfrm>
            <a:off x="11552332" y="3148490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“Reinforcement Learning”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609AFB-33BC-C972-BCF7-BE2A1D1E97AF}"/>
              </a:ext>
            </a:extLst>
          </p:cNvPr>
          <p:cNvSpPr/>
          <p:nvPr/>
        </p:nvSpPr>
        <p:spPr>
          <a:xfrm>
            <a:off x="11552332" y="3823089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Generative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D51D50E-F669-A13E-A52A-EA300B29009B}"/>
              </a:ext>
            </a:extLst>
          </p:cNvPr>
          <p:cNvSpPr/>
          <p:nvPr/>
        </p:nvSpPr>
        <p:spPr>
          <a:xfrm rot="402921">
            <a:off x="674540" y="2345486"/>
            <a:ext cx="1024658" cy="1755228"/>
          </a:xfrm>
          <a:custGeom>
            <a:avLst/>
            <a:gdLst>
              <a:gd name="connsiteX0" fmla="*/ 0 w 756458"/>
              <a:gd name="connsiteY0" fmla="*/ 964276 h 964276"/>
              <a:gd name="connsiteX1" fmla="*/ 124691 w 756458"/>
              <a:gd name="connsiteY1" fmla="*/ 174567 h 964276"/>
              <a:gd name="connsiteX2" fmla="*/ 515389 w 756458"/>
              <a:gd name="connsiteY2" fmla="*/ 581891 h 964276"/>
              <a:gd name="connsiteX3" fmla="*/ 756458 w 756458"/>
              <a:gd name="connsiteY3" fmla="*/ 0 h 9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458" h="964276">
                <a:moveTo>
                  <a:pt x="0" y="964276"/>
                </a:moveTo>
                <a:cubicBezTo>
                  <a:pt x="19396" y="601287"/>
                  <a:pt x="38793" y="238298"/>
                  <a:pt x="124691" y="174567"/>
                </a:cubicBezTo>
                <a:cubicBezTo>
                  <a:pt x="210589" y="110836"/>
                  <a:pt x="410095" y="610985"/>
                  <a:pt x="515389" y="581891"/>
                </a:cubicBezTo>
                <a:cubicBezTo>
                  <a:pt x="620684" y="552796"/>
                  <a:pt x="688571" y="276398"/>
                  <a:pt x="756458" y="0"/>
                </a:cubicBezTo>
              </a:path>
            </a:pathLst>
          </a:custGeom>
          <a:noFill/>
          <a:ln w="508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4A714A7-6B06-68EF-585A-6F78D6A9619D}"/>
              </a:ext>
            </a:extLst>
          </p:cNvPr>
          <p:cNvSpPr/>
          <p:nvPr/>
        </p:nvSpPr>
        <p:spPr>
          <a:xfrm rot="11520646">
            <a:off x="1864141" y="1730474"/>
            <a:ext cx="404564" cy="675274"/>
          </a:xfrm>
          <a:custGeom>
            <a:avLst/>
            <a:gdLst>
              <a:gd name="connsiteX0" fmla="*/ 0 w 141316"/>
              <a:gd name="connsiteY0" fmla="*/ 540327 h 540327"/>
              <a:gd name="connsiteX1" fmla="*/ 99752 w 141316"/>
              <a:gd name="connsiteY1" fmla="*/ 399011 h 540327"/>
              <a:gd name="connsiteX2" fmla="*/ 141316 w 141316"/>
              <a:gd name="connsiteY2" fmla="*/ 0 h 54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316" h="540327">
                <a:moveTo>
                  <a:pt x="0" y="540327"/>
                </a:moveTo>
                <a:cubicBezTo>
                  <a:pt x="38099" y="514696"/>
                  <a:pt x="76199" y="489065"/>
                  <a:pt x="99752" y="399011"/>
                </a:cubicBezTo>
                <a:cubicBezTo>
                  <a:pt x="123305" y="308957"/>
                  <a:pt x="132310" y="154478"/>
                  <a:pt x="141316" y="0"/>
                </a:cubicBezTo>
              </a:path>
            </a:pathLst>
          </a:custGeom>
          <a:noFill/>
          <a:ln w="508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E1CCDB-3715-7801-DE8D-6F7C4127C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14" y="5448527"/>
            <a:ext cx="781178" cy="7811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B3014D-9C78-3B9F-FF20-CAB1F99F3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3129" y="1898111"/>
            <a:ext cx="786969" cy="7869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F44760-97AA-41CC-E873-DE4B0A3DC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57104" y="-803083"/>
            <a:ext cx="786969" cy="7869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7BD570-EA6C-963D-1D61-6287B709B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6653" y="-1196567"/>
            <a:ext cx="786969" cy="7869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EB2AE3-44A5-E751-3C53-B24B9E61B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86969" y="3049146"/>
            <a:ext cx="786969" cy="786969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24949C13-232A-3B5D-8317-E26EA7522F1F}"/>
              </a:ext>
            </a:extLst>
          </p:cNvPr>
          <p:cNvSpPr/>
          <p:nvPr/>
        </p:nvSpPr>
        <p:spPr>
          <a:xfrm>
            <a:off x="21915299" y="10454719"/>
            <a:ext cx="1434751" cy="1272887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5409C620-726A-2A22-B0CE-752BBBADEA8E}"/>
              </a:ext>
            </a:extLst>
          </p:cNvPr>
          <p:cNvSpPr txBox="1">
            <a:spLocks/>
          </p:cNvSpPr>
          <p:nvPr/>
        </p:nvSpPr>
        <p:spPr>
          <a:xfrm>
            <a:off x="1073700" y="240547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20271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5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“So Who Are You?”</a:t>
            </a:r>
            <a:endParaRPr dirty="0"/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15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00CEF6"/>
              </a:solidFill>
            </a:endParaRPr>
          </a:p>
        </p:txBody>
      </p:sp>
      <p:sp>
        <p:nvSpPr>
          <p:cNvPr id="455" name="Google Shape;455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A4F053C-97AE-BEDB-B25B-AB48F2328AB6}"/>
              </a:ext>
            </a:extLst>
          </p:cNvPr>
          <p:cNvSpPr/>
          <p:nvPr/>
        </p:nvSpPr>
        <p:spPr>
          <a:xfrm>
            <a:off x="2861187" y="1124018"/>
            <a:ext cx="5695588" cy="53763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>
              <a:spcBef>
                <a:spcPts val="600"/>
              </a:spcBef>
              <a:buSzPts val="2000"/>
            </a:pPr>
            <a:r>
              <a:rPr lang="en-US" sz="1800" dirty="0"/>
              <a:t>Past Information (“Data”) to Make “Better” Decisions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1B9126-56D7-415A-C38A-713BBA671045}"/>
              </a:ext>
            </a:extLst>
          </p:cNvPr>
          <p:cNvSpPr/>
          <p:nvPr/>
        </p:nvSpPr>
        <p:spPr>
          <a:xfrm>
            <a:off x="4257367" y="1799292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Predicting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E86799-6D85-E7C7-672F-F1DBE2270DD4}"/>
              </a:ext>
            </a:extLst>
          </p:cNvPr>
          <p:cNvSpPr/>
          <p:nvPr/>
        </p:nvSpPr>
        <p:spPr>
          <a:xfrm>
            <a:off x="4257366" y="2473891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Classifying Groups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DFD99B-4A8B-CAC1-C527-FB0680247B15}"/>
              </a:ext>
            </a:extLst>
          </p:cNvPr>
          <p:cNvSpPr/>
          <p:nvPr/>
        </p:nvSpPr>
        <p:spPr>
          <a:xfrm>
            <a:off x="11552332" y="3148490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“Reinforcement Learning”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609AFB-33BC-C972-BCF7-BE2A1D1E97AF}"/>
              </a:ext>
            </a:extLst>
          </p:cNvPr>
          <p:cNvSpPr/>
          <p:nvPr/>
        </p:nvSpPr>
        <p:spPr>
          <a:xfrm>
            <a:off x="11552332" y="3823089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Generative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8A732E-4FAA-07CB-592D-A62BFB22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0" y="48264"/>
            <a:ext cx="1126470" cy="112647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9323CC23-B129-1BE9-3CFB-E8809925AAB9}"/>
              </a:ext>
            </a:extLst>
          </p:cNvPr>
          <p:cNvSpPr/>
          <p:nvPr/>
        </p:nvSpPr>
        <p:spPr>
          <a:xfrm rot="402921">
            <a:off x="766513" y="6866686"/>
            <a:ext cx="1024658" cy="1755228"/>
          </a:xfrm>
          <a:custGeom>
            <a:avLst/>
            <a:gdLst>
              <a:gd name="connsiteX0" fmla="*/ 0 w 756458"/>
              <a:gd name="connsiteY0" fmla="*/ 964276 h 964276"/>
              <a:gd name="connsiteX1" fmla="*/ 124691 w 756458"/>
              <a:gd name="connsiteY1" fmla="*/ 174567 h 964276"/>
              <a:gd name="connsiteX2" fmla="*/ 515389 w 756458"/>
              <a:gd name="connsiteY2" fmla="*/ 581891 h 964276"/>
              <a:gd name="connsiteX3" fmla="*/ 756458 w 756458"/>
              <a:gd name="connsiteY3" fmla="*/ 0 h 9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458" h="964276">
                <a:moveTo>
                  <a:pt x="0" y="964276"/>
                </a:moveTo>
                <a:cubicBezTo>
                  <a:pt x="19396" y="601287"/>
                  <a:pt x="38793" y="238298"/>
                  <a:pt x="124691" y="174567"/>
                </a:cubicBezTo>
                <a:cubicBezTo>
                  <a:pt x="210589" y="110836"/>
                  <a:pt x="410095" y="610985"/>
                  <a:pt x="515389" y="581891"/>
                </a:cubicBezTo>
                <a:cubicBezTo>
                  <a:pt x="620684" y="552796"/>
                  <a:pt x="688571" y="276398"/>
                  <a:pt x="756458" y="0"/>
                </a:cubicBezTo>
              </a:path>
            </a:pathLst>
          </a:custGeom>
          <a:noFill/>
          <a:ln w="508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F4DB9A3-9B43-F98A-1E35-2140E0A3C0E2}"/>
              </a:ext>
            </a:extLst>
          </p:cNvPr>
          <p:cNvSpPr/>
          <p:nvPr/>
        </p:nvSpPr>
        <p:spPr>
          <a:xfrm rot="11520646">
            <a:off x="1956114" y="6251674"/>
            <a:ext cx="404564" cy="675274"/>
          </a:xfrm>
          <a:custGeom>
            <a:avLst/>
            <a:gdLst>
              <a:gd name="connsiteX0" fmla="*/ 0 w 141316"/>
              <a:gd name="connsiteY0" fmla="*/ 540327 h 540327"/>
              <a:gd name="connsiteX1" fmla="*/ 99752 w 141316"/>
              <a:gd name="connsiteY1" fmla="*/ 399011 h 540327"/>
              <a:gd name="connsiteX2" fmla="*/ 141316 w 141316"/>
              <a:gd name="connsiteY2" fmla="*/ 0 h 54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316" h="540327">
                <a:moveTo>
                  <a:pt x="0" y="540327"/>
                </a:moveTo>
                <a:cubicBezTo>
                  <a:pt x="38099" y="514696"/>
                  <a:pt x="76199" y="489065"/>
                  <a:pt x="99752" y="399011"/>
                </a:cubicBezTo>
                <a:cubicBezTo>
                  <a:pt x="123305" y="308957"/>
                  <a:pt x="132310" y="154478"/>
                  <a:pt x="141316" y="0"/>
                </a:cubicBezTo>
              </a:path>
            </a:pathLst>
          </a:custGeom>
          <a:noFill/>
          <a:ln w="508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E7B25E-BB55-ECB0-1D64-8206214F06B5}"/>
              </a:ext>
            </a:extLst>
          </p:cNvPr>
          <p:cNvSpPr/>
          <p:nvPr/>
        </p:nvSpPr>
        <p:spPr>
          <a:xfrm>
            <a:off x="7106043" y="6033283"/>
            <a:ext cx="3075961" cy="319917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E0224516-322E-3F04-DD77-95EEF5EA5D8E}"/>
              </a:ext>
            </a:extLst>
          </p:cNvPr>
          <p:cNvSpPr txBox="1">
            <a:spLocks/>
          </p:cNvSpPr>
          <p:nvPr/>
        </p:nvSpPr>
        <p:spPr>
          <a:xfrm>
            <a:off x="1073700" y="240547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D31D5-562A-DA96-D09A-CA9FA60A5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94" y="3441903"/>
            <a:ext cx="781178" cy="781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9F98F-4224-FDBD-2743-E61E8B27C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09" y="1963537"/>
            <a:ext cx="786969" cy="786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B0D61A-6212-8B94-BC84-74C79BFE1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579" y="1240085"/>
            <a:ext cx="786969" cy="786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121A8B-25EB-2D6E-C4C5-D831C4B13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5096" y="2413128"/>
            <a:ext cx="786969" cy="7869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415556-D2EF-2321-6B93-5A54B11C5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1611" y="2654934"/>
            <a:ext cx="786969" cy="78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1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A4F053C-97AE-BEDB-B25B-AB48F2328AB6}"/>
              </a:ext>
            </a:extLst>
          </p:cNvPr>
          <p:cNvSpPr/>
          <p:nvPr/>
        </p:nvSpPr>
        <p:spPr>
          <a:xfrm>
            <a:off x="2861187" y="1124018"/>
            <a:ext cx="5695588" cy="53763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>
              <a:spcBef>
                <a:spcPts val="600"/>
              </a:spcBef>
              <a:buSzPts val="2000"/>
            </a:pPr>
            <a:r>
              <a:rPr lang="en-US" sz="1800" dirty="0"/>
              <a:t>Past Information (“Data”) to Make “Better” Decisions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1B9126-56D7-415A-C38A-713BBA671045}"/>
              </a:ext>
            </a:extLst>
          </p:cNvPr>
          <p:cNvSpPr/>
          <p:nvPr/>
        </p:nvSpPr>
        <p:spPr>
          <a:xfrm>
            <a:off x="4257367" y="1799292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Predicting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E86799-6D85-E7C7-672F-F1DBE2270DD4}"/>
              </a:ext>
            </a:extLst>
          </p:cNvPr>
          <p:cNvSpPr/>
          <p:nvPr/>
        </p:nvSpPr>
        <p:spPr>
          <a:xfrm>
            <a:off x="4257366" y="2473891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Classifying Groups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DFD99B-4A8B-CAC1-C527-FB0680247B15}"/>
              </a:ext>
            </a:extLst>
          </p:cNvPr>
          <p:cNvSpPr/>
          <p:nvPr/>
        </p:nvSpPr>
        <p:spPr>
          <a:xfrm>
            <a:off x="11552332" y="3148490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“Reinforcement Learning”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609AFB-33BC-C972-BCF7-BE2A1D1E97AF}"/>
              </a:ext>
            </a:extLst>
          </p:cNvPr>
          <p:cNvSpPr/>
          <p:nvPr/>
        </p:nvSpPr>
        <p:spPr>
          <a:xfrm>
            <a:off x="11552332" y="3823089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Generative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8A732E-4FAA-07CB-592D-A62BFB22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0" y="48264"/>
            <a:ext cx="1126470" cy="112647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80273C5E-0DC5-4B68-701B-1AD31D744B89}"/>
              </a:ext>
            </a:extLst>
          </p:cNvPr>
          <p:cNvSpPr/>
          <p:nvPr/>
        </p:nvSpPr>
        <p:spPr>
          <a:xfrm>
            <a:off x="7054050" y="7222335"/>
            <a:ext cx="1434751" cy="1272887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969CFD7-FC8E-D665-F652-F22A961E73C3}"/>
              </a:ext>
            </a:extLst>
          </p:cNvPr>
          <p:cNvSpPr/>
          <p:nvPr/>
        </p:nvSpPr>
        <p:spPr>
          <a:xfrm>
            <a:off x="6195707" y="6154643"/>
            <a:ext cx="2361066" cy="2290894"/>
          </a:xfrm>
          <a:prstGeom prst="ellipse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5867884C-50FF-2345-69E8-16E78F3BE132}"/>
              </a:ext>
            </a:extLst>
          </p:cNvPr>
          <p:cNvSpPr txBox="1">
            <a:spLocks/>
          </p:cNvSpPr>
          <p:nvPr/>
        </p:nvSpPr>
        <p:spPr>
          <a:xfrm>
            <a:off x="1073700" y="240547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24453-008D-E5B1-E8E2-D602CECC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94" y="3441903"/>
            <a:ext cx="781178" cy="781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C5617-D039-9D2F-8CB5-C7F5EDA9C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09" y="1963537"/>
            <a:ext cx="786969" cy="786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3D981E-C794-2DAC-B19D-BA5A09566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579" y="1240085"/>
            <a:ext cx="786969" cy="786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C7FC2-6C15-125D-1B97-C93F0B04B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5096" y="2413128"/>
            <a:ext cx="786969" cy="7869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F3F512-04FA-F002-BAFF-13BFFF6D7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1611" y="2654934"/>
            <a:ext cx="786969" cy="786969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BCDBDB3-67E3-CBC2-6CA4-E1B2382F5792}"/>
              </a:ext>
            </a:extLst>
          </p:cNvPr>
          <p:cNvSpPr/>
          <p:nvPr/>
        </p:nvSpPr>
        <p:spPr>
          <a:xfrm>
            <a:off x="74597" y="1250934"/>
            <a:ext cx="3075961" cy="319917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19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A4F053C-97AE-BEDB-B25B-AB48F2328AB6}"/>
              </a:ext>
            </a:extLst>
          </p:cNvPr>
          <p:cNvSpPr/>
          <p:nvPr/>
        </p:nvSpPr>
        <p:spPr>
          <a:xfrm>
            <a:off x="2861187" y="1124018"/>
            <a:ext cx="5695588" cy="53763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>
              <a:spcBef>
                <a:spcPts val="600"/>
              </a:spcBef>
              <a:buSzPts val="2000"/>
            </a:pPr>
            <a:r>
              <a:rPr lang="en-US" sz="1800" dirty="0"/>
              <a:t>Past Information (“Data”) to Make “Better” Decisions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1B9126-56D7-415A-C38A-713BBA671045}"/>
              </a:ext>
            </a:extLst>
          </p:cNvPr>
          <p:cNvSpPr/>
          <p:nvPr/>
        </p:nvSpPr>
        <p:spPr>
          <a:xfrm>
            <a:off x="4257367" y="1799292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Predicting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E86799-6D85-E7C7-672F-F1DBE2270DD4}"/>
              </a:ext>
            </a:extLst>
          </p:cNvPr>
          <p:cNvSpPr/>
          <p:nvPr/>
        </p:nvSpPr>
        <p:spPr>
          <a:xfrm>
            <a:off x="4257366" y="2473891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Classifying Groups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DFD99B-4A8B-CAC1-C527-FB0680247B15}"/>
              </a:ext>
            </a:extLst>
          </p:cNvPr>
          <p:cNvSpPr/>
          <p:nvPr/>
        </p:nvSpPr>
        <p:spPr>
          <a:xfrm>
            <a:off x="11552332" y="3148490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“Reinforcement Learning”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609AFB-33BC-C972-BCF7-BE2A1D1E97AF}"/>
              </a:ext>
            </a:extLst>
          </p:cNvPr>
          <p:cNvSpPr/>
          <p:nvPr/>
        </p:nvSpPr>
        <p:spPr>
          <a:xfrm>
            <a:off x="11552332" y="3823089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Generative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8A732E-4FAA-07CB-592D-A62BFB22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0" y="48264"/>
            <a:ext cx="1126470" cy="112647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80273C5E-0DC5-4B68-701B-1AD31D744B89}"/>
              </a:ext>
            </a:extLst>
          </p:cNvPr>
          <p:cNvSpPr/>
          <p:nvPr/>
        </p:nvSpPr>
        <p:spPr>
          <a:xfrm>
            <a:off x="7054050" y="7222335"/>
            <a:ext cx="1434751" cy="1272887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3D3453BD-ECA4-D16F-5949-73D52415A7D8}"/>
              </a:ext>
            </a:extLst>
          </p:cNvPr>
          <p:cNvSpPr txBox="1">
            <a:spLocks/>
          </p:cNvSpPr>
          <p:nvPr/>
        </p:nvSpPr>
        <p:spPr>
          <a:xfrm>
            <a:off x="1073700" y="240547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7E50E-59C4-2A76-9248-B41D8CAA8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94" y="3441903"/>
            <a:ext cx="781178" cy="781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1334F-BB68-5C25-026D-F7EBF482C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09" y="1963537"/>
            <a:ext cx="786969" cy="786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8E9DD-D16E-E587-B562-DCB720198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579" y="1240085"/>
            <a:ext cx="786969" cy="786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38DE25-11AD-51B3-C4C8-9E4797BA9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5096" y="2413128"/>
            <a:ext cx="786969" cy="7869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867CF2-D231-24FF-E852-52AAD21304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1611" y="2654934"/>
            <a:ext cx="786969" cy="786969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96A8616-D61C-F915-9F36-292477B1F4A5}"/>
              </a:ext>
            </a:extLst>
          </p:cNvPr>
          <p:cNvSpPr/>
          <p:nvPr/>
        </p:nvSpPr>
        <p:spPr>
          <a:xfrm>
            <a:off x="74597" y="1250934"/>
            <a:ext cx="3075961" cy="319917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945650-BCBD-DDBA-6339-42B5A5E52AF8}"/>
              </a:ext>
            </a:extLst>
          </p:cNvPr>
          <p:cNvSpPr/>
          <p:nvPr/>
        </p:nvSpPr>
        <p:spPr>
          <a:xfrm>
            <a:off x="466609" y="1195951"/>
            <a:ext cx="2361066" cy="2290894"/>
          </a:xfrm>
          <a:prstGeom prst="ellipse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89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A4F053C-97AE-BEDB-B25B-AB48F2328AB6}"/>
              </a:ext>
            </a:extLst>
          </p:cNvPr>
          <p:cNvSpPr/>
          <p:nvPr/>
        </p:nvSpPr>
        <p:spPr>
          <a:xfrm>
            <a:off x="2861187" y="1124018"/>
            <a:ext cx="5695588" cy="53763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>
              <a:spcBef>
                <a:spcPts val="600"/>
              </a:spcBef>
              <a:buSzPts val="2000"/>
            </a:pPr>
            <a:r>
              <a:rPr lang="en-US" sz="1800" dirty="0"/>
              <a:t>Past Information (“Data”) to Make “Better” Decisions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1B9126-56D7-415A-C38A-713BBA671045}"/>
              </a:ext>
            </a:extLst>
          </p:cNvPr>
          <p:cNvSpPr/>
          <p:nvPr/>
        </p:nvSpPr>
        <p:spPr>
          <a:xfrm>
            <a:off x="4257367" y="1799292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Predicting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E86799-6D85-E7C7-672F-F1DBE2270DD4}"/>
              </a:ext>
            </a:extLst>
          </p:cNvPr>
          <p:cNvSpPr/>
          <p:nvPr/>
        </p:nvSpPr>
        <p:spPr>
          <a:xfrm>
            <a:off x="4257366" y="2473891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Classifying Groups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DFD99B-4A8B-CAC1-C527-FB0680247B15}"/>
              </a:ext>
            </a:extLst>
          </p:cNvPr>
          <p:cNvSpPr/>
          <p:nvPr/>
        </p:nvSpPr>
        <p:spPr>
          <a:xfrm>
            <a:off x="11552332" y="3148490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“Reinforcement Learning”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609AFB-33BC-C972-BCF7-BE2A1D1E97AF}"/>
              </a:ext>
            </a:extLst>
          </p:cNvPr>
          <p:cNvSpPr/>
          <p:nvPr/>
        </p:nvSpPr>
        <p:spPr>
          <a:xfrm>
            <a:off x="11552332" y="3823089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Generative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8A732E-4FAA-07CB-592D-A62BFB22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0" y="48264"/>
            <a:ext cx="1126470" cy="11264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FF17C5-6877-1DFB-9549-778A30BF4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94" y="3441903"/>
            <a:ext cx="781178" cy="7811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A9CAEE-A9E9-71CC-3CBB-3D2220227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09" y="1963537"/>
            <a:ext cx="786969" cy="7869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0B3537-F631-6593-71C0-0AC974C38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579" y="1240085"/>
            <a:ext cx="786969" cy="7869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9D0E055-9503-F2DB-CF10-6FC51BB3DF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5096" y="2413128"/>
            <a:ext cx="786969" cy="7869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04BF4C9-A1A4-A084-DCD0-D4026B21F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1611" y="2654934"/>
            <a:ext cx="786969" cy="78696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5FE7B25E-BB55-ECB0-1D64-8206214F06B5}"/>
              </a:ext>
            </a:extLst>
          </p:cNvPr>
          <p:cNvSpPr/>
          <p:nvPr/>
        </p:nvSpPr>
        <p:spPr>
          <a:xfrm>
            <a:off x="74597" y="1250934"/>
            <a:ext cx="3075961" cy="319917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52032E-F447-4DFF-F0A8-1A0BA2F7CADE}"/>
              </a:ext>
            </a:extLst>
          </p:cNvPr>
          <p:cNvSpPr/>
          <p:nvPr/>
        </p:nvSpPr>
        <p:spPr>
          <a:xfrm>
            <a:off x="466609" y="1195951"/>
            <a:ext cx="2361066" cy="2290894"/>
          </a:xfrm>
          <a:prstGeom prst="ellipse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4D84C-E769-8ED9-2095-7773F0AEC2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145970" y="2363699"/>
            <a:ext cx="1342443" cy="134244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80273C5E-0DC5-4B68-701B-1AD31D744B89}"/>
              </a:ext>
            </a:extLst>
          </p:cNvPr>
          <p:cNvSpPr/>
          <p:nvPr/>
        </p:nvSpPr>
        <p:spPr>
          <a:xfrm>
            <a:off x="1392924" y="2330471"/>
            <a:ext cx="1434751" cy="1272887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2AA97BE7-FC0B-272C-2E1E-63FD7D5764D6}"/>
              </a:ext>
            </a:extLst>
          </p:cNvPr>
          <p:cNvSpPr txBox="1">
            <a:spLocks/>
          </p:cNvSpPr>
          <p:nvPr/>
        </p:nvSpPr>
        <p:spPr>
          <a:xfrm>
            <a:off x="1073700" y="240547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3057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A4F053C-97AE-BEDB-B25B-AB48F2328AB6}"/>
              </a:ext>
            </a:extLst>
          </p:cNvPr>
          <p:cNvSpPr/>
          <p:nvPr/>
        </p:nvSpPr>
        <p:spPr>
          <a:xfrm>
            <a:off x="2861187" y="1124018"/>
            <a:ext cx="5695588" cy="53763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>
              <a:spcBef>
                <a:spcPts val="600"/>
              </a:spcBef>
              <a:buSzPts val="2000"/>
            </a:pPr>
            <a:r>
              <a:rPr lang="en-US" sz="1800" dirty="0"/>
              <a:t>Past Information (“Data”) to Make “Better” Decisions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1B9126-56D7-415A-C38A-713BBA671045}"/>
              </a:ext>
            </a:extLst>
          </p:cNvPr>
          <p:cNvSpPr/>
          <p:nvPr/>
        </p:nvSpPr>
        <p:spPr>
          <a:xfrm>
            <a:off x="4257367" y="1799292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Predicting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E86799-6D85-E7C7-672F-F1DBE2270DD4}"/>
              </a:ext>
            </a:extLst>
          </p:cNvPr>
          <p:cNvSpPr/>
          <p:nvPr/>
        </p:nvSpPr>
        <p:spPr>
          <a:xfrm>
            <a:off x="4257366" y="2473891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Classifying Groups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26EFCE-B312-8EA9-EA39-AE5F6B64A3F2}"/>
              </a:ext>
            </a:extLst>
          </p:cNvPr>
          <p:cNvSpPr/>
          <p:nvPr/>
        </p:nvSpPr>
        <p:spPr>
          <a:xfrm>
            <a:off x="4257366" y="3148490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“Reinforcement Learning”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609AFB-33BC-C972-BCF7-BE2A1D1E97AF}"/>
              </a:ext>
            </a:extLst>
          </p:cNvPr>
          <p:cNvSpPr/>
          <p:nvPr/>
        </p:nvSpPr>
        <p:spPr>
          <a:xfrm>
            <a:off x="11552332" y="3823089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Generative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E3D7B3-EE88-BC8D-5D08-3A9FD18D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0" y="48264"/>
            <a:ext cx="1126470" cy="11264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14A8A2-D4DF-C4B1-F29F-F7CE40120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93" y="8943543"/>
            <a:ext cx="781178" cy="781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C9BEB8-F546-4CBB-0197-0D8A27300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08" y="7465177"/>
            <a:ext cx="786969" cy="7869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B3030D-52A3-0A7A-F1A8-5566607CB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843" y="6954376"/>
            <a:ext cx="786969" cy="7869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93C21E-6EF0-4B3A-9FB6-168D2E551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595" y="7914768"/>
            <a:ext cx="786969" cy="7869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C692BD-0A11-ACE4-5C35-9E8B54042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110" y="8156574"/>
            <a:ext cx="786969" cy="786969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FD42D853-D23A-6A27-80FC-230A505C2317}"/>
              </a:ext>
            </a:extLst>
          </p:cNvPr>
          <p:cNvSpPr/>
          <p:nvPr/>
        </p:nvSpPr>
        <p:spPr>
          <a:xfrm>
            <a:off x="-333904" y="6752574"/>
            <a:ext cx="3075961" cy="319917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29652A-485E-B5AE-BB1B-613AE60A29D9}"/>
              </a:ext>
            </a:extLst>
          </p:cNvPr>
          <p:cNvSpPr/>
          <p:nvPr/>
        </p:nvSpPr>
        <p:spPr>
          <a:xfrm>
            <a:off x="58108" y="6697591"/>
            <a:ext cx="2361066" cy="2290894"/>
          </a:xfrm>
          <a:prstGeom prst="ellipse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860F238-4136-4E61-A378-A93C43FB49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2141" y="1964056"/>
            <a:ext cx="1722070" cy="172207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FB8BC14-4684-4630-27E8-25D9F702E86C}"/>
              </a:ext>
            </a:extLst>
          </p:cNvPr>
          <p:cNvSpPr/>
          <p:nvPr/>
        </p:nvSpPr>
        <p:spPr>
          <a:xfrm>
            <a:off x="718425" y="6791348"/>
            <a:ext cx="1434751" cy="1272887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F07276E0-53B3-1DEF-B572-201516515000}"/>
              </a:ext>
            </a:extLst>
          </p:cNvPr>
          <p:cNvSpPr txBox="1">
            <a:spLocks/>
          </p:cNvSpPr>
          <p:nvPr/>
        </p:nvSpPr>
        <p:spPr>
          <a:xfrm>
            <a:off x="1073700" y="240547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1488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A4F053C-97AE-BEDB-B25B-AB48F2328AB6}"/>
              </a:ext>
            </a:extLst>
          </p:cNvPr>
          <p:cNvSpPr/>
          <p:nvPr/>
        </p:nvSpPr>
        <p:spPr>
          <a:xfrm>
            <a:off x="2861187" y="1124018"/>
            <a:ext cx="5695588" cy="53763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>
              <a:spcBef>
                <a:spcPts val="600"/>
              </a:spcBef>
              <a:buSzPts val="2000"/>
            </a:pPr>
            <a:r>
              <a:rPr lang="en-US" sz="1800" dirty="0"/>
              <a:t>Past Information (“Data”) to Make “Better” Decisions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1B9126-56D7-415A-C38A-713BBA671045}"/>
              </a:ext>
            </a:extLst>
          </p:cNvPr>
          <p:cNvSpPr/>
          <p:nvPr/>
        </p:nvSpPr>
        <p:spPr>
          <a:xfrm>
            <a:off x="4257367" y="1799292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Predicting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E86799-6D85-E7C7-672F-F1DBE2270DD4}"/>
              </a:ext>
            </a:extLst>
          </p:cNvPr>
          <p:cNvSpPr/>
          <p:nvPr/>
        </p:nvSpPr>
        <p:spPr>
          <a:xfrm>
            <a:off x="4257366" y="2473891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Classifying Groups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26EFCE-B312-8EA9-EA39-AE5F6B64A3F2}"/>
              </a:ext>
            </a:extLst>
          </p:cNvPr>
          <p:cNvSpPr/>
          <p:nvPr/>
        </p:nvSpPr>
        <p:spPr>
          <a:xfrm>
            <a:off x="4257366" y="3148490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“Reinforcement Learning”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609AFB-33BC-C972-BCF7-BE2A1D1E97AF}"/>
              </a:ext>
            </a:extLst>
          </p:cNvPr>
          <p:cNvSpPr/>
          <p:nvPr/>
        </p:nvSpPr>
        <p:spPr>
          <a:xfrm>
            <a:off x="11552332" y="3823089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Generative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E3D7B3-EE88-BC8D-5D08-3A9FD18D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0" y="48264"/>
            <a:ext cx="1126470" cy="11264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F43FAD-F029-3511-2833-F613E58A3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87265" y="4360725"/>
            <a:ext cx="1722070" cy="1722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B0EF6-065A-9258-77A1-8690D5EC7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887265" y="-249536"/>
            <a:ext cx="1722070" cy="17220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84C040-7297-5A95-A0ED-C9AECCD9C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957373" y="1975485"/>
            <a:ext cx="1722071" cy="1722071"/>
          </a:xfrm>
          <a:prstGeom prst="rect">
            <a:avLst/>
          </a:prstGeom>
        </p:spPr>
      </p:pic>
      <p:sp>
        <p:nvSpPr>
          <p:cNvPr id="2" name="Title 6">
            <a:extLst>
              <a:ext uri="{FF2B5EF4-FFF2-40B4-BE49-F238E27FC236}">
                <a16:creationId xmlns:a16="http://schemas.microsoft.com/office/drawing/2014/main" id="{AC247AC5-93F6-7B76-6673-9DDD1A0C1E5B}"/>
              </a:ext>
            </a:extLst>
          </p:cNvPr>
          <p:cNvSpPr txBox="1">
            <a:spLocks/>
          </p:cNvSpPr>
          <p:nvPr/>
        </p:nvSpPr>
        <p:spPr>
          <a:xfrm>
            <a:off x="1073700" y="240547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F9D07-8A01-FD63-1CC2-3DFC99567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292141" y="1964056"/>
            <a:ext cx="1722070" cy="17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60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CF931593-8D6A-5F78-FA16-19C14E9AC8FB}"/>
              </a:ext>
            </a:extLst>
          </p:cNvPr>
          <p:cNvSpPr txBox="1">
            <a:spLocks/>
          </p:cNvSpPr>
          <p:nvPr/>
        </p:nvSpPr>
        <p:spPr>
          <a:xfrm>
            <a:off x="1073700" y="240547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A4F053C-97AE-BEDB-B25B-AB48F2328AB6}"/>
              </a:ext>
            </a:extLst>
          </p:cNvPr>
          <p:cNvSpPr/>
          <p:nvPr/>
        </p:nvSpPr>
        <p:spPr>
          <a:xfrm>
            <a:off x="2861187" y="1124018"/>
            <a:ext cx="5695588" cy="53763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>
              <a:spcBef>
                <a:spcPts val="600"/>
              </a:spcBef>
              <a:buSzPts val="2000"/>
            </a:pPr>
            <a:r>
              <a:rPr lang="en-US" sz="1800" dirty="0"/>
              <a:t>Past Information (“Data”) to Make “Better” Decisions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1B9126-56D7-415A-C38A-713BBA671045}"/>
              </a:ext>
            </a:extLst>
          </p:cNvPr>
          <p:cNvSpPr/>
          <p:nvPr/>
        </p:nvSpPr>
        <p:spPr>
          <a:xfrm>
            <a:off x="4257367" y="1799292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Predicting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E86799-6D85-E7C7-672F-F1DBE2270DD4}"/>
              </a:ext>
            </a:extLst>
          </p:cNvPr>
          <p:cNvSpPr/>
          <p:nvPr/>
        </p:nvSpPr>
        <p:spPr>
          <a:xfrm>
            <a:off x="4257366" y="2473891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Classifying Groups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26EFCE-B312-8EA9-EA39-AE5F6B64A3F2}"/>
              </a:ext>
            </a:extLst>
          </p:cNvPr>
          <p:cNvSpPr/>
          <p:nvPr/>
        </p:nvSpPr>
        <p:spPr>
          <a:xfrm>
            <a:off x="4257366" y="3148490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“Reinforcement Learning”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B7FA272-1475-9CCE-6A8B-A9F551B14436}"/>
              </a:ext>
            </a:extLst>
          </p:cNvPr>
          <p:cNvSpPr/>
          <p:nvPr/>
        </p:nvSpPr>
        <p:spPr>
          <a:xfrm>
            <a:off x="4257366" y="3823089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Generative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83D6AE-F47A-DBF9-A10D-0E160EB6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0" y="48264"/>
            <a:ext cx="1126470" cy="11264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47FD5C-0A4D-69DF-382D-6FFA0DAE5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72" y="6609629"/>
            <a:ext cx="1722070" cy="17220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0D2937-40CA-595D-7584-63823EE19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97153">
            <a:off x="603971" y="2619799"/>
            <a:ext cx="1722070" cy="17220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A62496-F32F-69D5-B14F-427F6E8D7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57976">
            <a:off x="2000152" y="1710715"/>
            <a:ext cx="1722070" cy="17220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D92894-ACED-70BE-67DA-5B266D9CE6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190" y="1355656"/>
            <a:ext cx="1722071" cy="172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03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AI Works</a:t>
            </a:r>
            <a:endParaRPr dirty="0"/>
          </a:p>
        </p:txBody>
      </p:sp>
      <p:sp>
        <p:nvSpPr>
          <p:cNvPr id="696" name="Google Shape;696;p33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2000" dirty="0">
              <a:solidFill>
                <a:schemeClr val="accent1"/>
              </a:solidFill>
            </a:endParaRPr>
          </a:p>
        </p:txBody>
      </p:sp>
      <p:sp>
        <p:nvSpPr>
          <p:cNvPr id="697" name="Google Shape;697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09E21-5ADF-1F51-9ACD-75B3A163F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 Different Ways…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759EC3-7F47-FCE5-022C-7FE1A5FD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551668"/>
            <a:ext cx="1126470" cy="11264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B4D43B-B1C9-823F-0D5A-5B2E87A7F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97153">
            <a:off x="-297801" y="10760188"/>
            <a:ext cx="1722070" cy="1722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75858B-187F-EF60-402D-3AB659C4A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57976">
            <a:off x="9332600" y="-5448369"/>
            <a:ext cx="1722070" cy="1722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48ABC-87EF-8EE1-9A48-8440979E4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20471" y="1309079"/>
            <a:ext cx="1722071" cy="172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19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698D0-920A-36D7-59C1-BB44801D6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0187-0E97-0734-9526-6BD7CAE7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95" y="684600"/>
            <a:ext cx="854015" cy="85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CCB3D-1A22-DA28-789B-2FECF4E40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243" y="822505"/>
            <a:ext cx="854015" cy="85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E55A-D538-7EA9-E5EB-AB73E2EB2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60" y="2028450"/>
            <a:ext cx="854015" cy="854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CD574-D442-666E-DEC5-026A7F6B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67" y="2882465"/>
            <a:ext cx="854015" cy="854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D50C4-0D69-B385-60D5-736817618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84" y="1911670"/>
            <a:ext cx="854015" cy="8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61994-B1E3-8CFF-0127-859EC017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91" y="2765685"/>
            <a:ext cx="854015" cy="85401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34B96A-3D22-77DC-3A2C-60391E02C570}"/>
              </a:ext>
            </a:extLst>
          </p:cNvPr>
          <p:cNvCxnSpPr>
            <a:cxnSpLocks/>
          </p:cNvCxnSpPr>
          <p:nvPr/>
        </p:nvCxnSpPr>
        <p:spPr>
          <a:xfrm>
            <a:off x="928150" y="4448245"/>
            <a:ext cx="7480205" cy="0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128411-ACDC-44C8-DBEA-C0F2997FE053}"/>
              </a:ext>
            </a:extLst>
          </p:cNvPr>
          <p:cNvCxnSpPr>
            <a:cxnSpLocks/>
          </p:cNvCxnSpPr>
          <p:nvPr/>
        </p:nvCxnSpPr>
        <p:spPr>
          <a:xfrm flipV="1">
            <a:off x="976277" y="591262"/>
            <a:ext cx="0" cy="3891358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A57972-315E-8BA4-7221-A28A9F903B74}"/>
              </a:ext>
            </a:extLst>
          </p:cNvPr>
          <p:cNvSpPr txBox="1"/>
          <p:nvPr/>
        </p:nvSpPr>
        <p:spPr>
          <a:xfrm>
            <a:off x="2767262" y="4544500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CA739-11BE-5219-C997-6D0292FE4E88}"/>
              </a:ext>
            </a:extLst>
          </p:cNvPr>
          <p:cNvSpPr txBox="1"/>
          <p:nvPr/>
        </p:nvSpPr>
        <p:spPr>
          <a:xfrm rot="16200000">
            <a:off x="-1416666" y="2616735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Loudness</a:t>
            </a:r>
          </a:p>
        </p:txBody>
      </p:sp>
    </p:spTree>
    <p:extLst>
      <p:ext uri="{BB962C8B-B14F-4D97-AF65-F5344CB8AC3E}">
        <p14:creationId xmlns:p14="http://schemas.microsoft.com/office/powerpoint/2010/main" val="2666744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698D0-920A-36D7-59C1-BB44801D6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0187-0E97-0734-9526-6BD7CAE7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95" y="684600"/>
            <a:ext cx="854015" cy="85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CCB3D-1A22-DA28-789B-2FECF4E40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243" y="822505"/>
            <a:ext cx="854015" cy="85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E55A-D538-7EA9-E5EB-AB73E2EB2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60" y="2028450"/>
            <a:ext cx="854015" cy="854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CD574-D442-666E-DEC5-026A7F6B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67" y="2882465"/>
            <a:ext cx="854015" cy="854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D50C4-0D69-B385-60D5-736817618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84" y="1911670"/>
            <a:ext cx="854015" cy="8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61994-B1E3-8CFF-0127-859EC017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91" y="2765685"/>
            <a:ext cx="854015" cy="85401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0486E30-D7EB-AF5C-7B81-47727B7AB5C0}"/>
              </a:ext>
            </a:extLst>
          </p:cNvPr>
          <p:cNvCxnSpPr>
            <a:cxnSpLocks/>
          </p:cNvCxnSpPr>
          <p:nvPr/>
        </p:nvCxnSpPr>
        <p:spPr>
          <a:xfrm>
            <a:off x="928150" y="4448245"/>
            <a:ext cx="7480205" cy="0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DAD910-95D3-45CB-C66A-1B369D84DA0C}"/>
              </a:ext>
            </a:extLst>
          </p:cNvPr>
          <p:cNvCxnSpPr>
            <a:cxnSpLocks/>
          </p:cNvCxnSpPr>
          <p:nvPr/>
        </p:nvCxnSpPr>
        <p:spPr>
          <a:xfrm flipV="1">
            <a:off x="976277" y="591262"/>
            <a:ext cx="0" cy="3891358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EA5737-A2CC-D655-51A3-97AEB6710601}"/>
              </a:ext>
            </a:extLst>
          </p:cNvPr>
          <p:cNvSpPr txBox="1"/>
          <p:nvPr/>
        </p:nvSpPr>
        <p:spPr>
          <a:xfrm>
            <a:off x="2767262" y="4544500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E0CF5-8026-9D8A-7993-9D2C129F1548}"/>
              </a:ext>
            </a:extLst>
          </p:cNvPr>
          <p:cNvSpPr txBox="1"/>
          <p:nvPr/>
        </p:nvSpPr>
        <p:spPr>
          <a:xfrm rot="16200000">
            <a:off x="-1416666" y="2616735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Loudness</a:t>
            </a:r>
          </a:p>
        </p:txBody>
      </p:sp>
    </p:spTree>
    <p:extLst>
      <p:ext uri="{BB962C8B-B14F-4D97-AF65-F5344CB8AC3E}">
        <p14:creationId xmlns:p14="http://schemas.microsoft.com/office/powerpoint/2010/main" val="3082017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Tm="0">
        <p159:morph option="byObject"/>
      </p:transition>
    </mc:Choice>
    <mc:Fallback>
      <p:transition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DA92A8-A088-8A45-A81F-3C4F9803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30184"/>
            <a:ext cx="6996600" cy="2198128"/>
          </a:xfrm>
        </p:spPr>
        <p:txBody>
          <a:bodyPr anchor="t"/>
          <a:lstStyle/>
          <a:p>
            <a:r>
              <a:rPr lang="en-US" sz="6600" dirty="0"/>
              <a:t>Who Am </a:t>
            </a:r>
            <a:r>
              <a:rPr lang="en-US" sz="6400" dirty="0">
                <a:solidFill>
                  <a:schemeClr val="accent2"/>
                </a:solidFill>
              </a:rPr>
              <a:t>I</a:t>
            </a:r>
            <a:r>
              <a:rPr lang="en-US" sz="6000" dirty="0"/>
              <a:t>?</a:t>
            </a:r>
            <a:endParaRPr lang="en-US" sz="6400" dirty="0"/>
          </a:p>
        </p:txBody>
      </p:sp>
      <p:sp>
        <p:nvSpPr>
          <p:cNvPr id="3" name="Google Shape;750;p39">
            <a:extLst>
              <a:ext uri="{FF2B5EF4-FFF2-40B4-BE49-F238E27FC236}">
                <a16:creationId xmlns:a16="http://schemas.microsoft.com/office/drawing/2014/main" id="{DDD27AC8-D236-07D5-AF76-9385EFC2EB35}"/>
              </a:ext>
            </a:extLst>
          </p:cNvPr>
          <p:cNvSpPr/>
          <p:nvPr/>
        </p:nvSpPr>
        <p:spPr>
          <a:xfrm>
            <a:off x="3321694" y="5771635"/>
            <a:ext cx="2500612" cy="23124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Teacher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(ML) Engineer</a:t>
            </a:r>
          </a:p>
          <a:p>
            <a:pPr algn="ctr">
              <a:spcBef>
                <a:spcPts val="600"/>
              </a:spcBef>
            </a:pPr>
            <a:r>
              <a:rPr lang="en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Scientist</a:t>
            </a:r>
          </a:p>
        </p:txBody>
      </p:sp>
      <p:sp>
        <p:nvSpPr>
          <p:cNvPr id="4" name="Google Shape;750;p39">
            <a:extLst>
              <a:ext uri="{FF2B5EF4-FFF2-40B4-BE49-F238E27FC236}">
                <a16:creationId xmlns:a16="http://schemas.microsoft.com/office/drawing/2014/main" id="{312AC496-2F2E-AFC5-67B5-1946DDA69AC7}"/>
              </a:ext>
            </a:extLst>
          </p:cNvPr>
          <p:cNvSpPr/>
          <p:nvPr/>
        </p:nvSpPr>
        <p:spPr>
          <a:xfrm>
            <a:off x="-3888187" y="1913349"/>
            <a:ext cx="2500612" cy="23124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Physics &amp; Math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Degrees</a:t>
            </a:r>
          </a:p>
        </p:txBody>
      </p:sp>
      <p:sp>
        <p:nvSpPr>
          <p:cNvPr id="5" name="Google Shape;750;p39">
            <a:extLst>
              <a:ext uri="{FF2B5EF4-FFF2-40B4-BE49-F238E27FC236}">
                <a16:creationId xmlns:a16="http://schemas.microsoft.com/office/drawing/2014/main" id="{5B570B56-B4B9-107E-23A2-4110F211C108}"/>
              </a:ext>
            </a:extLst>
          </p:cNvPr>
          <p:cNvSpPr/>
          <p:nvPr/>
        </p:nvSpPr>
        <p:spPr>
          <a:xfrm>
            <a:off x="10531575" y="1913349"/>
            <a:ext cx="2500612" cy="23124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AI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Especially With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Natural Language</a:t>
            </a:r>
          </a:p>
        </p:txBody>
      </p:sp>
    </p:spTree>
    <p:extLst>
      <p:ext uri="{BB962C8B-B14F-4D97-AF65-F5344CB8AC3E}">
        <p14:creationId xmlns:p14="http://schemas.microsoft.com/office/powerpoint/2010/main" val="3421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698D0-920A-36D7-59C1-BB44801D6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0187-0E97-0734-9526-6BD7CAE7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95" y="684600"/>
            <a:ext cx="854015" cy="85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CCB3D-1A22-DA28-789B-2FECF4E40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243" y="822505"/>
            <a:ext cx="854015" cy="85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E55A-D538-7EA9-E5EB-AB73E2EB2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60" y="2028450"/>
            <a:ext cx="854015" cy="854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CD574-D442-666E-DEC5-026A7F6B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67" y="2882465"/>
            <a:ext cx="854015" cy="854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D50C4-0D69-B385-60D5-736817618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84" y="1911670"/>
            <a:ext cx="854015" cy="8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61994-B1E3-8CFF-0127-859EC017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91" y="2765685"/>
            <a:ext cx="854015" cy="854015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8A2F9202-8508-923B-FF2D-490158E37F54}"/>
              </a:ext>
            </a:extLst>
          </p:cNvPr>
          <p:cNvSpPr/>
          <p:nvPr/>
        </p:nvSpPr>
        <p:spPr>
          <a:xfrm>
            <a:off x="3300984" y="128016"/>
            <a:ext cx="2267712" cy="4223974"/>
          </a:xfrm>
          <a:custGeom>
            <a:avLst/>
            <a:gdLst>
              <a:gd name="connsiteX0" fmla="*/ 2267712 w 2267712"/>
              <a:gd name="connsiteY0" fmla="*/ 0 h 4471416"/>
              <a:gd name="connsiteX1" fmla="*/ 0 w 2267712"/>
              <a:gd name="connsiteY1" fmla="*/ 4471416 h 447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7712" h="4471416">
                <a:moveTo>
                  <a:pt x="2267712" y="0"/>
                </a:moveTo>
                <a:lnTo>
                  <a:pt x="0" y="4471416"/>
                </a:lnTo>
              </a:path>
            </a:pathLst>
          </a:cu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37D56-78DE-86FA-0D02-5A3442CEADAD}"/>
              </a:ext>
            </a:extLst>
          </p:cNvPr>
          <p:cNvCxnSpPr>
            <a:cxnSpLocks/>
          </p:cNvCxnSpPr>
          <p:nvPr/>
        </p:nvCxnSpPr>
        <p:spPr>
          <a:xfrm>
            <a:off x="928150" y="4448245"/>
            <a:ext cx="7480205" cy="0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69F568-E5BD-9AC2-E31E-A87C8F42CEC5}"/>
              </a:ext>
            </a:extLst>
          </p:cNvPr>
          <p:cNvCxnSpPr>
            <a:cxnSpLocks/>
          </p:cNvCxnSpPr>
          <p:nvPr/>
        </p:nvCxnSpPr>
        <p:spPr>
          <a:xfrm flipV="1">
            <a:off x="976277" y="591262"/>
            <a:ext cx="0" cy="3891358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4D1007-3F0C-F4EB-EC1F-AB5190F5B0AF}"/>
              </a:ext>
            </a:extLst>
          </p:cNvPr>
          <p:cNvSpPr txBox="1"/>
          <p:nvPr/>
        </p:nvSpPr>
        <p:spPr>
          <a:xfrm>
            <a:off x="2767262" y="4544500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9D394-E2B6-AE27-6294-8E69510E5A67}"/>
              </a:ext>
            </a:extLst>
          </p:cNvPr>
          <p:cNvSpPr txBox="1"/>
          <p:nvPr/>
        </p:nvSpPr>
        <p:spPr>
          <a:xfrm rot="16200000">
            <a:off x="-1416666" y="2616735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Loudness</a:t>
            </a:r>
          </a:p>
        </p:txBody>
      </p:sp>
    </p:spTree>
    <p:extLst>
      <p:ext uri="{BB962C8B-B14F-4D97-AF65-F5344CB8AC3E}">
        <p14:creationId xmlns:p14="http://schemas.microsoft.com/office/powerpoint/2010/main" val="1925652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698D0-920A-36D7-59C1-BB44801D6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0187-0E97-0734-9526-6BD7CAE7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95" y="684600"/>
            <a:ext cx="854015" cy="85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CCB3D-1A22-DA28-789B-2FECF4E40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243" y="822505"/>
            <a:ext cx="854015" cy="85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E55A-D538-7EA9-E5EB-AB73E2EB2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60" y="2028450"/>
            <a:ext cx="854015" cy="854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CD574-D442-666E-DEC5-026A7F6B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67" y="2882465"/>
            <a:ext cx="854015" cy="854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D50C4-0D69-B385-60D5-736817618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84" y="1911670"/>
            <a:ext cx="854015" cy="8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61994-B1E3-8CFF-0127-859EC017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91" y="2765685"/>
            <a:ext cx="854015" cy="854015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CFA656D3-A6E6-0AEE-CB3C-B41EDFC66298}"/>
              </a:ext>
            </a:extLst>
          </p:cNvPr>
          <p:cNvSpPr/>
          <p:nvPr/>
        </p:nvSpPr>
        <p:spPr>
          <a:xfrm rot="20879096">
            <a:off x="2588924" y="353218"/>
            <a:ext cx="3425295" cy="3745150"/>
          </a:xfrm>
          <a:custGeom>
            <a:avLst/>
            <a:gdLst>
              <a:gd name="connsiteX0" fmla="*/ 3339548 w 3369485"/>
              <a:gd name="connsiteY0" fmla="*/ 0 h 3419061"/>
              <a:gd name="connsiteX1" fmla="*/ 3011556 w 3369485"/>
              <a:gd name="connsiteY1" fmla="*/ 1093304 h 3419061"/>
              <a:gd name="connsiteX2" fmla="*/ 805070 w 3369485"/>
              <a:gd name="connsiteY2" fmla="*/ 1341782 h 3419061"/>
              <a:gd name="connsiteX3" fmla="*/ 2107096 w 3369485"/>
              <a:gd name="connsiteY3" fmla="*/ 2564296 h 3419061"/>
              <a:gd name="connsiteX4" fmla="*/ 0 w 3369485"/>
              <a:gd name="connsiteY4" fmla="*/ 3419061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9485" h="3419061">
                <a:moveTo>
                  <a:pt x="3339548" y="0"/>
                </a:moveTo>
                <a:cubicBezTo>
                  <a:pt x="3386758" y="434837"/>
                  <a:pt x="3433969" y="869674"/>
                  <a:pt x="3011556" y="1093304"/>
                </a:cubicBezTo>
                <a:cubicBezTo>
                  <a:pt x="2589143" y="1316934"/>
                  <a:pt x="955813" y="1096617"/>
                  <a:pt x="805070" y="1341782"/>
                </a:cubicBezTo>
                <a:cubicBezTo>
                  <a:pt x="654327" y="1586947"/>
                  <a:pt x="2241274" y="2218083"/>
                  <a:pt x="2107096" y="2564296"/>
                </a:cubicBezTo>
                <a:cubicBezTo>
                  <a:pt x="1972918" y="2910509"/>
                  <a:pt x="371061" y="3283226"/>
                  <a:pt x="0" y="3419061"/>
                </a:cubicBezTo>
              </a:path>
            </a:pathLst>
          </a:cu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23AE7F6-EDF4-1787-A7DA-F210DA3E2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05462" y="1676520"/>
            <a:ext cx="463176" cy="4631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10B268-951C-81D9-FB31-BB663F6A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2440" y="2236197"/>
            <a:ext cx="438520" cy="438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0C9DE4-E456-A824-A94A-793C3A174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93884" y="1589930"/>
            <a:ext cx="438520" cy="4385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AFE92C8-8601-BCAA-A2EC-A351DADEC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12921" y="2674717"/>
            <a:ext cx="438520" cy="4385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D42F7ED-92F2-C8E3-4AD6-0A1BBFDDB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17051" y="2291061"/>
            <a:ext cx="463176" cy="4631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ADAFA0C-E838-DCFE-E965-A2B389E3F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10784" y="2734431"/>
            <a:ext cx="463176" cy="46317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5B0B33-415D-3F9A-1565-1CFDF516C425}"/>
              </a:ext>
            </a:extLst>
          </p:cNvPr>
          <p:cNvCxnSpPr>
            <a:cxnSpLocks/>
          </p:cNvCxnSpPr>
          <p:nvPr/>
        </p:nvCxnSpPr>
        <p:spPr>
          <a:xfrm>
            <a:off x="928150" y="4448245"/>
            <a:ext cx="7480205" cy="0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F71D5C-A9AF-0A39-7BEA-DD9AD7883197}"/>
              </a:ext>
            </a:extLst>
          </p:cNvPr>
          <p:cNvCxnSpPr>
            <a:cxnSpLocks/>
          </p:cNvCxnSpPr>
          <p:nvPr/>
        </p:nvCxnSpPr>
        <p:spPr>
          <a:xfrm flipV="1">
            <a:off x="976277" y="591262"/>
            <a:ext cx="0" cy="3891358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9F39B1-FC35-25CE-8B79-66A43B4F1016}"/>
              </a:ext>
            </a:extLst>
          </p:cNvPr>
          <p:cNvSpPr txBox="1"/>
          <p:nvPr/>
        </p:nvSpPr>
        <p:spPr>
          <a:xfrm>
            <a:off x="2767262" y="4544500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5A6A7-ED40-DA24-DF22-0900EF7BD0EE}"/>
              </a:ext>
            </a:extLst>
          </p:cNvPr>
          <p:cNvSpPr txBox="1"/>
          <p:nvPr/>
        </p:nvSpPr>
        <p:spPr>
          <a:xfrm rot="16200000">
            <a:off x="-1416666" y="2616735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Loudness</a:t>
            </a:r>
          </a:p>
        </p:txBody>
      </p:sp>
    </p:spTree>
    <p:extLst>
      <p:ext uri="{BB962C8B-B14F-4D97-AF65-F5344CB8AC3E}">
        <p14:creationId xmlns:p14="http://schemas.microsoft.com/office/powerpoint/2010/main" val="1076446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698D0-920A-36D7-59C1-BB44801D6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0187-0E97-0734-9526-6BD7CAE7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95" y="684600"/>
            <a:ext cx="854015" cy="85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CCB3D-1A22-DA28-789B-2FECF4E40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43" y="822505"/>
            <a:ext cx="854015" cy="85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E55A-D538-7EA9-E5EB-AB73E2EB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60" y="2028450"/>
            <a:ext cx="854015" cy="854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CD574-D442-666E-DEC5-026A7F6BE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67" y="2882465"/>
            <a:ext cx="854015" cy="854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D50C4-0D69-B385-60D5-73681761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84" y="1911670"/>
            <a:ext cx="854015" cy="8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61994-B1E3-8CFF-0127-859EC017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91" y="2765685"/>
            <a:ext cx="854015" cy="8540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23AE7F6-EDF4-1787-A7DA-F210DA3E2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5462" y="1676520"/>
            <a:ext cx="463176" cy="4631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10B268-951C-81D9-FB31-BB663F6A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92440" y="2236197"/>
            <a:ext cx="438520" cy="438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0C9DE4-E456-A824-A94A-793C3A17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93884" y="1589930"/>
            <a:ext cx="438520" cy="4385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AFE92C8-8601-BCAA-A2EC-A351DADE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12921" y="2674717"/>
            <a:ext cx="438520" cy="4385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D42F7ED-92F2-C8E3-4AD6-0A1BBFDDB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17051" y="2291061"/>
            <a:ext cx="463176" cy="4631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ADAFA0C-E838-DCFE-E965-A2B389E3F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10784" y="2734431"/>
            <a:ext cx="463176" cy="463176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F109D2F9-83C8-BCF0-9111-71CE97CE230A}"/>
              </a:ext>
            </a:extLst>
          </p:cNvPr>
          <p:cNvSpPr>
            <a:spLocks noChangeAspect="1"/>
          </p:cNvSpPr>
          <p:nvPr/>
        </p:nvSpPr>
        <p:spPr>
          <a:xfrm>
            <a:off x="-3926814" y="1376891"/>
            <a:ext cx="1094005" cy="2157132"/>
          </a:xfrm>
          <a:custGeom>
            <a:avLst/>
            <a:gdLst>
              <a:gd name="connsiteX0" fmla="*/ 2267712 w 2267712"/>
              <a:gd name="connsiteY0" fmla="*/ 0 h 4471416"/>
              <a:gd name="connsiteX1" fmla="*/ 0 w 2267712"/>
              <a:gd name="connsiteY1" fmla="*/ 4471416 h 447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7712" h="4471416">
                <a:moveTo>
                  <a:pt x="2267712" y="0"/>
                </a:moveTo>
                <a:lnTo>
                  <a:pt x="0" y="4471416"/>
                </a:lnTo>
              </a:path>
            </a:pathLst>
          </a:cu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CBECE6-D722-6CAC-769C-7118A05AE506}"/>
              </a:ext>
            </a:extLst>
          </p:cNvPr>
          <p:cNvCxnSpPr>
            <a:cxnSpLocks/>
          </p:cNvCxnSpPr>
          <p:nvPr/>
        </p:nvCxnSpPr>
        <p:spPr>
          <a:xfrm>
            <a:off x="928150" y="4448245"/>
            <a:ext cx="7480205" cy="0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332B75-B277-B1F2-6583-A47FFCBF5E60}"/>
              </a:ext>
            </a:extLst>
          </p:cNvPr>
          <p:cNvCxnSpPr>
            <a:cxnSpLocks/>
          </p:cNvCxnSpPr>
          <p:nvPr/>
        </p:nvCxnSpPr>
        <p:spPr>
          <a:xfrm flipV="1">
            <a:off x="976277" y="591262"/>
            <a:ext cx="0" cy="3891358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290665-5457-EC3A-862E-7966DFB047BD}"/>
              </a:ext>
            </a:extLst>
          </p:cNvPr>
          <p:cNvSpPr txBox="1"/>
          <p:nvPr/>
        </p:nvSpPr>
        <p:spPr>
          <a:xfrm>
            <a:off x="2767262" y="4544500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0B356A-8A6C-4FA7-4E29-A0E5A3C330EE}"/>
              </a:ext>
            </a:extLst>
          </p:cNvPr>
          <p:cNvSpPr txBox="1"/>
          <p:nvPr/>
        </p:nvSpPr>
        <p:spPr>
          <a:xfrm rot="16200000">
            <a:off x="-1416666" y="2616735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Loudness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2FB27AB-D938-6A1E-B88F-46F032D6F5B5}"/>
              </a:ext>
            </a:extLst>
          </p:cNvPr>
          <p:cNvSpPr/>
          <p:nvPr/>
        </p:nvSpPr>
        <p:spPr>
          <a:xfrm rot="20879096">
            <a:off x="2588924" y="353218"/>
            <a:ext cx="3425295" cy="3745150"/>
          </a:xfrm>
          <a:custGeom>
            <a:avLst/>
            <a:gdLst>
              <a:gd name="connsiteX0" fmla="*/ 3339548 w 3369485"/>
              <a:gd name="connsiteY0" fmla="*/ 0 h 3419061"/>
              <a:gd name="connsiteX1" fmla="*/ 3011556 w 3369485"/>
              <a:gd name="connsiteY1" fmla="*/ 1093304 h 3419061"/>
              <a:gd name="connsiteX2" fmla="*/ 805070 w 3369485"/>
              <a:gd name="connsiteY2" fmla="*/ 1341782 h 3419061"/>
              <a:gd name="connsiteX3" fmla="*/ 2107096 w 3369485"/>
              <a:gd name="connsiteY3" fmla="*/ 2564296 h 3419061"/>
              <a:gd name="connsiteX4" fmla="*/ 0 w 3369485"/>
              <a:gd name="connsiteY4" fmla="*/ 3419061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9485" h="3419061">
                <a:moveTo>
                  <a:pt x="3339548" y="0"/>
                </a:moveTo>
                <a:cubicBezTo>
                  <a:pt x="3386758" y="434837"/>
                  <a:pt x="3433969" y="869674"/>
                  <a:pt x="3011556" y="1093304"/>
                </a:cubicBezTo>
                <a:cubicBezTo>
                  <a:pt x="2589143" y="1316934"/>
                  <a:pt x="955813" y="1096617"/>
                  <a:pt x="805070" y="1341782"/>
                </a:cubicBezTo>
                <a:cubicBezTo>
                  <a:pt x="654327" y="1586947"/>
                  <a:pt x="2241274" y="2218083"/>
                  <a:pt x="2107096" y="2564296"/>
                </a:cubicBezTo>
                <a:cubicBezTo>
                  <a:pt x="1972918" y="2910509"/>
                  <a:pt x="371061" y="3283226"/>
                  <a:pt x="0" y="3419061"/>
                </a:cubicBezTo>
              </a:path>
            </a:pathLst>
          </a:cu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2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Tm="10">
        <p159:morph option="byObject"/>
      </p:transition>
    </mc:Choice>
    <mc:Fallback>
      <p:transition advTm="1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698D0-920A-36D7-59C1-BB44801D6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E6A633-2696-AC02-C333-5D0519C2E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94" y="1676520"/>
            <a:ext cx="463176" cy="4631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E0A439-5C34-2CAF-9DF6-4F06500F2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6" y="2236197"/>
            <a:ext cx="438520" cy="438520"/>
          </a:xfrm>
          <a:prstGeom prst="rect">
            <a:avLst/>
          </a:prstGeom>
        </p:spPr>
      </p:pic>
      <p:sp>
        <p:nvSpPr>
          <p:cNvPr id="27" name="Freeform 26">
            <a:extLst>
              <a:ext uri="{FF2B5EF4-FFF2-40B4-BE49-F238E27FC236}">
                <a16:creationId xmlns:a16="http://schemas.microsoft.com/office/drawing/2014/main" id="{1912C24F-D0F4-A476-8FEF-35C293D2530C}"/>
              </a:ext>
            </a:extLst>
          </p:cNvPr>
          <p:cNvSpPr>
            <a:spLocks noChangeAspect="1"/>
          </p:cNvSpPr>
          <p:nvPr/>
        </p:nvSpPr>
        <p:spPr>
          <a:xfrm>
            <a:off x="1704234" y="1371600"/>
            <a:ext cx="1094005" cy="2157132"/>
          </a:xfrm>
          <a:custGeom>
            <a:avLst/>
            <a:gdLst>
              <a:gd name="connsiteX0" fmla="*/ 2267712 w 2267712"/>
              <a:gd name="connsiteY0" fmla="*/ 0 h 4471416"/>
              <a:gd name="connsiteX1" fmla="*/ 0 w 2267712"/>
              <a:gd name="connsiteY1" fmla="*/ 4471416 h 447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7712" h="4471416">
                <a:moveTo>
                  <a:pt x="2267712" y="0"/>
                </a:moveTo>
                <a:lnTo>
                  <a:pt x="0" y="4471416"/>
                </a:lnTo>
              </a:path>
            </a:pathLst>
          </a:cu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500131-1807-7501-F988-341287DD4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72" y="1589930"/>
            <a:ext cx="438520" cy="438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DF39F1-FF47-47F3-94EA-A52D76263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935" y="2674717"/>
            <a:ext cx="438520" cy="4385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CFE4DC-DF21-9DDF-63E2-3A125230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05" y="2291061"/>
            <a:ext cx="463176" cy="4631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AEB3AA9-AD6A-D643-7087-BE1EBCAA9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072" y="2734431"/>
            <a:ext cx="463176" cy="463176"/>
          </a:xfrm>
          <a:prstGeom prst="rect">
            <a:avLst/>
          </a:prstGeom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9F9BB076-DA70-63D2-8C9A-CABADE7210E5}"/>
              </a:ext>
            </a:extLst>
          </p:cNvPr>
          <p:cNvSpPr/>
          <p:nvPr/>
        </p:nvSpPr>
        <p:spPr>
          <a:xfrm rot="20879096">
            <a:off x="5839686" y="1445784"/>
            <a:ext cx="1727022" cy="1952971"/>
          </a:xfrm>
          <a:custGeom>
            <a:avLst/>
            <a:gdLst>
              <a:gd name="connsiteX0" fmla="*/ 3339548 w 3369485"/>
              <a:gd name="connsiteY0" fmla="*/ 0 h 3419061"/>
              <a:gd name="connsiteX1" fmla="*/ 3011556 w 3369485"/>
              <a:gd name="connsiteY1" fmla="*/ 1093304 h 3419061"/>
              <a:gd name="connsiteX2" fmla="*/ 805070 w 3369485"/>
              <a:gd name="connsiteY2" fmla="*/ 1341782 h 3419061"/>
              <a:gd name="connsiteX3" fmla="*/ 2107096 w 3369485"/>
              <a:gd name="connsiteY3" fmla="*/ 2564296 h 3419061"/>
              <a:gd name="connsiteX4" fmla="*/ 0 w 3369485"/>
              <a:gd name="connsiteY4" fmla="*/ 3419061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9485" h="3419061">
                <a:moveTo>
                  <a:pt x="3339548" y="0"/>
                </a:moveTo>
                <a:cubicBezTo>
                  <a:pt x="3386758" y="434837"/>
                  <a:pt x="3433969" y="869674"/>
                  <a:pt x="3011556" y="1093304"/>
                </a:cubicBezTo>
                <a:cubicBezTo>
                  <a:pt x="2589143" y="1316934"/>
                  <a:pt x="955813" y="1096617"/>
                  <a:pt x="805070" y="1341782"/>
                </a:cubicBezTo>
                <a:cubicBezTo>
                  <a:pt x="654327" y="1586947"/>
                  <a:pt x="2241274" y="2218083"/>
                  <a:pt x="2107096" y="2564296"/>
                </a:cubicBezTo>
                <a:cubicBezTo>
                  <a:pt x="1972918" y="2910509"/>
                  <a:pt x="371061" y="3283226"/>
                  <a:pt x="0" y="3419061"/>
                </a:cubicBezTo>
              </a:path>
            </a:pathLst>
          </a:cu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D64412D-6CE6-2B78-1328-1CA985040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202" y="1676520"/>
            <a:ext cx="463176" cy="4631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C285DA-798A-584F-782C-B8480B9A6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224" y="2236197"/>
            <a:ext cx="438520" cy="438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6BDBB95-0D1C-530A-6229-D8AFE6D35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780" y="1589930"/>
            <a:ext cx="438520" cy="4385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697DFD2-D50E-65F6-1ED7-BEB916A27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43" y="2674717"/>
            <a:ext cx="438520" cy="4385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D5BA86E-8E1B-4A56-50DB-402D285CB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613" y="2291061"/>
            <a:ext cx="463176" cy="4631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337CCB-F590-32BF-1614-A825B725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880" y="2734431"/>
            <a:ext cx="463176" cy="46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93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698D0-920A-36D7-59C1-BB44801D6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0187-0E97-0734-9526-6BD7CAE7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95" y="684600"/>
            <a:ext cx="854015" cy="85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CCB3D-1A22-DA28-789B-2FECF4E40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243" y="822505"/>
            <a:ext cx="854015" cy="85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E55A-D538-7EA9-E5EB-AB73E2EB2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60" y="2028450"/>
            <a:ext cx="854015" cy="854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CD574-D442-666E-DEC5-026A7F6B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67" y="2882465"/>
            <a:ext cx="854015" cy="854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D50C4-0D69-B385-60D5-736817618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84" y="1911670"/>
            <a:ext cx="854015" cy="8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61994-B1E3-8CFF-0127-859EC017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91" y="2765685"/>
            <a:ext cx="854015" cy="85401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D76C20-37D8-5727-94D4-96E06080F6EF}"/>
              </a:ext>
            </a:extLst>
          </p:cNvPr>
          <p:cNvCxnSpPr>
            <a:cxnSpLocks/>
          </p:cNvCxnSpPr>
          <p:nvPr/>
        </p:nvCxnSpPr>
        <p:spPr>
          <a:xfrm>
            <a:off x="928150" y="4448245"/>
            <a:ext cx="7480205" cy="0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831F46-7056-9C79-ABE3-2D9A73A15BF4}"/>
              </a:ext>
            </a:extLst>
          </p:cNvPr>
          <p:cNvCxnSpPr>
            <a:cxnSpLocks/>
          </p:cNvCxnSpPr>
          <p:nvPr/>
        </p:nvCxnSpPr>
        <p:spPr>
          <a:xfrm flipV="1">
            <a:off x="976277" y="591262"/>
            <a:ext cx="0" cy="3891358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0E986A-EE91-4B6E-540D-D39FAB0947BF}"/>
              </a:ext>
            </a:extLst>
          </p:cNvPr>
          <p:cNvSpPr txBox="1"/>
          <p:nvPr/>
        </p:nvSpPr>
        <p:spPr>
          <a:xfrm>
            <a:off x="2767262" y="4544500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0093B-6E3C-9896-5040-3E469153DF63}"/>
              </a:ext>
            </a:extLst>
          </p:cNvPr>
          <p:cNvSpPr txBox="1"/>
          <p:nvPr/>
        </p:nvSpPr>
        <p:spPr>
          <a:xfrm rot="16200000">
            <a:off x="-1416666" y="2616735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Loudness</a:t>
            </a:r>
          </a:p>
        </p:txBody>
      </p:sp>
    </p:spTree>
    <p:extLst>
      <p:ext uri="{BB962C8B-B14F-4D97-AF65-F5344CB8AC3E}">
        <p14:creationId xmlns:p14="http://schemas.microsoft.com/office/powerpoint/2010/main" val="3264903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698D0-920A-36D7-59C1-BB44801D6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0187-0E97-0734-9526-6BD7CAE7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95" y="684600"/>
            <a:ext cx="854015" cy="85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CCB3D-1A22-DA28-789B-2FECF4E40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43" y="822505"/>
            <a:ext cx="854015" cy="85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E55A-D538-7EA9-E5EB-AB73E2EB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60" y="2028450"/>
            <a:ext cx="854015" cy="854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CD574-D442-666E-DEC5-026A7F6BE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67" y="2882465"/>
            <a:ext cx="854015" cy="854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D50C4-0D69-B385-60D5-73681761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84" y="1911670"/>
            <a:ext cx="854015" cy="8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61994-B1E3-8CFF-0127-859EC017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91" y="2765685"/>
            <a:ext cx="854015" cy="854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344B5-BCC9-DE47-00DD-24A524F3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23" y="5669305"/>
            <a:ext cx="854015" cy="85401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3027C0-AB43-067A-527E-F874F22B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9853" y="-169415"/>
            <a:ext cx="854015" cy="85401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26EE83-F5FF-7979-F2C2-F904EB7E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139" y="-2277061"/>
            <a:ext cx="854015" cy="85401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2DA6C7-EF6C-679E-6F7F-714A34D5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825" y="6415121"/>
            <a:ext cx="854015" cy="85401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E5319F-5509-D07A-D8EF-4B2577B06C76}"/>
              </a:ext>
            </a:extLst>
          </p:cNvPr>
          <p:cNvCxnSpPr>
            <a:cxnSpLocks/>
          </p:cNvCxnSpPr>
          <p:nvPr/>
        </p:nvCxnSpPr>
        <p:spPr>
          <a:xfrm>
            <a:off x="928150" y="4448245"/>
            <a:ext cx="7480205" cy="0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DC9A34-7071-509E-5517-C8AF3EFE3673}"/>
              </a:ext>
            </a:extLst>
          </p:cNvPr>
          <p:cNvCxnSpPr>
            <a:cxnSpLocks/>
          </p:cNvCxnSpPr>
          <p:nvPr/>
        </p:nvCxnSpPr>
        <p:spPr>
          <a:xfrm flipV="1">
            <a:off x="976277" y="591262"/>
            <a:ext cx="0" cy="3891358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207948-CD12-CE0D-14AE-EBB0EB2E5654}"/>
              </a:ext>
            </a:extLst>
          </p:cNvPr>
          <p:cNvSpPr txBox="1"/>
          <p:nvPr/>
        </p:nvSpPr>
        <p:spPr>
          <a:xfrm>
            <a:off x="2767262" y="4544500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3F0C38-C78F-6E72-C483-0A2BE4268730}"/>
              </a:ext>
            </a:extLst>
          </p:cNvPr>
          <p:cNvSpPr txBox="1"/>
          <p:nvPr/>
        </p:nvSpPr>
        <p:spPr>
          <a:xfrm rot="16200000">
            <a:off x="-1416666" y="2616735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Loudness</a:t>
            </a:r>
          </a:p>
        </p:txBody>
      </p:sp>
    </p:spTree>
    <p:extLst>
      <p:ext uri="{BB962C8B-B14F-4D97-AF65-F5344CB8AC3E}">
        <p14:creationId xmlns:p14="http://schemas.microsoft.com/office/powerpoint/2010/main" val="1517273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Tm="10">
        <p159:morph option="byObject"/>
      </p:transition>
    </mc:Choice>
    <mc:Fallback>
      <p:transition advTm="1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698D0-920A-36D7-59C1-BB44801D6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0187-0E97-0734-9526-6BD7CAE7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95" y="684600"/>
            <a:ext cx="854015" cy="85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CCB3D-1A22-DA28-789B-2FECF4E40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243" y="822505"/>
            <a:ext cx="854015" cy="85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E55A-D538-7EA9-E5EB-AB73E2EB2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60" y="2028450"/>
            <a:ext cx="854015" cy="854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CD574-D442-666E-DEC5-026A7F6B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67" y="2882465"/>
            <a:ext cx="854015" cy="854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D50C4-0D69-B385-60D5-736817618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84" y="1911670"/>
            <a:ext cx="854015" cy="8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61994-B1E3-8CFF-0127-859EC017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91" y="2765685"/>
            <a:ext cx="854015" cy="854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344B5-BCC9-DE47-00DD-24A524F3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562" y="2765684"/>
            <a:ext cx="854015" cy="854015"/>
          </a:xfrm>
          <a:prstGeom prst="rect">
            <a:avLst/>
          </a:prstGeom>
          <a:effectLst>
            <a:glow rad="254000">
              <a:schemeClr val="tx2">
                <a:lumMod val="50000"/>
                <a:alpha val="42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3027C0-AB43-067A-527E-F874F22BD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54" y="1601442"/>
            <a:ext cx="854015" cy="854015"/>
          </a:xfrm>
          <a:prstGeom prst="rect">
            <a:avLst/>
          </a:prstGeom>
          <a:effectLst>
            <a:glow rad="254000">
              <a:schemeClr val="tx2">
                <a:lumMod val="50000"/>
                <a:alpha val="42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26EE83-F5FF-7979-F2C2-F904EB7E9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92" y="257592"/>
            <a:ext cx="854015" cy="854015"/>
          </a:xfrm>
          <a:prstGeom prst="rect">
            <a:avLst/>
          </a:prstGeom>
          <a:effectLst>
            <a:glow rad="254000">
              <a:schemeClr val="tx2">
                <a:lumMod val="50000"/>
                <a:alpha val="4200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2DA6C7-EF6C-679E-6F7F-714A34D51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96" y="3619699"/>
            <a:ext cx="854015" cy="854015"/>
          </a:xfrm>
          <a:prstGeom prst="rect">
            <a:avLst/>
          </a:prstGeom>
          <a:effectLst>
            <a:glow rad="254000">
              <a:schemeClr val="tx2">
                <a:lumMod val="50000"/>
                <a:alpha val="42000"/>
              </a:schemeClr>
            </a:glo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7FC57D-B63E-DD49-8507-4EC234BD9737}"/>
              </a:ext>
            </a:extLst>
          </p:cNvPr>
          <p:cNvCxnSpPr>
            <a:cxnSpLocks/>
          </p:cNvCxnSpPr>
          <p:nvPr/>
        </p:nvCxnSpPr>
        <p:spPr>
          <a:xfrm>
            <a:off x="928150" y="4448245"/>
            <a:ext cx="7480205" cy="0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B070AA-B594-E45E-9FD4-B542BA515348}"/>
              </a:ext>
            </a:extLst>
          </p:cNvPr>
          <p:cNvCxnSpPr>
            <a:cxnSpLocks/>
          </p:cNvCxnSpPr>
          <p:nvPr/>
        </p:nvCxnSpPr>
        <p:spPr>
          <a:xfrm flipV="1">
            <a:off x="976277" y="591262"/>
            <a:ext cx="0" cy="3891358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BCBBA7-339C-F027-C5A7-2B5218146B44}"/>
              </a:ext>
            </a:extLst>
          </p:cNvPr>
          <p:cNvSpPr txBox="1"/>
          <p:nvPr/>
        </p:nvSpPr>
        <p:spPr>
          <a:xfrm>
            <a:off x="2767262" y="4544500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5B4F59-95CB-8A73-CE11-B68D9F1704DC}"/>
              </a:ext>
            </a:extLst>
          </p:cNvPr>
          <p:cNvSpPr txBox="1"/>
          <p:nvPr/>
        </p:nvSpPr>
        <p:spPr>
          <a:xfrm rot="16200000">
            <a:off x="-1416666" y="2616735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Loudness</a:t>
            </a:r>
          </a:p>
        </p:txBody>
      </p:sp>
    </p:spTree>
    <p:extLst>
      <p:ext uri="{BB962C8B-B14F-4D97-AF65-F5344CB8AC3E}">
        <p14:creationId xmlns:p14="http://schemas.microsoft.com/office/powerpoint/2010/main" val="2242115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698D0-920A-36D7-59C1-BB44801D6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0187-0E97-0734-9526-6BD7CAE7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95" y="684600"/>
            <a:ext cx="854015" cy="85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CCB3D-1A22-DA28-789B-2FECF4E40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43" y="822505"/>
            <a:ext cx="854015" cy="85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E55A-D538-7EA9-E5EB-AB73E2EB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60" y="2028450"/>
            <a:ext cx="854015" cy="854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CD574-D442-666E-DEC5-026A7F6BE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67" y="2882465"/>
            <a:ext cx="854015" cy="854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D50C4-0D69-B385-60D5-73681761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84" y="1911670"/>
            <a:ext cx="854015" cy="8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61994-B1E3-8CFF-0127-859EC017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91" y="2765685"/>
            <a:ext cx="854015" cy="854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344B5-BCC9-DE47-00DD-24A524F3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562" y="2765684"/>
            <a:ext cx="854015" cy="854015"/>
          </a:xfrm>
          <a:prstGeom prst="rect">
            <a:avLst/>
          </a:prstGeom>
          <a:effectLst>
            <a:glow rad="254000">
              <a:schemeClr val="tx2">
                <a:lumMod val="50000"/>
                <a:alpha val="42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3027C0-AB43-067A-527E-F874F22B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54" y="1601442"/>
            <a:ext cx="854015" cy="854015"/>
          </a:xfrm>
          <a:prstGeom prst="rect">
            <a:avLst/>
          </a:prstGeom>
          <a:effectLst>
            <a:glow rad="254000">
              <a:schemeClr val="tx2">
                <a:lumMod val="50000"/>
                <a:alpha val="42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26EE83-F5FF-7979-F2C2-F904EB7E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92" y="257592"/>
            <a:ext cx="854015" cy="854015"/>
          </a:xfrm>
          <a:prstGeom prst="rect">
            <a:avLst/>
          </a:prstGeom>
          <a:effectLst>
            <a:glow rad="254000">
              <a:schemeClr val="tx2">
                <a:lumMod val="50000"/>
                <a:alpha val="4200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2DA6C7-EF6C-679E-6F7F-714A34D5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96" y="3619699"/>
            <a:ext cx="854015" cy="854015"/>
          </a:xfrm>
          <a:prstGeom prst="rect">
            <a:avLst/>
          </a:prstGeom>
          <a:effectLst>
            <a:glow rad="254000">
              <a:schemeClr val="tx2">
                <a:lumMod val="50000"/>
                <a:alpha val="42000"/>
              </a:schemeClr>
            </a:glo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0A211F-4188-4AB5-C19D-4A27EDA91B59}"/>
              </a:ext>
            </a:extLst>
          </p:cNvPr>
          <p:cNvCxnSpPr>
            <a:cxnSpLocks/>
          </p:cNvCxnSpPr>
          <p:nvPr/>
        </p:nvCxnSpPr>
        <p:spPr>
          <a:xfrm>
            <a:off x="928150" y="4448245"/>
            <a:ext cx="7480205" cy="0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0CFBF3-D898-0FCB-F604-0B87363BB8E7}"/>
              </a:ext>
            </a:extLst>
          </p:cNvPr>
          <p:cNvCxnSpPr>
            <a:cxnSpLocks/>
          </p:cNvCxnSpPr>
          <p:nvPr/>
        </p:nvCxnSpPr>
        <p:spPr>
          <a:xfrm flipV="1">
            <a:off x="976277" y="591262"/>
            <a:ext cx="0" cy="3891358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2576A8-1539-055E-D76F-B50BE751E55F}"/>
              </a:ext>
            </a:extLst>
          </p:cNvPr>
          <p:cNvSpPr txBox="1"/>
          <p:nvPr/>
        </p:nvSpPr>
        <p:spPr>
          <a:xfrm>
            <a:off x="2767262" y="4544500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Size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DED5B-192A-C881-CB20-A6DCF22CD59F}"/>
              </a:ext>
            </a:extLst>
          </p:cNvPr>
          <p:cNvSpPr txBox="1"/>
          <p:nvPr/>
        </p:nvSpPr>
        <p:spPr>
          <a:xfrm rot="16200000">
            <a:off x="-1416666" y="2616735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Loudness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93105EB-8495-422F-79CF-882F47065052}"/>
              </a:ext>
            </a:extLst>
          </p:cNvPr>
          <p:cNvSpPr/>
          <p:nvPr/>
        </p:nvSpPr>
        <p:spPr>
          <a:xfrm>
            <a:off x="3300984" y="128016"/>
            <a:ext cx="2267712" cy="4223974"/>
          </a:xfrm>
          <a:custGeom>
            <a:avLst/>
            <a:gdLst>
              <a:gd name="connsiteX0" fmla="*/ 2267712 w 2267712"/>
              <a:gd name="connsiteY0" fmla="*/ 0 h 4471416"/>
              <a:gd name="connsiteX1" fmla="*/ 0 w 2267712"/>
              <a:gd name="connsiteY1" fmla="*/ 4471416 h 447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7712" h="4471416">
                <a:moveTo>
                  <a:pt x="2267712" y="0"/>
                </a:moveTo>
                <a:lnTo>
                  <a:pt x="0" y="4471416"/>
                </a:lnTo>
              </a:path>
            </a:pathLst>
          </a:cu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80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698D0-920A-36D7-59C1-BB44801D6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0187-0E97-0734-9526-6BD7CAE7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95" y="684600"/>
            <a:ext cx="854015" cy="85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CCB3D-1A22-DA28-789B-2FECF4E40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243" y="822505"/>
            <a:ext cx="854015" cy="85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E55A-D538-7EA9-E5EB-AB73E2EB2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60" y="2028450"/>
            <a:ext cx="854015" cy="854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CD574-D442-666E-DEC5-026A7F6B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67" y="2882465"/>
            <a:ext cx="854015" cy="854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D50C4-0D69-B385-60D5-736817618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84" y="1911670"/>
            <a:ext cx="854015" cy="8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61994-B1E3-8CFF-0127-859EC017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91" y="2765685"/>
            <a:ext cx="854015" cy="854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344B5-BCC9-DE47-00DD-24A524F3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562" y="2765684"/>
            <a:ext cx="854015" cy="854015"/>
          </a:xfrm>
          <a:prstGeom prst="rect">
            <a:avLst/>
          </a:prstGeom>
          <a:effectLst>
            <a:glow rad="254000">
              <a:srgbClr val="00B050">
                <a:alpha val="40000"/>
              </a:srgb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3027C0-AB43-067A-527E-F874F22BD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54" y="1601442"/>
            <a:ext cx="854015" cy="854015"/>
          </a:xfrm>
          <a:prstGeom prst="rect">
            <a:avLst/>
          </a:prstGeom>
          <a:effectLst>
            <a:glow rad="257867">
              <a:srgbClr val="00B050">
                <a:alpha val="40000"/>
              </a:srgb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26EE83-F5FF-7979-F2C2-F904EB7E9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92" y="257592"/>
            <a:ext cx="854015" cy="854015"/>
          </a:xfrm>
          <a:prstGeom prst="rect">
            <a:avLst/>
          </a:prstGeom>
          <a:effectLst>
            <a:glow rad="257867">
              <a:srgbClr val="00B050">
                <a:alpha val="40000"/>
              </a:srgb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2DA6C7-EF6C-679E-6F7F-714A34D51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96" y="3619699"/>
            <a:ext cx="854015" cy="854015"/>
          </a:xfrm>
          <a:prstGeom prst="rect">
            <a:avLst/>
          </a:prstGeom>
          <a:effectLst>
            <a:glow rad="257867">
              <a:srgbClr val="FF0000">
                <a:alpha val="40000"/>
              </a:srgbClr>
            </a:glow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5ED-41E8-0190-E4A1-43AF4D36E197}"/>
              </a:ext>
            </a:extLst>
          </p:cNvPr>
          <p:cNvCxnSpPr>
            <a:cxnSpLocks/>
          </p:cNvCxnSpPr>
          <p:nvPr/>
        </p:nvCxnSpPr>
        <p:spPr>
          <a:xfrm>
            <a:off x="928150" y="4448245"/>
            <a:ext cx="7480205" cy="0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B224BC-C229-3201-5B6B-12777EFBB313}"/>
              </a:ext>
            </a:extLst>
          </p:cNvPr>
          <p:cNvCxnSpPr>
            <a:cxnSpLocks/>
          </p:cNvCxnSpPr>
          <p:nvPr/>
        </p:nvCxnSpPr>
        <p:spPr>
          <a:xfrm flipV="1">
            <a:off x="976277" y="591262"/>
            <a:ext cx="0" cy="3891358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2B40C4-1096-7630-E68E-35DD329A3BB5}"/>
              </a:ext>
            </a:extLst>
          </p:cNvPr>
          <p:cNvSpPr txBox="1"/>
          <p:nvPr/>
        </p:nvSpPr>
        <p:spPr>
          <a:xfrm>
            <a:off x="2767262" y="4544500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6D073-0F67-E935-6AAC-2BA5FB90D925}"/>
              </a:ext>
            </a:extLst>
          </p:cNvPr>
          <p:cNvSpPr txBox="1"/>
          <p:nvPr/>
        </p:nvSpPr>
        <p:spPr>
          <a:xfrm rot="16200000">
            <a:off x="-1416666" y="2616735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Loudness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A007FA2-121B-EBF0-7CAF-8A77EB205269}"/>
              </a:ext>
            </a:extLst>
          </p:cNvPr>
          <p:cNvSpPr/>
          <p:nvPr/>
        </p:nvSpPr>
        <p:spPr>
          <a:xfrm>
            <a:off x="3300984" y="128016"/>
            <a:ext cx="2267712" cy="4223974"/>
          </a:xfrm>
          <a:custGeom>
            <a:avLst/>
            <a:gdLst>
              <a:gd name="connsiteX0" fmla="*/ 2267712 w 2267712"/>
              <a:gd name="connsiteY0" fmla="*/ 0 h 4471416"/>
              <a:gd name="connsiteX1" fmla="*/ 0 w 2267712"/>
              <a:gd name="connsiteY1" fmla="*/ 4471416 h 447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7712" h="4471416">
                <a:moveTo>
                  <a:pt x="2267712" y="0"/>
                </a:moveTo>
                <a:lnTo>
                  <a:pt x="0" y="4471416"/>
                </a:lnTo>
              </a:path>
            </a:pathLst>
          </a:cu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2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698D0-920A-36D7-59C1-BB44801D6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0187-0E97-0734-9526-6BD7CAE7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95" y="684600"/>
            <a:ext cx="854015" cy="85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CCB3D-1A22-DA28-789B-2FECF4E40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43" y="822505"/>
            <a:ext cx="854015" cy="85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E55A-D538-7EA9-E5EB-AB73E2EB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60" y="2028450"/>
            <a:ext cx="854015" cy="854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CD574-D442-666E-DEC5-026A7F6BE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67" y="2882465"/>
            <a:ext cx="854015" cy="854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D50C4-0D69-B385-60D5-73681761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84" y="1911670"/>
            <a:ext cx="854015" cy="8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61994-B1E3-8CFF-0127-859EC017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91" y="2765685"/>
            <a:ext cx="854015" cy="854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344B5-BCC9-DE47-00DD-24A524F3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562" y="2765684"/>
            <a:ext cx="854015" cy="854015"/>
          </a:xfrm>
          <a:prstGeom prst="rect">
            <a:avLst/>
          </a:prstGeom>
          <a:effectLst>
            <a:glow rad="254000">
              <a:srgbClr val="00B050">
                <a:alpha val="40000"/>
              </a:srgb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3027C0-AB43-067A-527E-F874F22B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54" y="1601442"/>
            <a:ext cx="854015" cy="854015"/>
          </a:xfrm>
          <a:prstGeom prst="rect">
            <a:avLst/>
          </a:prstGeom>
          <a:effectLst>
            <a:glow rad="257867">
              <a:srgbClr val="00B050">
                <a:alpha val="40000"/>
              </a:srgb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26EE83-F5FF-7979-F2C2-F904EB7E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92" y="257592"/>
            <a:ext cx="854015" cy="854015"/>
          </a:xfrm>
          <a:prstGeom prst="rect">
            <a:avLst/>
          </a:prstGeom>
          <a:effectLst>
            <a:glow rad="257867">
              <a:srgbClr val="00B050">
                <a:alpha val="40000"/>
              </a:srgb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2DA6C7-EF6C-679E-6F7F-714A34D5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96" y="3619699"/>
            <a:ext cx="854015" cy="854015"/>
          </a:xfrm>
          <a:prstGeom prst="rect">
            <a:avLst/>
          </a:prstGeom>
          <a:effectLst>
            <a:glow rad="257867">
              <a:srgbClr val="FF0000">
                <a:alpha val="40000"/>
              </a:srgbClr>
            </a:glow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AC752D-CEB3-85FA-BF8B-B58DDD8F2277}"/>
              </a:ext>
            </a:extLst>
          </p:cNvPr>
          <p:cNvCxnSpPr>
            <a:cxnSpLocks/>
          </p:cNvCxnSpPr>
          <p:nvPr/>
        </p:nvCxnSpPr>
        <p:spPr>
          <a:xfrm>
            <a:off x="928150" y="4448245"/>
            <a:ext cx="7480205" cy="0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4BA262-DEEA-D951-5C15-1A372C09A7E8}"/>
              </a:ext>
            </a:extLst>
          </p:cNvPr>
          <p:cNvCxnSpPr>
            <a:cxnSpLocks/>
          </p:cNvCxnSpPr>
          <p:nvPr/>
        </p:nvCxnSpPr>
        <p:spPr>
          <a:xfrm flipV="1">
            <a:off x="976277" y="591262"/>
            <a:ext cx="0" cy="3891358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E9CEA2-70A3-90CA-E1B9-0D8C94D0B275}"/>
              </a:ext>
            </a:extLst>
          </p:cNvPr>
          <p:cNvSpPr txBox="1"/>
          <p:nvPr/>
        </p:nvSpPr>
        <p:spPr>
          <a:xfrm>
            <a:off x="2767262" y="4544500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E27ED-47FC-D6A7-5185-9546C2588C35}"/>
              </a:ext>
            </a:extLst>
          </p:cNvPr>
          <p:cNvSpPr txBox="1"/>
          <p:nvPr/>
        </p:nvSpPr>
        <p:spPr>
          <a:xfrm rot="16200000">
            <a:off x="-1416666" y="2616735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Loudness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C622C19-D135-CE7C-6423-745B314A13B3}"/>
              </a:ext>
            </a:extLst>
          </p:cNvPr>
          <p:cNvSpPr/>
          <p:nvPr/>
        </p:nvSpPr>
        <p:spPr>
          <a:xfrm rot="20879096">
            <a:off x="2588924" y="353218"/>
            <a:ext cx="3425295" cy="3745150"/>
          </a:xfrm>
          <a:custGeom>
            <a:avLst/>
            <a:gdLst>
              <a:gd name="connsiteX0" fmla="*/ 3339548 w 3369485"/>
              <a:gd name="connsiteY0" fmla="*/ 0 h 3419061"/>
              <a:gd name="connsiteX1" fmla="*/ 3011556 w 3369485"/>
              <a:gd name="connsiteY1" fmla="*/ 1093304 h 3419061"/>
              <a:gd name="connsiteX2" fmla="*/ 805070 w 3369485"/>
              <a:gd name="connsiteY2" fmla="*/ 1341782 h 3419061"/>
              <a:gd name="connsiteX3" fmla="*/ 2107096 w 3369485"/>
              <a:gd name="connsiteY3" fmla="*/ 2564296 h 3419061"/>
              <a:gd name="connsiteX4" fmla="*/ 0 w 3369485"/>
              <a:gd name="connsiteY4" fmla="*/ 3419061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9485" h="3419061">
                <a:moveTo>
                  <a:pt x="3339548" y="0"/>
                </a:moveTo>
                <a:cubicBezTo>
                  <a:pt x="3386758" y="434837"/>
                  <a:pt x="3433969" y="869674"/>
                  <a:pt x="3011556" y="1093304"/>
                </a:cubicBezTo>
                <a:cubicBezTo>
                  <a:pt x="2589143" y="1316934"/>
                  <a:pt x="955813" y="1096617"/>
                  <a:pt x="805070" y="1341782"/>
                </a:cubicBezTo>
                <a:cubicBezTo>
                  <a:pt x="654327" y="1586947"/>
                  <a:pt x="2241274" y="2218083"/>
                  <a:pt x="2107096" y="2564296"/>
                </a:cubicBezTo>
                <a:cubicBezTo>
                  <a:pt x="1972918" y="2910509"/>
                  <a:pt x="371061" y="3283226"/>
                  <a:pt x="0" y="3419061"/>
                </a:cubicBezTo>
              </a:path>
            </a:pathLst>
          </a:cu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32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CF931593-8D6A-5F78-FA16-19C14E9AC8FB}"/>
              </a:ext>
            </a:extLst>
          </p:cNvPr>
          <p:cNvSpPr txBox="1">
            <a:spLocks/>
          </p:cNvSpPr>
          <p:nvPr/>
        </p:nvSpPr>
        <p:spPr>
          <a:xfrm>
            <a:off x="961503" y="229186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Who Am </a:t>
            </a:r>
            <a:r>
              <a:rPr lang="en-US" sz="3200" dirty="0">
                <a:solidFill>
                  <a:schemeClr val="accent2"/>
                </a:solidFill>
              </a:rPr>
              <a:t>I</a:t>
            </a:r>
            <a:r>
              <a:rPr lang="en-US" sz="3200" dirty="0"/>
              <a:t>?</a:t>
            </a:r>
          </a:p>
        </p:txBody>
      </p:sp>
      <p:sp>
        <p:nvSpPr>
          <p:cNvPr id="3" name="Google Shape;750;p39">
            <a:extLst>
              <a:ext uri="{FF2B5EF4-FFF2-40B4-BE49-F238E27FC236}">
                <a16:creationId xmlns:a16="http://schemas.microsoft.com/office/drawing/2014/main" id="{CBF9629E-2C46-4A3A-6786-BE8082D17798}"/>
              </a:ext>
            </a:extLst>
          </p:cNvPr>
          <p:cNvSpPr/>
          <p:nvPr/>
        </p:nvSpPr>
        <p:spPr>
          <a:xfrm>
            <a:off x="3209497" y="1129296"/>
            <a:ext cx="2500612" cy="23124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Teacher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(ML) Engineer</a:t>
            </a:r>
          </a:p>
          <a:p>
            <a:pPr algn="ctr">
              <a:spcBef>
                <a:spcPts val="600"/>
              </a:spcBef>
            </a:pPr>
            <a:r>
              <a:rPr lang="en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Scientist</a:t>
            </a:r>
          </a:p>
        </p:txBody>
      </p:sp>
      <p:sp>
        <p:nvSpPr>
          <p:cNvPr id="10" name="Google Shape;750;p39">
            <a:extLst>
              <a:ext uri="{FF2B5EF4-FFF2-40B4-BE49-F238E27FC236}">
                <a16:creationId xmlns:a16="http://schemas.microsoft.com/office/drawing/2014/main" id="{3F92DD44-11CA-6FA8-E2DC-2C4C3CEBCC3B}"/>
              </a:ext>
            </a:extLst>
          </p:cNvPr>
          <p:cNvSpPr/>
          <p:nvPr/>
        </p:nvSpPr>
        <p:spPr>
          <a:xfrm>
            <a:off x="-3888187" y="1913349"/>
            <a:ext cx="2500612" cy="23124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Physics &amp; Math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Degrees</a:t>
            </a:r>
          </a:p>
        </p:txBody>
      </p:sp>
      <p:sp>
        <p:nvSpPr>
          <p:cNvPr id="11" name="Google Shape;750;p39">
            <a:extLst>
              <a:ext uri="{FF2B5EF4-FFF2-40B4-BE49-F238E27FC236}">
                <a16:creationId xmlns:a16="http://schemas.microsoft.com/office/drawing/2014/main" id="{92337E3F-18CF-5097-9F29-9D681A76BAB4}"/>
              </a:ext>
            </a:extLst>
          </p:cNvPr>
          <p:cNvSpPr/>
          <p:nvPr/>
        </p:nvSpPr>
        <p:spPr>
          <a:xfrm>
            <a:off x="10531575" y="1913349"/>
            <a:ext cx="2500612" cy="23124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AI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Especially With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Natural Language</a:t>
            </a:r>
          </a:p>
        </p:txBody>
      </p:sp>
    </p:spTree>
    <p:extLst>
      <p:ext uri="{BB962C8B-B14F-4D97-AF65-F5344CB8AC3E}">
        <p14:creationId xmlns:p14="http://schemas.microsoft.com/office/powerpoint/2010/main" val="60374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698D0-920A-36D7-59C1-BB44801D6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0187-0E97-0734-9526-6BD7CAE7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95" y="684600"/>
            <a:ext cx="854015" cy="85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CCB3D-1A22-DA28-789B-2FECF4E40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243" y="822505"/>
            <a:ext cx="854015" cy="85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E55A-D538-7EA9-E5EB-AB73E2EB2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60" y="2028450"/>
            <a:ext cx="854015" cy="854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CD574-D442-666E-DEC5-026A7F6B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67" y="2882465"/>
            <a:ext cx="854015" cy="854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D50C4-0D69-B385-60D5-736817618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84" y="1911670"/>
            <a:ext cx="854015" cy="8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61994-B1E3-8CFF-0127-859EC017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91" y="2765685"/>
            <a:ext cx="854015" cy="854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42DF63-2232-EE25-DD44-BEC2E96F8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54" y="1601442"/>
            <a:ext cx="854015" cy="854015"/>
          </a:xfrm>
          <a:prstGeom prst="rect">
            <a:avLst/>
          </a:prstGeom>
          <a:effectLst>
            <a:glow rad="257867">
              <a:srgbClr val="FF0000">
                <a:alpha val="40000"/>
              </a:srgb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3A3491-2E02-9D0A-1EE6-1F729575A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562" y="2765684"/>
            <a:ext cx="854015" cy="854015"/>
          </a:xfrm>
          <a:prstGeom prst="rect">
            <a:avLst/>
          </a:prstGeom>
          <a:effectLst>
            <a:glow rad="254000">
              <a:srgbClr val="FF0000">
                <a:alpha val="40000"/>
              </a:srgb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7456AD-6726-011D-CE93-2354767A1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92" y="257592"/>
            <a:ext cx="854015" cy="854015"/>
          </a:xfrm>
          <a:prstGeom prst="rect">
            <a:avLst/>
          </a:prstGeom>
          <a:effectLst>
            <a:glow rad="257867">
              <a:srgbClr val="00B050">
                <a:alpha val="40000"/>
              </a:srgb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AE319C-FC9A-896A-B0A8-DAE9D2AA0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96" y="3619699"/>
            <a:ext cx="854015" cy="854015"/>
          </a:xfrm>
          <a:prstGeom prst="rect">
            <a:avLst/>
          </a:prstGeom>
          <a:effectLst>
            <a:glow rad="257867">
              <a:srgbClr val="FF0000">
                <a:alpha val="40000"/>
              </a:srgbClr>
            </a:glow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DE800-1B9B-8ADF-0449-B01E04B264E9}"/>
              </a:ext>
            </a:extLst>
          </p:cNvPr>
          <p:cNvCxnSpPr>
            <a:cxnSpLocks/>
          </p:cNvCxnSpPr>
          <p:nvPr/>
        </p:nvCxnSpPr>
        <p:spPr>
          <a:xfrm>
            <a:off x="928150" y="4448245"/>
            <a:ext cx="7480205" cy="0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7F53D-0336-1DF5-6CD4-87F714E9DC9E}"/>
              </a:ext>
            </a:extLst>
          </p:cNvPr>
          <p:cNvCxnSpPr>
            <a:cxnSpLocks/>
          </p:cNvCxnSpPr>
          <p:nvPr/>
        </p:nvCxnSpPr>
        <p:spPr>
          <a:xfrm flipV="1">
            <a:off x="976277" y="591262"/>
            <a:ext cx="0" cy="3891358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174A29-F9B2-DE99-E1D9-161C4E71A863}"/>
              </a:ext>
            </a:extLst>
          </p:cNvPr>
          <p:cNvSpPr txBox="1"/>
          <p:nvPr/>
        </p:nvSpPr>
        <p:spPr>
          <a:xfrm>
            <a:off x="2767262" y="4544500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80009-06B2-EAC6-8881-9ABB78ED3194}"/>
              </a:ext>
            </a:extLst>
          </p:cNvPr>
          <p:cNvSpPr txBox="1"/>
          <p:nvPr/>
        </p:nvSpPr>
        <p:spPr>
          <a:xfrm rot="16200000">
            <a:off x="-1416666" y="2616735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Loudness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24E6A9B-155E-A39C-856E-6CE493C7C12D}"/>
              </a:ext>
            </a:extLst>
          </p:cNvPr>
          <p:cNvSpPr/>
          <p:nvPr/>
        </p:nvSpPr>
        <p:spPr>
          <a:xfrm rot="20879096">
            <a:off x="2588924" y="353218"/>
            <a:ext cx="3425295" cy="3745150"/>
          </a:xfrm>
          <a:custGeom>
            <a:avLst/>
            <a:gdLst>
              <a:gd name="connsiteX0" fmla="*/ 3339548 w 3369485"/>
              <a:gd name="connsiteY0" fmla="*/ 0 h 3419061"/>
              <a:gd name="connsiteX1" fmla="*/ 3011556 w 3369485"/>
              <a:gd name="connsiteY1" fmla="*/ 1093304 h 3419061"/>
              <a:gd name="connsiteX2" fmla="*/ 805070 w 3369485"/>
              <a:gd name="connsiteY2" fmla="*/ 1341782 h 3419061"/>
              <a:gd name="connsiteX3" fmla="*/ 2107096 w 3369485"/>
              <a:gd name="connsiteY3" fmla="*/ 2564296 h 3419061"/>
              <a:gd name="connsiteX4" fmla="*/ 0 w 3369485"/>
              <a:gd name="connsiteY4" fmla="*/ 3419061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9485" h="3419061">
                <a:moveTo>
                  <a:pt x="3339548" y="0"/>
                </a:moveTo>
                <a:cubicBezTo>
                  <a:pt x="3386758" y="434837"/>
                  <a:pt x="3433969" y="869674"/>
                  <a:pt x="3011556" y="1093304"/>
                </a:cubicBezTo>
                <a:cubicBezTo>
                  <a:pt x="2589143" y="1316934"/>
                  <a:pt x="955813" y="1096617"/>
                  <a:pt x="805070" y="1341782"/>
                </a:cubicBezTo>
                <a:cubicBezTo>
                  <a:pt x="654327" y="1586947"/>
                  <a:pt x="2241274" y="2218083"/>
                  <a:pt x="2107096" y="2564296"/>
                </a:cubicBezTo>
                <a:cubicBezTo>
                  <a:pt x="1972918" y="2910509"/>
                  <a:pt x="371061" y="3283226"/>
                  <a:pt x="0" y="3419061"/>
                </a:cubicBezTo>
              </a:path>
            </a:pathLst>
          </a:cu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93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698D0-920A-36D7-59C1-BB44801D6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0187-0E97-0734-9526-6BD7CAE7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95" y="684600"/>
            <a:ext cx="854015" cy="85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CCB3D-1A22-DA28-789B-2FECF4E40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243" y="822505"/>
            <a:ext cx="854015" cy="85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E55A-D538-7EA9-E5EB-AB73E2EB2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60" y="2028450"/>
            <a:ext cx="854015" cy="854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CD574-D442-666E-DEC5-026A7F6B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67" y="2882465"/>
            <a:ext cx="854015" cy="854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D50C4-0D69-B385-60D5-736817618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84" y="1911670"/>
            <a:ext cx="854015" cy="8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61994-B1E3-8CFF-0127-859EC017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91" y="2765685"/>
            <a:ext cx="854015" cy="854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344B5-BCC9-DE47-00DD-24A524F3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562" y="2765684"/>
            <a:ext cx="854015" cy="854015"/>
          </a:xfrm>
          <a:prstGeom prst="rect">
            <a:avLst/>
          </a:prstGeom>
          <a:effectLst>
            <a:glow rad="254000">
              <a:srgbClr val="FF0000">
                <a:alpha val="42000"/>
              </a:srgb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3027C0-AB43-067A-527E-F874F22BD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54" y="1601442"/>
            <a:ext cx="854015" cy="854015"/>
          </a:xfrm>
          <a:prstGeom prst="rect">
            <a:avLst/>
          </a:prstGeom>
          <a:effectLst>
            <a:glow rad="254000">
              <a:srgbClr val="FF0000">
                <a:alpha val="42000"/>
              </a:srgb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26EE83-F5FF-7979-F2C2-F904EB7E9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92" y="257592"/>
            <a:ext cx="854015" cy="854015"/>
          </a:xfrm>
          <a:prstGeom prst="rect">
            <a:avLst/>
          </a:prstGeom>
          <a:effectLst>
            <a:glow rad="254000">
              <a:srgbClr val="00B050">
                <a:alpha val="42000"/>
              </a:srgb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2DA6C7-EF6C-679E-6F7F-714A34D51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96" y="3619699"/>
            <a:ext cx="854015" cy="854015"/>
          </a:xfrm>
          <a:prstGeom prst="rect">
            <a:avLst/>
          </a:prstGeom>
          <a:effectLst>
            <a:glow rad="254000">
              <a:srgbClr val="FF0000">
                <a:alpha val="42000"/>
              </a:srgbClr>
            </a:glow>
          </a:effectLst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9F927E33-2A08-58E3-3E89-C9950EE5E56B}"/>
              </a:ext>
            </a:extLst>
          </p:cNvPr>
          <p:cNvSpPr/>
          <p:nvPr/>
        </p:nvSpPr>
        <p:spPr>
          <a:xfrm>
            <a:off x="3674778" y="-228600"/>
            <a:ext cx="5066886" cy="4009827"/>
          </a:xfrm>
          <a:custGeom>
            <a:avLst/>
            <a:gdLst>
              <a:gd name="connsiteX0" fmla="*/ 2049366 w 4307934"/>
              <a:gd name="connsiteY0" fmla="*/ 0 h 3561771"/>
              <a:gd name="connsiteX1" fmla="*/ 138270 w 4307934"/>
              <a:gd name="connsiteY1" fmla="*/ 2953512 h 3561771"/>
              <a:gd name="connsiteX2" fmla="*/ 613758 w 4307934"/>
              <a:gd name="connsiteY2" fmla="*/ 3547872 h 3561771"/>
              <a:gd name="connsiteX3" fmla="*/ 4307934 w 4307934"/>
              <a:gd name="connsiteY3" fmla="*/ 3346704 h 356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7934" h="3561771">
                <a:moveTo>
                  <a:pt x="2049366" y="0"/>
                </a:moveTo>
                <a:cubicBezTo>
                  <a:pt x="1213452" y="1181100"/>
                  <a:pt x="377538" y="2362200"/>
                  <a:pt x="138270" y="2953512"/>
                </a:cubicBezTo>
                <a:cubicBezTo>
                  <a:pt x="-100998" y="3544824"/>
                  <a:pt x="-81186" y="3482340"/>
                  <a:pt x="613758" y="3547872"/>
                </a:cubicBezTo>
                <a:cubicBezTo>
                  <a:pt x="1308702" y="3613404"/>
                  <a:pt x="3666330" y="3430524"/>
                  <a:pt x="4307934" y="3346704"/>
                </a:cubicBezTo>
              </a:path>
            </a:pathLst>
          </a:cu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ED0F53-E757-DD3B-7BDF-9698E26BB9CE}"/>
              </a:ext>
            </a:extLst>
          </p:cNvPr>
          <p:cNvCxnSpPr>
            <a:cxnSpLocks/>
          </p:cNvCxnSpPr>
          <p:nvPr/>
        </p:nvCxnSpPr>
        <p:spPr>
          <a:xfrm>
            <a:off x="928150" y="4448245"/>
            <a:ext cx="7480205" cy="0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8CC589-1912-C7C2-3AC0-9E4F30C12965}"/>
              </a:ext>
            </a:extLst>
          </p:cNvPr>
          <p:cNvCxnSpPr>
            <a:cxnSpLocks/>
          </p:cNvCxnSpPr>
          <p:nvPr/>
        </p:nvCxnSpPr>
        <p:spPr>
          <a:xfrm flipV="1">
            <a:off x="976277" y="591262"/>
            <a:ext cx="0" cy="3891358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CACCDB-8553-EFEB-BFDD-EC73DEC239B3}"/>
              </a:ext>
            </a:extLst>
          </p:cNvPr>
          <p:cNvSpPr txBox="1"/>
          <p:nvPr/>
        </p:nvSpPr>
        <p:spPr>
          <a:xfrm>
            <a:off x="2767262" y="4544500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9F748-99CD-4E7F-70C5-87CEB74B21E4}"/>
              </a:ext>
            </a:extLst>
          </p:cNvPr>
          <p:cNvSpPr txBox="1"/>
          <p:nvPr/>
        </p:nvSpPr>
        <p:spPr>
          <a:xfrm rot="16200000">
            <a:off x="-1416666" y="2616735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Loudness</a:t>
            </a:r>
          </a:p>
        </p:txBody>
      </p:sp>
    </p:spTree>
    <p:extLst>
      <p:ext uri="{BB962C8B-B14F-4D97-AF65-F5344CB8AC3E}">
        <p14:creationId xmlns:p14="http://schemas.microsoft.com/office/powerpoint/2010/main" val="3208488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698D0-920A-36D7-59C1-BB44801D6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0187-0E97-0734-9526-6BD7CAE7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95" y="684600"/>
            <a:ext cx="854015" cy="85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CCB3D-1A22-DA28-789B-2FECF4E40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43" y="822505"/>
            <a:ext cx="854015" cy="85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E55A-D538-7EA9-E5EB-AB73E2EB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60" y="2028450"/>
            <a:ext cx="854015" cy="854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CD574-D442-666E-DEC5-026A7F6BE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67" y="2882465"/>
            <a:ext cx="854015" cy="854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D50C4-0D69-B385-60D5-73681761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84" y="1911670"/>
            <a:ext cx="854015" cy="8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61994-B1E3-8CFF-0127-859EC017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91" y="2765685"/>
            <a:ext cx="854015" cy="854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344B5-BCC9-DE47-00DD-24A524F3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562" y="2765684"/>
            <a:ext cx="854015" cy="854015"/>
          </a:xfrm>
          <a:prstGeom prst="rect">
            <a:avLst/>
          </a:prstGeom>
          <a:effectLst>
            <a:glow rad="254000">
              <a:srgbClr val="00B050">
                <a:alpha val="42000"/>
              </a:srgb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3027C0-AB43-067A-527E-F874F22B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54" y="1601442"/>
            <a:ext cx="854015" cy="854015"/>
          </a:xfrm>
          <a:prstGeom prst="rect">
            <a:avLst/>
          </a:prstGeom>
          <a:effectLst>
            <a:glow rad="254000">
              <a:srgbClr val="00B050">
                <a:alpha val="42000"/>
              </a:srgb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26EE83-F5FF-7979-F2C2-F904EB7E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92" y="257592"/>
            <a:ext cx="854015" cy="854015"/>
          </a:xfrm>
          <a:prstGeom prst="rect">
            <a:avLst/>
          </a:prstGeom>
          <a:effectLst>
            <a:glow rad="254000">
              <a:srgbClr val="00B050">
                <a:alpha val="42000"/>
              </a:srgb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2DA6C7-EF6C-679E-6F7F-714A34D5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96" y="3619699"/>
            <a:ext cx="854015" cy="854015"/>
          </a:xfrm>
          <a:prstGeom prst="rect">
            <a:avLst/>
          </a:prstGeom>
          <a:effectLst>
            <a:glow rad="254000">
              <a:srgbClr val="00B050">
                <a:alpha val="42000"/>
              </a:srgbClr>
            </a:glow>
          </a:effectLst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9F927E33-2A08-58E3-3E89-C9950EE5E56B}"/>
              </a:ext>
            </a:extLst>
          </p:cNvPr>
          <p:cNvSpPr/>
          <p:nvPr/>
        </p:nvSpPr>
        <p:spPr>
          <a:xfrm>
            <a:off x="3674778" y="-228600"/>
            <a:ext cx="5066886" cy="4009827"/>
          </a:xfrm>
          <a:custGeom>
            <a:avLst/>
            <a:gdLst>
              <a:gd name="connsiteX0" fmla="*/ 2049366 w 4307934"/>
              <a:gd name="connsiteY0" fmla="*/ 0 h 3561771"/>
              <a:gd name="connsiteX1" fmla="*/ 138270 w 4307934"/>
              <a:gd name="connsiteY1" fmla="*/ 2953512 h 3561771"/>
              <a:gd name="connsiteX2" fmla="*/ 613758 w 4307934"/>
              <a:gd name="connsiteY2" fmla="*/ 3547872 h 3561771"/>
              <a:gd name="connsiteX3" fmla="*/ 4307934 w 4307934"/>
              <a:gd name="connsiteY3" fmla="*/ 3346704 h 356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7934" h="3561771">
                <a:moveTo>
                  <a:pt x="2049366" y="0"/>
                </a:moveTo>
                <a:cubicBezTo>
                  <a:pt x="1213452" y="1181100"/>
                  <a:pt x="377538" y="2362200"/>
                  <a:pt x="138270" y="2953512"/>
                </a:cubicBezTo>
                <a:cubicBezTo>
                  <a:pt x="-100998" y="3544824"/>
                  <a:pt x="-81186" y="3482340"/>
                  <a:pt x="613758" y="3547872"/>
                </a:cubicBezTo>
                <a:cubicBezTo>
                  <a:pt x="1308702" y="3613404"/>
                  <a:pt x="3666330" y="3430524"/>
                  <a:pt x="4307934" y="3346704"/>
                </a:cubicBezTo>
              </a:path>
            </a:pathLst>
          </a:cu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A4A2EF-5161-B93F-8B7D-C8240C112537}"/>
              </a:ext>
            </a:extLst>
          </p:cNvPr>
          <p:cNvCxnSpPr>
            <a:cxnSpLocks/>
          </p:cNvCxnSpPr>
          <p:nvPr/>
        </p:nvCxnSpPr>
        <p:spPr>
          <a:xfrm>
            <a:off x="928150" y="4448245"/>
            <a:ext cx="7480205" cy="0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9FD48F-3DD5-1A1D-1C9E-4DE7CC416D97}"/>
              </a:ext>
            </a:extLst>
          </p:cNvPr>
          <p:cNvCxnSpPr>
            <a:cxnSpLocks/>
          </p:cNvCxnSpPr>
          <p:nvPr/>
        </p:nvCxnSpPr>
        <p:spPr>
          <a:xfrm flipV="1">
            <a:off x="976277" y="591262"/>
            <a:ext cx="0" cy="3891358"/>
          </a:xfrm>
          <a:prstGeom prst="straightConnector1">
            <a:avLst/>
          </a:prstGeom>
          <a:ln w="101600">
            <a:solidFill>
              <a:schemeClr val="tx2">
                <a:lumMod val="1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A9991A-52F1-CAE6-1225-D41F48E9C9E3}"/>
              </a:ext>
            </a:extLst>
          </p:cNvPr>
          <p:cNvSpPr txBox="1"/>
          <p:nvPr/>
        </p:nvSpPr>
        <p:spPr>
          <a:xfrm>
            <a:off x="2767262" y="4544500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45829-8424-497D-C81C-B2738E3D7110}"/>
              </a:ext>
            </a:extLst>
          </p:cNvPr>
          <p:cNvSpPr txBox="1"/>
          <p:nvPr/>
        </p:nvSpPr>
        <p:spPr>
          <a:xfrm rot="16200000">
            <a:off x="-1416666" y="2616735"/>
            <a:ext cx="380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"/>
              </a:rPr>
              <a:t>Loudness</a:t>
            </a:r>
          </a:p>
        </p:txBody>
      </p:sp>
    </p:spTree>
    <p:extLst>
      <p:ext uri="{BB962C8B-B14F-4D97-AF65-F5344CB8AC3E}">
        <p14:creationId xmlns:p14="http://schemas.microsoft.com/office/powerpoint/2010/main" val="341744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45639-2E27-E8EC-770D-085C0029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972" y="-169416"/>
            <a:ext cx="854015" cy="854015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3FF22-0636-BD52-A4D3-53466E66A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566" y="-807966"/>
            <a:ext cx="854015" cy="854015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56D36C-D976-3334-E052-11397498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98" y="5159619"/>
            <a:ext cx="854015" cy="854015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C56C9A-2ABA-ACAD-C781-43B2B9E4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965" y="5495392"/>
            <a:ext cx="854015" cy="854015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35A46F-38D1-E167-32E2-85FFF2AC1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8298" y="0"/>
            <a:ext cx="854015" cy="854015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E1C71B-A650-8C72-631A-81195033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4016" y="4113838"/>
            <a:ext cx="854015" cy="854015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4DD1CE-4B1F-E2AA-1348-431F4E71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008" y="-826555"/>
            <a:ext cx="854015" cy="854015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29C134-41B4-2CD2-211E-A06F4773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07" y="1618262"/>
            <a:ext cx="854015" cy="854015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46FE0E-B210-25FF-4016-8FB5C909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85" y="5345407"/>
            <a:ext cx="854015" cy="854015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C94D15-ED3C-EC12-4E71-9DFF2AF9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73" y="5495392"/>
            <a:ext cx="854015" cy="8540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69864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6FB9A047-AC1B-F9F0-5D7B-21DAA7B1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90" y="1070824"/>
            <a:ext cx="7887420" cy="2198128"/>
          </a:xfrm>
        </p:spPr>
        <p:txBody>
          <a:bodyPr anchor="t"/>
          <a:lstStyle/>
          <a:p>
            <a:r>
              <a:rPr lang="en-US" sz="6600" dirty="0"/>
              <a:t>Where’s the </a:t>
            </a:r>
            <a:r>
              <a:rPr lang="en-US" sz="6400" dirty="0">
                <a:solidFill>
                  <a:schemeClr val="accent2"/>
                </a:solidFill>
              </a:rPr>
              <a:t>AI</a:t>
            </a:r>
            <a:r>
              <a:rPr lang="en-US" sz="6600" dirty="0"/>
              <a:t>?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29099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CD17D63-E38C-35C8-5166-102C57C13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394" y="1533596"/>
            <a:ext cx="3691212" cy="2076307"/>
          </a:xfrm>
          <a:prstGeom prst="rect">
            <a:avLst/>
          </a:prstGeom>
        </p:spPr>
      </p:pic>
      <p:sp>
        <p:nvSpPr>
          <p:cNvPr id="36" name="Title 6">
            <a:extLst>
              <a:ext uri="{FF2B5EF4-FFF2-40B4-BE49-F238E27FC236}">
                <a16:creationId xmlns:a16="http://schemas.microsoft.com/office/drawing/2014/main" id="{1D65634C-F167-722C-462C-366C2302D371}"/>
              </a:ext>
            </a:extLst>
          </p:cNvPr>
          <p:cNvSpPr txBox="1">
            <a:spLocks/>
          </p:cNvSpPr>
          <p:nvPr/>
        </p:nvSpPr>
        <p:spPr>
          <a:xfrm>
            <a:off x="1073700" y="241040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Where’s the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001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AI: Current &amp; Future</a:t>
            </a:r>
            <a:endParaRPr dirty="0"/>
          </a:p>
        </p:txBody>
      </p:sp>
      <p:sp>
        <p:nvSpPr>
          <p:cNvPr id="695" name="Google Shape;695;p3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6" name="Google Shape;696;p33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1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chemeClr val="accent1"/>
              </a:solidFill>
            </a:endParaRPr>
          </a:p>
        </p:txBody>
      </p:sp>
      <p:sp>
        <p:nvSpPr>
          <p:cNvPr id="697" name="Google Shape;697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990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68" name="Google Shape;468;p16"/>
          <p:cNvSpPr/>
          <p:nvPr/>
        </p:nvSpPr>
        <p:spPr>
          <a:xfrm rot="4459414">
            <a:off x="5312044" y="5711"/>
            <a:ext cx="658390" cy="985216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74162681-242A-39D3-009D-594DCD125D1B}"/>
              </a:ext>
            </a:extLst>
          </p:cNvPr>
          <p:cNvSpPr txBox="1">
            <a:spLocks/>
          </p:cNvSpPr>
          <p:nvPr/>
        </p:nvSpPr>
        <p:spPr>
          <a:xfrm>
            <a:off x="3234319" y="241040"/>
            <a:ext cx="2127774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Current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AB71A8-AD40-0CF9-52E1-5F414E199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1555750"/>
            <a:ext cx="2032000" cy="20320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B1341761-2948-DF73-2923-CF98393E4860}"/>
              </a:ext>
            </a:extLst>
          </p:cNvPr>
          <p:cNvSpPr txBox="1">
            <a:spLocks/>
          </p:cNvSpPr>
          <p:nvPr/>
        </p:nvSpPr>
        <p:spPr>
          <a:xfrm>
            <a:off x="4598121" y="241040"/>
            <a:ext cx="1050351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57394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296AD40-7ABE-A31D-F8BC-AB5FF2D9BBE3}"/>
              </a:ext>
            </a:extLst>
          </p:cNvPr>
          <p:cNvSpPr/>
          <p:nvPr/>
        </p:nvSpPr>
        <p:spPr>
          <a:xfrm>
            <a:off x="155187" y="2106048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Robotics (Self-Driving)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FFC2BF-8570-8CD3-F7C8-07CFFC9C00DD}"/>
              </a:ext>
            </a:extLst>
          </p:cNvPr>
          <p:cNvSpPr/>
          <p:nvPr/>
        </p:nvSpPr>
        <p:spPr>
          <a:xfrm>
            <a:off x="4685595" y="2089663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Image Generation: </a:t>
            </a:r>
            <a:r>
              <a:rPr lang="en-US" sz="1800" dirty="0" err="1"/>
              <a:t>Midjourney</a:t>
            </a:r>
            <a:endParaRPr lang="en-US" sz="18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A5820F7-7479-053C-072F-5F48E9B112A3}"/>
              </a:ext>
            </a:extLst>
          </p:cNvPr>
          <p:cNvSpPr/>
          <p:nvPr/>
        </p:nvSpPr>
        <p:spPr>
          <a:xfrm>
            <a:off x="155188" y="1392714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Decision Making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B7641CD-0A46-AD3B-04E5-391294B52B7C}"/>
              </a:ext>
            </a:extLst>
          </p:cNvPr>
          <p:cNvSpPr/>
          <p:nvPr/>
        </p:nvSpPr>
        <p:spPr>
          <a:xfrm>
            <a:off x="2382129" y="2802997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Science/Medical Research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FD2CB-D8E1-9766-27F4-C140DF56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0" y="48264"/>
            <a:ext cx="1126470" cy="112647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1926303-65D4-8241-03CA-C1FF398BAA92}"/>
              </a:ext>
            </a:extLst>
          </p:cNvPr>
          <p:cNvSpPr/>
          <p:nvPr/>
        </p:nvSpPr>
        <p:spPr>
          <a:xfrm>
            <a:off x="4689405" y="1380889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Generating Writing: </a:t>
            </a:r>
            <a:r>
              <a:rPr lang="en-US" sz="1800" dirty="0" err="1"/>
              <a:t>ChatGPT</a:t>
            </a:r>
            <a:r>
              <a:rPr lang="en-US" sz="1800" dirty="0"/>
              <a:t> 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CF93518-AE4E-5C43-5D32-F3E382B740F7}"/>
              </a:ext>
            </a:extLst>
          </p:cNvPr>
          <p:cNvSpPr txBox="1">
            <a:spLocks/>
          </p:cNvSpPr>
          <p:nvPr/>
        </p:nvSpPr>
        <p:spPr>
          <a:xfrm>
            <a:off x="3234319" y="241040"/>
            <a:ext cx="2127774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Current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2D58031-5970-9637-5884-5E4BFD2D80B6}"/>
              </a:ext>
            </a:extLst>
          </p:cNvPr>
          <p:cNvSpPr txBox="1">
            <a:spLocks/>
          </p:cNvSpPr>
          <p:nvPr/>
        </p:nvSpPr>
        <p:spPr>
          <a:xfrm>
            <a:off x="4598121" y="241040"/>
            <a:ext cx="1050351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38343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468" name="Google Shape;468;p16"/>
          <p:cNvSpPr/>
          <p:nvPr/>
        </p:nvSpPr>
        <p:spPr>
          <a:xfrm rot="4459414">
            <a:off x="5312044" y="5711"/>
            <a:ext cx="658390" cy="985216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74162681-242A-39D3-009D-594DCD125D1B}"/>
              </a:ext>
            </a:extLst>
          </p:cNvPr>
          <p:cNvSpPr txBox="1">
            <a:spLocks/>
          </p:cNvSpPr>
          <p:nvPr/>
        </p:nvSpPr>
        <p:spPr>
          <a:xfrm>
            <a:off x="3234319" y="241040"/>
            <a:ext cx="2127774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Current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AB71A8-AD40-0CF9-52E1-5F414E199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1555750"/>
            <a:ext cx="2032000" cy="203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F4722-A2BC-B17E-433C-257754B33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609" y="-2185138"/>
            <a:ext cx="1676782" cy="1676782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B1341761-2948-DF73-2923-CF98393E4860}"/>
              </a:ext>
            </a:extLst>
          </p:cNvPr>
          <p:cNvSpPr txBox="1">
            <a:spLocks/>
          </p:cNvSpPr>
          <p:nvPr/>
        </p:nvSpPr>
        <p:spPr>
          <a:xfrm>
            <a:off x="4598121" y="241040"/>
            <a:ext cx="1050351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   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D7052CDC-2EED-4F66-6FF8-13B0F68C3A78}"/>
              </a:ext>
            </a:extLst>
          </p:cNvPr>
          <p:cNvSpPr txBox="1">
            <a:spLocks/>
          </p:cNvSpPr>
          <p:nvPr/>
        </p:nvSpPr>
        <p:spPr>
          <a:xfrm>
            <a:off x="-2394817" y="214451"/>
            <a:ext cx="2127773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Future of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C41EA5E-8663-1903-8EB0-EC550FAD6AD4}"/>
              </a:ext>
            </a:extLst>
          </p:cNvPr>
          <p:cNvSpPr txBox="1">
            <a:spLocks/>
          </p:cNvSpPr>
          <p:nvPr/>
        </p:nvSpPr>
        <p:spPr>
          <a:xfrm>
            <a:off x="9149835" y="241040"/>
            <a:ext cx="1050351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 ?   </a:t>
            </a:r>
          </a:p>
        </p:txBody>
      </p:sp>
    </p:spTree>
    <p:extLst>
      <p:ext uri="{BB962C8B-B14F-4D97-AF65-F5344CB8AC3E}">
        <p14:creationId xmlns:p14="http://schemas.microsoft.com/office/powerpoint/2010/main" val="2987605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CF931593-8D6A-5F78-FA16-19C14E9AC8FB}"/>
              </a:ext>
            </a:extLst>
          </p:cNvPr>
          <p:cNvSpPr txBox="1">
            <a:spLocks/>
          </p:cNvSpPr>
          <p:nvPr/>
        </p:nvSpPr>
        <p:spPr>
          <a:xfrm>
            <a:off x="961503" y="229186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Who Am </a:t>
            </a:r>
            <a:r>
              <a:rPr lang="en-US" sz="3200" dirty="0">
                <a:solidFill>
                  <a:schemeClr val="accent2"/>
                </a:solidFill>
              </a:rPr>
              <a:t>I</a:t>
            </a:r>
            <a:r>
              <a:rPr lang="en-US" sz="3200" dirty="0"/>
              <a:t>?</a:t>
            </a:r>
          </a:p>
        </p:txBody>
      </p:sp>
      <p:sp>
        <p:nvSpPr>
          <p:cNvPr id="3" name="Google Shape;750;p39">
            <a:extLst>
              <a:ext uri="{FF2B5EF4-FFF2-40B4-BE49-F238E27FC236}">
                <a16:creationId xmlns:a16="http://schemas.microsoft.com/office/drawing/2014/main" id="{CBF9629E-2C46-4A3A-6786-BE8082D17798}"/>
              </a:ext>
            </a:extLst>
          </p:cNvPr>
          <p:cNvSpPr/>
          <p:nvPr/>
        </p:nvSpPr>
        <p:spPr>
          <a:xfrm>
            <a:off x="3209497" y="1129296"/>
            <a:ext cx="2500612" cy="23124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Teacher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(ML) Engineer</a:t>
            </a:r>
          </a:p>
          <a:p>
            <a:pPr algn="ctr">
              <a:spcBef>
                <a:spcPts val="600"/>
              </a:spcBef>
            </a:pPr>
            <a:r>
              <a:rPr lang="en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Scientist</a:t>
            </a:r>
          </a:p>
        </p:txBody>
      </p:sp>
      <p:sp>
        <p:nvSpPr>
          <p:cNvPr id="7" name="Google Shape;750;p39">
            <a:extLst>
              <a:ext uri="{FF2B5EF4-FFF2-40B4-BE49-F238E27FC236}">
                <a16:creationId xmlns:a16="http://schemas.microsoft.com/office/drawing/2014/main" id="{4A29CB0E-E44C-0A01-A2AC-8E9EE007CFE2}"/>
              </a:ext>
            </a:extLst>
          </p:cNvPr>
          <p:cNvSpPr/>
          <p:nvPr/>
        </p:nvSpPr>
        <p:spPr>
          <a:xfrm>
            <a:off x="219924" y="1678172"/>
            <a:ext cx="2500612" cy="23124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Physics &amp; Math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Degrees</a:t>
            </a:r>
          </a:p>
        </p:txBody>
      </p:sp>
      <p:sp>
        <p:nvSpPr>
          <p:cNvPr id="4" name="Google Shape;750;p39">
            <a:extLst>
              <a:ext uri="{FF2B5EF4-FFF2-40B4-BE49-F238E27FC236}">
                <a16:creationId xmlns:a16="http://schemas.microsoft.com/office/drawing/2014/main" id="{E99243CB-6794-2A89-6B3D-18952655CB1C}"/>
              </a:ext>
            </a:extLst>
          </p:cNvPr>
          <p:cNvSpPr/>
          <p:nvPr/>
        </p:nvSpPr>
        <p:spPr>
          <a:xfrm>
            <a:off x="10531575" y="1913349"/>
            <a:ext cx="2500612" cy="23124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AI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Especially With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Natural Language</a:t>
            </a:r>
          </a:p>
        </p:txBody>
      </p:sp>
    </p:spTree>
    <p:extLst>
      <p:ext uri="{BB962C8B-B14F-4D97-AF65-F5344CB8AC3E}">
        <p14:creationId xmlns:p14="http://schemas.microsoft.com/office/powerpoint/2010/main" val="3320396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468" name="Google Shape;468;p16"/>
          <p:cNvSpPr/>
          <p:nvPr/>
        </p:nvSpPr>
        <p:spPr>
          <a:xfrm rot="4459414">
            <a:off x="5312044" y="5711"/>
            <a:ext cx="658390" cy="985216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74162681-242A-39D3-009D-594DCD125D1B}"/>
              </a:ext>
            </a:extLst>
          </p:cNvPr>
          <p:cNvSpPr txBox="1">
            <a:spLocks/>
          </p:cNvSpPr>
          <p:nvPr/>
        </p:nvSpPr>
        <p:spPr>
          <a:xfrm>
            <a:off x="3173506" y="231090"/>
            <a:ext cx="1968143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Future of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AB71A8-AD40-0CF9-52E1-5F414E199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1555750"/>
            <a:ext cx="2032000" cy="2032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3623AD9-67E4-63DD-90F0-6E8505D8BA03}"/>
              </a:ext>
            </a:extLst>
          </p:cNvPr>
          <p:cNvSpPr txBox="1">
            <a:spLocks/>
          </p:cNvSpPr>
          <p:nvPr/>
        </p:nvSpPr>
        <p:spPr>
          <a:xfrm>
            <a:off x="956988" y="-8491480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Current</a:t>
            </a:r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BF4D35A9-1FD9-FCF9-9532-EC4DA5CB7A37}"/>
              </a:ext>
            </a:extLst>
          </p:cNvPr>
          <p:cNvSpPr txBox="1">
            <a:spLocks/>
          </p:cNvSpPr>
          <p:nvPr/>
        </p:nvSpPr>
        <p:spPr>
          <a:xfrm>
            <a:off x="4598121" y="241040"/>
            <a:ext cx="1050351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r>
              <a:rPr lang="en-US" sz="3200" dirty="0"/>
              <a:t>   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58C73E32-C75E-B3D7-3064-0DAEA0F7A2B5}"/>
              </a:ext>
            </a:extLst>
          </p:cNvPr>
          <p:cNvSpPr txBox="1">
            <a:spLocks/>
          </p:cNvSpPr>
          <p:nvPr/>
        </p:nvSpPr>
        <p:spPr>
          <a:xfrm>
            <a:off x="3234319" y="-2963188"/>
            <a:ext cx="2127774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Current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EA02B-E31F-FAEA-203C-7EB5F4576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609" y="1733359"/>
            <a:ext cx="1676782" cy="1676782"/>
          </a:xfrm>
          <a:prstGeom prst="rect">
            <a:avLst/>
          </a:prstGeom>
        </p:spPr>
      </p:pic>
      <p:sp>
        <p:nvSpPr>
          <p:cNvPr id="17" name="Title 6">
            <a:extLst>
              <a:ext uri="{FF2B5EF4-FFF2-40B4-BE49-F238E27FC236}">
                <a16:creationId xmlns:a16="http://schemas.microsoft.com/office/drawing/2014/main" id="{AA14418E-F9F8-36E9-DA33-C1CB9DCE770A}"/>
              </a:ext>
            </a:extLst>
          </p:cNvPr>
          <p:cNvSpPr txBox="1">
            <a:spLocks/>
          </p:cNvSpPr>
          <p:nvPr/>
        </p:nvSpPr>
        <p:spPr>
          <a:xfrm>
            <a:off x="4885215" y="241040"/>
            <a:ext cx="1050351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 ?   </a:t>
            </a:r>
          </a:p>
        </p:txBody>
      </p:sp>
    </p:spTree>
    <p:extLst>
      <p:ext uri="{BB962C8B-B14F-4D97-AF65-F5344CB8AC3E}">
        <p14:creationId xmlns:p14="http://schemas.microsoft.com/office/powerpoint/2010/main" val="411126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Concerns About AI</a:t>
            </a:r>
            <a:endParaRPr dirty="0"/>
          </a:p>
        </p:txBody>
      </p:sp>
      <p:sp>
        <p:nvSpPr>
          <p:cNvPr id="695" name="Google Shape;695;p3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6" name="Google Shape;696;p33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12000" dirty="0">
              <a:solidFill>
                <a:schemeClr val="accent1"/>
              </a:solidFill>
            </a:endParaRPr>
          </a:p>
        </p:txBody>
      </p:sp>
      <p:sp>
        <p:nvSpPr>
          <p:cNvPr id="697" name="Google Shape;697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0983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DA92A8-A088-8A45-A81F-3C4F9803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</p:spPr>
        <p:txBody>
          <a:bodyPr/>
          <a:lstStyle/>
          <a:p>
            <a:r>
              <a:rPr lang="en-US" sz="3200" dirty="0"/>
              <a:t>Concerns About </a:t>
            </a:r>
            <a:r>
              <a:rPr lang="en-US" sz="3200" dirty="0">
                <a:solidFill>
                  <a:schemeClr val="accent2"/>
                </a:solidFill>
              </a:rPr>
              <a:t>AI</a:t>
            </a:r>
            <a:endParaRPr lang="en-US" sz="3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E5F84C4-D746-2FB0-8D07-C7FC39C5BCA5}"/>
              </a:ext>
            </a:extLst>
          </p:cNvPr>
          <p:cNvSpPr/>
          <p:nvPr/>
        </p:nvSpPr>
        <p:spPr>
          <a:xfrm>
            <a:off x="155187" y="2106048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Ethics in Its Usage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7A9F6F4-0146-CA95-7293-4D4324F3C0EB}"/>
              </a:ext>
            </a:extLst>
          </p:cNvPr>
          <p:cNvSpPr/>
          <p:nvPr/>
        </p:nvSpPr>
        <p:spPr>
          <a:xfrm>
            <a:off x="4685595" y="2089663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Who Has the Final Say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FB22B59-27C9-DF94-ACA6-BA600E80B627}"/>
              </a:ext>
            </a:extLst>
          </p:cNvPr>
          <p:cNvSpPr/>
          <p:nvPr/>
        </p:nvSpPr>
        <p:spPr>
          <a:xfrm>
            <a:off x="155188" y="1392714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Privacy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D7AAADD-E1FE-CB19-3B23-4C9796627CDE}"/>
              </a:ext>
            </a:extLst>
          </p:cNvPr>
          <p:cNvSpPr/>
          <p:nvPr/>
        </p:nvSpPr>
        <p:spPr>
          <a:xfrm>
            <a:off x="2382129" y="2802997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Emerging Technology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E205261-A8F8-00D6-C4CF-AF7CB95918DD}"/>
              </a:ext>
            </a:extLst>
          </p:cNvPr>
          <p:cNvSpPr/>
          <p:nvPr/>
        </p:nvSpPr>
        <p:spPr>
          <a:xfrm>
            <a:off x="4689405" y="1380889"/>
            <a:ext cx="4299407" cy="53763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algn="ctr">
              <a:spcBef>
                <a:spcPts val="600"/>
              </a:spcBef>
              <a:buSzPts val="2000"/>
            </a:pPr>
            <a:r>
              <a:rPr lang="en-US" sz="1800" dirty="0"/>
              <a:t>Jobs &amp; Careers</a:t>
            </a:r>
          </a:p>
        </p:txBody>
      </p:sp>
    </p:spTree>
    <p:extLst>
      <p:ext uri="{BB962C8B-B14F-4D97-AF65-F5344CB8AC3E}">
        <p14:creationId xmlns:p14="http://schemas.microsoft.com/office/powerpoint/2010/main" val="2981569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3"/>
          <p:cNvSpPr txBox="1">
            <a:spLocks noGrp="1"/>
          </p:cNvSpPr>
          <p:nvPr>
            <p:ph type="ctrTitle"/>
          </p:nvPr>
        </p:nvSpPr>
        <p:spPr>
          <a:xfrm>
            <a:off x="656357" y="3031150"/>
            <a:ext cx="686759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TensorFlow Playground Activity</a:t>
            </a:r>
            <a:endParaRPr dirty="0"/>
          </a:p>
        </p:txBody>
      </p:sp>
      <p:sp>
        <p:nvSpPr>
          <p:cNvPr id="695" name="Google Shape;695;p3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6" name="Google Shape;696;p33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 sz="12000" dirty="0">
              <a:solidFill>
                <a:schemeClr val="accent1"/>
              </a:solidFill>
            </a:endParaRPr>
          </a:p>
        </p:txBody>
      </p:sp>
      <p:sp>
        <p:nvSpPr>
          <p:cNvPr id="697" name="Google Shape;697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444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468" name="Google Shape;468;p16"/>
          <p:cNvSpPr/>
          <p:nvPr/>
        </p:nvSpPr>
        <p:spPr>
          <a:xfrm rot="4459414">
            <a:off x="5312044" y="5711"/>
            <a:ext cx="658390" cy="985216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6"/>
          <p:cNvSpPr/>
          <p:nvPr/>
        </p:nvSpPr>
        <p:spPr>
          <a:xfrm rot="7562191">
            <a:off x="6297636" y="227000"/>
            <a:ext cx="552778" cy="1078317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6"/>
          <p:cNvSpPr/>
          <p:nvPr/>
        </p:nvSpPr>
        <p:spPr>
          <a:xfrm rot="1258704">
            <a:off x="618059" y="1123418"/>
            <a:ext cx="981241" cy="2260665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DA92A8-A088-8A45-A81F-3C4F9803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</p:spPr>
        <p:txBody>
          <a:bodyPr/>
          <a:lstStyle/>
          <a:p>
            <a:r>
              <a:rPr lang="en-US" sz="3200" dirty="0"/>
              <a:t>TensorFlow Playground</a:t>
            </a:r>
            <a:br>
              <a:rPr lang="en-US" sz="3200" dirty="0"/>
            </a:br>
            <a:r>
              <a:rPr lang="en-US" sz="3200" dirty="0">
                <a:solidFill>
                  <a:schemeClr val="accent2"/>
                </a:solidFill>
              </a:rPr>
              <a:t>Playing with Real AI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72206-9420-FEB9-FCD9-BC7B63A4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334" y="1484053"/>
            <a:ext cx="4743331" cy="27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04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3"/>
          <p:cNvSpPr txBox="1">
            <a:spLocks noGrp="1"/>
          </p:cNvSpPr>
          <p:nvPr>
            <p:ph type="ctrTitle"/>
          </p:nvPr>
        </p:nvSpPr>
        <p:spPr>
          <a:xfrm>
            <a:off x="656357" y="3031150"/>
            <a:ext cx="686759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&amp; Answers Time</a:t>
            </a:r>
            <a:endParaRPr dirty="0"/>
          </a:p>
        </p:txBody>
      </p:sp>
      <p:sp>
        <p:nvSpPr>
          <p:cNvPr id="695" name="Google Shape;695;p3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AMA</a:t>
            </a:r>
            <a:endParaRPr dirty="0"/>
          </a:p>
        </p:txBody>
      </p:sp>
      <p:sp>
        <p:nvSpPr>
          <p:cNvPr id="696" name="Google Shape;696;p33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1"/>
                </a:solidFill>
                <a:latin typeface="Oswald"/>
                <a:sym typeface="Oswald"/>
              </a:rPr>
              <a:t>7</a:t>
            </a:r>
            <a:endParaRPr sz="12000" dirty="0">
              <a:solidFill>
                <a:schemeClr val="accent1"/>
              </a:solidFill>
            </a:endParaRPr>
          </a:p>
        </p:txBody>
      </p:sp>
      <p:sp>
        <p:nvSpPr>
          <p:cNvPr id="697" name="Google Shape;697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2361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76"/>
          <p:cNvSpPr txBox="1">
            <a:spLocks noGrp="1"/>
          </p:cNvSpPr>
          <p:nvPr>
            <p:ph type="ctrTitle" idx="4294967295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1036" name="Google Shape;1036;p76"/>
          <p:cNvSpPr txBox="1">
            <a:spLocks noGrp="1"/>
          </p:cNvSpPr>
          <p:nvPr>
            <p:ph type="subTitle" idx="4294967295"/>
          </p:nvPr>
        </p:nvSpPr>
        <p:spPr>
          <a:xfrm>
            <a:off x="2062950" y="3052875"/>
            <a:ext cx="50181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@MrGeislinger /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mrgeislinger.com</a:t>
            </a:r>
            <a:endParaRPr sz="3600" b="1"/>
          </a:p>
        </p:txBody>
      </p:sp>
      <p:sp>
        <p:nvSpPr>
          <p:cNvPr id="1037" name="Google Shape;1037;p7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1038" name="Google Shape;1038;p76" descr="Github Logo  free icon" title="Github Logo free ico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1213" y="3748513"/>
            <a:ext cx="317400" cy="3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76" descr="LinkedIn logo free icon" title="LinkedIn logo free icon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4802" y="3760981"/>
            <a:ext cx="317400" cy="3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76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15238" y="3697193"/>
            <a:ext cx="548700" cy="41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hlinkClick r:id="rId10"/>
            <a:extLst>
              <a:ext uri="{FF2B5EF4-FFF2-40B4-BE49-F238E27FC236}">
                <a16:creationId xmlns:a16="http://schemas.microsoft.com/office/drawing/2014/main" id="{769EA14C-2FBB-F1D2-88D5-0B9F219586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0903" y="3721078"/>
            <a:ext cx="407218" cy="407218"/>
          </a:xfrm>
          <a:prstGeom prst="rect">
            <a:avLst/>
          </a:prstGeom>
        </p:spPr>
      </p:pic>
      <p:pic>
        <p:nvPicPr>
          <p:cNvPr id="5" name="Graphic 4">
            <a:hlinkClick r:id="rId13"/>
            <a:extLst>
              <a:ext uri="{FF2B5EF4-FFF2-40B4-BE49-F238E27FC236}">
                <a16:creationId xmlns:a16="http://schemas.microsoft.com/office/drawing/2014/main" id="{B4A5756B-37D0-6F27-5489-E8E5B3C6BF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68391" y="3701473"/>
            <a:ext cx="407218" cy="407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7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048" name="Google Shape;1048;p7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Special thanks to all the people who made and released these awesome resources for free: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Presentation template by </a:t>
            </a:r>
            <a:r>
              <a:rPr lang="en" sz="1400" u="sng" dirty="0">
                <a:hlinkClick r:id="rId3"/>
              </a:rPr>
              <a:t>SlidesCarnival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This presentation uses the following typographies: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Titles: </a:t>
            </a:r>
            <a:r>
              <a:rPr lang="en" sz="1400" b="1" dirty="0"/>
              <a:t>Oswald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Body copy: </a:t>
            </a:r>
            <a:r>
              <a:rPr lang="en" sz="1400" b="1" dirty="0"/>
              <a:t>Source Sans Pro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Download for free at: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https://www.fontsquirrel.com/fonts/oswald</a:t>
            </a:r>
            <a:endParaRPr sz="1400" dirty="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 dirty="0">
              <a:solidFill>
                <a:srgbClr val="28324A"/>
              </a:solidFill>
            </a:endParaRPr>
          </a:p>
        </p:txBody>
      </p:sp>
      <p:sp>
        <p:nvSpPr>
          <p:cNvPr id="1049" name="Google Shape;1049;p7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CF931593-8D6A-5F78-FA16-19C14E9AC8FB}"/>
              </a:ext>
            </a:extLst>
          </p:cNvPr>
          <p:cNvSpPr txBox="1">
            <a:spLocks/>
          </p:cNvSpPr>
          <p:nvPr/>
        </p:nvSpPr>
        <p:spPr>
          <a:xfrm>
            <a:off x="961503" y="229186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Who Am </a:t>
            </a:r>
            <a:r>
              <a:rPr lang="en-US" sz="3200" dirty="0">
                <a:solidFill>
                  <a:schemeClr val="accent2"/>
                </a:solidFill>
              </a:rPr>
              <a:t>I</a:t>
            </a:r>
            <a:r>
              <a:rPr lang="en-US" sz="3200" dirty="0"/>
              <a:t>?</a:t>
            </a:r>
          </a:p>
        </p:txBody>
      </p:sp>
      <p:sp>
        <p:nvSpPr>
          <p:cNvPr id="3" name="Google Shape;750;p39">
            <a:extLst>
              <a:ext uri="{FF2B5EF4-FFF2-40B4-BE49-F238E27FC236}">
                <a16:creationId xmlns:a16="http://schemas.microsoft.com/office/drawing/2014/main" id="{CBF9629E-2C46-4A3A-6786-BE8082D17798}"/>
              </a:ext>
            </a:extLst>
          </p:cNvPr>
          <p:cNvSpPr/>
          <p:nvPr/>
        </p:nvSpPr>
        <p:spPr>
          <a:xfrm>
            <a:off x="3209497" y="1129296"/>
            <a:ext cx="2500612" cy="23124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Teacher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(ML) Engineer</a:t>
            </a:r>
          </a:p>
          <a:p>
            <a:pPr algn="ctr">
              <a:spcBef>
                <a:spcPts val="600"/>
              </a:spcBef>
            </a:pPr>
            <a:r>
              <a:rPr lang="en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Scientist</a:t>
            </a:r>
          </a:p>
        </p:txBody>
      </p:sp>
      <p:sp>
        <p:nvSpPr>
          <p:cNvPr id="7" name="Google Shape;750;p39">
            <a:extLst>
              <a:ext uri="{FF2B5EF4-FFF2-40B4-BE49-F238E27FC236}">
                <a16:creationId xmlns:a16="http://schemas.microsoft.com/office/drawing/2014/main" id="{4A29CB0E-E44C-0A01-A2AC-8E9EE007CFE2}"/>
              </a:ext>
            </a:extLst>
          </p:cNvPr>
          <p:cNvSpPr/>
          <p:nvPr/>
        </p:nvSpPr>
        <p:spPr>
          <a:xfrm>
            <a:off x="219924" y="1678172"/>
            <a:ext cx="2500612" cy="23124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Physics &amp; Math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Degrees</a:t>
            </a:r>
          </a:p>
        </p:txBody>
      </p:sp>
      <p:sp>
        <p:nvSpPr>
          <p:cNvPr id="9" name="Google Shape;750;p39">
            <a:extLst>
              <a:ext uri="{FF2B5EF4-FFF2-40B4-BE49-F238E27FC236}">
                <a16:creationId xmlns:a16="http://schemas.microsoft.com/office/drawing/2014/main" id="{4742D6E9-60ED-D8A0-6F8F-433F52703460}"/>
              </a:ext>
            </a:extLst>
          </p:cNvPr>
          <p:cNvSpPr/>
          <p:nvPr/>
        </p:nvSpPr>
        <p:spPr>
          <a:xfrm>
            <a:off x="6199070" y="1678172"/>
            <a:ext cx="2500612" cy="23124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AI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Especially With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Natural Language</a:t>
            </a:r>
          </a:p>
        </p:txBody>
      </p:sp>
    </p:spTree>
    <p:extLst>
      <p:ext uri="{BB962C8B-B14F-4D97-AF65-F5344CB8AC3E}">
        <p14:creationId xmlns:p14="http://schemas.microsoft.com/office/powerpoint/2010/main" val="1517630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Data Science &amp; AI?</a:t>
            </a:r>
            <a:endParaRPr dirty="0"/>
          </a:p>
        </p:txBody>
      </p:sp>
      <p:sp>
        <p:nvSpPr>
          <p:cNvPr id="695" name="Google Shape;695;p3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might already be using it</a:t>
            </a:r>
            <a:endParaRPr dirty="0"/>
          </a:p>
        </p:txBody>
      </p:sp>
      <p:sp>
        <p:nvSpPr>
          <p:cNvPr id="696" name="Google Shape;696;p33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697" name="Google Shape;697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DA92A8-A088-8A45-A81F-3C4F9803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30184"/>
            <a:ext cx="6996600" cy="2198128"/>
          </a:xfrm>
        </p:spPr>
        <p:txBody>
          <a:bodyPr anchor="t"/>
          <a:lstStyle/>
          <a:p>
            <a:r>
              <a:rPr lang="en-US" sz="6400" dirty="0">
                <a:solidFill>
                  <a:schemeClr val="accent2"/>
                </a:solidFill>
              </a:rPr>
              <a:t>Data Science</a:t>
            </a:r>
            <a:endParaRPr lang="en-US" sz="6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C3C475-47FF-A4A4-DF4B-2134CE92C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101" y="1053090"/>
            <a:ext cx="3191889" cy="30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59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CF931593-8D6A-5F78-FA16-19C14E9AC8FB}"/>
              </a:ext>
            </a:extLst>
          </p:cNvPr>
          <p:cNvSpPr txBox="1">
            <a:spLocks/>
          </p:cNvSpPr>
          <p:nvPr/>
        </p:nvSpPr>
        <p:spPr>
          <a:xfrm>
            <a:off x="961503" y="229186"/>
            <a:ext cx="6996600" cy="82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What is </a:t>
            </a:r>
            <a:r>
              <a:rPr lang="en-US" sz="3200" dirty="0">
                <a:solidFill>
                  <a:schemeClr val="accent2"/>
                </a:solidFill>
              </a:rPr>
              <a:t>Data Science</a:t>
            </a:r>
            <a:r>
              <a:rPr lang="en-US" sz="3200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4B85E-26BA-24D7-C3E3-6522EFAD2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58" y="1160834"/>
            <a:ext cx="3191889" cy="3046803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522F900-4D99-6F30-7641-3716B5B85F93}"/>
              </a:ext>
            </a:extLst>
          </p:cNvPr>
          <p:cNvSpPr/>
          <p:nvPr/>
        </p:nvSpPr>
        <p:spPr>
          <a:xfrm>
            <a:off x="13188137" y="1438646"/>
            <a:ext cx="4075778" cy="479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Various Subjects (C</a:t>
            </a:r>
            <a: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ross-Disciplinary)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4338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1019</Words>
  <Application>Microsoft Macintosh PowerPoint</Application>
  <PresentationFormat>On-screen Show (16:9)</PresentationFormat>
  <Paragraphs>314</Paragraphs>
  <Slides>57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Source Sans Pro</vt:lpstr>
      <vt:lpstr>Oswald</vt:lpstr>
      <vt:lpstr>Arial</vt:lpstr>
      <vt:lpstr>Quince template</vt:lpstr>
      <vt:lpstr>Introducing Data Science &amp; AI</vt:lpstr>
      <vt:lpstr>“So Who Are You?”</vt:lpstr>
      <vt:lpstr>Who Am I?</vt:lpstr>
      <vt:lpstr>PowerPoint Presentation</vt:lpstr>
      <vt:lpstr>PowerPoint Presentation</vt:lpstr>
      <vt:lpstr>PowerPoint Presentation</vt:lpstr>
      <vt:lpstr>What is Data Science &amp; AI?</vt:lpstr>
      <vt:lpstr>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Artificial Intelligence (AI)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AI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Where’s the AI?</vt:lpstr>
      <vt:lpstr>PowerPoint Presentation</vt:lpstr>
      <vt:lpstr>AI: Current &amp; Future</vt:lpstr>
      <vt:lpstr>PowerPoint Presentation</vt:lpstr>
      <vt:lpstr>PowerPoint Presentation</vt:lpstr>
      <vt:lpstr>PowerPoint Presentation</vt:lpstr>
      <vt:lpstr>PowerPoint Presentation</vt:lpstr>
      <vt:lpstr>Concerns About AI</vt:lpstr>
      <vt:lpstr>Concerns About AI</vt:lpstr>
      <vt:lpstr>TensorFlow Playground Activity</vt:lpstr>
      <vt:lpstr>TensorFlow Playground Playing with Real AI</vt:lpstr>
      <vt:lpstr>Questions &amp; Answers Time</vt:lpstr>
      <vt:lpstr>THANKS!</vt:lpstr>
      <vt:lpstr>PRESENTATION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DID IT! (YOU’RE NOT AN IMPOSTER)</dc:title>
  <cp:lastModifiedBy>Victor Geislinger</cp:lastModifiedBy>
  <cp:revision>38</cp:revision>
  <dcterms:modified xsi:type="dcterms:W3CDTF">2023-04-17T20:26:49Z</dcterms:modified>
</cp:coreProperties>
</file>