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0" autoAdjust="0"/>
    <p:restoredTop sz="96236" autoAdjust="0"/>
  </p:normalViewPr>
  <p:slideViewPr>
    <p:cSldViewPr snapToGrid="0">
      <p:cViewPr varScale="1">
        <p:scale>
          <a:sx n="85" d="100"/>
          <a:sy n="85" d="100"/>
        </p:scale>
        <p:origin x="14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04.03.2025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04.03.2025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04.03.2025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04.03.2025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04.03.2025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04.03.2025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04.03.2025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04.03.2025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04.03.2025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04.03.2025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04.03.2025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04.03.2025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7030A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a:xfrm>
            <a:off x="1524000" y="1776786"/>
            <a:ext cx="9144000" cy="1244319"/>
          </a:xfrm>
        </p:spPr>
        <p:txBody>
          <a:bodyPr>
            <a:normAutofit/>
          </a:bodyPr>
          <a:lstStyle/>
          <a:p>
            <a:r>
              <a:rPr lang="en-US" sz="4400" b="1" dirty="0"/>
              <a:t>Marketing Analytics Business Case</a:t>
            </a:r>
            <a:endParaRPr lang="nb-NO" sz="4400"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a:xfrm>
            <a:off x="1524000" y="3270344"/>
            <a:ext cx="9144000" cy="476903"/>
          </a:xfrm>
        </p:spPr>
        <p:txBody>
          <a:bodyPr/>
          <a:lstStyle/>
          <a:p>
            <a:r>
              <a:rPr lang="nb-NO" dirty="0"/>
              <a:t>BHAUTIK GONDALIYA</a:t>
            </a:r>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690687"/>
            <a:ext cx="10515600" cy="4802187"/>
          </a:xfrm>
        </p:spPr>
        <p:txBody>
          <a:bodyPr>
            <a:normAutofit fontScale="47500" lnSpcReduction="20000"/>
          </a:bodyPr>
          <a:lstStyle/>
          <a:p>
            <a:pPr>
              <a:lnSpc>
                <a:spcPct val="170000"/>
              </a:lnSpc>
            </a:pPr>
            <a:r>
              <a:rPr lang="en-US" sz="3400" b="1" dirty="0" err="1">
                <a:highlight>
                  <a:srgbClr val="FFFF00"/>
                </a:highlight>
                <a:latin typeface="Arial" panose="020B0604020202020204" pitchFamily="34" charset="0"/>
                <a:cs typeface="Arial" panose="020B0604020202020204" pitchFamily="34" charset="0"/>
              </a:rPr>
              <a:t>ShopEasy</a:t>
            </a:r>
            <a:r>
              <a:rPr lang="en-US" sz="3400" dirty="0">
                <a:latin typeface="Arial" panose="020B0604020202020204" pitchFamily="34" charset="0"/>
                <a:cs typeface="Arial" panose="020B0604020202020204" pitchFamily="34" charset="0"/>
              </a:rPr>
              <a:t>, an </a:t>
            </a:r>
            <a:r>
              <a:rPr lang="en-US" sz="3400" b="1" dirty="0">
                <a:highlight>
                  <a:srgbClr val="FFFF00"/>
                </a:highlight>
                <a:latin typeface="Arial" panose="020B0604020202020204" pitchFamily="34" charset="0"/>
                <a:cs typeface="Arial" panose="020B0604020202020204" pitchFamily="34" charset="0"/>
              </a:rPr>
              <a:t>online retail business</a:t>
            </a:r>
            <a:r>
              <a:rPr lang="en-US" sz="3400" dirty="0">
                <a:latin typeface="Arial" panose="020B0604020202020204" pitchFamily="34" charset="0"/>
                <a:cs typeface="Arial" panose="020B0604020202020204" pitchFamily="34" charset="0"/>
              </a:rPr>
              <a:t>, is </a:t>
            </a:r>
            <a:r>
              <a:rPr lang="en-US" sz="3400" dirty="0">
                <a:solidFill>
                  <a:srgbClr val="FF0000"/>
                </a:solidFill>
                <a:latin typeface="Arial" panose="020B0604020202020204" pitchFamily="34" charset="0"/>
                <a:cs typeface="Arial" panose="020B0604020202020204" pitchFamily="34" charset="0"/>
              </a:rPr>
              <a:t>facing reduced customer engagement and conversion rates</a:t>
            </a:r>
            <a:r>
              <a:rPr lang="en-US" sz="3400" dirty="0">
                <a:latin typeface="Arial" panose="020B0604020202020204" pitchFamily="34" charset="0"/>
                <a:cs typeface="Arial" panose="020B0604020202020204" pitchFamily="34" charset="0"/>
              </a:rPr>
              <a:t> </a:t>
            </a:r>
            <a:r>
              <a:rPr lang="en-US" sz="3400" dirty="0">
                <a:solidFill>
                  <a:schemeClr val="accent6"/>
                </a:solidFill>
                <a:latin typeface="Arial" panose="020B0604020202020204" pitchFamily="34" charset="0"/>
                <a:cs typeface="Arial" panose="020B0604020202020204" pitchFamily="34" charset="0"/>
              </a:rPr>
              <a:t>despite launching several new online marketing campaigns</a:t>
            </a:r>
            <a:r>
              <a:rPr lang="en-US" sz="3400" dirty="0">
                <a:latin typeface="Arial" panose="020B0604020202020204" pitchFamily="34" charset="0"/>
                <a:cs typeface="Arial" panose="020B0604020202020204" pitchFamily="34" charset="0"/>
              </a:rPr>
              <a:t>. They are reaching out to you to help </a:t>
            </a:r>
            <a:r>
              <a:rPr lang="en-US" sz="3400" dirty="0">
                <a:solidFill>
                  <a:srgbClr val="0070C0"/>
                </a:solidFill>
                <a:latin typeface="Arial" panose="020B0604020202020204" pitchFamily="34" charset="0"/>
                <a:cs typeface="Arial" panose="020B0604020202020204" pitchFamily="34" charset="0"/>
              </a:rPr>
              <a:t>conduct a detailed analysis and identify areas for improvement in their marketing strategies</a:t>
            </a:r>
            <a:r>
              <a:rPr lang="en-US" sz="3400" dirty="0">
                <a:latin typeface="Arial" panose="020B0604020202020204" pitchFamily="34" charset="0"/>
                <a:cs typeface="Arial" panose="020B0604020202020204" pitchFamily="34" charset="0"/>
              </a:rPr>
              <a:t>.</a:t>
            </a:r>
          </a:p>
          <a:p>
            <a:pPr>
              <a:lnSpc>
                <a:spcPct val="170000"/>
              </a:lnSpc>
            </a:pPr>
            <a:endParaRPr lang="en-US" dirty="0">
              <a:latin typeface="Arial" panose="020B0604020202020204" pitchFamily="34" charset="0"/>
              <a:cs typeface="Arial" panose="020B0604020202020204" pitchFamily="34" charset="0"/>
            </a:endParaRPr>
          </a:p>
          <a:p>
            <a:pPr>
              <a:lnSpc>
                <a:spcPct val="170000"/>
              </a:lnSpc>
            </a:pPr>
            <a:r>
              <a:rPr lang="en-US" sz="3300" b="1" dirty="0">
                <a:latin typeface="Arial" panose="020B0604020202020204" pitchFamily="34" charset="0"/>
                <a:cs typeface="Arial" panose="020B0604020202020204" pitchFamily="34" charset="0"/>
              </a:rPr>
              <a:t>Key Points:</a:t>
            </a:r>
            <a:endParaRPr lang="en-US" sz="3300" dirty="0">
              <a:latin typeface="Arial" panose="020B0604020202020204" pitchFamily="34" charset="0"/>
              <a:cs typeface="Arial" panose="020B0604020202020204" pitchFamily="34" charset="0"/>
            </a:endParaRPr>
          </a:p>
          <a:p>
            <a:pPr lvl="1">
              <a:lnSpc>
                <a:spcPct val="170000"/>
              </a:lnSpc>
            </a:pPr>
            <a:r>
              <a:rPr lang="en-US" sz="2900" b="1" dirty="0">
                <a:latin typeface="Arial" panose="020B0604020202020204" pitchFamily="34" charset="0"/>
                <a:cs typeface="Arial" panose="020B0604020202020204" pitchFamily="34" charset="0"/>
              </a:rPr>
              <a:t>Reduced Customer Engagement:</a:t>
            </a:r>
            <a:r>
              <a:rPr lang="en-US" sz="2900" dirty="0">
                <a:latin typeface="Arial" panose="020B0604020202020204" pitchFamily="34" charset="0"/>
                <a:cs typeface="Arial" panose="020B0604020202020204" pitchFamily="34" charset="0"/>
              </a:rPr>
              <a:t> The </a:t>
            </a:r>
            <a:r>
              <a:rPr lang="en-US" sz="2900" dirty="0">
                <a:highlight>
                  <a:srgbClr val="00FF00"/>
                </a:highlight>
                <a:latin typeface="Arial" panose="020B0604020202020204" pitchFamily="34" charset="0"/>
                <a:cs typeface="Arial" panose="020B0604020202020204" pitchFamily="34" charset="0"/>
              </a:rPr>
              <a:t>number of customer interactions and engagement </a:t>
            </a:r>
            <a:r>
              <a:rPr lang="en-US" sz="2900" dirty="0">
                <a:latin typeface="Arial" panose="020B0604020202020204" pitchFamily="34" charset="0"/>
                <a:cs typeface="Arial" panose="020B0604020202020204" pitchFamily="34" charset="0"/>
              </a:rPr>
              <a:t>with the site and marketing content has declined.</a:t>
            </a:r>
          </a:p>
          <a:p>
            <a:pPr lvl="1">
              <a:lnSpc>
                <a:spcPct val="170000"/>
              </a:lnSpc>
            </a:pPr>
            <a:r>
              <a:rPr lang="en-US" sz="2900" b="1" dirty="0">
                <a:latin typeface="Arial" panose="020B0604020202020204" pitchFamily="34" charset="0"/>
                <a:cs typeface="Arial" panose="020B0604020202020204" pitchFamily="34" charset="0"/>
              </a:rPr>
              <a:t>Decreased Conversion Rates:</a:t>
            </a:r>
            <a:r>
              <a:rPr lang="en-US" sz="2900" dirty="0">
                <a:latin typeface="Arial" panose="020B0604020202020204" pitchFamily="34" charset="0"/>
                <a:cs typeface="Arial" panose="020B0604020202020204" pitchFamily="34" charset="0"/>
              </a:rPr>
              <a:t> Fewer site visitors are converting into paying customers.</a:t>
            </a:r>
          </a:p>
          <a:p>
            <a:pPr lvl="1">
              <a:lnSpc>
                <a:spcPct val="170000"/>
              </a:lnSpc>
            </a:pPr>
            <a:r>
              <a:rPr lang="en-US" sz="2900" b="1" dirty="0">
                <a:latin typeface="Arial" panose="020B0604020202020204" pitchFamily="34" charset="0"/>
                <a:cs typeface="Arial" panose="020B0604020202020204" pitchFamily="34" charset="0"/>
              </a:rPr>
              <a:t>High Marketing Expenses</a:t>
            </a:r>
            <a:r>
              <a:rPr lang="en-US" sz="2900" b="1" dirty="0">
                <a:highlight>
                  <a:srgbClr val="00FF00"/>
                </a:highlight>
                <a:latin typeface="Arial" panose="020B0604020202020204" pitchFamily="34" charset="0"/>
                <a:cs typeface="Arial" panose="020B0604020202020204" pitchFamily="34" charset="0"/>
              </a:rPr>
              <a:t>:</a:t>
            </a:r>
            <a:r>
              <a:rPr lang="en-US" sz="2900" dirty="0">
                <a:highlight>
                  <a:srgbClr val="00FF00"/>
                </a:highlight>
                <a:latin typeface="Arial" panose="020B0604020202020204" pitchFamily="34" charset="0"/>
                <a:cs typeface="Arial" panose="020B0604020202020204" pitchFamily="34" charset="0"/>
              </a:rPr>
              <a:t> Significant investments in marketing campaigns </a:t>
            </a:r>
            <a:r>
              <a:rPr lang="en-US" sz="2900" dirty="0">
                <a:latin typeface="Arial" panose="020B0604020202020204" pitchFamily="34" charset="0"/>
                <a:cs typeface="Arial" panose="020B0604020202020204" pitchFamily="34" charset="0"/>
              </a:rPr>
              <a:t>are not yielding expected returns.</a:t>
            </a:r>
          </a:p>
          <a:p>
            <a:pPr lvl="1">
              <a:lnSpc>
                <a:spcPct val="170000"/>
              </a:lnSpc>
            </a:pPr>
            <a:r>
              <a:rPr lang="en-US" sz="2900" b="1" dirty="0">
                <a:latin typeface="Arial" panose="020B0604020202020204" pitchFamily="34" charset="0"/>
                <a:cs typeface="Arial" panose="020B0604020202020204" pitchFamily="34" charset="0"/>
              </a:rPr>
              <a:t>Need for Customer Feedback Analysis:</a:t>
            </a:r>
            <a:r>
              <a:rPr lang="en-US" sz="2900" dirty="0">
                <a:latin typeface="Arial" panose="020B0604020202020204" pitchFamily="34" charset="0"/>
                <a:cs typeface="Arial" panose="020B0604020202020204" pitchFamily="34" charset="0"/>
              </a:rPr>
              <a:t> </a:t>
            </a:r>
            <a:r>
              <a:rPr lang="en-US" sz="2900" dirty="0">
                <a:highlight>
                  <a:srgbClr val="00FF00"/>
                </a:highlight>
                <a:latin typeface="Arial" panose="020B0604020202020204" pitchFamily="34" charset="0"/>
                <a:cs typeface="Arial" panose="020B0604020202020204" pitchFamily="34" charset="0"/>
              </a:rPr>
              <a:t>Understanding customer opinions about products and services </a:t>
            </a:r>
            <a:r>
              <a:rPr lang="en-US" sz="2900" dirty="0">
                <a:latin typeface="Arial" panose="020B0604020202020204" pitchFamily="34" charset="0"/>
                <a:cs typeface="Arial" panose="020B0604020202020204" pitchFamily="34" charset="0"/>
              </a:rPr>
              <a:t>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latin typeface="Arial" panose="020B0604020202020204" pitchFamily="34" charset="0"/>
                <a:cs typeface="Arial" panose="020B0604020202020204" pitchFamily="34" charset="0"/>
              </a:rPr>
              <a:t>Hi Data Analyst,</a:t>
            </a:r>
          </a:p>
          <a:p>
            <a:pPr marL="0" indent="0">
              <a:lnSpc>
                <a:spcPct val="170000"/>
              </a:lnSpc>
              <a:buNone/>
            </a:pPr>
            <a:r>
              <a:rPr lang="en-US" dirty="0">
                <a:latin typeface="Arial" panose="020B0604020202020204" pitchFamily="34" charset="0"/>
                <a:cs typeface="Arial" panose="020B0604020202020204" pitchFamily="34" charset="0"/>
              </a:rPr>
              <a:t>I hope this email finds you well. I’m the Marketing Manager at </a:t>
            </a:r>
            <a:r>
              <a:rPr lang="en-US" b="1" dirty="0" err="1">
                <a:highlight>
                  <a:srgbClr val="FFFF00"/>
                </a:highlight>
                <a:latin typeface="Arial" panose="020B0604020202020204" pitchFamily="34" charset="0"/>
                <a:cs typeface="Arial" panose="020B0604020202020204" pitchFamily="34" charset="0"/>
              </a:rPr>
              <a:t>ShopEasy</a:t>
            </a:r>
            <a:r>
              <a:rPr lang="en-US" dirty="0">
                <a:latin typeface="Arial" panose="020B0604020202020204" pitchFamily="34" charset="0"/>
                <a:cs typeface="Arial" panose="020B0604020202020204" pitchFamily="34" charset="0"/>
              </a:rPr>
              <a:t>. We’ve </a:t>
            </a:r>
            <a:r>
              <a:rPr lang="en-US" dirty="0">
                <a:solidFill>
                  <a:srgbClr val="FF0000"/>
                </a:solidFill>
                <a:latin typeface="Arial" panose="020B0604020202020204" pitchFamily="34" charset="0"/>
                <a:cs typeface="Arial" panose="020B0604020202020204" pitchFamily="34" charset="0"/>
              </a:rPr>
              <a:t>been facing some challenges with our marketing campaigns </a:t>
            </a:r>
            <a:r>
              <a:rPr lang="en-US" dirty="0">
                <a:latin typeface="Arial" panose="020B0604020202020204" pitchFamily="34" charset="0"/>
                <a:cs typeface="Arial" panose="020B0604020202020204" pitchFamily="34" charset="0"/>
              </a:rPr>
              <a:t>lately, and I’m reaching out to request your expertise in data analysis to help us </a:t>
            </a:r>
            <a:r>
              <a:rPr lang="en-US" dirty="0">
                <a:highlight>
                  <a:srgbClr val="FFFF00"/>
                </a:highlight>
                <a:latin typeface="Arial" panose="020B0604020202020204" pitchFamily="34" charset="0"/>
                <a:cs typeface="Arial" panose="020B0604020202020204" pitchFamily="34" charset="0"/>
              </a:rPr>
              <a:t>identify areas for improvement</a:t>
            </a:r>
            <a:r>
              <a:rPr lang="en-US" dirty="0">
                <a:latin typeface="Arial" panose="020B0604020202020204" pitchFamily="34" charset="0"/>
                <a:cs typeface="Arial" panose="020B0604020202020204" pitchFamily="34" charset="0"/>
              </a:rPr>
              <a:t>.</a:t>
            </a:r>
          </a:p>
          <a:p>
            <a:pPr marL="0" indent="0">
              <a:lnSpc>
                <a:spcPct val="170000"/>
              </a:lnSpc>
              <a:buNone/>
            </a:pPr>
            <a:r>
              <a:rPr lang="en-US" dirty="0">
                <a:latin typeface="Arial" panose="020B0604020202020204" pitchFamily="34" charset="0"/>
                <a:cs typeface="Arial" panose="020B0604020202020204" pitchFamily="34" charset="0"/>
              </a:rPr>
              <a:t>Despite our </a:t>
            </a:r>
            <a:r>
              <a:rPr lang="en-US" dirty="0">
                <a:solidFill>
                  <a:srgbClr val="00B0F0"/>
                </a:solidFill>
                <a:latin typeface="Arial" panose="020B0604020202020204" pitchFamily="34" charset="0"/>
                <a:cs typeface="Arial" panose="020B0604020202020204" pitchFamily="34" charset="0"/>
              </a:rPr>
              <a:t>increased investment in marketing</a:t>
            </a:r>
            <a:r>
              <a:rPr lang="en-US" dirty="0">
                <a:latin typeface="Arial" panose="020B0604020202020204" pitchFamily="34" charset="0"/>
                <a:cs typeface="Arial" panose="020B0604020202020204" pitchFamily="34" charset="0"/>
              </a:rPr>
              <a:t>, we’ve </a:t>
            </a:r>
            <a:r>
              <a:rPr lang="en-US" dirty="0">
                <a:solidFill>
                  <a:srgbClr val="FF0000"/>
                </a:solidFill>
                <a:latin typeface="Arial" panose="020B0604020202020204" pitchFamily="34" charset="0"/>
                <a:cs typeface="Arial" panose="020B0604020202020204" pitchFamily="34" charset="0"/>
              </a:rPr>
              <a:t>observed a decline in customer engagement and conversion rates</a:t>
            </a:r>
            <a:r>
              <a:rPr lang="en-US" dirty="0">
                <a:latin typeface="Arial" panose="020B0604020202020204" pitchFamily="34" charset="0"/>
                <a:cs typeface="Arial" panose="020B0604020202020204" pitchFamily="34" charset="0"/>
              </a:rPr>
              <a:t>. Our marketing expenses have gone up, but the return on investment isn’t meeting our expectations. We analysis to understand the effectiveness of our current strategies and to find opportunities to optimize our efforts. need a comprehensive </a:t>
            </a:r>
          </a:p>
          <a:p>
            <a:pPr marL="0" indent="0">
              <a:lnSpc>
                <a:spcPct val="170000"/>
              </a:lnSpc>
              <a:buNone/>
            </a:pPr>
            <a:r>
              <a:rPr lang="en-US" dirty="0">
                <a:solidFill>
                  <a:srgbClr val="00B0F0"/>
                </a:solidFill>
                <a:latin typeface="Arial" panose="020B0604020202020204" pitchFamily="34" charset="0"/>
                <a:cs typeface="Arial" panose="020B0604020202020204" pitchFamily="34" charset="0"/>
              </a:rPr>
              <a:t>We have data from various sources</a:t>
            </a:r>
            <a:r>
              <a:rPr lang="en-US" dirty="0">
                <a:latin typeface="Arial" panose="020B0604020202020204" pitchFamily="34" charset="0"/>
                <a:cs typeface="Arial" panose="020B0604020202020204" pitchFamily="34" charset="0"/>
              </a:rPr>
              <a:t>, including </a:t>
            </a:r>
            <a:r>
              <a:rPr lang="en-US" dirty="0">
                <a:highlight>
                  <a:srgbClr val="FFFF00"/>
                </a:highlight>
                <a:latin typeface="Arial" panose="020B0604020202020204" pitchFamily="34" charset="0"/>
                <a:cs typeface="Arial" panose="020B0604020202020204" pitchFamily="34" charset="0"/>
              </a:rPr>
              <a:t>customer reviews</a:t>
            </a:r>
            <a:r>
              <a:rPr lang="en-US" dirty="0">
                <a:latin typeface="Arial" panose="020B0604020202020204" pitchFamily="34" charset="0"/>
                <a:cs typeface="Arial" panose="020B0604020202020204" pitchFamily="34" charset="0"/>
              </a:rPr>
              <a:t>, </a:t>
            </a:r>
            <a:r>
              <a:rPr lang="en-US" dirty="0">
                <a:highlight>
                  <a:srgbClr val="FFFF00"/>
                </a:highlight>
                <a:latin typeface="Arial" panose="020B0604020202020204" pitchFamily="34" charset="0"/>
                <a:cs typeface="Arial" panose="020B0604020202020204" pitchFamily="34" charset="0"/>
              </a:rPr>
              <a:t>social media comments</a:t>
            </a:r>
            <a:r>
              <a:rPr lang="en-US" dirty="0">
                <a:latin typeface="Arial" panose="020B0604020202020204" pitchFamily="34" charset="0"/>
                <a:cs typeface="Arial" panose="020B0604020202020204" pitchFamily="34" charset="0"/>
              </a:rPr>
              <a:t>, and </a:t>
            </a:r>
            <a:r>
              <a:rPr lang="en-US" dirty="0">
                <a:highlight>
                  <a:srgbClr val="FFFF00"/>
                </a:highlight>
                <a:latin typeface="Arial" panose="020B0604020202020204" pitchFamily="34" charset="0"/>
                <a:cs typeface="Arial" panose="020B0604020202020204" pitchFamily="34" charset="0"/>
              </a:rPr>
              <a:t>campaign performance metrics</a:t>
            </a:r>
            <a:r>
              <a:rPr lang="en-US" dirty="0">
                <a:latin typeface="Arial" panose="020B0604020202020204" pitchFamily="34" charset="0"/>
                <a:cs typeface="Arial" panose="020B0604020202020204" pitchFamily="34" charset="0"/>
              </a:rPr>
              <a:t>. Your insights will be invaluable in helping us turn this situation around.</a:t>
            </a:r>
          </a:p>
          <a:p>
            <a:pPr marL="0" indent="0">
              <a:lnSpc>
                <a:spcPct val="170000"/>
              </a:lnSpc>
              <a:buNone/>
            </a:pPr>
            <a:r>
              <a:rPr lang="en-US" dirty="0">
                <a:latin typeface="Arial" panose="020B0604020202020204" pitchFamily="34" charset="0"/>
                <a:cs typeface="Arial" panose="020B0604020202020204" pitchFamily="34" charset="0"/>
              </a:rPr>
              <a:t>Looking forward to your response.</a:t>
            </a:r>
          </a:p>
          <a:p>
            <a:pPr marL="0" indent="0">
              <a:lnSpc>
                <a:spcPct val="170000"/>
              </a:lnSpc>
              <a:buNone/>
            </a:pPr>
            <a:r>
              <a:rPr lang="en-US" dirty="0">
                <a:latin typeface="Arial" panose="020B0604020202020204" pitchFamily="34" charset="0"/>
                <a:cs typeface="Arial" panose="020B0604020202020204" pitchFamily="34" charset="0"/>
              </a:rPr>
              <a:t>Best regards,</a:t>
            </a:r>
            <a:br>
              <a:rPr lang="en-US" dirty="0">
                <a:latin typeface="Arial" panose="020B0604020202020204" pitchFamily="34" charset="0"/>
                <a:cs typeface="Arial" panose="020B0604020202020204" pitchFamily="34" charset="0"/>
              </a:rPr>
            </a:br>
            <a:r>
              <a:rPr lang="en-US" b="1" dirty="0">
                <a:highlight>
                  <a:srgbClr val="FFFF00"/>
                </a:highlight>
                <a:latin typeface="Arial" panose="020B0604020202020204" pitchFamily="34" charset="0"/>
                <a:cs typeface="Arial" panose="020B0604020202020204" pitchFamily="34" charset="0"/>
              </a:rPr>
              <a:t>Jane Doe</a:t>
            </a:r>
            <a:br>
              <a:rPr lang="en-US" b="1" dirty="0">
                <a:highlight>
                  <a:srgbClr val="FFFF00"/>
                </a:highlight>
                <a:latin typeface="Arial" panose="020B0604020202020204" pitchFamily="34" charset="0"/>
                <a:cs typeface="Arial" panose="020B0604020202020204" pitchFamily="34" charset="0"/>
              </a:rPr>
            </a:br>
            <a:r>
              <a:rPr lang="en-US" b="1" dirty="0">
                <a:highlight>
                  <a:srgbClr val="FFFF00"/>
                </a:highlight>
                <a:latin typeface="Arial" panose="020B0604020202020204" pitchFamily="34" charset="0"/>
                <a:cs typeface="Arial" panose="020B0604020202020204" pitchFamily="34" charset="0"/>
              </a:rPr>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92500" lnSpcReduction="10000"/>
          </a:bodyPr>
          <a:lstStyle/>
          <a:p>
            <a:pPr marL="0" indent="0">
              <a:lnSpc>
                <a:spcPct val="170000"/>
              </a:lnSpc>
              <a:buNone/>
            </a:pPr>
            <a:r>
              <a:rPr lang="en-US" sz="1400" dirty="0">
                <a:latin typeface="Arial" panose="020B0604020202020204" pitchFamily="34" charset="0"/>
                <a:cs typeface="Arial" panose="020B0604020202020204" pitchFamily="34" charset="0"/>
              </a:rPr>
              <a:t>Hi Data Analyst,</a:t>
            </a:r>
          </a:p>
          <a:p>
            <a:pPr marL="0" indent="0">
              <a:lnSpc>
                <a:spcPct val="170000"/>
              </a:lnSpc>
              <a:buNone/>
            </a:pPr>
            <a:r>
              <a:rPr lang="en-US" sz="1400" dirty="0">
                <a:latin typeface="Arial" panose="020B0604020202020204" pitchFamily="34" charset="0"/>
                <a:cs typeface="Arial" panose="020B0604020202020204" pitchFamily="34" charset="0"/>
              </a:rPr>
              <a:t>I’m the Customer Experience Manager at </a:t>
            </a:r>
            <a:r>
              <a:rPr lang="en-US" sz="1400" b="1" dirty="0" err="1">
                <a:highlight>
                  <a:srgbClr val="FFFF00"/>
                </a:highlight>
                <a:latin typeface="Arial" panose="020B0604020202020204" pitchFamily="34" charset="0"/>
                <a:cs typeface="Arial" panose="020B0604020202020204" pitchFamily="34" charset="0"/>
              </a:rPr>
              <a:t>ShopEasy</a:t>
            </a:r>
            <a:r>
              <a:rPr lang="en-US" sz="1400" dirty="0">
                <a:latin typeface="Arial" panose="020B0604020202020204" pitchFamily="34" charset="0"/>
                <a:cs typeface="Arial" panose="020B0604020202020204" pitchFamily="34" charset="0"/>
              </a:rPr>
              <a:t>, and I’m writing to seek your help with </a:t>
            </a:r>
            <a:r>
              <a:rPr lang="en-US" sz="1400" b="1" dirty="0">
                <a:highlight>
                  <a:srgbClr val="FFFF00"/>
                </a:highlight>
                <a:latin typeface="Arial" panose="020B0604020202020204" pitchFamily="34" charset="0"/>
                <a:cs typeface="Arial" panose="020B0604020202020204" pitchFamily="34" charset="0"/>
              </a:rPr>
              <a:t>analyzing our customer feedback</a:t>
            </a:r>
            <a:r>
              <a:rPr lang="en-US" sz="1400" dirty="0">
                <a:latin typeface="Arial" panose="020B0604020202020204" pitchFamily="34" charset="0"/>
                <a:cs typeface="Arial" panose="020B0604020202020204" pitchFamily="34" charset="0"/>
              </a:rPr>
              <a:t>. Over the </a:t>
            </a:r>
            <a:r>
              <a:rPr lang="en-US" sz="1400" b="1" dirty="0">
                <a:latin typeface="Arial" panose="020B0604020202020204" pitchFamily="34" charset="0"/>
                <a:cs typeface="Arial" panose="020B0604020202020204" pitchFamily="34" charset="0"/>
              </a:rPr>
              <a:t>past few months</a:t>
            </a:r>
            <a:r>
              <a:rPr lang="en-US" sz="1400" dirty="0">
                <a:latin typeface="Arial" panose="020B0604020202020204" pitchFamily="34" charset="0"/>
                <a:cs typeface="Arial" panose="020B0604020202020204" pitchFamily="34" charset="0"/>
              </a:rPr>
              <a:t>, we’ve noticed a </a:t>
            </a:r>
            <a:r>
              <a:rPr lang="en-US" sz="1400" dirty="0">
                <a:solidFill>
                  <a:srgbClr val="FF0000"/>
                </a:solidFill>
                <a:latin typeface="Arial" panose="020B0604020202020204" pitchFamily="34" charset="0"/>
                <a:cs typeface="Arial" panose="020B0604020202020204" pitchFamily="34" charset="0"/>
              </a:rPr>
              <a:t>drop in customer engagement and satisfaction</a:t>
            </a:r>
            <a:r>
              <a:rPr lang="en-US" sz="1400" dirty="0">
                <a:latin typeface="Arial" panose="020B0604020202020204" pitchFamily="34" charset="0"/>
                <a:cs typeface="Arial" panose="020B0604020202020204" pitchFamily="34" charset="0"/>
              </a:rPr>
              <a:t>, which is </a:t>
            </a:r>
            <a:r>
              <a:rPr lang="en-US" sz="1400" dirty="0">
                <a:solidFill>
                  <a:srgbClr val="FF0000"/>
                </a:solidFill>
                <a:latin typeface="Arial" panose="020B0604020202020204" pitchFamily="34" charset="0"/>
                <a:cs typeface="Arial" panose="020B0604020202020204" pitchFamily="34" charset="0"/>
              </a:rPr>
              <a:t>impacting our overall conversion rates.</a:t>
            </a:r>
          </a:p>
          <a:p>
            <a:pPr marL="0" indent="0">
              <a:lnSpc>
                <a:spcPct val="170000"/>
              </a:lnSpc>
              <a:buNone/>
            </a:pPr>
            <a:r>
              <a:rPr lang="en-US" sz="1400" dirty="0">
                <a:latin typeface="Arial" panose="020B0604020202020204" pitchFamily="34" charset="0"/>
                <a:cs typeface="Arial" panose="020B0604020202020204" pitchFamily="34" charset="0"/>
              </a:rPr>
              <a:t>We’ve gathered a significant amount of </a:t>
            </a:r>
            <a:r>
              <a:rPr lang="en-US" sz="1400" dirty="0">
                <a:highlight>
                  <a:srgbClr val="FFFF00"/>
                </a:highlight>
                <a:latin typeface="Arial" panose="020B0604020202020204" pitchFamily="34" charset="0"/>
                <a:cs typeface="Arial" panose="020B0604020202020204" pitchFamily="34" charset="0"/>
              </a:rPr>
              <a:t>customer reviews and social media comments that highlight various issues and sentiments</a:t>
            </a:r>
            <a:r>
              <a:rPr lang="en-US" sz="1400" dirty="0">
                <a:latin typeface="Arial" panose="020B0604020202020204" pitchFamily="34" charset="0"/>
                <a:cs typeface="Arial" panose="020B0604020202020204" pitchFamily="34" charset="0"/>
              </a:rPr>
              <a:t>. We believe that by thoroughly analyzing this feedback, we can gain a better understanding of our </a:t>
            </a:r>
            <a:r>
              <a:rPr lang="en-US" sz="1400" b="1" dirty="0">
                <a:highlight>
                  <a:srgbClr val="00FF00"/>
                </a:highlight>
                <a:latin typeface="Arial" panose="020B0604020202020204" pitchFamily="34" charset="0"/>
                <a:cs typeface="Arial" panose="020B0604020202020204" pitchFamily="34" charset="0"/>
              </a:rPr>
              <a:t>customers' needs and pain points.</a:t>
            </a:r>
          </a:p>
          <a:p>
            <a:pPr marL="0" indent="0">
              <a:lnSpc>
                <a:spcPct val="170000"/>
              </a:lnSpc>
              <a:buNone/>
            </a:pPr>
            <a:r>
              <a:rPr lang="en-US" sz="1400" dirty="0">
                <a:latin typeface="Arial" panose="020B0604020202020204" pitchFamily="34" charset="0"/>
                <a:cs typeface="Arial" panose="020B0604020202020204" pitchFamily="34" charset="0"/>
              </a:rPr>
              <a:t>Your expertise in data analysis will be crucial in helping us decode this feedback and provide actionable insights. We hope this will guide us in </a:t>
            </a:r>
            <a:r>
              <a:rPr lang="en-US" sz="1400" b="1" dirty="0">
                <a:highlight>
                  <a:srgbClr val="00FF00"/>
                </a:highlight>
                <a:latin typeface="Arial" panose="020B0604020202020204" pitchFamily="34" charset="0"/>
                <a:cs typeface="Arial" panose="020B0604020202020204" pitchFamily="34" charset="0"/>
              </a:rPr>
              <a:t>improving our customer experience and ultimately boost our engagement and conversion rates</a:t>
            </a:r>
            <a:r>
              <a:rPr lang="en-US" sz="1400" dirty="0">
                <a:latin typeface="Arial" panose="020B0604020202020204" pitchFamily="34" charset="0"/>
                <a:cs typeface="Arial" panose="020B0604020202020204" pitchFamily="34" charset="0"/>
              </a:rPr>
              <a:t>.</a:t>
            </a:r>
          </a:p>
          <a:p>
            <a:pPr marL="0" indent="0">
              <a:lnSpc>
                <a:spcPct val="170000"/>
              </a:lnSpc>
              <a:buNone/>
            </a:pPr>
            <a:r>
              <a:rPr lang="en-US" sz="1400" dirty="0">
                <a:latin typeface="Arial" panose="020B0604020202020204" pitchFamily="34" charset="0"/>
                <a:cs typeface="Arial" panose="020B0604020202020204" pitchFamily="34" charset="0"/>
              </a:rPr>
              <a:t>Thank you for your assistance.</a:t>
            </a:r>
          </a:p>
          <a:p>
            <a:pPr marL="0" indent="0">
              <a:lnSpc>
                <a:spcPct val="170000"/>
              </a:lnSpc>
              <a:buNone/>
            </a:pPr>
            <a:r>
              <a:rPr lang="en-US" sz="1400" dirty="0">
                <a:latin typeface="Arial" panose="020B0604020202020204" pitchFamily="34" charset="0"/>
                <a:cs typeface="Arial" panose="020B0604020202020204" pitchFamily="34" charset="0"/>
              </a:rPr>
              <a:t>Best regards,</a:t>
            </a:r>
            <a:br>
              <a:rPr lang="en-US" sz="1400" dirty="0">
                <a:latin typeface="Arial" panose="020B0604020202020204" pitchFamily="34" charset="0"/>
                <a:cs typeface="Arial" panose="020B0604020202020204" pitchFamily="34" charset="0"/>
              </a:rPr>
            </a:br>
            <a:r>
              <a:rPr lang="en-US" sz="1400" b="1" dirty="0">
                <a:highlight>
                  <a:srgbClr val="FFFF00"/>
                </a:highlight>
                <a:latin typeface="Arial" panose="020B0604020202020204" pitchFamily="34" charset="0"/>
                <a:cs typeface="Arial" panose="020B0604020202020204" pitchFamily="34" charset="0"/>
              </a:rPr>
              <a:t>John Smith</a:t>
            </a:r>
            <a:br>
              <a:rPr lang="en-US" sz="1400" dirty="0">
                <a:latin typeface="Arial" panose="020B0604020202020204" pitchFamily="34" charset="0"/>
                <a:cs typeface="Arial" panose="020B0604020202020204" pitchFamily="34" charset="0"/>
              </a:rPr>
            </a:br>
            <a:r>
              <a:rPr lang="en-US" sz="1400" b="1" dirty="0">
                <a:highlight>
                  <a:srgbClr val="FFFF00"/>
                </a:highlight>
                <a:latin typeface="Arial" panose="020B0604020202020204" pitchFamily="34" charset="0"/>
                <a:cs typeface="Arial" panose="020B0604020202020204" pitchFamily="34" charset="0"/>
              </a:rPr>
              <a:t>Customer Experience Manager</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latin typeface="Arial" panose="020B0604020202020204" pitchFamily="34" charset="0"/>
                <a:cs typeface="Arial" panose="020B0604020202020204" pitchFamily="34" charset="0"/>
              </a:rPr>
              <a:t>Conversion Rate: </a:t>
            </a:r>
            <a:r>
              <a:rPr lang="en-US" dirty="0">
                <a:highlight>
                  <a:srgbClr val="00FF00"/>
                </a:highlight>
                <a:latin typeface="Arial" panose="020B0604020202020204" pitchFamily="34" charset="0"/>
                <a:cs typeface="Arial" panose="020B0604020202020204" pitchFamily="34" charset="0"/>
              </a:rPr>
              <a:t>Percentage of website visitors </a:t>
            </a:r>
            <a:r>
              <a:rPr lang="en-US" dirty="0">
                <a:latin typeface="Arial" panose="020B0604020202020204" pitchFamily="34" charset="0"/>
                <a:cs typeface="Arial" panose="020B0604020202020204" pitchFamily="34" charset="0"/>
              </a:rPr>
              <a:t>who make a purchase.</a:t>
            </a:r>
          </a:p>
          <a:p>
            <a:pPr>
              <a:lnSpc>
                <a:spcPct val="150000"/>
              </a:lnSpc>
            </a:pPr>
            <a:r>
              <a:rPr lang="en-US" b="1" dirty="0">
                <a:latin typeface="Arial" panose="020B0604020202020204" pitchFamily="34" charset="0"/>
                <a:cs typeface="Arial" panose="020B0604020202020204" pitchFamily="34" charset="0"/>
              </a:rPr>
              <a:t>Customer Engagement Rate: </a:t>
            </a:r>
            <a:r>
              <a:rPr lang="en-US" dirty="0">
                <a:highlight>
                  <a:srgbClr val="00FF00"/>
                </a:highlight>
                <a:latin typeface="Arial" panose="020B0604020202020204" pitchFamily="34" charset="0"/>
                <a:cs typeface="Arial" panose="020B0604020202020204" pitchFamily="34" charset="0"/>
              </a:rPr>
              <a:t>Level of interaction </a:t>
            </a:r>
            <a:r>
              <a:rPr lang="en-US" dirty="0">
                <a:latin typeface="Arial" panose="020B0604020202020204" pitchFamily="34" charset="0"/>
                <a:cs typeface="Arial" panose="020B0604020202020204" pitchFamily="34" charset="0"/>
              </a:rPr>
              <a:t>with marketing content (clicks, likes, comments).</a:t>
            </a:r>
          </a:p>
          <a:p>
            <a:pPr>
              <a:lnSpc>
                <a:spcPct val="150000"/>
              </a:lnSpc>
            </a:pPr>
            <a:r>
              <a:rPr lang="en-US" b="1" dirty="0">
                <a:latin typeface="Arial" panose="020B0604020202020204" pitchFamily="34" charset="0"/>
                <a:cs typeface="Arial" panose="020B0604020202020204" pitchFamily="34" charset="0"/>
              </a:rPr>
              <a:t>Average Order Value (AOV): </a:t>
            </a:r>
            <a:r>
              <a:rPr lang="en-US" dirty="0">
                <a:highlight>
                  <a:srgbClr val="00FF00"/>
                </a:highlight>
                <a:latin typeface="Arial" panose="020B0604020202020204" pitchFamily="34" charset="0"/>
                <a:cs typeface="Arial" panose="020B0604020202020204" pitchFamily="34" charset="0"/>
              </a:rPr>
              <a:t>Average amount spent </a:t>
            </a:r>
            <a:r>
              <a:rPr lang="en-US" dirty="0">
                <a:latin typeface="Arial" panose="020B0604020202020204" pitchFamily="34" charset="0"/>
                <a:cs typeface="Arial" panose="020B0604020202020204" pitchFamily="34" charset="0"/>
              </a:rPr>
              <a:t>by a customer per transaction.</a:t>
            </a:r>
          </a:p>
          <a:p>
            <a:pPr>
              <a:lnSpc>
                <a:spcPct val="150000"/>
              </a:lnSpc>
            </a:pPr>
            <a:r>
              <a:rPr lang="en-US" b="1" dirty="0">
                <a:latin typeface="Arial" panose="020B0604020202020204" pitchFamily="34" charset="0"/>
                <a:cs typeface="Arial" panose="020B0604020202020204" pitchFamily="34" charset="0"/>
              </a:rPr>
              <a:t>Customer Feedback Score: </a:t>
            </a:r>
            <a:r>
              <a:rPr lang="en-US" dirty="0">
                <a:highlight>
                  <a:srgbClr val="00FF00"/>
                </a:highlight>
                <a:latin typeface="Arial" panose="020B0604020202020204" pitchFamily="34" charset="0"/>
                <a:cs typeface="Arial" panose="020B0604020202020204" pitchFamily="34" charset="0"/>
              </a:rPr>
              <a:t>Average rating </a:t>
            </a:r>
            <a:r>
              <a:rPr lang="en-US" dirty="0">
                <a:latin typeface="Arial" panose="020B0604020202020204" pitchFamily="34" charset="0"/>
                <a:cs typeface="Arial" panose="020B0604020202020204" pitchFamily="34" charset="0"/>
              </a:rPr>
              <a:t>from customer reviews.</a:t>
            </a:r>
            <a:endParaRPr lang="nb-NO"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highlight>
                  <a:srgbClr val="FFFF00"/>
                </a:highlight>
                <a:latin typeface="Arial" panose="020B0604020202020204" pitchFamily="34" charset="0"/>
                <a:cs typeface="Arial" panose="020B0604020202020204" pitchFamily="34" charset="0"/>
              </a:rPr>
              <a:t>Increase Conversion Rates:</a:t>
            </a:r>
          </a:p>
          <a:p>
            <a:pPr lvl="1">
              <a:lnSpc>
                <a:spcPct val="170000"/>
              </a:lnSpc>
            </a:pPr>
            <a:r>
              <a:rPr lang="en-US" b="1" dirty="0">
                <a:latin typeface="Arial" panose="020B0604020202020204" pitchFamily="34" charset="0"/>
                <a:cs typeface="Arial" panose="020B0604020202020204" pitchFamily="34" charset="0"/>
              </a:rPr>
              <a:t>Goal: </a:t>
            </a:r>
            <a:r>
              <a:rPr lang="en-US" dirty="0">
                <a:latin typeface="Arial" panose="020B0604020202020204" pitchFamily="34" charset="0"/>
                <a:cs typeface="Arial" panose="020B0604020202020204" pitchFamily="34" charset="0"/>
              </a:rPr>
              <a:t>Identify factors impacting the conversion rate and provide recommendations to improve it.</a:t>
            </a:r>
          </a:p>
          <a:p>
            <a:pPr lvl="1">
              <a:lnSpc>
                <a:spcPct val="170000"/>
              </a:lnSpc>
            </a:pPr>
            <a:r>
              <a:rPr lang="en-US" b="1" dirty="0">
                <a:latin typeface="Arial" panose="020B0604020202020204" pitchFamily="34" charset="0"/>
                <a:cs typeface="Arial" panose="020B0604020202020204" pitchFamily="34" charset="0"/>
              </a:rPr>
              <a:t>Insight: </a:t>
            </a:r>
            <a:r>
              <a:rPr lang="en-US" dirty="0">
                <a:latin typeface="Arial" panose="020B0604020202020204" pitchFamily="34" charset="0"/>
                <a:cs typeface="Arial" panose="020B0604020202020204" pitchFamily="34" charset="0"/>
              </a:rPr>
              <a:t>Highlight key stages where visitors drop off and suggest improvements to optimize the conversion funnel.</a:t>
            </a:r>
          </a:p>
          <a:p>
            <a:pPr>
              <a:lnSpc>
                <a:spcPct val="170000"/>
              </a:lnSpc>
            </a:pPr>
            <a:r>
              <a:rPr lang="en-US" b="1" dirty="0">
                <a:highlight>
                  <a:srgbClr val="FFFF00"/>
                </a:highlight>
                <a:latin typeface="Arial" panose="020B0604020202020204" pitchFamily="34" charset="0"/>
                <a:cs typeface="Arial" panose="020B0604020202020204" pitchFamily="34" charset="0"/>
              </a:rPr>
              <a:t>Enhance Customer Engagement:</a:t>
            </a:r>
            <a:endParaRPr lang="en-US" dirty="0">
              <a:highlight>
                <a:srgbClr val="FFFF00"/>
              </a:highlight>
              <a:latin typeface="Arial" panose="020B0604020202020204" pitchFamily="34" charset="0"/>
              <a:cs typeface="Arial" panose="020B0604020202020204" pitchFamily="34" charset="0"/>
            </a:endParaRPr>
          </a:p>
          <a:p>
            <a:pPr lvl="1">
              <a:lnSpc>
                <a:spcPct val="170000"/>
              </a:lnSpc>
            </a:pPr>
            <a:r>
              <a:rPr lang="en-US" b="1" dirty="0">
                <a:latin typeface="Arial" panose="020B0604020202020204" pitchFamily="34" charset="0"/>
                <a:cs typeface="Arial" panose="020B0604020202020204" pitchFamily="34" charset="0"/>
              </a:rPr>
              <a:t>Goal:</a:t>
            </a:r>
            <a:r>
              <a:rPr lang="en-US" dirty="0">
                <a:latin typeface="Arial" panose="020B0604020202020204" pitchFamily="34" charset="0"/>
                <a:cs typeface="Arial" panose="020B0604020202020204" pitchFamily="34" charset="0"/>
              </a:rPr>
              <a:t> Determine which types of content drive the highest engagement. </a:t>
            </a:r>
          </a:p>
          <a:p>
            <a:pPr lvl="1">
              <a:lnSpc>
                <a:spcPct val="170000"/>
              </a:lnSpc>
            </a:pPr>
            <a:r>
              <a:rPr lang="en-US" b="1" dirty="0">
                <a:latin typeface="Arial" panose="020B0604020202020204" pitchFamily="34" charset="0"/>
                <a:cs typeface="Arial" panose="020B0604020202020204" pitchFamily="34" charset="0"/>
              </a:rPr>
              <a:t>Insight:</a:t>
            </a:r>
            <a:r>
              <a:rPr lang="en-US" dirty="0">
                <a:latin typeface="Arial" panose="020B0604020202020204" pitchFamily="34" charset="0"/>
                <a:cs typeface="Arial" panose="020B0604020202020204" pitchFamily="34" charset="0"/>
              </a:rPr>
              <a:t> Analyze interaction levels with different types of marketing content to inform better content strategies.</a:t>
            </a:r>
          </a:p>
          <a:p>
            <a:pPr>
              <a:lnSpc>
                <a:spcPct val="170000"/>
              </a:lnSpc>
            </a:pPr>
            <a:r>
              <a:rPr lang="en-US" b="1" dirty="0">
                <a:highlight>
                  <a:srgbClr val="FFFF00"/>
                </a:highlight>
                <a:latin typeface="Arial" panose="020B0604020202020204" pitchFamily="34" charset="0"/>
                <a:cs typeface="Arial" panose="020B0604020202020204" pitchFamily="34" charset="0"/>
              </a:rPr>
              <a:t>Improve Customer Feedback Scores:</a:t>
            </a:r>
            <a:endParaRPr lang="en-US" dirty="0">
              <a:highlight>
                <a:srgbClr val="FFFF00"/>
              </a:highlight>
              <a:latin typeface="Arial" panose="020B0604020202020204" pitchFamily="34" charset="0"/>
              <a:cs typeface="Arial" panose="020B0604020202020204" pitchFamily="34" charset="0"/>
            </a:endParaRPr>
          </a:p>
          <a:p>
            <a:pPr lvl="1">
              <a:lnSpc>
                <a:spcPct val="170000"/>
              </a:lnSpc>
            </a:pPr>
            <a:r>
              <a:rPr lang="en-US" b="1" dirty="0">
                <a:latin typeface="Arial" panose="020B0604020202020204" pitchFamily="34" charset="0"/>
                <a:cs typeface="Arial" panose="020B0604020202020204" pitchFamily="34" charset="0"/>
              </a:rPr>
              <a:t>Goal:</a:t>
            </a:r>
            <a:r>
              <a:rPr lang="en-US" dirty="0">
                <a:latin typeface="Arial" panose="020B0604020202020204" pitchFamily="34" charset="0"/>
                <a:cs typeface="Arial" panose="020B0604020202020204" pitchFamily="34" charset="0"/>
              </a:rPr>
              <a:t> Understand common themes in customer reviews and provide actionable insights.</a:t>
            </a:r>
          </a:p>
          <a:p>
            <a:pPr lvl="1">
              <a:lnSpc>
                <a:spcPct val="170000"/>
              </a:lnSpc>
            </a:pPr>
            <a:r>
              <a:rPr lang="en-US" b="1" dirty="0">
                <a:latin typeface="Arial" panose="020B0604020202020204" pitchFamily="34" charset="0"/>
                <a:cs typeface="Arial" panose="020B0604020202020204" pitchFamily="34" charset="0"/>
              </a:rPr>
              <a:t>Insight:</a:t>
            </a:r>
            <a:r>
              <a:rPr lang="en-US" dirty="0">
                <a:latin typeface="Arial" panose="020B0604020202020204" pitchFamily="34" charset="0"/>
                <a:cs typeface="Arial" panose="020B0604020202020204" pitchFamily="34" charset="0"/>
              </a:rPr>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470</TotalTime>
  <Words>612</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Bhautik Gondaliya</cp:lastModifiedBy>
  <cp:revision>14</cp:revision>
  <dcterms:created xsi:type="dcterms:W3CDTF">2024-07-20T13:50:58Z</dcterms:created>
  <dcterms:modified xsi:type="dcterms:W3CDTF">2025-03-04T05:53:13Z</dcterms:modified>
</cp:coreProperties>
</file>