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89" d="100"/>
          <a:sy n="89" d="100"/>
        </p:scale>
        <p:origin x="7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7030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3/15/2025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a:t>
            </a:r>
            <a:r>
              <a:rPr lang="en-US"/>
              <a:t>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a:xfrm>
            <a:off x="838200" y="365125"/>
            <a:ext cx="10515600" cy="1203699"/>
          </a:xfrm>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321246" y="1568824"/>
            <a:ext cx="4528660" cy="4924051"/>
          </a:xfrm>
        </p:spPr>
        <p:txBody>
          <a:bodyPr>
            <a:normAutofit lnSpcReduction="10000"/>
          </a:bodyPr>
          <a:lstStyle/>
          <a:p>
            <a:pPr algn="just">
              <a:lnSpc>
                <a:spcPct val="160000"/>
              </a:lnSpc>
            </a:pPr>
            <a:r>
              <a:rPr lang="en-US" sz="1200" b="1" dirty="0">
                <a:solidFill>
                  <a:schemeClr val="tx1">
                    <a:lumMod val="95000"/>
                    <a:lumOff val="5000"/>
                  </a:schemeClr>
                </a:solidFill>
                <a:highlight>
                  <a:srgbClr val="FFFF00"/>
                </a:highlight>
              </a:rPr>
              <a:t>Decreased Conversion Rates:</a:t>
            </a:r>
            <a:r>
              <a:rPr lang="en-US" sz="1200" b="1" dirty="0">
                <a:solidFill>
                  <a:schemeClr val="tx1">
                    <a:lumMod val="95000"/>
                    <a:lumOff val="5000"/>
                  </a:schemeClr>
                </a:solidFill>
              </a:rPr>
              <a:t> </a:t>
            </a:r>
            <a:r>
              <a:rPr lang="en-US" sz="1200" dirty="0">
                <a:solidFill>
                  <a:srgbClr val="C00000"/>
                </a:solidFill>
              </a:rPr>
              <a:t>The conversion rate demonstrated a </a:t>
            </a:r>
            <a:r>
              <a:rPr lang="en-US" sz="1200" dirty="0">
                <a:solidFill>
                  <a:srgbClr val="C00000"/>
                </a:solidFill>
                <a:highlight>
                  <a:srgbClr val="00FF00"/>
                </a:highlight>
              </a:rPr>
              <a:t>strong rebound in December</a:t>
            </a:r>
            <a:r>
              <a:rPr lang="en-US" sz="1200" dirty="0">
                <a:solidFill>
                  <a:srgbClr val="C00000"/>
                </a:solidFill>
              </a:rPr>
              <a:t>, reaching 10.2%, despite a notable dip to 5.0% in October.</a:t>
            </a:r>
          </a:p>
          <a:p>
            <a:pPr algn="just">
              <a:lnSpc>
                <a:spcPct val="160000"/>
              </a:lnSpc>
            </a:pPr>
            <a:r>
              <a:rPr lang="en-US" sz="1200" b="1" dirty="0">
                <a:solidFill>
                  <a:schemeClr val="tx1">
                    <a:lumMod val="95000"/>
                    <a:lumOff val="5000"/>
                  </a:schemeClr>
                </a:solidFill>
                <a:highlight>
                  <a:srgbClr val="FFFF00"/>
                </a:highlight>
              </a:rPr>
              <a:t>Reduced Customer Engagement:</a:t>
            </a:r>
          </a:p>
          <a:p>
            <a:pPr lvl="1" algn="just">
              <a:lnSpc>
                <a:spcPct val="160000"/>
              </a:lnSpc>
            </a:pPr>
            <a:r>
              <a:rPr lang="en-US" sz="1200" dirty="0">
                <a:solidFill>
                  <a:srgbClr val="C00000"/>
                </a:solidFill>
              </a:rPr>
              <a:t>There is a decline in overall social media engagement, with views dropping throughout the year.</a:t>
            </a:r>
          </a:p>
          <a:p>
            <a:pPr lvl="1" algn="just">
              <a:lnSpc>
                <a:spcPct val="160000"/>
              </a:lnSpc>
            </a:pPr>
            <a:r>
              <a:rPr lang="en-US" sz="1200" dirty="0">
                <a:solidFill>
                  <a:srgbClr val="C00000"/>
                </a:solidFill>
              </a:rPr>
              <a:t>While clicks and likes are low compared to views, the </a:t>
            </a:r>
            <a:r>
              <a:rPr lang="en-US" sz="1200" dirty="0">
                <a:solidFill>
                  <a:srgbClr val="C00000"/>
                </a:solidFill>
                <a:highlight>
                  <a:srgbClr val="00FF00"/>
                </a:highlight>
              </a:rPr>
              <a:t>click-through rate stands at 15.37%, </a:t>
            </a:r>
            <a:r>
              <a:rPr lang="en-US" sz="1200" dirty="0">
                <a:solidFill>
                  <a:srgbClr val="C00000"/>
                </a:solidFill>
              </a:rPr>
              <a:t>meaning that engaged users are still interacting effectively.</a:t>
            </a:r>
          </a:p>
          <a:p>
            <a:pPr algn="just">
              <a:lnSpc>
                <a:spcPct val="160000"/>
              </a:lnSpc>
            </a:pPr>
            <a:r>
              <a:rPr lang="en-US" sz="1200" b="1" dirty="0">
                <a:solidFill>
                  <a:schemeClr val="tx1">
                    <a:lumMod val="95000"/>
                    <a:lumOff val="5000"/>
                  </a:schemeClr>
                </a:solidFill>
                <a:highlight>
                  <a:srgbClr val="FFFF00"/>
                </a:highlight>
              </a:rPr>
              <a:t>Customer Feedback Analysis:</a:t>
            </a:r>
          </a:p>
          <a:p>
            <a:pPr lvl="1" algn="just">
              <a:lnSpc>
                <a:spcPct val="160000"/>
              </a:lnSpc>
            </a:pPr>
            <a:r>
              <a:rPr lang="en-US" sz="1200" dirty="0">
                <a:solidFill>
                  <a:srgbClr val="C00000"/>
                </a:solidFill>
                <a:highlight>
                  <a:srgbClr val="00FF00"/>
                </a:highlight>
              </a:rPr>
              <a:t>Customer ratings have remained consistent</a:t>
            </a:r>
            <a:r>
              <a:rPr lang="en-US" sz="1200" dirty="0">
                <a:solidFill>
                  <a:srgbClr val="C00000"/>
                </a:solidFill>
              </a:rPr>
              <a:t>, averaging around 3.7 throughout the year.</a:t>
            </a:r>
          </a:p>
          <a:p>
            <a:pPr lvl="1" algn="just">
              <a:lnSpc>
                <a:spcPct val="160000"/>
              </a:lnSpc>
            </a:pPr>
            <a:r>
              <a:rPr lang="en-US" sz="1200" dirty="0">
                <a:solidFill>
                  <a:srgbClr val="C00000"/>
                </a:solidFill>
              </a:rPr>
              <a:t>Although stable, the average rating is below the target of 4.0, suggesting a </a:t>
            </a:r>
            <a:r>
              <a:rPr lang="en-US" sz="1200" dirty="0">
                <a:solidFill>
                  <a:srgbClr val="C00000"/>
                </a:solidFill>
                <a:highlight>
                  <a:srgbClr val="00FF00"/>
                </a:highlight>
              </a:rPr>
              <a:t>need for focused improvements in customer satisfaction, for products below 3,5</a:t>
            </a:r>
            <a:r>
              <a:rPr lang="en-US" sz="1200" dirty="0">
                <a:solidFill>
                  <a:srgbClr val="C00000"/>
                </a:solidFill>
              </a:rPr>
              <a:t>.</a:t>
            </a:r>
            <a:endParaRPr lang="nb-NO" sz="1200" dirty="0">
              <a:solidFill>
                <a:srgbClr val="C00000"/>
              </a:solidFill>
            </a:endParaRPr>
          </a:p>
        </p:txBody>
      </p:sp>
      <p:pic>
        <p:nvPicPr>
          <p:cNvPr id="3" name="Picture 2">
            <a:extLst>
              <a:ext uri="{FF2B5EF4-FFF2-40B4-BE49-F238E27FC236}">
                <a16:creationId xmlns:a16="http://schemas.microsoft.com/office/drawing/2014/main" id="{B6064873-A532-261B-EE8D-5A2CABEA4F23}"/>
              </a:ext>
            </a:extLst>
          </p:cNvPr>
          <p:cNvPicPr>
            <a:picLocks noChangeAspect="1"/>
          </p:cNvPicPr>
          <p:nvPr/>
        </p:nvPicPr>
        <p:blipFill>
          <a:blip r:embed="rId2"/>
          <a:srcRect l="14695" t="12149" r="996" b="2583"/>
          <a:stretch/>
        </p:blipFill>
        <p:spPr>
          <a:xfrm>
            <a:off x="4849906" y="1568824"/>
            <a:ext cx="7215562" cy="4924051"/>
          </a:xfrm>
          <a:prstGeom prst="rect">
            <a:avLst/>
          </a:prstGeom>
        </p:spPr>
      </p:pic>
      <p:sp>
        <p:nvSpPr>
          <p:cNvPr id="14" name="Rectangle 13">
            <a:extLst>
              <a:ext uri="{FF2B5EF4-FFF2-40B4-BE49-F238E27FC236}">
                <a16:creationId xmlns:a16="http://schemas.microsoft.com/office/drawing/2014/main" id="{622A03A8-9FE6-D649-8831-F488E4DEDF7E}"/>
              </a:ext>
            </a:extLst>
          </p:cNvPr>
          <p:cNvSpPr/>
          <p:nvPr/>
        </p:nvSpPr>
        <p:spPr>
          <a:xfrm>
            <a:off x="10759946" y="5695480"/>
            <a:ext cx="1187707" cy="48652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3" name="Oval 12">
            <a:extLst>
              <a:ext uri="{FF2B5EF4-FFF2-40B4-BE49-F238E27FC236}">
                <a16:creationId xmlns:a16="http://schemas.microsoft.com/office/drawing/2014/main" id="{DB459B85-8FF8-3F68-F083-4F22D9FF99A0}"/>
              </a:ext>
            </a:extLst>
          </p:cNvPr>
          <p:cNvSpPr/>
          <p:nvPr/>
        </p:nvSpPr>
        <p:spPr>
          <a:xfrm>
            <a:off x="10846741" y="1801905"/>
            <a:ext cx="1265034" cy="97061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183367" y="3459413"/>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564776" y="1520357"/>
            <a:ext cx="5455024" cy="4870263"/>
          </a:xfrm>
        </p:spPr>
        <p:txBody>
          <a:bodyPr>
            <a:noAutofit/>
          </a:bodyPr>
          <a:lstStyle/>
          <a:p>
            <a:pPr algn="just">
              <a:lnSpc>
                <a:spcPct val="170000"/>
              </a:lnSpc>
            </a:pPr>
            <a:r>
              <a:rPr lang="en-US" sz="1100" b="1" dirty="0">
                <a:highlight>
                  <a:srgbClr val="FFFF00"/>
                </a:highlight>
              </a:rPr>
              <a:t>General Conversion Trend:</a:t>
            </a:r>
          </a:p>
          <a:p>
            <a:pPr lvl="1" algn="just">
              <a:lnSpc>
                <a:spcPct val="170000"/>
              </a:lnSpc>
            </a:pPr>
            <a:r>
              <a:rPr lang="en-US" sz="1100" dirty="0">
                <a:solidFill>
                  <a:srgbClr val="C00000"/>
                </a:solidFill>
              </a:rPr>
              <a:t>Throughout the year, conversion rates varied, with </a:t>
            </a:r>
            <a:r>
              <a:rPr lang="en-US" sz="1100" dirty="0">
                <a:solidFill>
                  <a:srgbClr val="C00000"/>
                </a:solidFill>
                <a:highlight>
                  <a:srgbClr val="00FF00"/>
                </a:highlight>
              </a:rPr>
              <a:t>higher numbers of products converting successfully in months like January</a:t>
            </a:r>
            <a:r>
              <a:rPr lang="en-US" sz="1100" dirty="0">
                <a:solidFill>
                  <a:srgbClr val="C00000"/>
                </a:solidFill>
              </a:rPr>
              <a:t>. This suggests that while some products had strong seasonal peaks, there is potential to </a:t>
            </a:r>
            <a:r>
              <a:rPr lang="en-US" sz="1100" dirty="0">
                <a:solidFill>
                  <a:srgbClr val="C00000"/>
                </a:solidFill>
                <a:highlight>
                  <a:srgbClr val="00FF00"/>
                </a:highlight>
              </a:rPr>
              <a:t>improve conversions in lower-performing months through targeted interventions</a:t>
            </a:r>
            <a:r>
              <a:rPr lang="en-US" sz="1100" dirty="0">
                <a:solidFill>
                  <a:srgbClr val="C00000"/>
                </a:solidFill>
              </a:rPr>
              <a:t>.</a:t>
            </a:r>
          </a:p>
          <a:p>
            <a:pPr algn="just">
              <a:lnSpc>
                <a:spcPct val="170000"/>
              </a:lnSpc>
            </a:pPr>
            <a:r>
              <a:rPr lang="en-US" sz="1100" b="1" dirty="0">
                <a:highlight>
                  <a:srgbClr val="FFFF00"/>
                </a:highlight>
              </a:rPr>
              <a:t>Lowest Conversion Month:</a:t>
            </a:r>
          </a:p>
          <a:p>
            <a:pPr lvl="1" algn="just">
              <a:lnSpc>
                <a:spcPct val="170000"/>
              </a:lnSpc>
            </a:pPr>
            <a:r>
              <a:rPr lang="en-US" sz="1100" dirty="0">
                <a:solidFill>
                  <a:srgbClr val="C00000"/>
                </a:solidFill>
              </a:rPr>
              <a:t>May experienced the </a:t>
            </a:r>
            <a:r>
              <a:rPr lang="en-US" sz="1100" dirty="0">
                <a:solidFill>
                  <a:srgbClr val="C00000"/>
                </a:solidFill>
                <a:highlight>
                  <a:srgbClr val="00FF00"/>
                </a:highlight>
              </a:rPr>
              <a:t>lowest overall conversion rate at 6.15%, with no products standing out significantly in terms of conversion</a:t>
            </a:r>
            <a:r>
              <a:rPr lang="en-US" sz="1100" dirty="0">
                <a:solidFill>
                  <a:srgbClr val="C00000"/>
                </a:solidFill>
              </a:rPr>
              <a:t>. This indicates a </a:t>
            </a:r>
            <a:r>
              <a:rPr lang="en-US" sz="1100" dirty="0">
                <a:solidFill>
                  <a:srgbClr val="C00000"/>
                </a:solidFill>
                <a:highlight>
                  <a:srgbClr val="00FF00"/>
                </a:highlight>
              </a:rPr>
              <a:t>potential need to revisit marketing strategies or promotions during this period to boost performance</a:t>
            </a:r>
            <a:r>
              <a:rPr lang="en-US" sz="1100" dirty="0">
                <a:solidFill>
                  <a:srgbClr val="C00000"/>
                </a:solidFill>
              </a:rPr>
              <a:t>.</a:t>
            </a:r>
          </a:p>
          <a:p>
            <a:pPr algn="just">
              <a:lnSpc>
                <a:spcPct val="170000"/>
              </a:lnSpc>
            </a:pPr>
            <a:r>
              <a:rPr lang="en-US" sz="1100" b="1" dirty="0">
                <a:highlight>
                  <a:srgbClr val="FFFF00"/>
                </a:highlight>
              </a:rPr>
              <a:t>Highest Conversion Rates:</a:t>
            </a:r>
          </a:p>
          <a:p>
            <a:pPr lvl="1" algn="just">
              <a:lnSpc>
                <a:spcPct val="170000"/>
              </a:lnSpc>
            </a:pPr>
            <a:r>
              <a:rPr lang="en-US" sz="1100" dirty="0">
                <a:solidFill>
                  <a:srgbClr val="C00000"/>
                </a:solidFill>
                <a:highlight>
                  <a:srgbClr val="00FF00"/>
                </a:highlight>
              </a:rPr>
              <a:t>January recorded the highest overall conversion rate at 17.31%, driven significantly by the Ski Boots with a remarkable 100% conversion. This indicates a strong start to the year</a:t>
            </a:r>
            <a:r>
              <a:rPr lang="en-US" sz="1100" dirty="0">
                <a:solidFill>
                  <a:srgbClr val="C00000"/>
                </a:solidFill>
              </a:rPr>
              <a:t>, likely fueled by seasonal demand and effective marketing strategies.</a:t>
            </a:r>
          </a:p>
        </p:txBody>
      </p:sp>
      <p:pic>
        <p:nvPicPr>
          <p:cNvPr id="5" name="Picture 4">
            <a:extLst>
              <a:ext uri="{FF2B5EF4-FFF2-40B4-BE49-F238E27FC236}">
                <a16:creationId xmlns:a16="http://schemas.microsoft.com/office/drawing/2014/main" id="{75502F85-99CC-B0A4-E9DB-722615264756}"/>
              </a:ext>
            </a:extLst>
          </p:cNvPr>
          <p:cNvPicPr>
            <a:picLocks noChangeAspect="1"/>
          </p:cNvPicPr>
          <p:nvPr/>
        </p:nvPicPr>
        <p:blipFill>
          <a:blip r:embed="rId2"/>
          <a:stretch>
            <a:fillRect/>
          </a:stretch>
        </p:blipFill>
        <p:spPr>
          <a:xfrm>
            <a:off x="6096000" y="1434353"/>
            <a:ext cx="5905142" cy="5058522"/>
          </a:xfrm>
          <a:prstGeom prst="rect">
            <a:avLst/>
          </a:prstGeom>
        </p:spPr>
      </p:pic>
      <p:sp>
        <p:nvSpPr>
          <p:cNvPr id="8" name="Rectangle 7">
            <a:extLst>
              <a:ext uri="{FF2B5EF4-FFF2-40B4-BE49-F238E27FC236}">
                <a16:creationId xmlns:a16="http://schemas.microsoft.com/office/drawing/2014/main" id="{2F76FB0A-6CB5-47EB-50C2-6A2B95E1B209}"/>
              </a:ext>
            </a:extLst>
          </p:cNvPr>
          <p:cNvSpPr/>
          <p:nvPr/>
        </p:nvSpPr>
        <p:spPr>
          <a:xfrm>
            <a:off x="6901890" y="1434353"/>
            <a:ext cx="431239" cy="505852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Rectangle 6">
            <a:extLst>
              <a:ext uri="{FF2B5EF4-FFF2-40B4-BE49-F238E27FC236}">
                <a16:creationId xmlns:a16="http://schemas.microsoft.com/office/drawing/2014/main" id="{9AE336E2-BFE9-301A-AFA2-2180EEC07102}"/>
              </a:ext>
            </a:extLst>
          </p:cNvPr>
          <p:cNvSpPr/>
          <p:nvPr/>
        </p:nvSpPr>
        <p:spPr>
          <a:xfrm>
            <a:off x="10434918" y="1434353"/>
            <a:ext cx="367553" cy="50585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9" name="Rectangle 8">
            <a:extLst>
              <a:ext uri="{FF2B5EF4-FFF2-40B4-BE49-F238E27FC236}">
                <a16:creationId xmlns:a16="http://schemas.microsoft.com/office/drawing/2014/main" id="{7DEFD877-385B-F8CB-0722-BC11F211B6FB}"/>
              </a:ext>
            </a:extLst>
          </p:cNvPr>
          <p:cNvSpPr/>
          <p:nvPr/>
        </p:nvSpPr>
        <p:spPr>
          <a:xfrm rot="16200000">
            <a:off x="8954209" y="-1083663"/>
            <a:ext cx="188726" cy="5905142"/>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ctangle 9">
            <a:extLst>
              <a:ext uri="{FF2B5EF4-FFF2-40B4-BE49-F238E27FC236}">
                <a16:creationId xmlns:a16="http://schemas.microsoft.com/office/drawing/2014/main" id="{75358CF1-7216-FA2B-91C4-FE74AE5BE3F5}"/>
              </a:ext>
            </a:extLst>
          </p:cNvPr>
          <p:cNvSpPr/>
          <p:nvPr/>
        </p:nvSpPr>
        <p:spPr>
          <a:xfrm rot="16200000">
            <a:off x="8954208" y="908555"/>
            <a:ext cx="188726" cy="5905142"/>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Rectangle 10">
            <a:extLst>
              <a:ext uri="{FF2B5EF4-FFF2-40B4-BE49-F238E27FC236}">
                <a16:creationId xmlns:a16="http://schemas.microsoft.com/office/drawing/2014/main" id="{BB0BB88B-2CF8-F0C5-CE38-B7A682ADDA7D}"/>
              </a:ext>
            </a:extLst>
          </p:cNvPr>
          <p:cNvSpPr/>
          <p:nvPr/>
        </p:nvSpPr>
        <p:spPr>
          <a:xfrm rot="16200000">
            <a:off x="8954208" y="1785043"/>
            <a:ext cx="188726" cy="5905142"/>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a:xfrm>
            <a:off x="614081" y="230555"/>
            <a:ext cx="10515600" cy="827181"/>
          </a:xfrm>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a:xfrm>
            <a:off x="493059" y="1690688"/>
            <a:ext cx="6033247" cy="4695613"/>
          </a:xfrm>
        </p:spPr>
        <p:txBody>
          <a:bodyPr>
            <a:noAutofit/>
          </a:bodyPr>
          <a:lstStyle/>
          <a:p>
            <a:pPr algn="just">
              <a:lnSpc>
                <a:spcPct val="170000"/>
              </a:lnSpc>
            </a:pPr>
            <a:r>
              <a:rPr lang="en-US" sz="1400" b="1" dirty="0">
                <a:highlight>
                  <a:srgbClr val="FFFF00"/>
                </a:highlight>
              </a:rPr>
              <a:t>Declining Views:</a:t>
            </a:r>
          </a:p>
          <a:p>
            <a:pPr lvl="1" algn="just">
              <a:lnSpc>
                <a:spcPct val="170000"/>
              </a:lnSpc>
            </a:pPr>
            <a:r>
              <a:rPr lang="en-US" sz="1400" dirty="0">
                <a:solidFill>
                  <a:srgbClr val="C00000"/>
                </a:solidFill>
              </a:rPr>
              <a:t>Views peaked in February and July but declined from August and on, indicating reduced audience engagement in the later half of the year.</a:t>
            </a:r>
          </a:p>
          <a:p>
            <a:pPr algn="just">
              <a:lnSpc>
                <a:spcPct val="170000"/>
              </a:lnSpc>
            </a:pPr>
            <a:r>
              <a:rPr lang="en-US" sz="1400" b="1" dirty="0">
                <a:highlight>
                  <a:srgbClr val="FFFF00"/>
                </a:highlight>
              </a:rPr>
              <a:t>Low Interaction Rates:</a:t>
            </a:r>
          </a:p>
          <a:p>
            <a:pPr lvl="1" algn="just">
              <a:lnSpc>
                <a:spcPct val="170000"/>
              </a:lnSpc>
            </a:pPr>
            <a:r>
              <a:rPr lang="en-US" sz="1400" dirty="0">
                <a:solidFill>
                  <a:srgbClr val="C00000"/>
                </a:solidFill>
              </a:rPr>
              <a:t>Clicks and likes remained consistently low compared to views, suggesting the need for more engaging content or stronger calls to action.</a:t>
            </a:r>
          </a:p>
          <a:p>
            <a:pPr algn="just">
              <a:lnSpc>
                <a:spcPct val="170000"/>
              </a:lnSpc>
            </a:pPr>
            <a:r>
              <a:rPr lang="en-US" sz="1400" b="1" dirty="0">
                <a:highlight>
                  <a:srgbClr val="FFFF00"/>
                </a:highlight>
              </a:rPr>
              <a:t>Content Type Performance:</a:t>
            </a:r>
          </a:p>
          <a:p>
            <a:pPr lvl="1" algn="just">
              <a:lnSpc>
                <a:spcPct val="170000"/>
              </a:lnSpc>
            </a:pPr>
            <a:r>
              <a:rPr lang="en-US" sz="1400" dirty="0">
                <a:solidFill>
                  <a:srgbClr val="C00000"/>
                </a:solidFill>
              </a:rPr>
              <a:t>Blog content drove the most views, especially in April and July, while social media and video content maintained steady but slightly lower engagement.</a:t>
            </a:r>
            <a:endParaRPr lang="nb-NO" sz="1400" dirty="0">
              <a:solidFill>
                <a:srgbClr val="C00000"/>
              </a:solidFill>
            </a:endParaRPr>
          </a:p>
        </p:txBody>
      </p:sp>
      <p:pic>
        <p:nvPicPr>
          <p:cNvPr id="5" name="Picture 4">
            <a:extLst>
              <a:ext uri="{FF2B5EF4-FFF2-40B4-BE49-F238E27FC236}">
                <a16:creationId xmlns:a16="http://schemas.microsoft.com/office/drawing/2014/main" id="{1643948D-4441-3032-B1FC-F23CF3351CBE}"/>
              </a:ext>
            </a:extLst>
          </p:cNvPr>
          <p:cNvPicPr>
            <a:picLocks noChangeAspect="1"/>
          </p:cNvPicPr>
          <p:nvPr/>
        </p:nvPicPr>
        <p:blipFill>
          <a:blip r:embed="rId2"/>
          <a:stretch>
            <a:fillRect/>
          </a:stretch>
        </p:blipFill>
        <p:spPr>
          <a:xfrm>
            <a:off x="7291980" y="4455559"/>
            <a:ext cx="4555879" cy="2171886"/>
          </a:xfrm>
          <a:prstGeom prst="rect">
            <a:avLst/>
          </a:prstGeom>
        </p:spPr>
      </p:pic>
      <p:pic>
        <p:nvPicPr>
          <p:cNvPr id="10" name="Picture 9">
            <a:extLst>
              <a:ext uri="{FF2B5EF4-FFF2-40B4-BE49-F238E27FC236}">
                <a16:creationId xmlns:a16="http://schemas.microsoft.com/office/drawing/2014/main" id="{C3F35204-68B8-2278-68F6-04161CC95907}"/>
              </a:ext>
            </a:extLst>
          </p:cNvPr>
          <p:cNvPicPr>
            <a:picLocks noChangeAspect="1"/>
          </p:cNvPicPr>
          <p:nvPr/>
        </p:nvPicPr>
        <p:blipFill>
          <a:blip r:embed="rId3"/>
          <a:stretch>
            <a:fillRect/>
          </a:stretch>
        </p:blipFill>
        <p:spPr>
          <a:xfrm>
            <a:off x="8219635" y="290664"/>
            <a:ext cx="3358284" cy="2166638"/>
          </a:xfrm>
          <a:prstGeom prst="rect">
            <a:avLst/>
          </a:prstGeom>
        </p:spPr>
      </p:pic>
      <p:pic>
        <p:nvPicPr>
          <p:cNvPr id="12" name="Picture 11">
            <a:extLst>
              <a:ext uri="{FF2B5EF4-FFF2-40B4-BE49-F238E27FC236}">
                <a16:creationId xmlns:a16="http://schemas.microsoft.com/office/drawing/2014/main" id="{B069EC67-C458-4E1D-B20D-748BC1FA089D}"/>
              </a:ext>
            </a:extLst>
          </p:cNvPr>
          <p:cNvPicPr>
            <a:picLocks noChangeAspect="1"/>
          </p:cNvPicPr>
          <p:nvPr/>
        </p:nvPicPr>
        <p:blipFill>
          <a:blip r:embed="rId4"/>
          <a:stretch>
            <a:fillRect/>
          </a:stretch>
        </p:blipFill>
        <p:spPr>
          <a:xfrm>
            <a:off x="7291980" y="2554941"/>
            <a:ext cx="4555879" cy="1802979"/>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9569919" y="297771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1642D1BD-9E13-F946-AFC8-9C1F6394B9CF}"/>
              </a:ext>
            </a:extLst>
          </p:cNvPr>
          <p:cNvCxnSpPr>
            <a:cxnSpLocks/>
          </p:cNvCxnSpPr>
          <p:nvPr/>
        </p:nvCxnSpPr>
        <p:spPr>
          <a:xfrm>
            <a:off x="7718612" y="5755341"/>
            <a:ext cx="4016188" cy="0"/>
          </a:xfrm>
          <a:prstGeom prst="line">
            <a:avLst/>
          </a:prstGeom>
          <a:ln w="19050" cap="flat" cmpd="sng" algn="ctr">
            <a:solidFill>
              <a:schemeClr val="accent5">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a:xfrm>
            <a:off x="475128" y="296341"/>
            <a:ext cx="10515600" cy="880969"/>
          </a:xfrm>
        </p:spPr>
        <p:txBody>
          <a:bodyPr/>
          <a:lstStyle/>
          <a:p>
            <a:r>
              <a:rPr lang="nb-NO" dirty="0"/>
              <a:t>Customer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a:xfrm>
            <a:off x="475128" y="1305914"/>
            <a:ext cx="7252448" cy="5188903"/>
          </a:xfrm>
        </p:spPr>
        <p:txBody>
          <a:bodyPr>
            <a:noAutofit/>
          </a:bodyPr>
          <a:lstStyle/>
          <a:p>
            <a:pPr algn="just">
              <a:lnSpc>
                <a:spcPct val="170000"/>
              </a:lnSpc>
            </a:pPr>
            <a:r>
              <a:rPr lang="en-US" sz="1400" b="1" dirty="0">
                <a:highlight>
                  <a:srgbClr val="FFFF00"/>
                </a:highlight>
              </a:rPr>
              <a:t>Customer Ratings Distribution:</a:t>
            </a:r>
          </a:p>
          <a:p>
            <a:pPr lvl="1" algn="just">
              <a:lnSpc>
                <a:spcPct val="170000"/>
              </a:lnSpc>
            </a:pPr>
            <a:r>
              <a:rPr lang="en-US" sz="1300" dirty="0">
                <a:solidFill>
                  <a:srgbClr val="C00000"/>
                </a:solidFill>
              </a:rPr>
              <a:t>The </a:t>
            </a:r>
            <a:r>
              <a:rPr lang="en-US" sz="1300" dirty="0">
                <a:solidFill>
                  <a:srgbClr val="C00000"/>
                </a:solidFill>
                <a:highlight>
                  <a:srgbClr val="00FF00"/>
                </a:highlight>
              </a:rPr>
              <a:t>majority of customer reviews are in the higher ratings</a:t>
            </a:r>
            <a:r>
              <a:rPr lang="en-US" sz="1300" dirty="0">
                <a:solidFill>
                  <a:srgbClr val="C00000"/>
                </a:solidFill>
              </a:rPr>
              <a:t>, with 431 reviews at 4 stars and 409 reviews at 5 stars, indicating overall positive feedback. </a:t>
            </a:r>
            <a:r>
              <a:rPr lang="en-US" sz="1300" dirty="0">
                <a:solidFill>
                  <a:srgbClr val="C00000"/>
                </a:solidFill>
                <a:highlight>
                  <a:srgbClr val="00FF00"/>
                </a:highlight>
              </a:rPr>
              <a:t>Lower ratings (1-2 stars) account for a smaller proportion</a:t>
            </a:r>
            <a:r>
              <a:rPr lang="en-US" sz="1300" dirty="0">
                <a:solidFill>
                  <a:srgbClr val="C00000"/>
                </a:solidFill>
              </a:rPr>
              <a:t>, with 80 reviews at 1 star and 153 reviews at 2 stars.</a:t>
            </a:r>
          </a:p>
          <a:p>
            <a:pPr algn="just">
              <a:lnSpc>
                <a:spcPct val="170000"/>
              </a:lnSpc>
            </a:pPr>
            <a:r>
              <a:rPr lang="en-US" sz="1400" b="1" dirty="0">
                <a:highlight>
                  <a:srgbClr val="FFFF00"/>
                </a:highlight>
              </a:rPr>
              <a:t>Sentiment Analysis:</a:t>
            </a:r>
          </a:p>
          <a:p>
            <a:pPr lvl="1" algn="just">
              <a:lnSpc>
                <a:spcPct val="170000"/>
              </a:lnSpc>
            </a:pPr>
            <a:r>
              <a:rPr lang="en-US" sz="1300" dirty="0">
                <a:solidFill>
                  <a:srgbClr val="C00000"/>
                </a:solidFill>
                <a:highlight>
                  <a:srgbClr val="00FF00"/>
                </a:highlight>
              </a:rPr>
              <a:t>Positive sentiment dominates with 840 reviews</a:t>
            </a:r>
            <a:r>
              <a:rPr lang="en-US" sz="1300" dirty="0">
                <a:solidFill>
                  <a:srgbClr val="C00000"/>
                </a:solidFill>
              </a:rPr>
              <a:t>, reflecting a generally satisfied customer base. Negative sentiment is present in 82 reviews, with a smaller number of mixed and neutral sentiments, </a:t>
            </a:r>
            <a:r>
              <a:rPr lang="en-US" sz="1300" dirty="0">
                <a:solidFill>
                  <a:srgbClr val="C00000"/>
                </a:solidFill>
                <a:highlight>
                  <a:srgbClr val="00FF00"/>
                </a:highlight>
              </a:rPr>
              <a:t>suggesting some areas for improvement but overall strong customer approval.</a:t>
            </a:r>
          </a:p>
          <a:p>
            <a:pPr algn="just">
              <a:lnSpc>
                <a:spcPct val="170000"/>
              </a:lnSpc>
            </a:pPr>
            <a:r>
              <a:rPr lang="en-US" sz="1400" b="1" dirty="0">
                <a:highlight>
                  <a:srgbClr val="FFFF00"/>
                </a:highlight>
              </a:rPr>
              <a:t>Opportunity for Improvement:</a:t>
            </a:r>
          </a:p>
          <a:p>
            <a:pPr lvl="1" algn="just">
              <a:lnSpc>
                <a:spcPct val="170000"/>
              </a:lnSpc>
            </a:pPr>
            <a:r>
              <a:rPr lang="en-US" sz="1300" dirty="0">
                <a:solidFill>
                  <a:srgbClr val="C00000"/>
                </a:solidFill>
              </a:rPr>
              <a:t>The presence of </a:t>
            </a:r>
            <a:r>
              <a:rPr lang="en-US" sz="1300" dirty="0">
                <a:solidFill>
                  <a:srgbClr val="C00000"/>
                </a:solidFill>
                <a:highlight>
                  <a:srgbClr val="00FF00"/>
                </a:highlight>
              </a:rPr>
              <a:t>mixed positive and mixed negative sentiments suggests that there are opportunities to convert those mixed experiences into more clearly positive ones, potentially boosting overall ratings</a:t>
            </a:r>
            <a:r>
              <a:rPr lang="en-US" sz="1300" dirty="0">
                <a:solidFill>
                  <a:srgbClr val="C00000"/>
                </a:solidFill>
              </a:rPr>
              <a:t>. Addressing the specific concerns in mixed reviews could elevate customer satisfaction.</a:t>
            </a:r>
            <a:endParaRPr lang="nb-NO" sz="1300" dirty="0">
              <a:solidFill>
                <a:srgbClr val="C00000"/>
              </a:solidFill>
            </a:endParaRPr>
          </a:p>
        </p:txBody>
      </p:sp>
      <p:pic>
        <p:nvPicPr>
          <p:cNvPr id="9" name="Picture 8">
            <a:extLst>
              <a:ext uri="{FF2B5EF4-FFF2-40B4-BE49-F238E27FC236}">
                <a16:creationId xmlns:a16="http://schemas.microsoft.com/office/drawing/2014/main" id="{2D22BA5E-79B0-26F2-C8C2-969C870226D3}"/>
              </a:ext>
            </a:extLst>
          </p:cNvPr>
          <p:cNvPicPr>
            <a:picLocks noChangeAspect="1"/>
          </p:cNvPicPr>
          <p:nvPr/>
        </p:nvPicPr>
        <p:blipFill>
          <a:blip r:embed="rId2"/>
          <a:stretch>
            <a:fillRect/>
          </a:stretch>
        </p:blipFill>
        <p:spPr>
          <a:xfrm>
            <a:off x="7933763" y="3003176"/>
            <a:ext cx="3783107" cy="3489699"/>
          </a:xfrm>
          <a:prstGeom prst="rect">
            <a:avLst/>
          </a:prstGeom>
        </p:spPr>
      </p:pic>
      <p:pic>
        <p:nvPicPr>
          <p:cNvPr id="11" name="Picture 10">
            <a:extLst>
              <a:ext uri="{FF2B5EF4-FFF2-40B4-BE49-F238E27FC236}">
                <a16:creationId xmlns:a16="http://schemas.microsoft.com/office/drawing/2014/main" id="{E65516CC-30D3-155E-AD8E-075BA8DFD484}"/>
              </a:ext>
            </a:extLst>
          </p:cNvPr>
          <p:cNvPicPr>
            <a:picLocks noChangeAspect="1"/>
          </p:cNvPicPr>
          <p:nvPr/>
        </p:nvPicPr>
        <p:blipFill>
          <a:blip r:embed="rId3"/>
          <a:srcRect l="3546"/>
          <a:stretch/>
        </p:blipFill>
        <p:spPr>
          <a:xfrm>
            <a:off x="7933765" y="838089"/>
            <a:ext cx="3783106" cy="2063824"/>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a:xfrm>
            <a:off x="723247" y="102960"/>
            <a:ext cx="10515600" cy="1086077"/>
          </a:xfrm>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a:xfrm>
            <a:off x="385435" y="938259"/>
            <a:ext cx="5157787" cy="585741"/>
          </a:xfrm>
        </p:spPr>
        <p:txBody>
          <a:bodyPr/>
          <a:lstStyle/>
          <a:p>
            <a:r>
              <a:rPr lang="en-US" dirty="0">
                <a:ln w="22225">
                  <a:solidFill>
                    <a:schemeClr val="accent2"/>
                  </a:solidFill>
                  <a:prstDash val="solid"/>
                </a:ln>
                <a:solidFill>
                  <a:schemeClr val="accent2">
                    <a:lumMod val="40000"/>
                    <a:lumOff val="60000"/>
                  </a:schemeClr>
                </a:solidFill>
              </a:rPr>
              <a:t>Goals</a:t>
            </a:r>
            <a:endParaRPr lang="nb-NO" dirty="0">
              <a:ln w="22225">
                <a:solidFill>
                  <a:schemeClr val="accent2"/>
                </a:solidFill>
                <a:prstDash val="solid"/>
              </a:ln>
              <a:solidFill>
                <a:schemeClr val="accent2">
                  <a:lumMod val="40000"/>
                  <a:lumOff val="60000"/>
                </a:schemeClr>
              </a:solidFill>
            </a:endParaRPr>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292940" y="1524000"/>
            <a:ext cx="5879260" cy="3987800"/>
          </a:xfrm>
        </p:spPr>
        <p:txBody>
          <a:bodyPr>
            <a:noAutofit/>
          </a:bodyPr>
          <a:lstStyle/>
          <a:p>
            <a:pPr algn="just">
              <a:lnSpc>
                <a:spcPct val="170000"/>
              </a:lnSpc>
            </a:pPr>
            <a:r>
              <a:rPr lang="en-US" sz="1400" b="1" dirty="0">
                <a:highlight>
                  <a:srgbClr val="FFFF00"/>
                </a:highlight>
              </a:rPr>
              <a:t>Increase Conversion Rates:</a:t>
            </a:r>
          </a:p>
          <a:p>
            <a:pPr lvl="1" algn="just">
              <a:lnSpc>
                <a:spcPct val="170000"/>
              </a:lnSpc>
            </a:pPr>
            <a:r>
              <a:rPr lang="en-US" sz="1200" b="1" dirty="0">
                <a:solidFill>
                  <a:srgbClr val="C00000"/>
                </a:solidFill>
              </a:rPr>
              <a:t>Goal: </a:t>
            </a:r>
            <a:r>
              <a:rPr lang="en-US" sz="1200" dirty="0">
                <a:solidFill>
                  <a:srgbClr val="C00000"/>
                </a:solidFill>
              </a:rPr>
              <a:t>Identify factors impacting the conversion rate and provide recommendations to improve it.</a:t>
            </a:r>
          </a:p>
          <a:p>
            <a:pPr lvl="1" algn="just">
              <a:lnSpc>
                <a:spcPct val="170000"/>
              </a:lnSpc>
            </a:pPr>
            <a:r>
              <a:rPr lang="en-US" sz="1200" b="1" dirty="0">
                <a:solidFill>
                  <a:srgbClr val="C00000"/>
                </a:solidFill>
              </a:rPr>
              <a:t>Insight: </a:t>
            </a:r>
            <a:r>
              <a:rPr lang="en-US" sz="1200" dirty="0">
                <a:solidFill>
                  <a:srgbClr val="C00000"/>
                </a:solidFill>
              </a:rPr>
              <a:t>Highlight key stages where visitors drop off and suggest improvements to optimize the conversion funnel.</a:t>
            </a:r>
          </a:p>
          <a:p>
            <a:pPr algn="just">
              <a:lnSpc>
                <a:spcPct val="170000"/>
              </a:lnSpc>
            </a:pPr>
            <a:r>
              <a:rPr lang="en-US" sz="1400" b="1" dirty="0">
                <a:highlight>
                  <a:srgbClr val="FFFF00"/>
                </a:highlight>
              </a:rPr>
              <a:t>Enhance Customer Engagement:</a:t>
            </a:r>
            <a:endParaRPr lang="en-US" sz="1400" dirty="0">
              <a:highlight>
                <a:srgbClr val="FFFF00"/>
              </a:highlight>
            </a:endParaRPr>
          </a:p>
          <a:p>
            <a:pPr lvl="1" algn="just">
              <a:lnSpc>
                <a:spcPct val="170000"/>
              </a:lnSpc>
            </a:pPr>
            <a:r>
              <a:rPr lang="en-US" sz="1200" b="1" dirty="0">
                <a:solidFill>
                  <a:srgbClr val="C00000"/>
                </a:solidFill>
              </a:rPr>
              <a:t>Goal:</a:t>
            </a:r>
            <a:r>
              <a:rPr lang="en-US" sz="1200" dirty="0">
                <a:solidFill>
                  <a:srgbClr val="C00000"/>
                </a:solidFill>
              </a:rPr>
              <a:t> Determine which types of content drive the highest engagement. </a:t>
            </a:r>
          </a:p>
          <a:p>
            <a:pPr lvl="1" algn="just">
              <a:lnSpc>
                <a:spcPct val="170000"/>
              </a:lnSpc>
            </a:pPr>
            <a:r>
              <a:rPr lang="en-US" sz="1200" b="1" dirty="0">
                <a:solidFill>
                  <a:srgbClr val="C00000"/>
                </a:solidFill>
              </a:rPr>
              <a:t>Insight:</a:t>
            </a:r>
            <a:r>
              <a:rPr lang="en-US" sz="1200" dirty="0">
                <a:solidFill>
                  <a:srgbClr val="C00000"/>
                </a:solidFill>
              </a:rPr>
              <a:t> Analyze interaction levels with different types of marketing content to inform better content strategies.</a:t>
            </a:r>
          </a:p>
          <a:p>
            <a:pPr algn="just">
              <a:lnSpc>
                <a:spcPct val="170000"/>
              </a:lnSpc>
            </a:pPr>
            <a:r>
              <a:rPr lang="en-US" sz="1400" b="1" dirty="0">
                <a:highlight>
                  <a:srgbClr val="FFFF00"/>
                </a:highlight>
              </a:rPr>
              <a:t>Improve Customer Feedback Scores:</a:t>
            </a:r>
            <a:endParaRPr lang="en-US" sz="1400" dirty="0">
              <a:highlight>
                <a:srgbClr val="FFFF00"/>
              </a:highlight>
            </a:endParaRPr>
          </a:p>
          <a:p>
            <a:pPr lvl="1" algn="just">
              <a:lnSpc>
                <a:spcPct val="170000"/>
              </a:lnSpc>
            </a:pPr>
            <a:r>
              <a:rPr lang="en-US" sz="1200" b="1" dirty="0">
                <a:solidFill>
                  <a:srgbClr val="C00000"/>
                </a:solidFill>
              </a:rPr>
              <a:t>Goal:</a:t>
            </a:r>
            <a:r>
              <a:rPr lang="en-US" sz="1200" dirty="0">
                <a:solidFill>
                  <a:srgbClr val="C00000"/>
                </a:solidFill>
              </a:rPr>
              <a:t> Understand common themes in customer reviews and provide actionable insights.</a:t>
            </a:r>
          </a:p>
          <a:p>
            <a:pPr lvl="1" algn="just">
              <a:lnSpc>
                <a:spcPct val="170000"/>
              </a:lnSpc>
            </a:pPr>
            <a:r>
              <a:rPr lang="en-US" sz="1200" b="1" dirty="0">
                <a:solidFill>
                  <a:srgbClr val="C00000"/>
                </a:solidFill>
              </a:rPr>
              <a:t>Insight:</a:t>
            </a:r>
            <a:r>
              <a:rPr lang="en-US" sz="1200" dirty="0">
                <a:solidFill>
                  <a:srgbClr val="C00000"/>
                </a:solidFill>
              </a:rPr>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a:xfrm>
            <a:off x="6172200" y="938258"/>
            <a:ext cx="5183188" cy="585741"/>
          </a:xfrm>
        </p:spPr>
        <p:txBody>
          <a:bodyPr/>
          <a:lstStyle/>
          <a:p>
            <a:r>
              <a:rPr lang="en-US" dirty="0">
                <a:ln w="22225">
                  <a:solidFill>
                    <a:schemeClr val="accent2"/>
                  </a:solidFill>
                  <a:prstDash val="solid"/>
                </a:ln>
                <a:solidFill>
                  <a:schemeClr val="accent2">
                    <a:lumMod val="40000"/>
                    <a:lumOff val="60000"/>
                  </a:schemeClr>
                </a:solidFill>
              </a:rPr>
              <a:t>Actions</a:t>
            </a:r>
            <a:endParaRPr lang="nb-NO" dirty="0">
              <a:ln w="22225">
                <a:solidFill>
                  <a:schemeClr val="accent2"/>
                </a:solidFill>
                <a:prstDash val="solid"/>
              </a:ln>
              <a:solidFill>
                <a:schemeClr val="accent2">
                  <a:lumMod val="40000"/>
                  <a:lumOff val="60000"/>
                </a:schemeClr>
              </a:solidFill>
            </a:endParaRPr>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306670" y="1524000"/>
            <a:ext cx="5812166" cy="4211984"/>
          </a:xfrm>
        </p:spPr>
        <p:txBody>
          <a:bodyPr>
            <a:noAutofit/>
          </a:bodyPr>
          <a:lstStyle/>
          <a:p>
            <a:pPr algn="just">
              <a:lnSpc>
                <a:spcPct val="120000"/>
              </a:lnSpc>
            </a:pPr>
            <a:r>
              <a:rPr lang="nb-NO" sz="1400" b="1" dirty="0" err="1">
                <a:highlight>
                  <a:srgbClr val="FFFF00"/>
                </a:highlight>
              </a:rPr>
              <a:t>Increase</a:t>
            </a:r>
            <a:r>
              <a:rPr lang="nb-NO" sz="1400" b="1" dirty="0">
                <a:highlight>
                  <a:srgbClr val="FFFF00"/>
                </a:highlight>
              </a:rPr>
              <a:t> Conversion Rates:</a:t>
            </a:r>
          </a:p>
          <a:p>
            <a:pPr lvl="1" algn="just">
              <a:lnSpc>
                <a:spcPct val="120000"/>
              </a:lnSpc>
            </a:pPr>
            <a:r>
              <a:rPr lang="en-US" sz="1200" u="sng" dirty="0">
                <a:solidFill>
                  <a:srgbClr val="C00000"/>
                </a:solidFill>
                <a:highlight>
                  <a:srgbClr val="00FF00"/>
                </a:highlight>
              </a:rPr>
              <a:t>Target High-Performing Product Categories</a:t>
            </a:r>
            <a:r>
              <a:rPr lang="en-US" sz="1200" dirty="0">
                <a:solidFill>
                  <a:srgbClr val="C00000"/>
                </a:solidFill>
                <a:highlight>
                  <a:srgbClr val="00FF00"/>
                </a:highlight>
              </a:rPr>
              <a:t>: </a:t>
            </a:r>
            <a:r>
              <a:rPr lang="en-US" sz="1200" dirty="0">
                <a:solidFill>
                  <a:srgbClr val="C00000"/>
                </a:solidFill>
              </a:rPr>
              <a:t>Focus marketing efforts on products with demonstrated high conversion rates, such as Kayaks, Ski Boots, and Baseball Gloves. Implement seasonal promotions or personalized campaigns during peak months (e.g., January and September) to capitalize on these trends.</a:t>
            </a:r>
            <a:endParaRPr lang="nb-NO" sz="1200" dirty="0">
              <a:solidFill>
                <a:srgbClr val="C00000"/>
              </a:solidFill>
            </a:endParaRPr>
          </a:p>
          <a:p>
            <a:pPr algn="just">
              <a:lnSpc>
                <a:spcPct val="120000"/>
              </a:lnSpc>
            </a:pPr>
            <a:r>
              <a:rPr lang="nb-NO" sz="1400" b="1" dirty="0" err="1">
                <a:highlight>
                  <a:srgbClr val="FFFF00"/>
                </a:highlight>
              </a:rPr>
              <a:t>Enhance</a:t>
            </a:r>
            <a:r>
              <a:rPr lang="nb-NO" sz="1400" b="1" dirty="0">
                <a:highlight>
                  <a:srgbClr val="FFFF00"/>
                </a:highlight>
              </a:rPr>
              <a:t> </a:t>
            </a:r>
            <a:r>
              <a:rPr lang="nb-NO" sz="1400" b="1" dirty="0" err="1">
                <a:highlight>
                  <a:srgbClr val="FFFF00"/>
                </a:highlight>
              </a:rPr>
              <a:t>Customer</a:t>
            </a:r>
            <a:r>
              <a:rPr lang="nb-NO" sz="1400" b="1" dirty="0">
                <a:highlight>
                  <a:srgbClr val="FFFF00"/>
                </a:highlight>
              </a:rPr>
              <a:t> </a:t>
            </a:r>
            <a:r>
              <a:rPr lang="nb-NO" sz="1400" b="1" dirty="0" err="1">
                <a:highlight>
                  <a:srgbClr val="FFFF00"/>
                </a:highlight>
              </a:rPr>
              <a:t>Engagement</a:t>
            </a:r>
            <a:r>
              <a:rPr lang="nb-NO" sz="1400" b="1" dirty="0">
                <a:highlight>
                  <a:srgbClr val="FFFF00"/>
                </a:highlight>
              </a:rPr>
              <a:t>:</a:t>
            </a:r>
          </a:p>
          <a:p>
            <a:pPr lvl="1" algn="just">
              <a:lnSpc>
                <a:spcPct val="120000"/>
              </a:lnSpc>
            </a:pPr>
            <a:r>
              <a:rPr lang="en-US" sz="1200" u="sng" dirty="0">
                <a:solidFill>
                  <a:srgbClr val="C00000"/>
                </a:solidFill>
                <a:highlight>
                  <a:srgbClr val="00FF00"/>
                </a:highlight>
              </a:rPr>
              <a:t>Revitalize Content Strategy</a:t>
            </a:r>
            <a:r>
              <a:rPr lang="en-US" sz="1200" dirty="0">
                <a:solidFill>
                  <a:srgbClr val="C00000"/>
                </a:solidFill>
                <a:highlight>
                  <a:srgbClr val="00FF00"/>
                </a:highlight>
              </a:rPr>
              <a:t>: </a:t>
            </a:r>
            <a:r>
              <a:rPr lang="en-US" sz="1200" dirty="0">
                <a:solidFill>
                  <a:srgbClr val="C00000"/>
                </a:solidFill>
              </a:rPr>
              <a:t>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endParaRPr lang="nb-NO" sz="1200" dirty="0">
              <a:solidFill>
                <a:srgbClr val="C00000"/>
              </a:solidFill>
            </a:endParaRPr>
          </a:p>
          <a:p>
            <a:pPr algn="just">
              <a:lnSpc>
                <a:spcPct val="120000"/>
              </a:lnSpc>
            </a:pPr>
            <a:r>
              <a:rPr lang="nb-NO" sz="1400" b="1" dirty="0" err="1">
                <a:highlight>
                  <a:srgbClr val="FFFF00"/>
                </a:highlight>
              </a:rPr>
              <a:t>Improve</a:t>
            </a:r>
            <a:r>
              <a:rPr lang="nb-NO" sz="1400" b="1" dirty="0">
                <a:highlight>
                  <a:srgbClr val="FFFF00"/>
                </a:highlight>
              </a:rPr>
              <a:t> </a:t>
            </a:r>
            <a:r>
              <a:rPr lang="nb-NO" sz="1400" b="1" dirty="0" err="1">
                <a:highlight>
                  <a:srgbClr val="FFFF00"/>
                </a:highlight>
              </a:rPr>
              <a:t>Customer</a:t>
            </a:r>
            <a:r>
              <a:rPr lang="nb-NO" sz="1400" b="1" dirty="0">
                <a:highlight>
                  <a:srgbClr val="FFFF00"/>
                </a:highlight>
              </a:rPr>
              <a:t> Feedback Scores:</a:t>
            </a:r>
          </a:p>
          <a:p>
            <a:pPr lvl="1" algn="just">
              <a:lnSpc>
                <a:spcPct val="120000"/>
              </a:lnSpc>
            </a:pPr>
            <a:r>
              <a:rPr lang="en-US" sz="1200" u="sng" dirty="0">
                <a:solidFill>
                  <a:srgbClr val="C00000"/>
                </a:solidFill>
                <a:highlight>
                  <a:srgbClr val="00FF00"/>
                </a:highlight>
              </a:rPr>
              <a:t>Address Mixed and Negative Feedback: </a:t>
            </a:r>
            <a:r>
              <a:rPr lang="en-US" sz="1200" dirty="0">
                <a:solidFill>
                  <a:srgbClr val="C00000"/>
                </a:solidFill>
              </a:rPr>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1200" dirty="0">
              <a:solidFill>
                <a:srgbClr val="C00000"/>
              </a:solidFill>
            </a:endParaRPr>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153</TotalTime>
  <Words>785</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Bhautik Gondaliya</cp:lastModifiedBy>
  <cp:revision>9</cp:revision>
  <dcterms:created xsi:type="dcterms:W3CDTF">2024-09-03T15:16:05Z</dcterms:created>
  <dcterms:modified xsi:type="dcterms:W3CDTF">2025-03-15T08:28:46Z</dcterms:modified>
</cp:coreProperties>
</file>