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5"/>
    <p:sldMasterId id="214748367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5143500" cx="9144000"/>
  <p:notesSz cx="6858000" cy="9144000"/>
  <p:embeddedFontLs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A3C804-4A1A-41C0-B259-72F1FF392B2D}">
  <a:tblStyle styleId="{93A3C804-4A1A-41C0-B259-72F1FF392B2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C3A7D54-6C6F-45EE-A1A4-8768A58FAF7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OpenSans-regular.fntdata"/><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2c57ba22a_0_3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02c57ba22a_0_3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[ALL PARTICIPATION]</a:t>
            </a:r>
            <a:endParaRPr/>
          </a:p>
        </p:txBody>
      </p:sp>
      <p:sp>
        <p:nvSpPr>
          <p:cNvPr id="242" name="Google Shape;24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3fb6672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03fb6672a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[ALL PARTICIPATION]</a:t>
            </a:r>
            <a:endParaRPr/>
          </a:p>
        </p:txBody>
      </p:sp>
      <p:sp>
        <p:nvSpPr>
          <p:cNvPr id="261" name="Google Shape;26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[ALL PARTICIPATION]</a:t>
            </a:r>
            <a:endParaRPr/>
          </a:p>
        </p:txBody>
      </p:sp>
      <p:sp>
        <p:nvSpPr>
          <p:cNvPr id="288" name="Google Shape;28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[ALL PARTICIPATION]</a:t>
            </a:r>
            <a:endParaRPr/>
          </a:p>
        </p:txBody>
      </p:sp>
      <p:sp>
        <p:nvSpPr>
          <p:cNvPr id="144" name="Google Shape;14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[ALL PARTICIPATION]</a:t>
            </a:r>
            <a:endParaRPr/>
          </a:p>
        </p:txBody>
      </p:sp>
      <p:sp>
        <p:nvSpPr>
          <p:cNvPr id="300" name="Google Shape;30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[ALL PARTICIPATION]</a:t>
            </a:r>
            <a:endParaRPr/>
          </a:p>
        </p:txBody>
      </p:sp>
      <p:sp>
        <p:nvSpPr>
          <p:cNvPr id="342" name="Google Shape;34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n" sz="1200">
                <a:solidFill>
                  <a:srgbClr val="9E9E9E"/>
                </a:solidFill>
                <a:latin typeface="Open Sans"/>
                <a:ea typeface="Open Sans"/>
                <a:cs typeface="Open Sans"/>
                <a:sym typeface="Open Sans"/>
              </a:rPr>
              <a:t>T</a:t>
            </a:r>
            <a:r>
              <a:rPr lang="en" sz="1200">
                <a:solidFill>
                  <a:srgbClr val="9E9E9E"/>
                </a:solidFill>
                <a:latin typeface="Open Sans"/>
                <a:ea typeface="Open Sans"/>
                <a:cs typeface="Open Sans"/>
                <a:sym typeface="Open Sans"/>
              </a:rPr>
              <a:t>his interview will run for 30-45 mins. I have a few background questions to get to know you a little bit better and the way you find and apply for jobs. Then, we’ll switch gears and I’ll show you a prototype that the team has been working on and ask you for your feedback. Before we get started, do you have any questions I should know of?</a:t>
            </a:r>
            <a:endParaRPr sz="1200">
              <a:solidFill>
                <a:srgbClr val="9E9E9E"/>
              </a:solidFill>
              <a:latin typeface="Open Sans"/>
              <a:ea typeface="Open Sans"/>
              <a:cs typeface="Open Sans"/>
              <a:sym typeface="Open Sans"/>
            </a:endParaRPr>
          </a:p>
          <a:p>
            <a:pPr indent="0" lvl="0" marL="114300" rtl="0" algn="l">
              <a:lnSpc>
                <a:spcPct val="115000"/>
              </a:lnSpc>
              <a:spcBef>
                <a:spcPts val="0"/>
              </a:spcBef>
              <a:spcAft>
                <a:spcPts val="0"/>
              </a:spcAft>
              <a:buClr>
                <a:schemeClr val="dk1"/>
              </a:buClr>
              <a:buSzPts val="1100"/>
              <a:buFont typeface="Arial"/>
              <a:buNone/>
            </a:pPr>
            <a:r>
              <a:t/>
            </a:r>
            <a:endParaRPr sz="1200">
              <a:solidFill>
                <a:srgbClr val="9E9E9E"/>
              </a:solidFill>
              <a:latin typeface="Open Sans"/>
              <a:ea typeface="Open Sans"/>
              <a:cs typeface="Open Sans"/>
              <a:sym typeface="Open Sans"/>
            </a:endParaRPr>
          </a:p>
          <a:p>
            <a:pPr indent="0" lvl="0" marL="114300" rtl="0" algn="l">
              <a:lnSpc>
                <a:spcPct val="115000"/>
              </a:lnSpc>
              <a:spcBef>
                <a:spcPts val="0"/>
              </a:spcBef>
              <a:spcAft>
                <a:spcPts val="0"/>
              </a:spcAft>
              <a:buClr>
                <a:schemeClr val="dk1"/>
              </a:buClr>
              <a:buSzPts val="1100"/>
              <a:buFont typeface="Arial"/>
              <a:buNone/>
            </a:pPr>
            <a:r>
              <a:rPr lang="en" sz="1200">
                <a:solidFill>
                  <a:srgbClr val="9E9E9E"/>
                </a:solidFill>
                <a:latin typeface="Open Sans"/>
                <a:ea typeface="Open Sans"/>
                <a:cs typeface="Open Sans"/>
                <a:sym typeface="Open Sans"/>
              </a:rPr>
              <a:t>No questions… Great! Is it ok if I record this session? The recording is only going to be used internally by the team to refer back to our conversation. It also helps make sure that we don’t miss anything in the notes.</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800"/>
              <a:buFont typeface="Arial"/>
              <a:buNone/>
            </a:pPr>
            <a:r>
              <a:t/>
            </a:r>
            <a:endParaRPr/>
          </a:p>
        </p:txBody>
      </p:sp>
      <p:sp>
        <p:nvSpPr>
          <p:cNvPr id="355" name="Google Shape;355;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062fa8002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1062fa8002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6cdfa89a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6cdfa89a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06cdfa89a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06cdfa89a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[ALL PARTICIPATION]</a:t>
            </a:r>
            <a:endParaRPr/>
          </a:p>
        </p:txBody>
      </p:sp>
      <p:sp>
        <p:nvSpPr>
          <p:cNvPr id="405" name="Google Shape;405;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062fa8002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1062fa8002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062fa8002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1062fa8002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062fa8002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g1062fa8002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2c57ba22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2c57ba22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[ALL PARTICIPATION]</a:t>
            </a:r>
            <a:endParaRPr/>
          </a:p>
        </p:txBody>
      </p:sp>
      <p:sp>
        <p:nvSpPr>
          <p:cNvPr id="163" name="Google Shape;16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2c57ba22a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102c57ba22a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2c57ba22a_0_3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102c57ba22a_0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2c57ba22a_0_3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02c57ba22a_0_3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7534" l="0" r="7799" t="0"/>
          <a:stretch/>
        </p:blipFill>
        <p:spPr>
          <a:xfrm>
            <a:off x="6579650" y="2571750"/>
            <a:ext cx="2564400" cy="2571900"/>
          </a:xfrm>
          <a:prstGeom prst="rect">
            <a:avLst/>
          </a:prstGeom>
          <a:noFill/>
          <a:ln>
            <a:noFill/>
          </a:ln>
        </p:spPr>
      </p:pic>
      <p:sp>
        <p:nvSpPr>
          <p:cNvPr id="11" name="Google Shape;11;p2"/>
          <p:cNvSpPr txBox="1"/>
          <p:nvPr>
            <p:ph type="title"/>
          </p:nvPr>
        </p:nvSpPr>
        <p:spPr>
          <a:xfrm>
            <a:off x="457200" y="834727"/>
            <a:ext cx="8229600" cy="1389300"/>
          </a:xfrm>
          <a:prstGeom prst="rect">
            <a:avLst/>
          </a:prstGeom>
          <a:noFill/>
          <a:ln>
            <a:noFill/>
          </a:ln>
        </p:spPr>
        <p:txBody>
          <a:bodyPr anchorCtr="0" anchor="b" bIns="34275" lIns="34275" spcFirstLastPara="1" rIns="34275" wrap="square" tIns="34275">
            <a:noAutofit/>
          </a:bodyPr>
          <a:lstStyle>
            <a:lvl1pPr lvl="0"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12" name="Google Shape;12;p2"/>
          <p:cNvSpPr txBox="1"/>
          <p:nvPr>
            <p:ph idx="1" type="body"/>
          </p:nvPr>
        </p:nvSpPr>
        <p:spPr>
          <a:xfrm>
            <a:off x="457200" y="2195513"/>
            <a:ext cx="5038800" cy="1003500"/>
          </a:xfrm>
          <a:prstGeom prst="rect">
            <a:avLst/>
          </a:prstGeom>
          <a:noFill/>
          <a:ln>
            <a:noFill/>
          </a:ln>
        </p:spPr>
        <p:txBody>
          <a:bodyPr anchorCtr="0" anchor="t" bIns="34275" lIns="34275" spcFirstLastPara="1" rIns="34275" wrap="square" tIns="34275">
            <a:noAutofit/>
          </a:bodyPr>
          <a:lstStyle>
            <a:lvl1pPr indent="-228600" lvl="0" marL="4572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13" name="Google Shape;13;p2"/>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with Subtitle Light">
  <p:cSld name="Segue with Subtitle Light">
    <p:bg>
      <p:bgPr>
        <a:solidFill>
          <a:srgbClr val="02B3E4"/>
        </a:solidFill>
      </p:bgPr>
    </p:bg>
    <p:spTree>
      <p:nvGrpSpPr>
        <p:cNvPr id="51" name="Shape 51"/>
        <p:cNvGrpSpPr/>
        <p:nvPr/>
      </p:nvGrpSpPr>
      <p:grpSpPr>
        <a:xfrm>
          <a:off x="0" y="0"/>
          <a:ext cx="0" cy="0"/>
          <a:chOff x="0" y="0"/>
          <a:chExt cx="0" cy="0"/>
        </a:xfrm>
      </p:grpSpPr>
      <p:sp>
        <p:nvSpPr>
          <p:cNvPr id="52" name="Google Shape;52;p11"/>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lvl="0"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3" name="Google Shape;53;p11"/>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1pPr>
            <a:lvl2pPr indent="-228600" lvl="1" marL="914400" marR="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2pPr>
            <a:lvl3pPr indent="-228600" lvl="2" marL="1371600" marR="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3pPr>
            <a:lvl4pPr indent="-228600" lvl="3" marL="1828800" marR="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4pPr>
            <a:lvl5pPr indent="-228600" lvl="4" marL="2286000" marR="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54" name="Google Shape;54;p11"/>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rgbClr val="FFFFFF"/>
        </a:solidFill>
      </p:bgPr>
    </p:bg>
    <p:spTree>
      <p:nvGrpSpPr>
        <p:cNvPr id="55" name="Shape 55"/>
        <p:cNvGrpSpPr/>
        <p:nvPr/>
      </p:nvGrpSpPr>
      <p:grpSpPr>
        <a:xfrm>
          <a:off x="0" y="0"/>
          <a:ext cx="0" cy="0"/>
          <a:chOff x="0" y="0"/>
          <a:chExt cx="0" cy="0"/>
        </a:xfrm>
      </p:grpSpPr>
      <p:sp>
        <p:nvSpPr>
          <p:cNvPr id="56" name="Google Shape;56;p12"/>
          <p:cNvSpPr txBox="1"/>
          <p:nvPr>
            <p:ph type="title"/>
          </p:nvPr>
        </p:nvSpPr>
        <p:spPr>
          <a:xfrm>
            <a:off x="457200" y="667978"/>
            <a:ext cx="8229600" cy="2665800"/>
          </a:xfrm>
          <a:prstGeom prst="rect">
            <a:avLst/>
          </a:prstGeom>
          <a:noFill/>
          <a:ln>
            <a:noFill/>
          </a:ln>
        </p:spPr>
        <p:txBody>
          <a:bodyPr anchorCtr="0" anchor="b" bIns="34275" lIns="34275" spcFirstLastPara="1" rIns="34275" wrap="square" tIns="34275">
            <a:noAutofit/>
          </a:bodyPr>
          <a:lstStyle>
            <a:lvl1pPr lvl="0" marR="0" algn="l">
              <a:lnSpc>
                <a:spcPct val="100000"/>
              </a:lnSpc>
              <a:spcBef>
                <a:spcPts val="0"/>
              </a:spcBef>
              <a:spcAft>
                <a:spcPts val="0"/>
              </a:spcAft>
              <a:buClr>
                <a:srgbClr val="2D3D4A"/>
              </a:buClr>
              <a:buSzPts val="500"/>
              <a:buFont typeface="Open Sans"/>
              <a:buNone/>
              <a:defRPr b="0" i="1" sz="3600" u="none" cap="none" strike="noStrike">
                <a:solidFill>
                  <a:srgbClr val="2D3D4A"/>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7" name="Google Shape;57;p12"/>
          <p:cNvSpPr txBox="1"/>
          <p:nvPr>
            <p:ph idx="1" type="body"/>
          </p:nvPr>
        </p:nvSpPr>
        <p:spPr>
          <a:xfrm>
            <a:off x="609600" y="3419475"/>
            <a:ext cx="8077200" cy="744900"/>
          </a:xfrm>
          <a:prstGeom prst="rect">
            <a:avLst/>
          </a:prstGeom>
          <a:noFill/>
          <a:ln>
            <a:noFill/>
          </a:ln>
        </p:spPr>
        <p:txBody>
          <a:bodyPr anchorCtr="0" anchor="t" bIns="34275" lIns="34275" spcFirstLastPara="1" rIns="34275" wrap="square" tIns="34275">
            <a:noAutofit/>
          </a:bodyPr>
          <a:lstStyle>
            <a:lvl1pPr indent="-228600" lvl="0" marL="457200" marR="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2pPr>
            <a:lvl3pPr indent="-228600" lvl="2" marL="1371600" marR="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3pPr>
            <a:lvl4pPr indent="-228600" lvl="3" marL="1828800" marR="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4pPr>
            <a:lvl5pPr indent="-228600" lvl="4" marL="2286000" marR="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58" name="Google Shape;58;p12"/>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p:cSld name="Image">
    <p:bg>
      <p:bgPr>
        <a:solidFill>
          <a:srgbClr val="2D3D4A"/>
        </a:solidFill>
      </p:bgPr>
    </p:bg>
    <p:spTree>
      <p:nvGrpSpPr>
        <p:cNvPr id="59" name="Shape 59"/>
        <p:cNvGrpSpPr/>
        <p:nvPr/>
      </p:nvGrpSpPr>
      <p:grpSpPr>
        <a:xfrm>
          <a:off x="0" y="0"/>
          <a:ext cx="0" cy="0"/>
          <a:chOff x="0" y="0"/>
          <a:chExt cx="0" cy="0"/>
        </a:xfrm>
      </p:grpSpPr>
      <p:sp>
        <p:nvSpPr>
          <p:cNvPr id="60" name="Google Shape;60;p13"/>
          <p:cNvSpPr/>
          <p:nvPr>
            <p:ph idx="2" type="pic"/>
          </p:nvPr>
        </p:nvSpPr>
        <p:spPr>
          <a:xfrm>
            <a:off x="0" y="0"/>
            <a:ext cx="9144000" cy="51435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lvl="1"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lvl="2"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lvl="3"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lvl="4"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lvl="5"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lvl="6"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lvl="7"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lvl="8"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1" name="Google Shape;61;p1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p:cSld name="Demo">
    <p:spTree>
      <p:nvGrpSpPr>
        <p:cNvPr id="62" name="Shape 62"/>
        <p:cNvGrpSpPr/>
        <p:nvPr/>
      </p:nvGrpSpPr>
      <p:grpSpPr>
        <a:xfrm>
          <a:off x="0" y="0"/>
          <a:ext cx="0" cy="0"/>
          <a:chOff x="0" y="0"/>
          <a:chExt cx="0" cy="0"/>
        </a:xfrm>
      </p:grpSpPr>
      <p:pic>
        <p:nvPicPr>
          <p:cNvPr id="63" name="Google Shape;63;p14"/>
          <p:cNvPicPr preferRelativeResize="0"/>
          <p:nvPr/>
        </p:nvPicPr>
        <p:blipFill rotWithShape="1">
          <a:blip r:embed="rId2">
            <a:alphaModFix/>
          </a:blip>
          <a:srcRect b="7534" l="0" r="7799" t="0"/>
          <a:stretch/>
        </p:blipFill>
        <p:spPr>
          <a:xfrm>
            <a:off x="6579650" y="2571750"/>
            <a:ext cx="2564400" cy="2571900"/>
          </a:xfrm>
          <a:prstGeom prst="rect">
            <a:avLst/>
          </a:prstGeom>
          <a:noFill/>
          <a:ln>
            <a:noFill/>
          </a:ln>
        </p:spPr>
      </p:pic>
      <p:sp>
        <p:nvSpPr>
          <p:cNvPr id="64" name="Google Shape;64;p14"/>
          <p:cNvSpPr txBox="1"/>
          <p:nvPr>
            <p:ph idx="1" type="body"/>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228600" lvl="0" marL="457200"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5" name="Google Shape;65;p1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A Dark">
  <p:cSld name="Logo A Dark">
    <p:spTree>
      <p:nvGrpSpPr>
        <p:cNvPr id="66" name="Shape 66"/>
        <p:cNvGrpSpPr/>
        <p:nvPr/>
      </p:nvGrpSpPr>
      <p:grpSpPr>
        <a:xfrm>
          <a:off x="0" y="0"/>
          <a:ext cx="0" cy="0"/>
          <a:chOff x="0" y="0"/>
          <a:chExt cx="0" cy="0"/>
        </a:xfrm>
      </p:grpSpPr>
      <p:sp>
        <p:nvSpPr>
          <p:cNvPr id="67" name="Google Shape;67;p15"/>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SzPts val="700"/>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b="0" i="0" sz="500" u="none" cap="none" strike="noStrike">
              <a:solidFill>
                <a:srgbClr val="000000"/>
              </a:solidFill>
              <a:latin typeface="Arial"/>
              <a:ea typeface="Arial"/>
              <a:cs typeface="Arial"/>
              <a:sym typeface="Arial"/>
            </a:endParaRPr>
          </a:p>
        </p:txBody>
      </p:sp>
      <p:sp>
        <p:nvSpPr>
          <p:cNvPr id="68" name="Google Shape;68;p15"/>
          <p:cNvSpPr/>
          <p:nvPr/>
        </p:nvSpPr>
        <p:spPr>
          <a:xfrm>
            <a:off x="3796401" y="3514398"/>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Open Sans"/>
              <a:buNone/>
            </a:pPr>
            <a:r>
              <a:rPr b="0" i="0" lang="en" sz="1800" u="none" cap="none" strike="noStrike">
                <a:solidFill>
                  <a:srgbClr val="FFFFFF"/>
                </a:solidFill>
                <a:latin typeface="Open Sans"/>
                <a:ea typeface="Open Sans"/>
                <a:cs typeface="Open Sans"/>
                <a:sym typeface="Open Sans"/>
              </a:rPr>
              <a:t>Be in Demand</a:t>
            </a:r>
            <a:endParaRPr b="0" i="0" sz="500" u="none" cap="none" strike="noStrike">
              <a:solidFill>
                <a:srgbClr val="000000"/>
              </a:solidFill>
              <a:latin typeface="Arial"/>
              <a:ea typeface="Arial"/>
              <a:cs typeface="Arial"/>
              <a:sym typeface="Arial"/>
            </a:endParaRPr>
          </a:p>
        </p:txBody>
      </p:sp>
      <p:pic>
        <p:nvPicPr>
          <p:cNvPr id="69" name="Google Shape;69;p15"/>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70" name="Google Shape;70;p1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A Light">
  <p:cSld name="Logo A Light">
    <p:bg>
      <p:bgPr>
        <a:solidFill>
          <a:srgbClr val="02B3E4"/>
        </a:solidFill>
      </p:bgPr>
    </p:bg>
    <p:spTree>
      <p:nvGrpSpPr>
        <p:cNvPr id="71" name="Shape 71"/>
        <p:cNvGrpSpPr/>
        <p:nvPr/>
      </p:nvGrpSpPr>
      <p:grpSpPr>
        <a:xfrm>
          <a:off x="0" y="0"/>
          <a:ext cx="0" cy="0"/>
          <a:chOff x="0" y="0"/>
          <a:chExt cx="0" cy="0"/>
        </a:xfrm>
      </p:grpSpPr>
      <p:sp>
        <p:nvSpPr>
          <p:cNvPr id="72" name="Google Shape;72;p16"/>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SzPts val="700"/>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b="0" i="0" sz="500" u="none" cap="none" strike="noStrike">
              <a:solidFill>
                <a:srgbClr val="000000"/>
              </a:solidFill>
              <a:latin typeface="Arial"/>
              <a:ea typeface="Arial"/>
              <a:cs typeface="Arial"/>
              <a:sym typeface="Arial"/>
            </a:endParaRPr>
          </a:p>
        </p:txBody>
      </p:sp>
      <p:sp>
        <p:nvSpPr>
          <p:cNvPr id="73" name="Google Shape;73;p16"/>
          <p:cNvSpPr/>
          <p:nvPr/>
        </p:nvSpPr>
        <p:spPr>
          <a:xfrm>
            <a:off x="3796401" y="3514725"/>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SzPts val="1800"/>
              <a:buFont typeface="Open Sans"/>
              <a:buNone/>
            </a:pPr>
            <a:r>
              <a:rPr b="0" i="0" lang="en" sz="1800" u="none" cap="none" strike="noStrike">
                <a:solidFill>
                  <a:srgbClr val="FAFBFC"/>
                </a:solidFill>
                <a:latin typeface="Open Sans"/>
                <a:ea typeface="Open Sans"/>
                <a:cs typeface="Open Sans"/>
                <a:sym typeface="Open Sans"/>
              </a:rPr>
              <a:t>Be in Demand</a:t>
            </a:r>
            <a:endParaRPr b="0" i="0" sz="500" u="none" cap="none" strike="noStrike">
              <a:solidFill>
                <a:srgbClr val="000000"/>
              </a:solidFill>
              <a:latin typeface="Arial"/>
              <a:ea typeface="Arial"/>
              <a:cs typeface="Arial"/>
              <a:sym typeface="Arial"/>
            </a:endParaRPr>
          </a:p>
        </p:txBody>
      </p:sp>
      <p:pic>
        <p:nvPicPr>
          <p:cNvPr id="74" name="Google Shape;74;p16"/>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75" name="Google Shape;75;p16"/>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 Dark">
  <p:cSld name="Logo B Dark">
    <p:spTree>
      <p:nvGrpSpPr>
        <p:cNvPr id="76" name="Shape 76"/>
        <p:cNvGrpSpPr/>
        <p:nvPr/>
      </p:nvGrpSpPr>
      <p:grpSpPr>
        <a:xfrm>
          <a:off x="0" y="0"/>
          <a:ext cx="0" cy="0"/>
          <a:chOff x="0" y="0"/>
          <a:chExt cx="0" cy="0"/>
        </a:xfrm>
      </p:grpSpPr>
      <p:sp>
        <p:nvSpPr>
          <p:cNvPr id="77" name="Google Shape;77;p17"/>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SzPts val="700"/>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b="0" i="0" sz="500" u="none" cap="none" strike="noStrike">
              <a:solidFill>
                <a:srgbClr val="000000"/>
              </a:solidFill>
              <a:latin typeface="Arial"/>
              <a:ea typeface="Arial"/>
              <a:cs typeface="Arial"/>
              <a:sym typeface="Arial"/>
            </a:endParaRPr>
          </a:p>
        </p:txBody>
      </p:sp>
      <p:sp>
        <p:nvSpPr>
          <p:cNvPr id="78" name="Google Shape;78;p17"/>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Open Sans"/>
              <a:buNone/>
            </a:pPr>
            <a:r>
              <a:rPr b="0" i="0" lang="en" sz="1800" u="none" cap="none" strike="noStrike">
                <a:solidFill>
                  <a:srgbClr val="FFFFFF"/>
                </a:solidFill>
                <a:latin typeface="Open Sans"/>
                <a:ea typeface="Open Sans"/>
                <a:cs typeface="Open Sans"/>
                <a:sym typeface="Open Sans"/>
              </a:rPr>
              <a:t>Be in Demand</a:t>
            </a:r>
            <a:endParaRPr b="0" i="0" sz="500" u="none" cap="none" strike="noStrike">
              <a:solidFill>
                <a:srgbClr val="000000"/>
              </a:solidFill>
              <a:latin typeface="Arial"/>
              <a:ea typeface="Arial"/>
              <a:cs typeface="Arial"/>
              <a:sym typeface="Arial"/>
            </a:endParaRPr>
          </a:p>
        </p:txBody>
      </p:sp>
      <p:pic>
        <p:nvPicPr>
          <p:cNvPr id="79" name="Google Shape;79;p17"/>
          <p:cNvPicPr preferRelativeResize="0"/>
          <p:nvPr/>
        </p:nvPicPr>
        <p:blipFill rotWithShape="1">
          <a:blip r:embed="rId2">
            <a:alphaModFix/>
          </a:blip>
          <a:srcRect b="0" l="0" r="0" t="0"/>
          <a:stretch/>
        </p:blipFill>
        <p:spPr>
          <a:xfrm>
            <a:off x="2500679" y="2221260"/>
            <a:ext cx="4143300" cy="720000"/>
          </a:xfrm>
          <a:prstGeom prst="rect">
            <a:avLst/>
          </a:prstGeom>
          <a:noFill/>
          <a:ln>
            <a:noFill/>
          </a:ln>
        </p:spPr>
      </p:pic>
      <p:sp>
        <p:nvSpPr>
          <p:cNvPr id="80" name="Google Shape;80;p1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 Light">
  <p:cSld name="Logo B Light">
    <p:bg>
      <p:bgPr>
        <a:solidFill>
          <a:srgbClr val="02B3E4"/>
        </a:solidFill>
      </p:bgPr>
    </p:bg>
    <p:spTree>
      <p:nvGrpSpPr>
        <p:cNvPr id="81" name="Shape 81"/>
        <p:cNvGrpSpPr/>
        <p:nvPr/>
      </p:nvGrpSpPr>
      <p:grpSpPr>
        <a:xfrm>
          <a:off x="0" y="0"/>
          <a:ext cx="0" cy="0"/>
          <a:chOff x="0" y="0"/>
          <a:chExt cx="0" cy="0"/>
        </a:xfrm>
      </p:grpSpPr>
      <p:sp>
        <p:nvSpPr>
          <p:cNvPr id="82" name="Google Shape;82;p18"/>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SzPts val="700"/>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b="0" i="0" sz="500" u="none" cap="none" strike="noStrike">
              <a:solidFill>
                <a:srgbClr val="000000"/>
              </a:solidFill>
              <a:latin typeface="Arial"/>
              <a:ea typeface="Arial"/>
              <a:cs typeface="Arial"/>
              <a:sym typeface="Arial"/>
            </a:endParaRPr>
          </a:p>
        </p:txBody>
      </p:sp>
      <p:sp>
        <p:nvSpPr>
          <p:cNvPr id="83" name="Google Shape;83;p18"/>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SzPts val="1800"/>
              <a:buFont typeface="Open Sans"/>
              <a:buNone/>
            </a:pPr>
            <a:r>
              <a:rPr b="0" i="0" lang="en" sz="1800" u="none" cap="none" strike="noStrike">
                <a:solidFill>
                  <a:srgbClr val="FAFBFC"/>
                </a:solidFill>
                <a:latin typeface="Open Sans"/>
                <a:ea typeface="Open Sans"/>
                <a:cs typeface="Open Sans"/>
                <a:sym typeface="Open Sans"/>
              </a:rPr>
              <a:t>Be in Demand</a:t>
            </a:r>
            <a:endParaRPr b="0" i="0" sz="500" u="none" cap="none" strike="noStrike">
              <a:solidFill>
                <a:srgbClr val="000000"/>
              </a:solidFill>
              <a:latin typeface="Arial"/>
              <a:ea typeface="Arial"/>
              <a:cs typeface="Arial"/>
              <a:sym typeface="Arial"/>
            </a:endParaRPr>
          </a:p>
        </p:txBody>
      </p:sp>
      <p:pic>
        <p:nvPicPr>
          <p:cNvPr id="84" name="Google Shape;84;p18"/>
          <p:cNvPicPr preferRelativeResize="0"/>
          <p:nvPr/>
        </p:nvPicPr>
        <p:blipFill rotWithShape="1">
          <a:blip r:embed="rId2">
            <a:alphaModFix/>
          </a:blip>
          <a:srcRect b="0" l="0" r="0" t="0"/>
          <a:stretch/>
        </p:blipFill>
        <p:spPr>
          <a:xfrm>
            <a:off x="2500313" y="2221260"/>
            <a:ext cx="4143300" cy="720000"/>
          </a:xfrm>
          <a:prstGeom prst="rect">
            <a:avLst/>
          </a:prstGeom>
          <a:noFill/>
          <a:ln>
            <a:noFill/>
          </a:ln>
        </p:spPr>
      </p:pic>
      <p:sp>
        <p:nvSpPr>
          <p:cNvPr id="85" name="Google Shape;85;p1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20000"/>
              </a:lnSpc>
              <a:spcBef>
                <a:spcPts val="0"/>
              </a:spcBef>
              <a:spcAft>
                <a:spcPts val="0"/>
              </a:spcAft>
              <a:buSzPts val="2800"/>
              <a:buNone/>
              <a:defRPr/>
            </a:lvl1pPr>
            <a:lvl2pPr lvl="1" algn="l">
              <a:lnSpc>
                <a:spcPct val="120000"/>
              </a:lnSpc>
              <a:spcBef>
                <a:spcPts val="0"/>
              </a:spcBef>
              <a:spcAft>
                <a:spcPts val="0"/>
              </a:spcAft>
              <a:buSzPts val="2800"/>
              <a:buNone/>
              <a:defRPr/>
            </a:lvl2pPr>
            <a:lvl3pPr lvl="2" algn="l">
              <a:lnSpc>
                <a:spcPct val="120000"/>
              </a:lnSpc>
              <a:spcBef>
                <a:spcPts val="0"/>
              </a:spcBef>
              <a:spcAft>
                <a:spcPts val="0"/>
              </a:spcAft>
              <a:buSzPts val="2800"/>
              <a:buNone/>
              <a:defRPr/>
            </a:lvl3pPr>
            <a:lvl4pPr lvl="3" algn="l">
              <a:lnSpc>
                <a:spcPct val="120000"/>
              </a:lnSpc>
              <a:spcBef>
                <a:spcPts val="0"/>
              </a:spcBef>
              <a:spcAft>
                <a:spcPts val="0"/>
              </a:spcAft>
              <a:buSzPts val="2800"/>
              <a:buNone/>
              <a:defRPr/>
            </a:lvl4pPr>
            <a:lvl5pPr lvl="4" algn="l">
              <a:lnSpc>
                <a:spcPct val="120000"/>
              </a:lnSpc>
              <a:spcBef>
                <a:spcPts val="0"/>
              </a:spcBef>
              <a:spcAft>
                <a:spcPts val="0"/>
              </a:spcAft>
              <a:buSzPts val="2800"/>
              <a:buNone/>
              <a:defRPr/>
            </a:lvl5pPr>
            <a:lvl6pPr lvl="5" algn="l">
              <a:lnSpc>
                <a:spcPct val="120000"/>
              </a:lnSpc>
              <a:spcBef>
                <a:spcPts val="0"/>
              </a:spcBef>
              <a:spcAft>
                <a:spcPts val="0"/>
              </a:spcAft>
              <a:buSzPts val="2800"/>
              <a:buNone/>
              <a:defRPr/>
            </a:lvl6pPr>
            <a:lvl7pPr lvl="6" algn="l">
              <a:lnSpc>
                <a:spcPct val="120000"/>
              </a:lnSpc>
              <a:spcBef>
                <a:spcPts val="0"/>
              </a:spcBef>
              <a:spcAft>
                <a:spcPts val="0"/>
              </a:spcAft>
              <a:buSzPts val="2800"/>
              <a:buNone/>
              <a:defRPr/>
            </a:lvl7pPr>
            <a:lvl8pPr lvl="7" algn="l">
              <a:lnSpc>
                <a:spcPct val="120000"/>
              </a:lnSpc>
              <a:spcBef>
                <a:spcPts val="0"/>
              </a:spcBef>
              <a:spcAft>
                <a:spcPts val="0"/>
              </a:spcAft>
              <a:buSzPts val="2800"/>
              <a:buNone/>
              <a:defRPr/>
            </a:lvl8pPr>
            <a:lvl9pPr lvl="8" algn="l">
              <a:lnSpc>
                <a:spcPct val="120000"/>
              </a:lnSpc>
              <a:spcBef>
                <a:spcPts val="0"/>
              </a:spcBef>
              <a:spcAft>
                <a:spcPts val="0"/>
              </a:spcAft>
              <a:buSzPts val="2800"/>
              <a:buNone/>
              <a:defRPr/>
            </a:lvl9pPr>
          </a:lstStyle>
          <a:p/>
        </p:txBody>
      </p:sp>
      <p:sp>
        <p:nvSpPr>
          <p:cNvPr id="88" name="Google Shape;88;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89" name="Google Shape;8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 name="Shape 94"/>
        <p:cNvGrpSpPr/>
        <p:nvPr/>
      </p:nvGrpSpPr>
      <p:grpSpPr>
        <a:xfrm>
          <a:off x="0" y="0"/>
          <a:ext cx="0" cy="0"/>
          <a:chOff x="0" y="0"/>
          <a:chExt cx="0" cy="0"/>
        </a:xfrm>
      </p:grpSpPr>
      <p:sp>
        <p:nvSpPr>
          <p:cNvPr id="95" name="Google Shape;95;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7" name="Google Shape;9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ntent &amp; Image">
  <p:cSld name="Title with Content &amp; Image">
    <p:bg>
      <p:bgPr>
        <a:solidFill>
          <a:srgbClr val="FFFFFF"/>
        </a:solidFill>
      </p:bgPr>
    </p:bg>
    <p:spTree>
      <p:nvGrpSpPr>
        <p:cNvPr id="14" name="Shape 14"/>
        <p:cNvGrpSpPr/>
        <p:nvPr/>
      </p:nvGrpSpPr>
      <p:grpSpPr>
        <a:xfrm>
          <a:off x="0" y="0"/>
          <a:ext cx="0" cy="0"/>
          <a:chOff x="0" y="0"/>
          <a:chExt cx="0" cy="0"/>
        </a:xfrm>
      </p:grpSpPr>
      <p:sp>
        <p:nvSpPr>
          <p:cNvPr id="15" name="Google Shape;15;p3"/>
          <p:cNvSpPr txBox="1"/>
          <p:nvPr>
            <p:ph idx="1" type="body"/>
          </p:nvPr>
        </p:nvSpPr>
        <p:spPr>
          <a:xfrm>
            <a:off x="457200" y="912875"/>
            <a:ext cx="8229600" cy="3096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16" name="Google Shape;16;p3"/>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17" name="Google Shape;17;p3"/>
          <p:cNvSpPr txBox="1"/>
          <p:nvPr>
            <p:ph type="title"/>
          </p:nvPr>
        </p:nvSpPr>
        <p:spPr>
          <a:xfrm>
            <a:off x="457200" y="304800"/>
            <a:ext cx="8229600" cy="593700"/>
          </a:xfrm>
          <a:prstGeom prst="rect">
            <a:avLst/>
          </a:prstGeom>
          <a:noFill/>
          <a:ln>
            <a:noFill/>
          </a:ln>
        </p:spPr>
        <p:txBody>
          <a:bodyPr anchorCtr="0" anchor="t" bIns="34275" lIns="34275" spcFirstLastPara="1" rIns="34275" wrap="square" tIns="34275">
            <a:noAutofit/>
          </a:bodyPr>
          <a:lstStyle>
            <a:lvl1pPr lvl="0" marR="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18" name="Google Shape;18;p3"/>
          <p:cNvSpPr txBox="1"/>
          <p:nvPr>
            <p:ph idx="3" type="body"/>
          </p:nvPr>
        </p:nvSpPr>
        <p:spPr>
          <a:xfrm>
            <a:off x="457200" y="1714500"/>
            <a:ext cx="4025100" cy="28575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700"/>
              </a:spcBef>
              <a:spcAft>
                <a:spcPts val="0"/>
              </a:spcAft>
              <a:buClr>
                <a:srgbClr val="2D3D4A"/>
              </a:buClr>
              <a:buSzPts val="1400"/>
              <a:buFont typeface="Open Sans"/>
              <a:buChar char="•"/>
              <a:defRPr b="0" i="0" sz="1800" u="none" cap="none" strike="noStrike">
                <a:solidFill>
                  <a:srgbClr val="2D3D4A"/>
                </a:solidFill>
                <a:latin typeface="Open Sans"/>
                <a:ea typeface="Open Sans"/>
                <a:cs typeface="Open Sans"/>
                <a:sym typeface="Open Sans"/>
              </a:defRPr>
            </a:lvl1pPr>
            <a:lvl2pPr indent="-311150" lvl="1" marL="914400" marR="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19" name="Google Shape;19;p3"/>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1pPr>
            <a:lvl2pPr indent="0" lvl="1"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2pPr>
            <a:lvl3pPr indent="0" lvl="2"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3pPr>
            <a:lvl4pPr indent="0" lvl="3"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4pPr>
            <a:lvl5pPr indent="0" lvl="4"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5pPr>
            <a:lvl6pPr indent="0" lvl="5"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6pPr>
            <a:lvl7pPr indent="0" lvl="6"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7pPr>
            <a:lvl8pPr indent="0" lvl="7"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8pPr>
            <a:lvl9pPr indent="0" lvl="8"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20" name="Google Shape;20;p3"/>
          <p:cNvSpPr/>
          <p:nvPr>
            <p:ph idx="4" type="pic"/>
          </p:nvPr>
        </p:nvSpPr>
        <p:spPr>
          <a:xfrm>
            <a:off x="4662488" y="1714500"/>
            <a:ext cx="4024200" cy="28575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lvl="1"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lvl="2"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lvl="3"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lvl="4"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lvl="5"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lvl="6"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lvl="7"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lvl="8"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8" name="Shape 98"/>
        <p:cNvGrpSpPr/>
        <p:nvPr/>
      </p:nvGrpSpPr>
      <p:grpSpPr>
        <a:xfrm>
          <a:off x="0" y="0"/>
          <a:ext cx="0" cy="0"/>
          <a:chOff x="0" y="0"/>
          <a:chExt cx="0" cy="0"/>
        </a:xfrm>
      </p:grpSpPr>
      <p:sp>
        <p:nvSpPr>
          <p:cNvPr id="99" name="Google Shape;99;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0" name="Google Shape;100;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1" name="Google Shape;10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4" name="Google Shape;10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5" name="Shape 105"/>
        <p:cNvGrpSpPr/>
        <p:nvPr/>
      </p:nvGrpSpPr>
      <p:grpSpPr>
        <a:xfrm>
          <a:off x="0" y="0"/>
          <a:ext cx="0" cy="0"/>
          <a:chOff x="0" y="0"/>
          <a:chExt cx="0" cy="0"/>
        </a:xfrm>
      </p:grpSpPr>
      <p:sp>
        <p:nvSpPr>
          <p:cNvPr id="106" name="Google Shape;10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7" name="Google Shape;107;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8" name="Google Shape;108;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9" name="Google Shape;10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0" name="Shape 110"/>
        <p:cNvGrpSpPr/>
        <p:nvPr/>
      </p:nvGrpSpPr>
      <p:grpSpPr>
        <a:xfrm>
          <a:off x="0" y="0"/>
          <a:ext cx="0" cy="0"/>
          <a:chOff x="0" y="0"/>
          <a:chExt cx="0" cy="0"/>
        </a:xfrm>
      </p:grpSpPr>
      <p:sp>
        <p:nvSpPr>
          <p:cNvPr id="111" name="Google Shape;11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2" name="Google Shape;11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3" name="Shape 113"/>
        <p:cNvGrpSpPr/>
        <p:nvPr/>
      </p:nvGrpSpPr>
      <p:grpSpPr>
        <a:xfrm>
          <a:off x="0" y="0"/>
          <a:ext cx="0" cy="0"/>
          <a:chOff x="0" y="0"/>
          <a:chExt cx="0" cy="0"/>
        </a:xfrm>
      </p:grpSpPr>
      <p:sp>
        <p:nvSpPr>
          <p:cNvPr id="114" name="Google Shape;114;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5" name="Google Shape;115;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16" name="Google Shape;11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9" name="Google Shape;11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0" name="Shape 120"/>
        <p:cNvGrpSpPr/>
        <p:nvPr/>
      </p:nvGrpSpPr>
      <p:grpSpPr>
        <a:xfrm>
          <a:off x="0" y="0"/>
          <a:ext cx="0" cy="0"/>
          <a:chOff x="0" y="0"/>
          <a:chExt cx="0" cy="0"/>
        </a:xfrm>
      </p:grpSpPr>
      <p:sp>
        <p:nvSpPr>
          <p:cNvPr id="121" name="Google Shape;121;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23" name="Google Shape;123;p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4" name="Google Shape;124;p2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5" name="Google Shape;12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6" name="Shape 126"/>
        <p:cNvGrpSpPr/>
        <p:nvPr/>
      </p:nvGrpSpPr>
      <p:grpSpPr>
        <a:xfrm>
          <a:off x="0" y="0"/>
          <a:ext cx="0" cy="0"/>
          <a:chOff x="0" y="0"/>
          <a:chExt cx="0" cy="0"/>
        </a:xfrm>
      </p:grpSpPr>
      <p:sp>
        <p:nvSpPr>
          <p:cNvPr id="127" name="Google Shape;127;p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28" name="Google Shape;12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9" name="Shape 129"/>
        <p:cNvGrpSpPr/>
        <p:nvPr/>
      </p:nvGrpSpPr>
      <p:grpSpPr>
        <a:xfrm>
          <a:off x="0" y="0"/>
          <a:ext cx="0" cy="0"/>
          <a:chOff x="0" y="0"/>
          <a:chExt cx="0" cy="0"/>
        </a:xfrm>
      </p:grpSpPr>
      <p:sp>
        <p:nvSpPr>
          <p:cNvPr id="130" name="Google Shape;130;p3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1" name="Google Shape;131;p3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32" name="Google Shape;13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3" name="Shape 133"/>
        <p:cNvGrpSpPr/>
        <p:nvPr/>
      </p:nvGrpSpPr>
      <p:grpSpPr>
        <a:xfrm>
          <a:off x="0" y="0"/>
          <a:ext cx="0" cy="0"/>
          <a:chOff x="0" y="0"/>
          <a:chExt cx="0" cy="0"/>
        </a:xfrm>
      </p:grpSpPr>
      <p:sp>
        <p:nvSpPr>
          <p:cNvPr id="134" name="Google Shape;13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ntent">
  <p:cSld name="Title with Content">
    <p:bg>
      <p:bgPr>
        <a:solidFill>
          <a:srgbClr val="FFFFFF"/>
        </a:solidFill>
      </p:bgPr>
    </p:bg>
    <p:spTree>
      <p:nvGrpSpPr>
        <p:cNvPr id="21" name="Shape 21"/>
        <p:cNvGrpSpPr/>
        <p:nvPr/>
      </p:nvGrpSpPr>
      <p:grpSpPr>
        <a:xfrm>
          <a:off x="0" y="0"/>
          <a:ext cx="0" cy="0"/>
          <a:chOff x="0" y="0"/>
          <a:chExt cx="0" cy="0"/>
        </a:xfrm>
      </p:grpSpPr>
      <p:sp>
        <p:nvSpPr>
          <p:cNvPr id="22" name="Google Shape;22;p4"/>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23" name="Google Shape;23;p4"/>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24" name="Google Shape;24;p4"/>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lvl="0" marR="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25" name="Google Shape;25;p4"/>
          <p:cNvSpPr txBox="1"/>
          <p:nvPr>
            <p:ph idx="3" type="body"/>
          </p:nvPr>
        </p:nvSpPr>
        <p:spPr>
          <a:xfrm>
            <a:off x="457200" y="1714500"/>
            <a:ext cx="8229600" cy="28575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700"/>
              </a:spcBef>
              <a:spcAft>
                <a:spcPts val="0"/>
              </a:spcAft>
              <a:buClr>
                <a:srgbClr val="2D3D4A"/>
              </a:buClr>
              <a:buSzPts val="1400"/>
              <a:buFont typeface="Cabin"/>
              <a:buChar char="•"/>
              <a:defRPr b="0" i="0" sz="1800" u="none" cap="none" strike="noStrike">
                <a:solidFill>
                  <a:srgbClr val="2D3D4A"/>
                </a:solidFill>
                <a:latin typeface="Open Sans"/>
                <a:ea typeface="Open Sans"/>
                <a:cs typeface="Open Sans"/>
                <a:sym typeface="Open Sans"/>
              </a:defRPr>
            </a:lvl1pPr>
            <a:lvl2pPr indent="-311150" lvl="1" marL="914400" marR="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26" name="Google Shape;26;p4"/>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1pPr>
            <a:lvl2pPr indent="0" lvl="1"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2pPr>
            <a:lvl3pPr indent="0" lvl="2"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3pPr>
            <a:lvl4pPr indent="0" lvl="3"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4pPr>
            <a:lvl5pPr indent="0" lvl="4"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5pPr>
            <a:lvl6pPr indent="0" lvl="5"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6pPr>
            <a:lvl7pPr indent="0" lvl="6"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7pPr>
            <a:lvl8pPr indent="0" lvl="7"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8pPr>
            <a:lvl9pPr indent="0" lvl="8"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Light">
  <p:cSld name="Segue Light">
    <p:bg>
      <p:bgPr>
        <a:solidFill>
          <a:srgbClr val="02B3E4"/>
        </a:solidFill>
      </p:bgPr>
    </p:bg>
    <p:spTree>
      <p:nvGrpSpPr>
        <p:cNvPr id="27" name="Shape 27"/>
        <p:cNvGrpSpPr/>
        <p:nvPr/>
      </p:nvGrpSpPr>
      <p:grpSpPr>
        <a:xfrm>
          <a:off x="0" y="0"/>
          <a:ext cx="0" cy="0"/>
          <a:chOff x="0" y="0"/>
          <a:chExt cx="0" cy="0"/>
        </a:xfrm>
      </p:grpSpPr>
      <p:sp>
        <p:nvSpPr>
          <p:cNvPr id="28" name="Google Shape;28;p5"/>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lvl="0"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29" name="Google Shape;29;p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rgbClr val="FFFFFF"/>
        </a:solidFill>
      </p:bgPr>
    </p:bg>
    <p:spTree>
      <p:nvGrpSpPr>
        <p:cNvPr id="30" name="Shape 30"/>
        <p:cNvGrpSpPr/>
        <p:nvPr/>
      </p:nvGrpSpPr>
      <p:grpSpPr>
        <a:xfrm>
          <a:off x="0" y="0"/>
          <a:ext cx="0" cy="0"/>
          <a:chOff x="0" y="0"/>
          <a:chExt cx="0" cy="0"/>
        </a:xfrm>
      </p:grpSpPr>
      <p:sp>
        <p:nvSpPr>
          <p:cNvPr id="31" name="Google Shape;31;p6"/>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32" name="Google Shape;32;p6"/>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33" name="Google Shape;33;p6"/>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lvl="0" marR="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34" name="Google Shape;34;p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1pPr>
            <a:lvl2pPr indent="0" lvl="1"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2pPr>
            <a:lvl3pPr indent="0" lvl="2"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3pPr>
            <a:lvl4pPr indent="0" lvl="3"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4pPr>
            <a:lvl5pPr indent="0" lvl="4"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5pPr>
            <a:lvl6pPr indent="0" lvl="5"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6pPr>
            <a:lvl7pPr indent="0" lvl="6"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7pPr>
            <a:lvl8pPr indent="0" lvl="7"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8pPr>
            <a:lvl9pPr indent="0" lvl="8"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35" name="Google Shape;35;p6"/>
          <p:cNvSpPr txBox="1"/>
          <p:nvPr>
            <p:ph idx="3" type="body"/>
          </p:nvPr>
        </p:nvSpPr>
        <p:spPr>
          <a:xfrm>
            <a:off x="457200" y="1715877"/>
            <a:ext cx="8229600" cy="2857800"/>
          </a:xfrm>
          <a:prstGeom prst="rect">
            <a:avLst/>
          </a:prstGeom>
          <a:noFill/>
          <a:ln>
            <a:noFill/>
          </a:ln>
        </p:spPr>
        <p:txBody>
          <a:bodyPr anchorCtr="0" anchor="ctr" bIns="34275" lIns="34275" spcFirstLastPara="1" rIns="34275" wrap="square" tIns="34275">
            <a:noAutofit/>
          </a:bodyPr>
          <a:lstStyle>
            <a:lvl1pPr indent="-228600" lvl="0" marL="457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6" name="Shape 36"/>
        <p:cNvGrpSpPr/>
        <p:nvPr/>
      </p:nvGrpSpPr>
      <p:grpSpPr>
        <a:xfrm>
          <a:off x="0" y="0"/>
          <a:ext cx="0" cy="0"/>
          <a:chOff x="0" y="0"/>
          <a:chExt cx="0" cy="0"/>
        </a:xfrm>
      </p:grpSpPr>
      <p:sp>
        <p:nvSpPr>
          <p:cNvPr id="37" name="Google Shape;37;p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20000"/>
              </a:lnSpc>
              <a:spcBef>
                <a:spcPts val="0"/>
              </a:spcBef>
              <a:spcAft>
                <a:spcPts val="0"/>
              </a:spcAft>
              <a:buSzPts val="4200"/>
              <a:buNone/>
              <a:defRPr sz="4200"/>
            </a:lvl1pPr>
            <a:lvl2pPr lvl="1" algn="ctr">
              <a:lnSpc>
                <a:spcPct val="120000"/>
              </a:lnSpc>
              <a:spcBef>
                <a:spcPts val="0"/>
              </a:spcBef>
              <a:spcAft>
                <a:spcPts val="0"/>
              </a:spcAft>
              <a:buSzPts val="4200"/>
              <a:buNone/>
              <a:defRPr sz="4200"/>
            </a:lvl2pPr>
            <a:lvl3pPr lvl="2" algn="ctr">
              <a:lnSpc>
                <a:spcPct val="120000"/>
              </a:lnSpc>
              <a:spcBef>
                <a:spcPts val="0"/>
              </a:spcBef>
              <a:spcAft>
                <a:spcPts val="0"/>
              </a:spcAft>
              <a:buSzPts val="4200"/>
              <a:buNone/>
              <a:defRPr sz="4200"/>
            </a:lvl3pPr>
            <a:lvl4pPr lvl="3" algn="ctr">
              <a:lnSpc>
                <a:spcPct val="120000"/>
              </a:lnSpc>
              <a:spcBef>
                <a:spcPts val="0"/>
              </a:spcBef>
              <a:spcAft>
                <a:spcPts val="0"/>
              </a:spcAft>
              <a:buSzPts val="4200"/>
              <a:buNone/>
              <a:defRPr sz="4200"/>
            </a:lvl4pPr>
            <a:lvl5pPr lvl="4" algn="ctr">
              <a:lnSpc>
                <a:spcPct val="120000"/>
              </a:lnSpc>
              <a:spcBef>
                <a:spcPts val="0"/>
              </a:spcBef>
              <a:spcAft>
                <a:spcPts val="0"/>
              </a:spcAft>
              <a:buSzPts val="4200"/>
              <a:buNone/>
              <a:defRPr sz="4200"/>
            </a:lvl5pPr>
            <a:lvl6pPr lvl="5" algn="ctr">
              <a:lnSpc>
                <a:spcPct val="120000"/>
              </a:lnSpc>
              <a:spcBef>
                <a:spcPts val="0"/>
              </a:spcBef>
              <a:spcAft>
                <a:spcPts val="0"/>
              </a:spcAft>
              <a:buSzPts val="4200"/>
              <a:buNone/>
              <a:defRPr sz="4200"/>
            </a:lvl6pPr>
            <a:lvl7pPr lvl="6" algn="ctr">
              <a:lnSpc>
                <a:spcPct val="120000"/>
              </a:lnSpc>
              <a:spcBef>
                <a:spcPts val="0"/>
              </a:spcBef>
              <a:spcAft>
                <a:spcPts val="0"/>
              </a:spcAft>
              <a:buSzPts val="4200"/>
              <a:buNone/>
              <a:defRPr sz="4200"/>
            </a:lvl7pPr>
            <a:lvl8pPr lvl="7" algn="ctr">
              <a:lnSpc>
                <a:spcPct val="120000"/>
              </a:lnSpc>
              <a:spcBef>
                <a:spcPts val="0"/>
              </a:spcBef>
              <a:spcAft>
                <a:spcPts val="0"/>
              </a:spcAft>
              <a:buSzPts val="4200"/>
              <a:buNone/>
              <a:defRPr sz="4200"/>
            </a:lvl8pPr>
            <a:lvl9pPr lvl="8" algn="ctr">
              <a:lnSpc>
                <a:spcPct val="120000"/>
              </a:lnSpc>
              <a:spcBef>
                <a:spcPts val="0"/>
              </a:spcBef>
              <a:spcAft>
                <a:spcPts val="0"/>
              </a:spcAft>
              <a:buSzPts val="4200"/>
              <a:buNone/>
              <a:defRPr sz="4200"/>
            </a:lvl9pPr>
          </a:lstStyle>
          <a:p/>
        </p:txBody>
      </p:sp>
      <p:sp>
        <p:nvSpPr>
          <p:cNvPr id="39" name="Google Shape;39;p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41" name="Google Shape;4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rgbClr val="FFFFFF"/>
        </a:solidFill>
      </p:bgPr>
    </p:bg>
    <p:spTree>
      <p:nvGrpSpPr>
        <p:cNvPr id="42" name="Shape 42"/>
        <p:cNvGrpSpPr/>
        <p:nvPr/>
      </p:nvGrpSpPr>
      <p:grpSpPr>
        <a:xfrm>
          <a:off x="0" y="0"/>
          <a:ext cx="0" cy="0"/>
          <a:chOff x="0" y="0"/>
          <a:chExt cx="0" cy="0"/>
        </a:xfrm>
      </p:grpSpPr>
      <p:sp>
        <p:nvSpPr>
          <p:cNvPr id="43" name="Google Shape;43;p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type="tx">
  <p:cSld name="TITLE_AND_BODY">
    <p:spTree>
      <p:nvGrpSpPr>
        <p:cNvPr id="44" name="Shape 44"/>
        <p:cNvGrpSpPr/>
        <p:nvPr/>
      </p:nvGrpSpPr>
      <p:grpSpPr>
        <a:xfrm>
          <a:off x="0" y="0"/>
          <a:ext cx="0" cy="0"/>
          <a:chOff x="0" y="0"/>
          <a:chExt cx="0" cy="0"/>
        </a:xfrm>
      </p:grpSpPr>
      <p:sp>
        <p:nvSpPr>
          <p:cNvPr id="45" name="Google Shape;45;p9"/>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lvl="0"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46" name="Google Shape;46;p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with Subtitle">
  <p:cSld name="Segue with Subtitle">
    <p:spTree>
      <p:nvGrpSpPr>
        <p:cNvPr id="47" name="Shape 47"/>
        <p:cNvGrpSpPr/>
        <p:nvPr/>
      </p:nvGrpSpPr>
      <p:grpSpPr>
        <a:xfrm>
          <a:off x="0" y="0"/>
          <a:ext cx="0" cy="0"/>
          <a:chOff x="0" y="0"/>
          <a:chExt cx="0" cy="0"/>
        </a:xfrm>
      </p:grpSpPr>
      <p:sp>
        <p:nvSpPr>
          <p:cNvPr id="48" name="Google Shape;48;p10"/>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lvl="0"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49" name="Google Shape;49;p10"/>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50" name="Google Shape;50;p10"/>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2" Type="http://schemas.openxmlformats.org/officeDocument/2006/relationships/theme" Target="../theme/theme1.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D4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lv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lvl="1"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 name="Google Shape;7;p1"/>
          <p:cNvSpPr txBox="1"/>
          <p:nvPr>
            <p:ph idx="1" type="body"/>
          </p:nvPr>
        </p:nvSpPr>
        <p:spPr>
          <a:xfrm>
            <a:off x="614363" y="2662238"/>
            <a:ext cx="79152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8" name="Google Shape;8;p1"/>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0" name="Shape 90"/>
        <p:cNvGrpSpPr/>
        <p:nvPr/>
      </p:nvGrpSpPr>
      <p:grpSpPr>
        <a:xfrm>
          <a:off x="0" y="0"/>
          <a:ext cx="0" cy="0"/>
          <a:chOff x="0" y="0"/>
          <a:chExt cx="0" cy="0"/>
        </a:xfrm>
      </p:grpSpPr>
      <p:sp>
        <p:nvSpPr>
          <p:cNvPr id="91" name="Google Shape;9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2" name="Google Shape;92;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3" name="Google Shape;9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figma.com/proto/UmcgHHgumXdtfmHOQM534r/LinkedIn-App?node-id=26%3A497&amp;scaling=scale-down&amp;page-id=0%3A1&amp;starting-point-node-id=26%3A497" TargetMode="Externa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drive.google.com/file/d/1q-nArzLpsqTzDuDju092hSEmxw8486gY/view?usp=sharing" TargetMode="Externa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drive.google.com/file/d/1btDlXTfylvCNqIcYTb7qJCVYQ09AzAFf/view?usp=sharing" TargetMode="Externa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 Id="rId3" Type="http://schemas.openxmlformats.org/officeDocument/2006/relationships/hyperlink" Target="https://www.figma.com/proto/UmcgHHgumXdtfmHOQM534r/LinkedIn-App?node-id=0%3A1&amp;scaling=scale-down&amp;page-id=0%3A1&amp;starting-point-node-id=26%3A497" TargetMode="External"/><Relationship Id="rId4" Type="http://schemas.openxmlformats.org/officeDocument/2006/relationships/hyperlink" Target="https://drive.google.com/file/d/1FJjhelCQvWe5ibI9IG2dUY-SdBHnkdHu/view?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2"/>
          <p:cNvSpPr txBox="1"/>
          <p:nvPr>
            <p:ph type="title"/>
          </p:nvPr>
        </p:nvSpPr>
        <p:spPr>
          <a:xfrm>
            <a:off x="457200" y="834727"/>
            <a:ext cx="8229600" cy="1389300"/>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rgbClr val="FFFFFF"/>
              </a:buClr>
              <a:buSzPts val="500"/>
              <a:buFont typeface="Open Sans"/>
              <a:buNone/>
            </a:pPr>
            <a:r>
              <a:rPr lang="en"/>
              <a:t>Reach out (Referral)</a:t>
            </a:r>
            <a:endParaRPr/>
          </a:p>
        </p:txBody>
      </p:sp>
      <p:sp>
        <p:nvSpPr>
          <p:cNvPr id="140" name="Google Shape;140;p32"/>
          <p:cNvSpPr txBox="1"/>
          <p:nvPr>
            <p:ph idx="1" type="body"/>
          </p:nvPr>
        </p:nvSpPr>
        <p:spPr>
          <a:xfrm>
            <a:off x="457200" y="2195525"/>
            <a:ext cx="5900700" cy="1858500"/>
          </a:xfrm>
          <a:prstGeom prst="rect">
            <a:avLst/>
          </a:prstGeom>
          <a:noFill/>
          <a:ln>
            <a:noFill/>
          </a:ln>
        </p:spPr>
        <p:txBody>
          <a:bodyPr anchorCtr="0" anchor="t" bIns="0" lIns="0" spcFirstLastPara="1" rIns="0" wrap="square" tIns="0">
            <a:noAutofit/>
          </a:bodyPr>
          <a:lstStyle/>
          <a:p>
            <a:pPr indent="0" lvl="0" marL="0" marR="0" rtl="0" algn="l">
              <a:lnSpc>
                <a:spcPct val="131250"/>
              </a:lnSpc>
              <a:spcBef>
                <a:spcPts val="0"/>
              </a:spcBef>
              <a:spcAft>
                <a:spcPts val="0"/>
              </a:spcAft>
              <a:buClr>
                <a:srgbClr val="9CBDD8"/>
              </a:buClr>
              <a:buSzPts val="500"/>
              <a:buFont typeface="Open Sans"/>
              <a:buNone/>
            </a:pPr>
            <a:r>
              <a:rPr lang="en"/>
              <a:t>Design Sprint</a:t>
            </a:r>
            <a:endParaRPr b="1"/>
          </a:p>
          <a:p>
            <a:pPr indent="0" lvl="0" marL="0" marR="0" rtl="0" algn="l">
              <a:lnSpc>
                <a:spcPct val="131250"/>
              </a:lnSpc>
              <a:spcBef>
                <a:spcPts val="0"/>
              </a:spcBef>
              <a:spcAft>
                <a:spcPts val="0"/>
              </a:spcAft>
              <a:buClr>
                <a:srgbClr val="9CBDD8"/>
              </a:buClr>
              <a:buSzPts val="500"/>
              <a:buFont typeface="Open Sans"/>
              <a:buNone/>
            </a:pPr>
            <a:r>
              <a:t/>
            </a:r>
            <a:endParaRPr b="1"/>
          </a:p>
          <a:p>
            <a:pPr indent="0" lvl="0" marL="0" marR="0" rtl="0" algn="l">
              <a:lnSpc>
                <a:spcPct val="131250"/>
              </a:lnSpc>
              <a:spcBef>
                <a:spcPts val="0"/>
              </a:spcBef>
              <a:spcAft>
                <a:spcPts val="0"/>
              </a:spcAft>
              <a:buClr>
                <a:srgbClr val="9CBDD8"/>
              </a:buClr>
              <a:buSzPts val="500"/>
              <a:buFont typeface="Open Sans"/>
              <a:buNone/>
            </a:pPr>
            <a:r>
              <a:t/>
            </a:r>
            <a:endParaRPr b="1"/>
          </a:p>
          <a:p>
            <a:pPr indent="0" lvl="0" marL="0" marR="0" rtl="0" algn="l">
              <a:lnSpc>
                <a:spcPct val="131250"/>
              </a:lnSpc>
              <a:spcBef>
                <a:spcPts val="0"/>
              </a:spcBef>
              <a:spcAft>
                <a:spcPts val="0"/>
              </a:spcAft>
              <a:buClr>
                <a:srgbClr val="9CBDD8"/>
              </a:buClr>
              <a:buSzPts val="500"/>
              <a:buFont typeface="Open Sans"/>
              <a:buNone/>
            </a:pPr>
            <a:r>
              <a:rPr b="1" lang="en"/>
              <a:t>Product Manager: Chikamso Nwani</a:t>
            </a:r>
            <a:endParaRPr b="1"/>
          </a:p>
          <a:p>
            <a:pPr indent="0" lvl="0" marL="0" marR="0" rtl="0" algn="l">
              <a:lnSpc>
                <a:spcPct val="131250"/>
              </a:lnSpc>
              <a:spcBef>
                <a:spcPts val="0"/>
              </a:spcBef>
              <a:spcAft>
                <a:spcPts val="0"/>
              </a:spcAft>
              <a:buClr>
                <a:srgbClr val="9CBDD8"/>
              </a:buClr>
              <a:buSzPts val="500"/>
              <a:buFont typeface="Open Sans"/>
              <a:buNone/>
            </a:pPr>
            <a:r>
              <a:t/>
            </a:r>
            <a:endParaRPr sz="500"/>
          </a:p>
        </p:txBody>
      </p:sp>
      <p:sp>
        <p:nvSpPr>
          <p:cNvPr id="141" name="Google Shape;141;p32"/>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SzPts val="500"/>
              <a:buFont typeface="Open Sans"/>
              <a:buNone/>
            </a:pPr>
            <a:r>
              <a:rPr b="0" i="0" lang="en" sz="700" u="none" cap="none" strike="noStrik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nvSpPr>
        <p:spPr>
          <a:xfrm>
            <a:off x="255000" y="217238"/>
            <a:ext cx="1974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2D3D4A"/>
                </a:solidFill>
                <a:latin typeface="Open Sans"/>
                <a:ea typeface="Open Sans"/>
                <a:cs typeface="Open Sans"/>
                <a:sym typeface="Open Sans"/>
              </a:rPr>
              <a:t>Other</a:t>
            </a:r>
            <a:endParaRPr b="0" i="0" sz="3200" u="none" cap="none" strike="noStrike">
              <a:solidFill>
                <a:srgbClr val="2D3D4A"/>
              </a:solidFill>
              <a:latin typeface="Open Sans"/>
              <a:ea typeface="Open Sans"/>
              <a:cs typeface="Open Sans"/>
              <a:sym typeface="Open Sans"/>
            </a:endParaRPr>
          </a:p>
        </p:txBody>
      </p:sp>
      <p:sp>
        <p:nvSpPr>
          <p:cNvPr id="230" name="Google Shape;230;p41"/>
          <p:cNvSpPr/>
          <p:nvPr/>
        </p:nvSpPr>
        <p:spPr>
          <a:xfrm>
            <a:off x="3543775" y="19592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partner with college career centers? </a:t>
            </a:r>
            <a:endParaRPr b="0" i="0" sz="1000" u="none" cap="none" strike="noStrike">
              <a:solidFill>
                <a:srgbClr val="000000"/>
              </a:solidFill>
              <a:latin typeface="Arial"/>
              <a:ea typeface="Arial"/>
              <a:cs typeface="Arial"/>
              <a:sym typeface="Arial"/>
            </a:endParaRPr>
          </a:p>
        </p:txBody>
      </p:sp>
      <p:sp>
        <p:nvSpPr>
          <p:cNvPr id="231" name="Google Shape;231;p41"/>
          <p:cNvSpPr/>
          <p:nvPr/>
        </p:nvSpPr>
        <p:spPr>
          <a:xfrm>
            <a:off x="4590125" y="19592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develop partnership with schools?</a:t>
            </a:r>
            <a:endParaRPr b="0" i="0" sz="1000" u="none" cap="none" strike="noStrike">
              <a:solidFill>
                <a:srgbClr val="000000"/>
              </a:solidFill>
              <a:latin typeface="Arial"/>
              <a:ea typeface="Arial"/>
              <a:cs typeface="Arial"/>
              <a:sym typeface="Arial"/>
            </a:endParaRPr>
          </a:p>
        </p:txBody>
      </p:sp>
      <p:sp>
        <p:nvSpPr>
          <p:cNvPr id="232" name="Google Shape;232;p41"/>
          <p:cNvSpPr/>
          <p:nvPr/>
        </p:nvSpPr>
        <p:spPr>
          <a:xfrm>
            <a:off x="1119385" y="1609650"/>
            <a:ext cx="1167000" cy="1118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0" lang="en" sz="1100" u="none" cap="none" strike="noStrike">
                <a:solidFill>
                  <a:srgbClr val="000000"/>
                </a:solidFill>
              </a:rPr>
              <a:t>How might w</a:t>
            </a:r>
            <a:r>
              <a:rPr lang="en" sz="1100"/>
              <a:t>e offer even more jobs to candidates?</a:t>
            </a:r>
            <a:endParaRPr i="0" sz="1100" u="none" cap="none" strike="noStrike">
              <a:solidFill>
                <a:srgbClr val="000000"/>
              </a:solidFill>
            </a:endParaRPr>
          </a:p>
        </p:txBody>
      </p:sp>
      <p:sp>
        <p:nvSpPr>
          <p:cNvPr id="233" name="Google Shape;233;p41"/>
          <p:cNvSpPr/>
          <p:nvPr/>
        </p:nvSpPr>
        <p:spPr>
          <a:xfrm>
            <a:off x="6873017" y="1453661"/>
            <a:ext cx="1167000" cy="1118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0" lang="en" sz="1100" u="none" cap="none" strike="noStrike">
                <a:solidFill>
                  <a:srgbClr val="000000"/>
                </a:solidFill>
              </a:rPr>
              <a:t>How might we</a:t>
            </a:r>
            <a:r>
              <a:rPr lang="en" sz="1100"/>
              <a:t> help recruiters deliver better job posts?</a:t>
            </a:r>
            <a:endParaRPr i="0" sz="1100" u="none" cap="none" strike="noStrike">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Sprint Focus</a:t>
            </a:r>
            <a:endParaRPr sz="3200"/>
          </a:p>
        </p:txBody>
      </p:sp>
      <p:graphicFrame>
        <p:nvGraphicFramePr>
          <p:cNvPr id="239" name="Google Shape;239;p42"/>
          <p:cNvGraphicFramePr/>
          <p:nvPr/>
        </p:nvGraphicFramePr>
        <p:xfrm>
          <a:off x="952500" y="1350688"/>
          <a:ext cx="3000000" cy="3000000"/>
        </p:xfrm>
        <a:graphic>
          <a:graphicData uri="http://schemas.openxmlformats.org/drawingml/2006/table">
            <a:tbl>
              <a:tblPr>
                <a:noFill/>
                <a:tableStyleId>{93A3C804-4A1A-41C0-B259-72F1FF392B2D}</a:tableStyleId>
              </a:tblPr>
              <a:tblGrid>
                <a:gridCol w="2171075"/>
                <a:gridCol w="50679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Focus</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15000"/>
                        </a:lnSpc>
                        <a:spcBef>
                          <a:spcPts val="0"/>
                        </a:spcBef>
                        <a:spcAft>
                          <a:spcPts val="0"/>
                        </a:spcAft>
                        <a:buNone/>
                      </a:pPr>
                      <a:r>
                        <a:rPr b="1" lang="en" sz="1200">
                          <a:solidFill>
                            <a:schemeClr val="dk1"/>
                          </a:solidFill>
                          <a:latin typeface="Open Sans"/>
                          <a:ea typeface="Open Sans"/>
                          <a:cs typeface="Open Sans"/>
                          <a:sym typeface="Open Sans"/>
                        </a:rPr>
                        <a:t>Great Employee/Employer Matching</a:t>
                      </a:r>
                      <a:endParaRPr b="1" sz="1200">
                        <a:solidFill>
                          <a:schemeClr val="dk1"/>
                        </a:solidFill>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Slide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a:solidFill>
                            <a:srgbClr val="9E9E9E"/>
                          </a:solidFill>
                          <a:latin typeface="Open Sans"/>
                          <a:ea typeface="Open Sans"/>
                          <a:cs typeface="Open Sans"/>
                          <a:sym typeface="Open Sans"/>
                        </a:rPr>
                        <a:t>Slide 10</a:t>
                      </a:r>
                      <a:endParaRPr sz="1200" u="none" cap="none" strike="noStrike">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I selected this theme because</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Explain why you chose that theme</a:t>
                      </a:r>
                      <a:r>
                        <a:rPr lang="en" sz="1200" u="none" cap="none" strike="noStrike">
                          <a:latin typeface="Open Sans"/>
                          <a:ea typeface="Open Sans"/>
                          <a:cs typeface="Open Sans"/>
                          <a:sym typeface="Open Sans"/>
                        </a:rPr>
                        <a:t>   </a:t>
                      </a:r>
                      <a:br>
                        <a:rPr lang="en" sz="1200" u="none" cap="none" strike="noStrike">
                          <a:latin typeface="Open Sans"/>
                          <a:ea typeface="Open Sans"/>
                          <a:cs typeface="Open Sans"/>
                          <a:sym typeface="Open Sans"/>
                        </a:rPr>
                      </a:br>
                      <a:r>
                        <a:rPr lang="en" sz="1200">
                          <a:latin typeface="Open Sans"/>
                          <a:ea typeface="Open Sans"/>
                          <a:cs typeface="Open Sans"/>
                          <a:sym typeface="Open Sans"/>
                        </a:rPr>
                        <a:t>The idea behind this is that candidates already know what they want but due to the volume of available jobs that are now aggregated, it becomes much harder in matching them to companies and positions with the </a:t>
                      </a:r>
                      <a:r>
                        <a:rPr lang="en" sz="1200">
                          <a:latin typeface="Open Sans"/>
                          <a:ea typeface="Open Sans"/>
                          <a:cs typeface="Open Sans"/>
                          <a:sym typeface="Open Sans"/>
                        </a:rPr>
                        <a:t>right fit. This now makes application process time consuming and stressful.</a:t>
                      </a:r>
                      <a:endParaRPr sz="1200">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3"/>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SzPts val="500"/>
              <a:buFont typeface="Open Sans"/>
              <a:buNone/>
            </a:pPr>
            <a:r>
              <a:rPr lang="en"/>
              <a:t>Define</a:t>
            </a:r>
            <a:endParaRPr sz="500"/>
          </a:p>
        </p:txBody>
      </p:sp>
      <p:sp>
        <p:nvSpPr>
          <p:cNvPr id="245" name="Google Shape;245;p43"/>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Open Sans"/>
                <a:ea typeface="Open Sans"/>
                <a:cs typeface="Open Sans"/>
                <a:sym typeface="Open Sans"/>
              </a:rPr>
              <a:t>With an understanding of the problem space, create focus and align on specific outcomes for the Design Sprint </a:t>
            </a:r>
            <a:endParaRPr b="0" i="0" sz="1400" u="none" cap="none" strike="noStrik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457200" y="15475"/>
            <a:ext cx="8229600" cy="7869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b="1" lang="en" sz="3200">
                <a:solidFill>
                  <a:schemeClr val="dk1"/>
                </a:solidFill>
              </a:rPr>
              <a:t>Reach Out</a:t>
            </a:r>
            <a:endParaRPr b="1" sz="3200">
              <a:solidFill>
                <a:schemeClr val="dk1"/>
              </a:solidFill>
            </a:endParaRPr>
          </a:p>
          <a:p>
            <a:pPr indent="0" lvl="0" marL="0" rtl="0" algn="l">
              <a:lnSpc>
                <a:spcPct val="100000"/>
              </a:lnSpc>
              <a:spcBef>
                <a:spcPts val="0"/>
              </a:spcBef>
              <a:spcAft>
                <a:spcPts val="0"/>
              </a:spcAft>
              <a:buSzPts val="500"/>
              <a:buNone/>
            </a:pPr>
            <a:r>
              <a:rPr b="1" lang="en" sz="1600">
                <a:solidFill>
                  <a:schemeClr val="dk1"/>
                </a:solidFill>
              </a:rPr>
              <a:t>By LinkedIn</a:t>
            </a:r>
            <a:endParaRPr b="1" sz="1600">
              <a:solidFill>
                <a:schemeClr val="dk1"/>
              </a:solidFill>
            </a:endParaRPr>
          </a:p>
        </p:txBody>
      </p:sp>
      <p:sp>
        <p:nvSpPr>
          <p:cNvPr id="251" name="Google Shape;251;p44"/>
          <p:cNvSpPr txBox="1"/>
          <p:nvPr>
            <p:ph idx="1" type="body"/>
          </p:nvPr>
        </p:nvSpPr>
        <p:spPr>
          <a:xfrm>
            <a:off x="457200" y="794650"/>
            <a:ext cx="8520600" cy="42279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700"/>
              </a:spcBef>
              <a:spcAft>
                <a:spcPts val="0"/>
              </a:spcAft>
              <a:buNone/>
            </a:pPr>
            <a:r>
              <a:rPr lang="en" sz="1500">
                <a:solidFill>
                  <a:srgbClr val="333333"/>
                </a:solidFill>
              </a:rPr>
              <a:t>The LinkedIn Reach Out feature was designed to help candidates apply to jobs and receive feedback by leveraging their network. I have particularly found the job application process to be tedious and frustrating. Companies release openings but after applying there’s no feedback or response from their hiring team. So most times, i just apply randomly to any position hoping for the best. </a:t>
            </a:r>
            <a:endParaRPr sz="1500">
              <a:solidFill>
                <a:srgbClr val="333333"/>
              </a:solidFill>
            </a:endParaRPr>
          </a:p>
          <a:p>
            <a:pPr indent="0" lvl="0" marL="0" rtl="0" algn="l">
              <a:lnSpc>
                <a:spcPct val="115000"/>
              </a:lnSpc>
              <a:spcBef>
                <a:spcPts val="700"/>
              </a:spcBef>
              <a:spcAft>
                <a:spcPts val="0"/>
              </a:spcAft>
              <a:buNone/>
            </a:pPr>
            <a:r>
              <a:rPr lang="en" sz="1500">
                <a:solidFill>
                  <a:srgbClr val="333333"/>
                </a:solidFill>
              </a:rPr>
              <a:t>Other applications like Indeed and Monster are quite good but they are limiting in the sense that I only choose jobs I think I am a fit for but there’s little to no feedback from the hiring team. As i just finished from college, this new feature is the kind of help that is needed with my job search. With my LinkedIn profile, I get to view people in my network who have open positions through a jobs board on their profiles and interestingly, i also get to ask for their referrals. </a:t>
            </a:r>
            <a:endParaRPr sz="1500">
              <a:solidFill>
                <a:srgbClr val="333333"/>
              </a:solidFill>
            </a:endParaRPr>
          </a:p>
          <a:p>
            <a:pPr indent="0" lvl="0" marL="0" rtl="0" algn="l">
              <a:lnSpc>
                <a:spcPct val="115000"/>
              </a:lnSpc>
              <a:spcBef>
                <a:spcPts val="700"/>
              </a:spcBef>
              <a:spcAft>
                <a:spcPts val="0"/>
              </a:spcAft>
              <a:buNone/>
            </a:pPr>
            <a:r>
              <a:rPr lang="en" sz="1500">
                <a:solidFill>
                  <a:srgbClr val="333333"/>
                </a:solidFill>
              </a:rPr>
              <a:t>The product also allows me save jobs and gives me a reminder so i don’t miss out due to deadlines. This saves me a whole lot of mental and physical stress, because it brings me closer to the door and get an actual recruiter to see my application and receive authentic, genuine responses.</a:t>
            </a:r>
            <a:endParaRPr sz="1500">
              <a:solidFill>
                <a:srgbClr val="33333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5"/>
          <p:cNvSpPr txBox="1"/>
          <p:nvPr>
            <p:ph type="title"/>
          </p:nvPr>
        </p:nvSpPr>
        <p:spPr>
          <a:xfrm>
            <a:off x="311700" y="216425"/>
            <a:ext cx="30612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Success Metrics</a:t>
            </a:r>
            <a:endParaRPr sz="3200"/>
          </a:p>
        </p:txBody>
      </p:sp>
      <p:graphicFrame>
        <p:nvGraphicFramePr>
          <p:cNvPr id="257" name="Google Shape;257;p45"/>
          <p:cNvGraphicFramePr/>
          <p:nvPr/>
        </p:nvGraphicFramePr>
        <p:xfrm>
          <a:off x="265176" y="689800"/>
          <a:ext cx="3000000" cy="3000000"/>
        </p:xfrm>
        <a:graphic>
          <a:graphicData uri="http://schemas.openxmlformats.org/drawingml/2006/table">
            <a:tbl>
              <a:tblPr>
                <a:noFill/>
                <a:tableStyleId>{93A3C804-4A1A-41C0-B259-72F1FF392B2D}</a:tableStyleId>
              </a:tblPr>
              <a:tblGrid>
                <a:gridCol w="1388000"/>
                <a:gridCol w="2536325"/>
                <a:gridCol w="2341800"/>
                <a:gridCol w="2420675"/>
              </a:tblGrid>
              <a:tr h="3676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Goals</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Signals</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Metrics</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r>
              <a:tr h="553650">
                <a:tc>
                  <a:txBody>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Happiness</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a:t>Efficient matching </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rPr lang="en" sz="1000"/>
                        <a:t>Users are happy with the matching system and getting jobs</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a:t>Surveys </a:t>
                      </a:r>
                      <a:endParaRPr sz="1000"/>
                    </a:p>
                    <a:p>
                      <a:pPr indent="0" lvl="0" marL="0" marR="0" rtl="0" algn="l">
                        <a:lnSpc>
                          <a:spcPct val="100000"/>
                        </a:lnSpc>
                        <a:spcBef>
                          <a:spcPts val="0"/>
                        </a:spcBef>
                        <a:spcAft>
                          <a:spcPts val="0"/>
                        </a:spcAft>
                        <a:buClr>
                          <a:srgbClr val="000000"/>
                        </a:buClr>
                        <a:buSzPts val="1000"/>
                        <a:buFont typeface="Arial"/>
                        <a:buNone/>
                      </a:pPr>
                      <a:r>
                        <a:rPr lang="en" sz="1000"/>
                        <a:t>App store ratings</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a:t>Number of 5 star reviews</a:t>
                      </a:r>
                      <a:endParaRPr sz="1000"/>
                    </a:p>
                    <a:p>
                      <a:pPr indent="0" lvl="0" marL="0" marR="0" rtl="0" algn="l">
                        <a:lnSpc>
                          <a:spcPct val="100000"/>
                        </a:lnSpc>
                        <a:spcBef>
                          <a:spcPts val="0"/>
                        </a:spcBef>
                        <a:spcAft>
                          <a:spcPts val="0"/>
                        </a:spcAft>
                        <a:buClr>
                          <a:srgbClr val="000000"/>
                        </a:buClr>
                        <a:buSzPts val="1000"/>
                        <a:buFont typeface="Arial"/>
                        <a:buNone/>
                      </a:pPr>
                      <a:r>
                        <a:rPr lang="en" sz="1000"/>
                        <a:t>Match to job ratio</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763600">
                <a:tc>
                  <a:txBody>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Engagement</a:t>
                      </a:r>
                      <a:endParaRPr b="0" i="0" sz="1400" u="none" cap="none" strike="noStrike">
                        <a:solidFill>
                          <a:srgbClr val="FFFFFF"/>
                        </a:solidFill>
                        <a:latin typeface="Arial"/>
                        <a:ea typeface="Arial"/>
                        <a:cs typeface="Arial"/>
                        <a:sym typeface="Aria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a:t>Users using reminders</a:t>
                      </a:r>
                      <a:endParaRPr sz="1000"/>
                    </a:p>
                    <a:p>
                      <a:pPr indent="0" lvl="0" marL="0" marR="0" rtl="0" algn="l">
                        <a:lnSpc>
                          <a:spcPct val="100000"/>
                        </a:lnSpc>
                        <a:spcBef>
                          <a:spcPts val="0"/>
                        </a:spcBef>
                        <a:spcAft>
                          <a:spcPts val="0"/>
                        </a:spcAft>
                        <a:buClr>
                          <a:srgbClr val="000000"/>
                        </a:buClr>
                        <a:buSzPts val="1000"/>
                        <a:buFont typeface="Arial"/>
                        <a:buNone/>
                      </a:pPr>
                      <a:r>
                        <a:rPr lang="en" sz="1000"/>
                        <a:t>Users are applying through profiles</a:t>
                      </a:r>
                      <a:endParaRPr sz="1000"/>
                    </a:p>
                    <a:p>
                      <a:pPr indent="0" lvl="0" marL="0" marR="0" rtl="0" algn="l">
                        <a:lnSpc>
                          <a:spcPct val="100000"/>
                        </a:lnSpc>
                        <a:spcBef>
                          <a:spcPts val="0"/>
                        </a:spcBef>
                        <a:spcAft>
                          <a:spcPts val="0"/>
                        </a:spcAft>
                        <a:buClr>
                          <a:srgbClr val="000000"/>
                        </a:buClr>
                        <a:buSzPts val="1000"/>
                        <a:buFont typeface="Arial"/>
                        <a:buNone/>
                      </a:pPr>
                      <a:r>
                        <a:rPr lang="en" sz="1000"/>
                        <a:t>Users discover relevant new jobs that they wouldn’t have known about before</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a:t>Added more profiles to the one generated from profile</a:t>
                      </a:r>
                      <a:endParaRPr sz="1000"/>
                    </a:p>
                    <a:p>
                      <a:pPr indent="0" lvl="0" marL="0" marR="0" rtl="0" algn="l">
                        <a:lnSpc>
                          <a:spcPct val="100000"/>
                        </a:lnSpc>
                        <a:spcBef>
                          <a:spcPts val="0"/>
                        </a:spcBef>
                        <a:spcAft>
                          <a:spcPts val="0"/>
                        </a:spcAft>
                        <a:buClr>
                          <a:srgbClr val="000000"/>
                        </a:buClr>
                        <a:buSzPts val="1000"/>
                        <a:buFont typeface="Arial"/>
                        <a:buNone/>
                      </a:pPr>
                      <a:r>
                        <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a:t>Average time spent per application</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5369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Adoption</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000"/>
                        <a:t>Share with friends</a:t>
                      </a:r>
                      <a:endParaRPr sz="1000"/>
                    </a:p>
                    <a:p>
                      <a:pPr indent="0" lvl="0" marL="0" marR="0" rtl="0" algn="l">
                        <a:lnSpc>
                          <a:spcPct val="100000"/>
                        </a:lnSpc>
                        <a:spcBef>
                          <a:spcPts val="0"/>
                        </a:spcBef>
                        <a:spcAft>
                          <a:spcPts val="0"/>
                        </a:spcAft>
                        <a:buClr>
                          <a:srgbClr val="000000"/>
                        </a:buClr>
                        <a:buSzPts val="1400"/>
                        <a:buFont typeface="Arial"/>
                        <a:buNone/>
                      </a:pPr>
                      <a:r>
                        <a:rPr lang="en" sz="1000"/>
                        <a:t>Nominate friends for similar roles</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000"/>
                        <a:t>Refer a friend</a:t>
                      </a:r>
                      <a:endParaRPr sz="1000"/>
                    </a:p>
                    <a:p>
                      <a:pPr indent="0" lvl="0" marL="0" marR="0" rtl="0" algn="l">
                        <a:lnSpc>
                          <a:spcPct val="100000"/>
                        </a:lnSpc>
                        <a:spcBef>
                          <a:spcPts val="0"/>
                        </a:spcBef>
                        <a:spcAft>
                          <a:spcPts val="0"/>
                        </a:spcAft>
                        <a:buClr>
                          <a:srgbClr val="000000"/>
                        </a:buClr>
                        <a:buSzPts val="1400"/>
                        <a:buFont typeface="Arial"/>
                        <a:buNone/>
                      </a:pPr>
                      <a:r>
                        <a:rPr lang="en" sz="1000"/>
                        <a:t>Social media publicity</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000"/>
                        <a:t>Referral sign up rates</a:t>
                      </a:r>
                      <a:endParaRPr sz="1000"/>
                    </a:p>
                    <a:p>
                      <a:pPr indent="0" lvl="0" marL="0" marR="0" rtl="0" algn="l">
                        <a:lnSpc>
                          <a:spcPct val="100000"/>
                        </a:lnSpc>
                        <a:spcBef>
                          <a:spcPts val="0"/>
                        </a:spcBef>
                        <a:spcAft>
                          <a:spcPts val="0"/>
                        </a:spcAft>
                        <a:buClr>
                          <a:srgbClr val="000000"/>
                        </a:buClr>
                        <a:buSzPts val="1400"/>
                        <a:buFont typeface="Arial"/>
                        <a:buNone/>
                      </a:pPr>
                      <a:r>
                        <a:rPr lang="en" sz="1000"/>
                        <a:t>Referral open/view rates</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943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Retention</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000"/>
                        <a:t>Job applications using new profiles</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000"/>
                        <a:t>Opt for reminders</a:t>
                      </a:r>
                      <a:endParaRPr sz="1000"/>
                    </a:p>
                    <a:p>
                      <a:pPr indent="0" lvl="0" marL="0" marR="0" rtl="0" algn="l">
                        <a:lnSpc>
                          <a:spcPct val="100000"/>
                        </a:lnSpc>
                        <a:spcBef>
                          <a:spcPts val="0"/>
                        </a:spcBef>
                        <a:spcAft>
                          <a:spcPts val="0"/>
                        </a:spcAft>
                        <a:buClr>
                          <a:srgbClr val="000000"/>
                        </a:buClr>
                        <a:buSzPts val="1400"/>
                        <a:buFont typeface="Arial"/>
                        <a:buNone/>
                      </a:pPr>
                      <a:r>
                        <a:rPr lang="en" sz="1000"/>
                        <a:t>Push notifications</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000"/>
                        <a:t>% of users that opt for reminders</a:t>
                      </a:r>
                      <a:endParaRPr sz="1000"/>
                    </a:p>
                    <a:p>
                      <a:pPr indent="0" lvl="0" marL="0" marR="0" rtl="0" algn="l">
                        <a:lnSpc>
                          <a:spcPct val="100000"/>
                        </a:lnSpc>
                        <a:spcBef>
                          <a:spcPts val="0"/>
                        </a:spcBef>
                        <a:spcAft>
                          <a:spcPts val="0"/>
                        </a:spcAft>
                        <a:buClr>
                          <a:srgbClr val="000000"/>
                        </a:buClr>
                        <a:buSzPts val="1400"/>
                        <a:buFont typeface="Arial"/>
                        <a:buNone/>
                      </a:pPr>
                      <a:r>
                        <a:rPr lang="en" sz="1000"/>
                        <a:t>Open rates</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76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Task Success</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a:t>Filling of relevant info like academic info, job experience, skills, job requirements etc.</a:t>
                      </a:r>
                      <a:endParaRPr sz="1000"/>
                    </a:p>
                    <a:p>
                      <a:pPr indent="0" lvl="0" marL="0" marR="0" rtl="0" algn="l">
                        <a:lnSpc>
                          <a:spcPct val="100000"/>
                        </a:lnSpc>
                        <a:spcBef>
                          <a:spcPts val="0"/>
                        </a:spcBef>
                        <a:spcAft>
                          <a:spcPts val="0"/>
                        </a:spcAft>
                        <a:buClr>
                          <a:srgbClr val="000000"/>
                        </a:buClr>
                        <a:buSzPts val="1000"/>
                        <a:buFont typeface="Arial"/>
                        <a:buNone/>
                      </a:pPr>
                      <a:r>
                        <a:rPr lang="en" sz="1000"/>
                        <a:t>Adding a job to profile</a:t>
                      </a:r>
                      <a:endParaRPr sz="1000"/>
                    </a:p>
                    <a:p>
                      <a:pPr indent="0" lvl="0" marL="0" marR="0" rtl="0" algn="l">
                        <a:lnSpc>
                          <a:spcPct val="100000"/>
                        </a:lnSpc>
                        <a:spcBef>
                          <a:spcPts val="0"/>
                        </a:spcBef>
                        <a:spcAft>
                          <a:spcPts val="0"/>
                        </a:spcAft>
                        <a:buClr>
                          <a:srgbClr val="000000"/>
                        </a:buClr>
                        <a:buSzPts val="1000"/>
                        <a:buFont typeface="Arial"/>
                        <a:buNone/>
                      </a:pPr>
                      <a:r>
                        <a:rPr lang="en" sz="1000"/>
                        <a:t>Saving a job to apply later</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a:t>Students complete all fields </a:t>
                      </a:r>
                      <a:endParaRPr sz="1000"/>
                    </a:p>
                    <a:p>
                      <a:pPr indent="0" lvl="0" marL="0" marR="0" rtl="0" algn="l">
                        <a:lnSpc>
                          <a:spcPct val="100000"/>
                        </a:lnSpc>
                        <a:spcBef>
                          <a:spcPts val="0"/>
                        </a:spcBef>
                        <a:spcAft>
                          <a:spcPts val="0"/>
                        </a:spcAft>
                        <a:buClr>
                          <a:srgbClr val="000000"/>
                        </a:buClr>
                        <a:buSzPts val="1000"/>
                        <a:buFont typeface="Arial"/>
                        <a:buNone/>
                      </a:pPr>
                      <a:r>
                        <a:rPr lang="en" sz="1000"/>
                        <a:t>Students click recommended jobs button</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a:t>Profile creation completion rates</a:t>
                      </a:r>
                      <a:endParaRPr sz="1000"/>
                    </a:p>
                    <a:p>
                      <a:pPr indent="0" lvl="0" marL="0" marR="0" rtl="0" algn="l">
                        <a:lnSpc>
                          <a:spcPct val="100000"/>
                        </a:lnSpc>
                        <a:spcBef>
                          <a:spcPts val="0"/>
                        </a:spcBef>
                        <a:spcAft>
                          <a:spcPts val="0"/>
                        </a:spcAft>
                        <a:buClr>
                          <a:srgbClr val="000000"/>
                        </a:buClr>
                        <a:buSzPts val="1000"/>
                        <a:buFont typeface="Arial"/>
                        <a:buNone/>
                      </a:pPr>
                      <a:r>
                        <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
        <p:nvSpPr>
          <p:cNvPr id="258" name="Google Shape;258;p45"/>
          <p:cNvSpPr txBox="1"/>
          <p:nvPr/>
        </p:nvSpPr>
        <p:spPr>
          <a:xfrm>
            <a:off x="3465144" y="24725"/>
            <a:ext cx="5642681" cy="665100"/>
          </a:xfrm>
          <a:prstGeom prst="rect">
            <a:avLst/>
          </a:prstGeom>
          <a:noFill/>
          <a:ln>
            <a:noFill/>
          </a:ln>
        </p:spPr>
        <p:txBody>
          <a:bodyPr anchorCtr="0" anchor="t" bIns="91425" lIns="91425" spcFirstLastPara="1" rIns="91425" wrap="square" tIns="91425">
            <a:noAutofit/>
          </a:bodyPr>
          <a:lstStyle/>
          <a:p>
            <a:pPr indent="-171450" lvl="0" marL="171450" marR="0" rtl="0" algn="l">
              <a:lnSpc>
                <a:spcPct val="100000"/>
              </a:lnSpc>
              <a:spcBef>
                <a:spcPts val="0"/>
              </a:spcBef>
              <a:spcAft>
                <a:spcPts val="0"/>
              </a:spcAft>
              <a:buClr>
                <a:srgbClr val="4F4F4F"/>
              </a:buClr>
              <a:buSzPts val="1200"/>
              <a:buFont typeface="Open Sans"/>
              <a:buChar char="●"/>
            </a:pPr>
            <a:r>
              <a:rPr b="0" i="0" lang="en" sz="1200" u="none" cap="none" strike="noStrike">
                <a:solidFill>
                  <a:srgbClr val="4F4F4F"/>
                </a:solidFill>
                <a:highlight>
                  <a:srgbClr val="FFFFFF"/>
                </a:highlight>
                <a:latin typeface="Open Sans"/>
                <a:ea typeface="Open Sans"/>
                <a:cs typeface="Open Sans"/>
                <a:sym typeface="Open Sans"/>
              </a:rPr>
              <a:t>Set at least two user-centered </a:t>
            </a:r>
            <a:r>
              <a:rPr b="0" i="1" lang="en" sz="1200" u="none" cap="none" strike="noStrike">
                <a:solidFill>
                  <a:srgbClr val="4F4F4F"/>
                </a:solidFill>
                <a:highlight>
                  <a:srgbClr val="FFFFFF"/>
                </a:highlight>
                <a:latin typeface="Open Sans"/>
                <a:ea typeface="Open Sans"/>
                <a:cs typeface="Open Sans"/>
                <a:sym typeface="Open Sans"/>
              </a:rPr>
              <a:t>goals</a:t>
            </a:r>
            <a:endParaRPr b="0" i="1" sz="1200" u="none" cap="none" strike="noStrike">
              <a:solidFill>
                <a:srgbClr val="4F4F4F"/>
              </a:solidFill>
              <a:highlight>
                <a:srgbClr val="FFFFFF"/>
              </a:highlight>
              <a:latin typeface="Open Sans"/>
              <a:ea typeface="Open Sans"/>
              <a:cs typeface="Open Sans"/>
              <a:sym typeface="Open Sans"/>
            </a:endParaRPr>
          </a:p>
          <a:p>
            <a:pPr indent="-171450" lvl="0" marL="171450" marR="0" rtl="0" algn="l">
              <a:lnSpc>
                <a:spcPct val="100000"/>
              </a:lnSpc>
              <a:spcBef>
                <a:spcPts val="0"/>
              </a:spcBef>
              <a:spcAft>
                <a:spcPts val="0"/>
              </a:spcAft>
              <a:buClr>
                <a:srgbClr val="4F4F4F"/>
              </a:buClr>
              <a:buSzPts val="1200"/>
              <a:buFont typeface="Open Sans"/>
              <a:buChar char="●"/>
            </a:pPr>
            <a:r>
              <a:rPr b="0" i="0" lang="en" sz="1200" u="none" cap="none" strike="noStrike">
                <a:solidFill>
                  <a:srgbClr val="4F4F4F"/>
                </a:solidFill>
                <a:highlight>
                  <a:srgbClr val="FFFFFF"/>
                </a:highlight>
                <a:latin typeface="Open Sans"/>
                <a:ea typeface="Open Sans"/>
                <a:cs typeface="Open Sans"/>
                <a:sym typeface="Open Sans"/>
              </a:rPr>
              <a:t>Identify changes in user behavior will </a:t>
            </a:r>
            <a:r>
              <a:rPr b="0" i="1" lang="en" sz="1200" u="none" cap="none" strike="noStrike">
                <a:solidFill>
                  <a:srgbClr val="4F4F4F"/>
                </a:solidFill>
                <a:highlight>
                  <a:srgbClr val="FFFFFF"/>
                </a:highlight>
                <a:latin typeface="Open Sans"/>
                <a:ea typeface="Open Sans"/>
                <a:cs typeface="Open Sans"/>
                <a:sym typeface="Open Sans"/>
              </a:rPr>
              <a:t>signal</a:t>
            </a:r>
            <a:r>
              <a:rPr b="0" i="0" lang="en" sz="1200" u="none" cap="none" strike="noStrike">
                <a:solidFill>
                  <a:srgbClr val="4F4F4F"/>
                </a:solidFill>
                <a:highlight>
                  <a:srgbClr val="FFFFFF"/>
                </a:highlight>
                <a:latin typeface="Open Sans"/>
                <a:ea typeface="Open Sans"/>
                <a:cs typeface="Open Sans"/>
                <a:sym typeface="Open Sans"/>
              </a:rPr>
              <a:t> success in reaching the goal</a:t>
            </a:r>
            <a:endParaRPr b="0" i="0" sz="1200" u="none" cap="none" strike="noStrike">
              <a:solidFill>
                <a:srgbClr val="4F4F4F"/>
              </a:solidFill>
              <a:highlight>
                <a:srgbClr val="FFFFFF"/>
              </a:highlight>
              <a:latin typeface="Open Sans"/>
              <a:ea typeface="Open Sans"/>
              <a:cs typeface="Open Sans"/>
              <a:sym typeface="Open Sans"/>
            </a:endParaRPr>
          </a:p>
          <a:p>
            <a:pPr indent="-171450" lvl="0" marL="171450" marR="0" rtl="0" algn="l">
              <a:lnSpc>
                <a:spcPct val="100000"/>
              </a:lnSpc>
              <a:spcBef>
                <a:spcPts val="0"/>
              </a:spcBef>
              <a:spcAft>
                <a:spcPts val="0"/>
              </a:spcAft>
              <a:buClr>
                <a:srgbClr val="4F4F4F"/>
              </a:buClr>
              <a:buSzPts val="1200"/>
              <a:buFont typeface="Open Sans"/>
              <a:buChar char="●"/>
            </a:pPr>
            <a:r>
              <a:rPr b="0" i="0" lang="en" sz="1200" u="none" cap="none" strike="noStrike">
                <a:solidFill>
                  <a:srgbClr val="4F4F4F"/>
                </a:solidFill>
                <a:highlight>
                  <a:srgbClr val="FFFFFF"/>
                </a:highlight>
                <a:latin typeface="Open Sans"/>
                <a:ea typeface="Open Sans"/>
                <a:cs typeface="Open Sans"/>
                <a:sym typeface="Open Sans"/>
              </a:rPr>
              <a:t>Create a </a:t>
            </a:r>
            <a:r>
              <a:rPr b="0" i="1" lang="en" sz="1200" u="none" cap="none" strike="noStrike">
                <a:solidFill>
                  <a:srgbClr val="4F4F4F"/>
                </a:solidFill>
                <a:highlight>
                  <a:srgbClr val="FFFFFF"/>
                </a:highlight>
                <a:latin typeface="Open Sans"/>
                <a:ea typeface="Open Sans"/>
                <a:cs typeface="Open Sans"/>
                <a:sym typeface="Open Sans"/>
              </a:rPr>
              <a:t>metric</a:t>
            </a:r>
            <a:r>
              <a:rPr b="0" i="0" lang="en" sz="1200" u="none" cap="none" strike="noStrike">
                <a:solidFill>
                  <a:srgbClr val="4F4F4F"/>
                </a:solidFill>
                <a:highlight>
                  <a:srgbClr val="FFFFFF"/>
                </a:highlight>
                <a:latin typeface="Open Sans"/>
                <a:ea typeface="Open Sans"/>
                <a:cs typeface="Open Sans"/>
                <a:sym typeface="Open Sans"/>
              </a:rPr>
              <a:t> to measure each signal</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SzPts val="500"/>
              <a:buFont typeface="Open Sans"/>
              <a:buNone/>
            </a:pPr>
            <a:r>
              <a:rPr lang="en"/>
              <a:t>Sketch</a:t>
            </a:r>
            <a:endParaRPr sz="500"/>
          </a:p>
        </p:txBody>
      </p:sp>
      <p:sp>
        <p:nvSpPr>
          <p:cNvPr id="264" name="Google Shape;264;p46"/>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Open Sans"/>
                <a:ea typeface="Open Sans"/>
                <a:cs typeface="Open Sans"/>
                <a:sym typeface="Open Sans"/>
              </a:rPr>
              <a:t>Generate tons of ideas, then narrow them down to two in depth solution sketches</a:t>
            </a:r>
            <a:endParaRPr b="0" i="0" sz="1400" u="none" cap="none" strike="noStrik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7"/>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8 Sketches</a:t>
            </a:r>
            <a:endParaRPr sz="3200"/>
          </a:p>
        </p:txBody>
      </p:sp>
      <p:sp>
        <p:nvSpPr>
          <p:cNvPr id="270" name="Google Shape;270;p47"/>
          <p:cNvSpPr txBox="1"/>
          <p:nvPr>
            <p:ph idx="1" type="body"/>
          </p:nvPr>
        </p:nvSpPr>
        <p:spPr>
          <a:xfrm>
            <a:off x="311700" y="923875"/>
            <a:ext cx="8520600" cy="4040700"/>
          </a:xfrm>
          <a:prstGeom prst="rect">
            <a:avLst/>
          </a:prstGeom>
          <a:solidFill>
            <a:srgbClr val="CCCCCC"/>
          </a:solidFill>
          <a:ln cap="flat" cmpd="sng" w="38100">
            <a:solidFill>
              <a:srgbClr val="000000"/>
            </a:solidFill>
            <a:prstDash val="lgDash"/>
            <a:round/>
            <a:headEnd len="sm" w="sm" type="none"/>
            <a:tailEnd len="sm" w="sm" type="none"/>
          </a:ln>
        </p:spPr>
        <p:txBody>
          <a:bodyPr anchorCtr="0" anchor="t" bIns="34275" lIns="34275" spcFirstLastPara="1" rIns="34275" wrap="square" tIns="34275">
            <a:noAutofit/>
          </a:bodyPr>
          <a:lstStyle/>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0" rtl="0" algn="l">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p:txBody>
      </p:sp>
      <p:pic>
        <p:nvPicPr>
          <p:cNvPr id="271" name="Google Shape;271;p47"/>
          <p:cNvPicPr preferRelativeResize="0"/>
          <p:nvPr/>
        </p:nvPicPr>
        <p:blipFill>
          <a:blip r:embed="rId3">
            <a:alphaModFix/>
          </a:blip>
          <a:stretch>
            <a:fillRect/>
          </a:stretch>
        </p:blipFill>
        <p:spPr>
          <a:xfrm>
            <a:off x="853903" y="923875"/>
            <a:ext cx="7177098" cy="4040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Solution Sketch 1- Reach out (Referral)</a:t>
            </a:r>
            <a:endParaRPr sz="3200"/>
          </a:p>
        </p:txBody>
      </p:sp>
      <p:sp>
        <p:nvSpPr>
          <p:cNvPr id="277" name="Google Shape;277;p48"/>
          <p:cNvSpPr txBox="1"/>
          <p:nvPr>
            <p:ph idx="1" type="body"/>
          </p:nvPr>
        </p:nvSpPr>
        <p:spPr>
          <a:xfrm>
            <a:off x="311700" y="923875"/>
            <a:ext cx="8520600" cy="4040700"/>
          </a:xfrm>
          <a:prstGeom prst="rect">
            <a:avLst/>
          </a:prstGeom>
          <a:solidFill>
            <a:srgbClr val="CCCCCC"/>
          </a:solidFill>
          <a:ln cap="flat" cmpd="sng" w="38100">
            <a:solidFill>
              <a:srgbClr val="000000"/>
            </a:solidFill>
            <a:prstDash val="lgDash"/>
            <a:round/>
            <a:headEnd len="sm" w="sm" type="none"/>
            <a:tailEnd len="sm" w="sm" type="none"/>
          </a:ln>
        </p:spPr>
        <p:txBody>
          <a:bodyPr anchorCtr="0" anchor="t" bIns="34275" lIns="34275" spcFirstLastPara="1" rIns="34275" wrap="square" tIns="34275">
            <a:noAutofit/>
          </a:bodyPr>
          <a:lstStyle/>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0" rtl="0" algn="l">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p:txBody>
      </p:sp>
      <p:pic>
        <p:nvPicPr>
          <p:cNvPr id="278" name="Google Shape;278;p48"/>
          <p:cNvPicPr preferRelativeResize="0"/>
          <p:nvPr/>
        </p:nvPicPr>
        <p:blipFill>
          <a:blip r:embed="rId3">
            <a:alphaModFix/>
          </a:blip>
          <a:stretch>
            <a:fillRect/>
          </a:stretch>
        </p:blipFill>
        <p:spPr>
          <a:xfrm>
            <a:off x="231125" y="1230850"/>
            <a:ext cx="8520600" cy="3273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9"/>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Solution Sketch 2 - Reminder</a:t>
            </a:r>
            <a:endParaRPr sz="3200"/>
          </a:p>
        </p:txBody>
      </p:sp>
      <p:sp>
        <p:nvSpPr>
          <p:cNvPr id="284" name="Google Shape;284;p49"/>
          <p:cNvSpPr txBox="1"/>
          <p:nvPr>
            <p:ph idx="1" type="body"/>
          </p:nvPr>
        </p:nvSpPr>
        <p:spPr>
          <a:xfrm>
            <a:off x="311700" y="923875"/>
            <a:ext cx="8520600" cy="4040700"/>
          </a:xfrm>
          <a:prstGeom prst="rect">
            <a:avLst/>
          </a:prstGeom>
          <a:solidFill>
            <a:srgbClr val="CCCCCC"/>
          </a:solidFill>
          <a:ln cap="flat" cmpd="sng" w="38100">
            <a:solidFill>
              <a:srgbClr val="000000"/>
            </a:solidFill>
            <a:prstDash val="lgDash"/>
            <a:round/>
            <a:headEnd len="sm" w="sm" type="none"/>
            <a:tailEnd len="sm" w="sm" type="none"/>
          </a:ln>
        </p:spPr>
        <p:txBody>
          <a:bodyPr anchorCtr="0" anchor="t" bIns="34275" lIns="34275" spcFirstLastPara="1" rIns="34275" wrap="square" tIns="34275">
            <a:noAutofit/>
          </a:bodyPr>
          <a:lstStyle/>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a:p>
            <a:pPr indent="0" lvl="0" marL="114300" rtl="0" algn="ctr">
              <a:lnSpc>
                <a:spcPct val="115000"/>
              </a:lnSpc>
              <a:spcBef>
                <a:spcPts val="700"/>
              </a:spcBef>
              <a:spcAft>
                <a:spcPts val="0"/>
              </a:spcAft>
              <a:buSzPts val="500"/>
              <a:buNone/>
            </a:pPr>
            <a:r>
              <a:t/>
            </a:r>
            <a:endParaRPr sz="1200">
              <a:solidFill>
                <a:srgbClr val="000000"/>
              </a:solidFill>
            </a:endParaRPr>
          </a:p>
        </p:txBody>
      </p:sp>
      <p:pic>
        <p:nvPicPr>
          <p:cNvPr id="285" name="Google Shape;285;p49"/>
          <p:cNvPicPr preferRelativeResize="0"/>
          <p:nvPr/>
        </p:nvPicPr>
        <p:blipFill>
          <a:blip r:embed="rId3">
            <a:alphaModFix/>
          </a:blip>
          <a:stretch>
            <a:fillRect/>
          </a:stretch>
        </p:blipFill>
        <p:spPr>
          <a:xfrm>
            <a:off x="311700" y="1119825"/>
            <a:ext cx="8363751" cy="3415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0"/>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SzPts val="500"/>
              <a:buFont typeface="Open Sans"/>
              <a:buNone/>
            </a:pPr>
            <a:r>
              <a:rPr lang="en"/>
              <a:t>Decide</a:t>
            </a:r>
            <a:endParaRPr sz="500"/>
          </a:p>
        </p:txBody>
      </p:sp>
      <p:sp>
        <p:nvSpPr>
          <p:cNvPr id="291" name="Google Shape;291;p50"/>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Open Sans"/>
                <a:ea typeface="Open Sans"/>
                <a:cs typeface="Open Sans"/>
                <a:sym typeface="Open Sans"/>
              </a:rPr>
              <a:t>Pick the final concept that you develop into a prototype</a:t>
            </a:r>
            <a:endParaRPr b="0" i="0" sz="1400" u="none" cap="none" strike="noStrik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3"/>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SzPts val="500"/>
              <a:buFont typeface="Open Sans"/>
              <a:buNone/>
            </a:pPr>
            <a:r>
              <a:rPr lang="en"/>
              <a:t>Set the stage</a:t>
            </a:r>
            <a:endParaRPr sz="500"/>
          </a:p>
        </p:txBody>
      </p:sp>
      <p:sp>
        <p:nvSpPr>
          <p:cNvPr id="147" name="Google Shape;147;p33"/>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500"/>
              <a:buFont typeface="Open Sans"/>
              <a:buNone/>
            </a:pPr>
            <a:r>
              <a:rPr lang="en" sz="700">
                <a:solidFill>
                  <a:schemeClr val="lt1"/>
                </a:solidFill>
              </a:rPr>
              <a:t>© 2019 Udacity.  All rights reserved.</a:t>
            </a:r>
            <a:endParaRPr sz="700">
              <a:solidFill>
                <a:schemeClr val="lt2"/>
              </a:solidFill>
            </a:endParaRPr>
          </a:p>
        </p:txBody>
      </p:sp>
      <p:sp>
        <p:nvSpPr>
          <p:cNvPr id="148" name="Google Shape;148;p33"/>
          <p:cNvSpPr txBox="1"/>
          <p:nvPr/>
        </p:nvSpPr>
        <p:spPr>
          <a:xfrm>
            <a:off x="414950" y="2275450"/>
            <a:ext cx="71691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Open Sans"/>
                <a:ea typeface="Open Sans"/>
                <a:cs typeface="Open Sans"/>
                <a:sym typeface="Open Sans"/>
              </a:rPr>
              <a:t>Set the stage for the Design Sprint by framing the problem</a:t>
            </a:r>
            <a:endParaRPr b="0" i="0" sz="1400" u="none" cap="none" strike="noStrik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1"/>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Decision</a:t>
            </a:r>
            <a:endParaRPr sz="3200"/>
          </a:p>
        </p:txBody>
      </p:sp>
      <p:graphicFrame>
        <p:nvGraphicFramePr>
          <p:cNvPr id="297" name="Google Shape;297;p51"/>
          <p:cNvGraphicFramePr/>
          <p:nvPr/>
        </p:nvGraphicFramePr>
        <p:xfrm>
          <a:off x="952500" y="1350688"/>
          <a:ext cx="3000000" cy="3000000"/>
        </p:xfrm>
        <a:graphic>
          <a:graphicData uri="http://schemas.openxmlformats.org/drawingml/2006/table">
            <a:tbl>
              <a:tblPr>
                <a:noFill/>
                <a:tableStyleId>{93A3C804-4A1A-41C0-B259-72F1FF392B2D}</a:tableStyleId>
              </a:tblPr>
              <a:tblGrid>
                <a:gridCol w="2271925"/>
                <a:gridCol w="49670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Decision</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a:latin typeface="Open Sans"/>
                          <a:ea typeface="Open Sans"/>
                          <a:cs typeface="Open Sans"/>
                          <a:sym typeface="Open Sans"/>
                        </a:rPr>
                        <a:t>Re</a:t>
                      </a:r>
                      <a:r>
                        <a:rPr b="1" lang="en" sz="1200">
                          <a:latin typeface="Open Sans"/>
                          <a:ea typeface="Open Sans"/>
                          <a:cs typeface="Open Sans"/>
                          <a:sym typeface="Open Sans"/>
                        </a:rPr>
                        <a:t>ach Out (Referral)</a:t>
                      </a:r>
                      <a:endParaRPr b="1" sz="1200">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Rationale</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300">
                          <a:solidFill>
                            <a:srgbClr val="333333"/>
                          </a:solidFill>
                          <a:highlight>
                            <a:srgbClr val="FFFFFF"/>
                          </a:highlight>
                        </a:rPr>
                        <a:t>We want to use the underutilised space on </a:t>
                      </a:r>
                      <a:r>
                        <a:rPr lang="en" sz="1300">
                          <a:solidFill>
                            <a:srgbClr val="333333"/>
                          </a:solidFill>
                          <a:highlight>
                            <a:srgbClr val="FFFFFF"/>
                          </a:highlight>
                        </a:rPr>
                        <a:t>people's</a:t>
                      </a:r>
                      <a:r>
                        <a:rPr lang="en" sz="1300">
                          <a:solidFill>
                            <a:srgbClr val="333333"/>
                          </a:solidFill>
                          <a:highlight>
                            <a:srgbClr val="FFFFFF"/>
                          </a:highlight>
                        </a:rPr>
                        <a:t> profiles that signal what they do and jobs they are affiliated with. By specifying job preferences, candidates can gain </a:t>
                      </a:r>
                      <a:r>
                        <a:rPr b="1" lang="en" sz="1300">
                          <a:solidFill>
                            <a:srgbClr val="333333"/>
                          </a:solidFill>
                          <a:highlight>
                            <a:srgbClr val="FFFFFF"/>
                          </a:highlight>
                        </a:rPr>
                        <a:t>value </a:t>
                      </a:r>
                      <a:r>
                        <a:rPr lang="en" sz="1300">
                          <a:solidFill>
                            <a:srgbClr val="333333"/>
                          </a:solidFill>
                          <a:highlight>
                            <a:srgbClr val="FFFFFF"/>
                          </a:highlight>
                        </a:rPr>
                        <a:t>by leveraging their networks to view more opportunities. About 25% of candidates highlight that getting a referral is a </a:t>
                      </a:r>
                      <a:r>
                        <a:rPr lang="en" sz="1300">
                          <a:solidFill>
                            <a:srgbClr val="333333"/>
                          </a:solidFill>
                          <a:highlight>
                            <a:srgbClr val="FFFFFF"/>
                          </a:highlight>
                        </a:rPr>
                        <a:t>hindrance</a:t>
                      </a:r>
                      <a:r>
                        <a:rPr lang="en" sz="1300">
                          <a:solidFill>
                            <a:srgbClr val="333333"/>
                          </a:solidFill>
                          <a:highlight>
                            <a:srgbClr val="FFFFFF"/>
                          </a:highlight>
                        </a:rPr>
                        <a:t> to getting jobs they want. Also since most applications go into the application limbo, they have someone to reach out to when they’ve not received feedback for some time.</a:t>
                      </a:r>
                      <a:endParaRPr sz="1300">
                        <a:solidFill>
                          <a:srgbClr val="333333"/>
                        </a:solidFill>
                        <a:highlight>
                          <a:srgbClr val="FFFFFF"/>
                        </a:highlight>
                      </a:endParaRPr>
                    </a:p>
                    <a:p>
                      <a:pPr indent="0" lvl="0" marL="0" marR="0" rtl="0" algn="l">
                        <a:lnSpc>
                          <a:spcPct val="100000"/>
                        </a:lnSpc>
                        <a:spcBef>
                          <a:spcPts val="0"/>
                        </a:spcBef>
                        <a:spcAft>
                          <a:spcPts val="0"/>
                        </a:spcAft>
                        <a:buClr>
                          <a:srgbClr val="000000"/>
                        </a:buClr>
                        <a:buSzPts val="1200"/>
                        <a:buFont typeface="Arial"/>
                        <a:buNone/>
                      </a:pPr>
                      <a:r>
                        <a:t/>
                      </a:r>
                      <a:endParaRPr sz="1300">
                        <a:solidFill>
                          <a:srgbClr val="333333"/>
                        </a:solidFill>
                        <a:highlight>
                          <a:srgbClr val="FFFFFF"/>
                        </a:highlight>
                      </a:endParaRPr>
                    </a:p>
                    <a:p>
                      <a:pPr indent="0" lvl="0" marL="0" marR="0" rtl="0" algn="l">
                        <a:lnSpc>
                          <a:spcPct val="100000"/>
                        </a:lnSpc>
                        <a:spcBef>
                          <a:spcPts val="0"/>
                        </a:spcBef>
                        <a:spcAft>
                          <a:spcPts val="0"/>
                        </a:spcAft>
                        <a:buClr>
                          <a:srgbClr val="000000"/>
                        </a:buClr>
                        <a:buSzPts val="1200"/>
                        <a:buFont typeface="Arial"/>
                        <a:buNone/>
                      </a:pPr>
                      <a:r>
                        <a:rPr lang="en" sz="1300">
                          <a:solidFill>
                            <a:srgbClr val="333333"/>
                          </a:solidFill>
                          <a:highlight>
                            <a:srgbClr val="FFFFFF"/>
                          </a:highlight>
                        </a:rPr>
                        <a:t>In terms of </a:t>
                      </a:r>
                      <a:r>
                        <a:rPr b="1" lang="en" sz="1300">
                          <a:solidFill>
                            <a:srgbClr val="333333"/>
                          </a:solidFill>
                          <a:highlight>
                            <a:srgbClr val="FFFFFF"/>
                          </a:highlight>
                        </a:rPr>
                        <a:t>effort </a:t>
                      </a:r>
                      <a:r>
                        <a:rPr lang="en" sz="1300">
                          <a:solidFill>
                            <a:srgbClr val="333333"/>
                          </a:solidFill>
                          <a:highlight>
                            <a:srgbClr val="FFFFFF"/>
                          </a:highlight>
                        </a:rPr>
                        <a:t>to build, it should be relatively straightforward to build this functionality as we can leverage profiles that have the hiring card to build job boards on their profiles. However, we need to make sure this feature is fundamentally different from the Jobs feature that’s currently available.</a:t>
                      </a:r>
                      <a:endParaRPr sz="1300">
                        <a:solidFill>
                          <a:srgbClr val="333333"/>
                        </a:solidFill>
                        <a:highlight>
                          <a:srgbClr val="FFFFFF"/>
                        </a:highlight>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2"/>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SzPts val="500"/>
              <a:buFont typeface="Open Sans"/>
              <a:buNone/>
            </a:pPr>
            <a:r>
              <a:rPr lang="en"/>
              <a:t>Prototype</a:t>
            </a:r>
            <a:endParaRPr sz="500"/>
          </a:p>
        </p:txBody>
      </p:sp>
      <p:sp>
        <p:nvSpPr>
          <p:cNvPr id="303" name="Google Shape;303;p52"/>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Open Sans"/>
                <a:ea typeface="Open Sans"/>
                <a:cs typeface="Open Sans"/>
                <a:sym typeface="Open Sans"/>
              </a:rPr>
              <a:t>Turn your concept into a realistic, interactive prototype that you will use to validate your assumptions and ideas</a:t>
            </a:r>
            <a:endParaRPr b="0" i="0" sz="1400" u="none" cap="none" strike="noStrik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365760" y="149352"/>
            <a:ext cx="4800600" cy="5937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2D3D4A"/>
              </a:buClr>
              <a:buSzPts val="500"/>
              <a:buFont typeface="Open Sans"/>
              <a:buNone/>
            </a:pPr>
            <a:r>
              <a:rPr lang="en"/>
              <a:t>Storyboard</a:t>
            </a:r>
            <a:endParaRPr/>
          </a:p>
        </p:txBody>
      </p:sp>
      <p:graphicFrame>
        <p:nvGraphicFramePr>
          <p:cNvPr id="309" name="Google Shape;309;p53"/>
          <p:cNvGraphicFramePr/>
          <p:nvPr/>
        </p:nvGraphicFramePr>
        <p:xfrm>
          <a:off x="320035" y="743043"/>
          <a:ext cx="3000000" cy="3000000"/>
        </p:xfrm>
        <a:graphic>
          <a:graphicData uri="http://schemas.openxmlformats.org/drawingml/2006/table">
            <a:tbl>
              <a:tblPr bandRow="1" firstRow="1">
                <a:noFill/>
                <a:tableStyleId>{93A3C804-4A1A-41C0-B259-72F1FF392B2D}</a:tableStyleId>
              </a:tblPr>
              <a:tblGrid>
                <a:gridCol w="2126000"/>
                <a:gridCol w="2126000"/>
                <a:gridCol w="2126000"/>
                <a:gridCol w="2126000"/>
              </a:tblGrid>
              <a:tr h="2148950">
                <a:tc>
                  <a:txBody>
                    <a:bodyPr/>
                    <a:lstStyle/>
                    <a:p>
                      <a:pPr indent="0" lvl="0" marL="0" marR="0" rtl="0" algn="l">
                        <a:lnSpc>
                          <a:spcPct val="100000"/>
                        </a:lnSpc>
                        <a:spcBef>
                          <a:spcPts val="0"/>
                        </a:spcBef>
                        <a:spcAft>
                          <a:spcPts val="0"/>
                        </a:spcAft>
                        <a:buNone/>
                      </a:pP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endParaRPr/>
                    </a:p>
                    <a:p>
                      <a:pPr indent="0" lvl="0" marL="0" marR="0" rtl="0" algn="l">
                        <a:lnSpc>
                          <a:spcPct val="100000"/>
                        </a:lnSpc>
                        <a:spcBef>
                          <a:spcPts val="0"/>
                        </a:spcBef>
                        <a:spcAft>
                          <a:spcPts val="0"/>
                        </a:spcAft>
                        <a:buNone/>
                      </a:pPr>
                      <a:r>
                        <a:t/>
                      </a:r>
                      <a:endParaRPr/>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841725">
                <a:tc>
                  <a:txBody>
                    <a:bodyPr/>
                    <a:lstStyle/>
                    <a:p>
                      <a:pPr indent="0" lvl="0" marL="0" marR="0" rtl="0" algn="l">
                        <a:lnSpc>
                          <a:spcPct val="100000"/>
                        </a:lnSpc>
                        <a:spcBef>
                          <a:spcPts val="0"/>
                        </a:spcBef>
                        <a:spcAft>
                          <a:spcPts val="0"/>
                        </a:spcAft>
                        <a:buNone/>
                      </a:pPr>
                      <a:r>
                        <a:rPr lang="en" sz="1200">
                          <a:solidFill>
                            <a:srgbClr val="9E9E9E"/>
                          </a:solidFill>
                          <a:latin typeface="Open Sans"/>
                          <a:ea typeface="Open Sans"/>
                          <a:cs typeface="Open Sans"/>
                          <a:sym typeface="Open Sans"/>
                        </a:rPr>
                        <a:t>John checked again on his last job application. He hasn’t gotten any response from the company. He has been frustrated going through this process without any output.</a:t>
                      </a:r>
                      <a:endParaRPr sz="1400" u="none" cap="none" strike="noStrike"/>
                    </a:p>
                  </a:txBody>
                  <a:tcPr marT="45725" marB="45725" marR="91450" marL="91450"/>
                </a:tc>
                <a:tc>
                  <a:txBody>
                    <a:bodyPr/>
                    <a:lstStyle/>
                    <a:p>
                      <a:pPr indent="0" lvl="0" marL="0" rtl="0" algn="l">
                        <a:spcBef>
                          <a:spcPts val="0"/>
                        </a:spcBef>
                        <a:spcAft>
                          <a:spcPts val="0"/>
                        </a:spcAft>
                        <a:buClr>
                          <a:srgbClr val="000000"/>
                        </a:buClr>
                        <a:buFont typeface="Arial"/>
                        <a:buNone/>
                      </a:pPr>
                      <a:r>
                        <a:rPr lang="en" sz="1200">
                          <a:solidFill>
                            <a:srgbClr val="9E9E9E"/>
                          </a:solidFill>
                          <a:latin typeface="Open Sans"/>
                          <a:ea typeface="Open Sans"/>
                          <a:cs typeface="Open Sans"/>
                          <a:sym typeface="Open Sans"/>
                        </a:rPr>
                        <a:t>Later that day, he checks his linkedin feed to see what's going on in his network. He saw Amy’s post requesting for people to check out her apply for positions at some companies.</a:t>
                      </a:r>
                      <a:endParaRPr sz="1200">
                        <a:solidFill>
                          <a:srgbClr val="9E9E9E"/>
                        </a:solidFill>
                        <a:latin typeface="Open Sans"/>
                        <a:ea typeface="Open Sans"/>
                        <a:cs typeface="Open Sans"/>
                        <a:sym typeface="Open Sans"/>
                      </a:endParaRPr>
                    </a:p>
                  </a:txBody>
                  <a:tcPr marT="45725" marB="45725" marR="91450" marL="91450"/>
                </a:tc>
                <a:tc>
                  <a:txBody>
                    <a:bodyPr/>
                    <a:lstStyle/>
                    <a:p>
                      <a:pPr indent="0" lvl="0" marL="0" rtl="0" algn="l">
                        <a:spcBef>
                          <a:spcPts val="0"/>
                        </a:spcBef>
                        <a:spcAft>
                          <a:spcPts val="0"/>
                        </a:spcAft>
                        <a:buNone/>
                      </a:pPr>
                      <a:r>
                        <a:rPr lang="en" sz="1200">
                          <a:solidFill>
                            <a:srgbClr val="9E9E9E"/>
                          </a:solidFill>
                          <a:latin typeface="Open Sans"/>
                          <a:ea typeface="Open Sans"/>
                          <a:cs typeface="Open Sans"/>
                          <a:sym typeface="Open Sans"/>
                        </a:rPr>
                        <a:t>After viewing the position, he decided to check Amy’s jobs board to check out for other jobs. </a:t>
                      </a:r>
                      <a:endParaRPr sz="1200" u="none" cap="none" strike="noStrike"/>
                    </a:p>
                  </a:txBody>
                  <a:tcPr marT="45725" marB="45725" marR="91450" marL="91450"/>
                </a:tc>
                <a:tc>
                  <a:txBody>
                    <a:bodyPr/>
                    <a:lstStyle/>
                    <a:p>
                      <a:pPr indent="0" lvl="0" marL="0" rtl="0" algn="l">
                        <a:spcBef>
                          <a:spcPts val="0"/>
                        </a:spcBef>
                        <a:spcAft>
                          <a:spcPts val="0"/>
                        </a:spcAft>
                        <a:buNone/>
                      </a:pPr>
                      <a:r>
                        <a:rPr lang="en" sz="1200">
                          <a:solidFill>
                            <a:srgbClr val="9E9E9E"/>
                          </a:solidFill>
                          <a:latin typeface="Open Sans"/>
                          <a:ea typeface="Open Sans"/>
                          <a:cs typeface="Open Sans"/>
                          <a:sym typeface="Open Sans"/>
                        </a:rPr>
                        <a:t>Entering</a:t>
                      </a:r>
                      <a:r>
                        <a:rPr lang="en" sz="1200">
                          <a:solidFill>
                            <a:srgbClr val="9E9E9E"/>
                          </a:solidFill>
                          <a:latin typeface="Open Sans"/>
                          <a:ea typeface="Open Sans"/>
                          <a:cs typeface="Open Sans"/>
                          <a:sym typeface="Open Sans"/>
                        </a:rPr>
                        <a:t> Amy’s job’s board he immediately found a job that he felt he was a fit for.</a:t>
                      </a:r>
                      <a:r>
                        <a:rPr lang="en" sz="1200">
                          <a:solidFill>
                            <a:srgbClr val="9E9E9E"/>
                          </a:solidFill>
                          <a:latin typeface="Open Sans"/>
                          <a:ea typeface="Open Sans"/>
                          <a:cs typeface="Open Sans"/>
                          <a:sym typeface="Open Sans"/>
                        </a:rPr>
                        <a:t> He was also surprised to see he could request a referral from Amy along with his applications.</a:t>
                      </a:r>
                      <a:endParaRPr sz="1200"/>
                    </a:p>
                    <a:p>
                      <a:pPr indent="0" lvl="0" marL="0" rtl="0" algn="l">
                        <a:spcBef>
                          <a:spcPts val="0"/>
                        </a:spcBef>
                        <a:spcAft>
                          <a:spcPts val="0"/>
                        </a:spcAft>
                        <a:buNone/>
                      </a:pPr>
                      <a:r>
                        <a:t/>
                      </a:r>
                      <a:endParaRPr sz="1200">
                        <a:solidFill>
                          <a:srgbClr val="9E9E9E"/>
                        </a:solidFill>
                        <a:latin typeface="Open Sans"/>
                        <a:ea typeface="Open Sans"/>
                        <a:cs typeface="Open Sans"/>
                        <a:sym typeface="Open Sans"/>
                      </a:endParaRPr>
                    </a:p>
                  </a:txBody>
                  <a:tcPr marT="45725" marB="45725" marR="91450" marL="91450"/>
                </a:tc>
              </a:tr>
            </a:tbl>
          </a:graphicData>
        </a:graphic>
      </p:graphicFrame>
      <p:pic>
        <p:nvPicPr>
          <p:cNvPr id="310" name="Google Shape;310;p53"/>
          <p:cNvPicPr preferRelativeResize="0"/>
          <p:nvPr/>
        </p:nvPicPr>
        <p:blipFill>
          <a:blip r:embed="rId3">
            <a:alphaModFix/>
          </a:blip>
          <a:stretch>
            <a:fillRect/>
          </a:stretch>
        </p:blipFill>
        <p:spPr>
          <a:xfrm>
            <a:off x="320025" y="1106650"/>
            <a:ext cx="2023850" cy="1653900"/>
          </a:xfrm>
          <a:prstGeom prst="rect">
            <a:avLst/>
          </a:prstGeom>
          <a:noFill/>
          <a:ln>
            <a:noFill/>
          </a:ln>
        </p:spPr>
      </p:pic>
      <p:pic>
        <p:nvPicPr>
          <p:cNvPr id="311" name="Google Shape;311;p53"/>
          <p:cNvPicPr preferRelativeResize="0"/>
          <p:nvPr/>
        </p:nvPicPr>
        <p:blipFill>
          <a:blip r:embed="rId4">
            <a:alphaModFix/>
          </a:blip>
          <a:stretch>
            <a:fillRect/>
          </a:stretch>
        </p:blipFill>
        <p:spPr>
          <a:xfrm>
            <a:off x="2790964" y="838225"/>
            <a:ext cx="1354586" cy="2190750"/>
          </a:xfrm>
          <a:prstGeom prst="rect">
            <a:avLst/>
          </a:prstGeom>
          <a:noFill/>
          <a:ln>
            <a:noFill/>
          </a:ln>
        </p:spPr>
      </p:pic>
      <p:pic>
        <p:nvPicPr>
          <p:cNvPr id="312" name="Google Shape;312;p53"/>
          <p:cNvPicPr preferRelativeResize="0"/>
          <p:nvPr/>
        </p:nvPicPr>
        <p:blipFill>
          <a:blip r:embed="rId5">
            <a:alphaModFix/>
          </a:blip>
          <a:stretch>
            <a:fillRect/>
          </a:stretch>
        </p:blipFill>
        <p:spPr>
          <a:xfrm>
            <a:off x="4792675" y="838225"/>
            <a:ext cx="1695450" cy="2190750"/>
          </a:xfrm>
          <a:prstGeom prst="rect">
            <a:avLst/>
          </a:prstGeom>
          <a:noFill/>
          <a:ln>
            <a:noFill/>
          </a:ln>
        </p:spPr>
      </p:pic>
      <p:pic>
        <p:nvPicPr>
          <p:cNvPr id="313" name="Google Shape;313;p53"/>
          <p:cNvPicPr preferRelativeResize="0"/>
          <p:nvPr/>
        </p:nvPicPr>
        <p:blipFill>
          <a:blip r:embed="rId6">
            <a:alphaModFix/>
          </a:blip>
          <a:stretch>
            <a:fillRect/>
          </a:stretch>
        </p:blipFill>
        <p:spPr>
          <a:xfrm>
            <a:off x="6991425" y="1218908"/>
            <a:ext cx="1695450" cy="1429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4"/>
          <p:cNvSpPr txBox="1"/>
          <p:nvPr>
            <p:ph type="title"/>
          </p:nvPr>
        </p:nvSpPr>
        <p:spPr>
          <a:xfrm>
            <a:off x="365760" y="149352"/>
            <a:ext cx="4800600" cy="5937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2D3D4A"/>
              </a:buClr>
              <a:buSzPts val="500"/>
              <a:buFont typeface="Open Sans"/>
              <a:buNone/>
            </a:pPr>
            <a:r>
              <a:rPr lang="en"/>
              <a:t>Storyboard</a:t>
            </a:r>
            <a:endParaRPr/>
          </a:p>
        </p:txBody>
      </p:sp>
      <p:graphicFrame>
        <p:nvGraphicFramePr>
          <p:cNvPr id="319" name="Google Shape;319;p54"/>
          <p:cNvGraphicFramePr/>
          <p:nvPr/>
        </p:nvGraphicFramePr>
        <p:xfrm>
          <a:off x="365760" y="886968"/>
          <a:ext cx="3000000" cy="3000000"/>
        </p:xfrm>
        <a:graphic>
          <a:graphicData uri="http://schemas.openxmlformats.org/drawingml/2006/table">
            <a:tbl>
              <a:tblPr bandRow="1" firstRow="1">
                <a:noFill/>
                <a:tableStyleId>{93A3C804-4A1A-41C0-B259-72F1FF392B2D}</a:tableStyleId>
              </a:tblPr>
              <a:tblGrid>
                <a:gridCol w="2834650"/>
                <a:gridCol w="2834650"/>
                <a:gridCol w="2834650"/>
              </a:tblGrid>
              <a:tr h="1409300">
                <a:tc>
                  <a:txBody>
                    <a:bodyPr/>
                    <a:lstStyle/>
                    <a:p>
                      <a:pPr indent="0" lvl="0" marL="0" marR="0" rtl="0" algn="l">
                        <a:lnSpc>
                          <a:spcPct val="100000"/>
                        </a:lnSpc>
                        <a:spcBef>
                          <a:spcPts val="0"/>
                        </a:spcBef>
                        <a:spcAft>
                          <a:spcPts val="0"/>
                        </a:spcAft>
                        <a:buNone/>
                      </a:pP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br>
                        <a:rPr lang="en" sz="1400" u="none" cap="none" strike="noStrike"/>
                      </a:b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841725">
                <a:tc>
                  <a:txBody>
                    <a:bodyPr/>
                    <a:lstStyle/>
                    <a:p>
                      <a:pPr indent="0" lvl="0" marL="0" marR="0" rtl="0" algn="l">
                        <a:lnSpc>
                          <a:spcPct val="100000"/>
                        </a:lnSpc>
                        <a:spcBef>
                          <a:spcPts val="0"/>
                        </a:spcBef>
                        <a:spcAft>
                          <a:spcPts val="0"/>
                        </a:spcAft>
                        <a:buNone/>
                      </a:pPr>
                      <a:r>
                        <a:rPr lang="en" sz="1200">
                          <a:solidFill>
                            <a:srgbClr val="9E9E9E"/>
                          </a:solidFill>
                          <a:latin typeface="Open Sans"/>
                          <a:ea typeface="Open Sans"/>
                          <a:cs typeface="Open Sans"/>
                          <a:sym typeface="Open Sans"/>
                        </a:rPr>
                        <a:t>John excitedly clicked on the job and proceeded to ask Amy for a referral.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200">
                          <a:solidFill>
                            <a:srgbClr val="9E9E9E"/>
                          </a:solidFill>
                          <a:latin typeface="Open Sans"/>
                          <a:ea typeface="Open Sans"/>
                          <a:cs typeface="Open Sans"/>
                          <a:sym typeface="Open Sans"/>
                        </a:rPr>
                        <a:t>Amy agrees and gives John the referral he needs to apply to the job. John proceeds to apply.</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200">
                          <a:solidFill>
                            <a:srgbClr val="9E9E9E"/>
                          </a:solidFill>
                          <a:latin typeface="Open Sans"/>
                          <a:ea typeface="Open Sans"/>
                          <a:cs typeface="Open Sans"/>
                          <a:sym typeface="Open Sans"/>
                        </a:rPr>
                        <a:t>Two weeks later, a recruiter reaches out to John to schedule an interview. After months of applying, John finally gets his first interview. He is more encouraged to apply for jobs knowing that his friends can help him with a foot through the door.</a:t>
                      </a:r>
                      <a:endParaRPr sz="1200">
                        <a:solidFill>
                          <a:srgbClr val="9E9E9E"/>
                        </a:solidFill>
                        <a:latin typeface="Open Sans"/>
                        <a:ea typeface="Open Sans"/>
                        <a:cs typeface="Open Sans"/>
                        <a:sym typeface="Open Sans"/>
                      </a:endParaRPr>
                    </a:p>
                  </a:txBody>
                  <a:tcPr marT="45725" marB="45725" marR="91450" marL="91450"/>
                </a:tc>
              </a:tr>
            </a:tbl>
          </a:graphicData>
        </a:graphic>
      </p:graphicFrame>
      <p:pic>
        <p:nvPicPr>
          <p:cNvPr id="320" name="Google Shape;320;p54"/>
          <p:cNvPicPr preferRelativeResize="0"/>
          <p:nvPr/>
        </p:nvPicPr>
        <p:blipFill>
          <a:blip r:embed="rId3">
            <a:alphaModFix/>
          </a:blip>
          <a:stretch>
            <a:fillRect/>
          </a:stretch>
        </p:blipFill>
        <p:spPr>
          <a:xfrm>
            <a:off x="544038" y="1184288"/>
            <a:ext cx="2314575" cy="1781175"/>
          </a:xfrm>
          <a:prstGeom prst="rect">
            <a:avLst/>
          </a:prstGeom>
          <a:noFill/>
          <a:ln>
            <a:noFill/>
          </a:ln>
        </p:spPr>
      </p:pic>
      <p:grpSp>
        <p:nvGrpSpPr>
          <p:cNvPr id="321" name="Google Shape;321;p54"/>
          <p:cNvGrpSpPr/>
          <p:nvPr/>
        </p:nvGrpSpPr>
        <p:grpSpPr>
          <a:xfrm>
            <a:off x="3797975" y="976399"/>
            <a:ext cx="1639500" cy="2057700"/>
            <a:chOff x="2175800" y="299274"/>
            <a:chExt cx="1639500" cy="2057700"/>
          </a:xfrm>
        </p:grpSpPr>
        <p:sp>
          <p:nvSpPr>
            <p:cNvPr id="322" name="Google Shape;322;p54"/>
            <p:cNvSpPr/>
            <p:nvPr/>
          </p:nvSpPr>
          <p:spPr>
            <a:xfrm>
              <a:off x="2175800" y="299274"/>
              <a:ext cx="1639500" cy="2057700"/>
            </a:xfrm>
            <a:prstGeom prst="rect">
              <a:avLst/>
            </a:prstGeom>
            <a:gradFill>
              <a:gsLst>
                <a:gs pos="0">
                  <a:srgbClr val="FFFFFF"/>
                </a:gs>
                <a:gs pos="100000">
                  <a:srgbClr val="B3B3B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4"/>
            <p:cNvSpPr/>
            <p:nvPr/>
          </p:nvSpPr>
          <p:spPr>
            <a:xfrm>
              <a:off x="2252363" y="425921"/>
              <a:ext cx="454200" cy="449400"/>
            </a:xfrm>
            <a:prstGeom prst="rect">
              <a:avLst/>
            </a:prstGeom>
            <a:gradFill>
              <a:gsLst>
                <a:gs pos="0">
                  <a:srgbClr val="DFE9FB"/>
                </a:gs>
                <a:gs pos="100000">
                  <a:srgbClr val="6E9B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4"/>
            <p:cNvSpPr txBox="1"/>
            <p:nvPr/>
          </p:nvSpPr>
          <p:spPr>
            <a:xfrm>
              <a:off x="2706552" y="399925"/>
              <a:ext cx="850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Aje company</a:t>
              </a:r>
              <a:endParaRPr sz="1200">
                <a:latin typeface="Open Sans"/>
                <a:ea typeface="Open Sans"/>
                <a:cs typeface="Open Sans"/>
                <a:sym typeface="Open Sans"/>
              </a:endParaRPr>
            </a:p>
          </p:txBody>
        </p:sp>
        <p:sp>
          <p:nvSpPr>
            <p:cNvPr id="325" name="Google Shape;325;p54"/>
            <p:cNvSpPr/>
            <p:nvPr/>
          </p:nvSpPr>
          <p:spPr>
            <a:xfrm>
              <a:off x="2506440" y="1544417"/>
              <a:ext cx="978300" cy="3174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AFBFC"/>
                  </a:solidFill>
                </a:rPr>
                <a:t>Apply with referral</a:t>
              </a:r>
              <a:endParaRPr sz="1100">
                <a:solidFill>
                  <a:srgbClr val="FAFBFC"/>
                </a:solidFill>
              </a:endParaRPr>
            </a:p>
          </p:txBody>
        </p:sp>
        <p:sp>
          <p:nvSpPr>
            <p:cNvPr id="326" name="Google Shape;326;p54"/>
            <p:cNvSpPr txBox="1"/>
            <p:nvPr/>
          </p:nvSpPr>
          <p:spPr>
            <a:xfrm>
              <a:off x="2570529" y="1018370"/>
              <a:ext cx="850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Open Sans"/>
                  <a:ea typeface="Open Sans"/>
                  <a:cs typeface="Open Sans"/>
                  <a:sym typeface="Open Sans"/>
                </a:rPr>
                <a:t>Job Description</a:t>
              </a:r>
              <a:endParaRPr sz="900">
                <a:latin typeface="Open Sans"/>
                <a:ea typeface="Open Sans"/>
                <a:cs typeface="Open Sans"/>
                <a:sym typeface="Open Sans"/>
              </a:endParaRPr>
            </a:p>
          </p:txBody>
        </p:sp>
        <p:sp>
          <p:nvSpPr>
            <p:cNvPr id="327" name="Google Shape;327;p54"/>
            <p:cNvSpPr/>
            <p:nvPr/>
          </p:nvSpPr>
          <p:spPr>
            <a:xfrm>
              <a:off x="2506427" y="1926124"/>
              <a:ext cx="978300" cy="235500"/>
            </a:xfrm>
            <a:prstGeom prst="rect">
              <a:avLst/>
            </a:prstGeom>
            <a:solidFill>
              <a:srgbClr val="FAFBFC"/>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FF"/>
                  </a:solidFill>
                </a:rPr>
                <a:t>Save</a:t>
              </a:r>
              <a:endParaRPr>
                <a:solidFill>
                  <a:srgbClr val="0000FF"/>
                </a:solidFill>
              </a:endParaRPr>
            </a:p>
          </p:txBody>
        </p:sp>
      </p:grpSp>
      <p:grpSp>
        <p:nvGrpSpPr>
          <p:cNvPr id="328" name="Google Shape;328;p54"/>
          <p:cNvGrpSpPr/>
          <p:nvPr/>
        </p:nvGrpSpPr>
        <p:grpSpPr>
          <a:xfrm>
            <a:off x="6093450" y="1002275"/>
            <a:ext cx="2617954" cy="1962992"/>
            <a:chOff x="830535" y="1015025"/>
            <a:chExt cx="4221825" cy="3248910"/>
          </a:xfrm>
        </p:grpSpPr>
        <p:pic>
          <p:nvPicPr>
            <p:cNvPr id="329" name="Google Shape;329;p54"/>
            <p:cNvPicPr preferRelativeResize="0"/>
            <p:nvPr/>
          </p:nvPicPr>
          <p:blipFill>
            <a:blip r:embed="rId3">
              <a:alphaModFix/>
            </a:blip>
            <a:stretch>
              <a:fillRect/>
            </a:stretch>
          </p:blipFill>
          <p:spPr>
            <a:xfrm>
              <a:off x="830535" y="1015035"/>
              <a:ext cx="4221825" cy="3248900"/>
            </a:xfrm>
            <a:prstGeom prst="rect">
              <a:avLst/>
            </a:prstGeom>
            <a:noFill/>
            <a:ln>
              <a:noFill/>
            </a:ln>
          </p:spPr>
        </p:pic>
        <p:sp>
          <p:nvSpPr>
            <p:cNvPr id="330" name="Google Shape;330;p54"/>
            <p:cNvSpPr txBox="1"/>
            <p:nvPr/>
          </p:nvSpPr>
          <p:spPr>
            <a:xfrm>
              <a:off x="1184975" y="1890050"/>
              <a:ext cx="1497300" cy="5349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Recruiter</a:t>
              </a:r>
              <a:endParaRPr b="1" sz="900">
                <a:latin typeface="Open Sans"/>
                <a:ea typeface="Open Sans"/>
                <a:cs typeface="Open Sans"/>
                <a:sym typeface="Open Sans"/>
              </a:endParaRPr>
            </a:p>
          </p:txBody>
        </p:sp>
        <p:pic>
          <p:nvPicPr>
            <p:cNvPr id="331" name="Google Shape;331;p54"/>
            <p:cNvPicPr preferRelativeResize="0"/>
            <p:nvPr/>
          </p:nvPicPr>
          <p:blipFill>
            <a:blip r:embed="rId4">
              <a:alphaModFix/>
            </a:blip>
            <a:stretch>
              <a:fillRect/>
            </a:stretch>
          </p:blipFill>
          <p:spPr>
            <a:xfrm>
              <a:off x="2250850" y="1015025"/>
              <a:ext cx="1251000" cy="1556725"/>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Prototype</a:t>
            </a:r>
            <a:endParaRPr sz="3200"/>
          </a:p>
        </p:txBody>
      </p:sp>
      <p:sp>
        <p:nvSpPr>
          <p:cNvPr id="337" name="Google Shape;337;p55"/>
          <p:cNvSpPr txBox="1"/>
          <p:nvPr/>
        </p:nvSpPr>
        <p:spPr>
          <a:xfrm>
            <a:off x="7117013" y="3011975"/>
            <a:ext cx="1009500" cy="44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Open Sans"/>
                <a:ea typeface="Open Sans"/>
                <a:cs typeface="Open Sans"/>
                <a:sym typeface="Open Sans"/>
              </a:rPr>
              <a:t>Link your prototype</a:t>
            </a:r>
            <a:endParaRPr b="0" i="0" sz="800" u="none" cap="none" strike="noStrike">
              <a:solidFill>
                <a:srgbClr val="000000"/>
              </a:solidFill>
              <a:latin typeface="Open Sans"/>
              <a:ea typeface="Open Sans"/>
              <a:cs typeface="Open Sans"/>
              <a:sym typeface="Open Sans"/>
            </a:endParaRPr>
          </a:p>
        </p:txBody>
      </p:sp>
      <p:pic>
        <p:nvPicPr>
          <p:cNvPr id="338" name="Google Shape;338;p55">
            <a:hlinkClick r:id="rId3"/>
          </p:cNvPr>
          <p:cNvPicPr preferRelativeResize="0"/>
          <p:nvPr/>
        </p:nvPicPr>
        <p:blipFill rotWithShape="1">
          <a:blip r:embed="rId4">
            <a:alphaModFix/>
          </a:blip>
          <a:srcRect b="0" l="0" r="0" t="0"/>
          <a:stretch/>
        </p:blipFill>
        <p:spPr>
          <a:xfrm>
            <a:off x="6679500" y="1629488"/>
            <a:ext cx="1884525" cy="1884525"/>
          </a:xfrm>
          <a:prstGeom prst="rect">
            <a:avLst/>
          </a:prstGeom>
          <a:noFill/>
          <a:ln>
            <a:noFill/>
          </a:ln>
        </p:spPr>
      </p:pic>
      <p:graphicFrame>
        <p:nvGraphicFramePr>
          <p:cNvPr id="339" name="Google Shape;339;p55"/>
          <p:cNvGraphicFramePr/>
          <p:nvPr/>
        </p:nvGraphicFramePr>
        <p:xfrm>
          <a:off x="311700" y="1077138"/>
          <a:ext cx="3000000" cy="3000000"/>
        </p:xfrm>
        <a:graphic>
          <a:graphicData uri="http://schemas.openxmlformats.org/drawingml/2006/table">
            <a:tbl>
              <a:tblPr>
                <a:noFill/>
                <a:tableStyleId>{93A3C804-4A1A-41C0-B259-72F1FF392B2D}</a:tableStyleId>
              </a:tblPr>
              <a:tblGrid>
                <a:gridCol w="1965300"/>
                <a:gridCol w="45115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Description</a:t>
                      </a:r>
                      <a:endParaRPr sz="1400" u="none" cap="none" strike="noStrike">
                        <a:solidFill>
                          <a:srgbClr val="FFFFFF"/>
                        </a:solidFill>
                      </a:endParaRPr>
                    </a:p>
                    <a:p>
                      <a:pPr indent="-292100" lvl="0" marL="457200" marR="0" rtl="0" algn="l">
                        <a:lnSpc>
                          <a:spcPct val="100000"/>
                        </a:lnSpc>
                        <a:spcBef>
                          <a:spcPts val="0"/>
                        </a:spcBef>
                        <a:spcAft>
                          <a:spcPts val="0"/>
                        </a:spcAft>
                        <a:buClr>
                          <a:srgbClr val="FFFFFF"/>
                        </a:buClr>
                        <a:buSzPts val="1000"/>
                        <a:buFont typeface="Arial"/>
                        <a:buChar char="●"/>
                      </a:pPr>
                      <a:r>
                        <a:rPr lang="en" sz="1000" u="none" cap="none" strike="noStrike">
                          <a:solidFill>
                            <a:srgbClr val="FFFFFF"/>
                          </a:solidFill>
                        </a:rPr>
                        <a:t>High level overview of the prototype</a:t>
                      </a:r>
                      <a:endParaRPr sz="1000" u="none" cap="none" strike="noStrike">
                        <a:solidFill>
                          <a:srgbClr val="FFFFFF"/>
                        </a:solidFill>
                      </a:endParaRPr>
                    </a:p>
                    <a:p>
                      <a:pPr indent="-292100" lvl="0" marL="457200" marR="0" rtl="0" algn="l">
                        <a:lnSpc>
                          <a:spcPct val="100000"/>
                        </a:lnSpc>
                        <a:spcBef>
                          <a:spcPts val="0"/>
                        </a:spcBef>
                        <a:spcAft>
                          <a:spcPts val="0"/>
                        </a:spcAft>
                        <a:buClr>
                          <a:srgbClr val="FFFFFF"/>
                        </a:buClr>
                        <a:buSzPts val="1000"/>
                        <a:buFont typeface="Arial"/>
                        <a:buChar char="●"/>
                      </a:pPr>
                      <a:r>
                        <a:rPr lang="en" sz="1000" u="none" cap="none" strike="noStrike">
                          <a:solidFill>
                            <a:srgbClr val="FFFFFF"/>
                          </a:solidFill>
                        </a:rPr>
                        <a:t>What does it do?</a:t>
                      </a:r>
                      <a:endParaRPr sz="10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Describe your prototype</a:t>
                      </a:r>
                      <a:r>
                        <a:rPr lang="en" sz="1200" u="none" cap="none" strike="noStrike">
                          <a:latin typeface="Open Sans"/>
                          <a:ea typeface="Open Sans"/>
                          <a:cs typeface="Open Sans"/>
                          <a:sym typeface="Open Sans"/>
                        </a:rPr>
                        <a:t>   </a:t>
                      </a:r>
                      <a:endParaRPr sz="12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000"/>
                        <a:buFont typeface="Arial"/>
                        <a:buNone/>
                      </a:pPr>
                      <a:r>
                        <a:t/>
                      </a:r>
                      <a:endParaRPr i="1"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Assumptions</a:t>
                      </a:r>
                      <a:endParaRPr sz="1400" u="none" cap="none" strike="noStrike">
                        <a:solidFill>
                          <a:srgbClr val="FFFFFF"/>
                        </a:solidFill>
                      </a:endParaRPr>
                    </a:p>
                    <a:p>
                      <a:pPr indent="-292100" lvl="0" marL="457200" marR="0" rtl="0" algn="l">
                        <a:lnSpc>
                          <a:spcPct val="100000"/>
                        </a:lnSpc>
                        <a:spcBef>
                          <a:spcPts val="0"/>
                        </a:spcBef>
                        <a:spcAft>
                          <a:spcPts val="0"/>
                        </a:spcAft>
                        <a:buClr>
                          <a:srgbClr val="FFFFFF"/>
                        </a:buClr>
                        <a:buSzPts val="1000"/>
                        <a:buFont typeface="Arial"/>
                        <a:buChar char="●"/>
                      </a:pPr>
                      <a:r>
                        <a:rPr lang="en" sz="1000" u="none" cap="none" strike="noStrike">
                          <a:solidFill>
                            <a:srgbClr val="FFFFFF"/>
                          </a:solidFill>
                        </a:rPr>
                        <a:t>Any assumptions within the prototype</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List all assumptions you have made about the prototype</a:t>
                      </a:r>
                      <a:r>
                        <a:rPr b="1" i="1" lang="en" sz="1200" u="none" cap="none" strike="noStrike">
                          <a:latin typeface="Open Sans"/>
                          <a:ea typeface="Open Sans"/>
                          <a:cs typeface="Open Sans"/>
                          <a:sym typeface="Open Sans"/>
                        </a:rPr>
                        <a:t> </a:t>
                      </a:r>
                      <a:r>
                        <a:rPr lang="en" sz="1200" u="none" cap="none" strike="noStrike">
                          <a:latin typeface="Open Sans"/>
                          <a:ea typeface="Open Sans"/>
                          <a:cs typeface="Open Sans"/>
                          <a:sym typeface="Open Sans"/>
                        </a:rPr>
                        <a:t>   </a:t>
                      </a:r>
                      <a:endParaRPr i="1" sz="1000" u="none" cap="none" strike="noStrike">
                        <a:latin typeface="Open Sans"/>
                        <a:ea typeface="Open Sans"/>
                        <a:cs typeface="Open Sans"/>
                        <a:sym typeface="Open Sans"/>
                      </a:endParaRPr>
                    </a:p>
                    <a:p>
                      <a:pPr indent="-292100" lvl="0" marL="457200" marR="0" rtl="0" algn="l">
                        <a:lnSpc>
                          <a:spcPct val="100000"/>
                        </a:lnSpc>
                        <a:spcBef>
                          <a:spcPts val="0"/>
                        </a:spcBef>
                        <a:spcAft>
                          <a:spcPts val="0"/>
                        </a:spcAft>
                        <a:buClr>
                          <a:srgbClr val="000000"/>
                        </a:buClr>
                        <a:buSzPts val="1000"/>
                        <a:buFont typeface="Open Sans"/>
                        <a:buChar char="●"/>
                      </a:pPr>
                      <a:r>
                        <a:rPr lang="en" sz="1000" u="none" cap="none" strike="noStrike">
                          <a:latin typeface="Open Sans"/>
                          <a:ea typeface="Open Sans"/>
                          <a:cs typeface="Open Sans"/>
                          <a:sym typeface="Open Sans"/>
                        </a:rPr>
                        <a:t> </a:t>
                      </a:r>
                      <a:endParaRPr sz="1000" u="none" cap="none" strike="noStrike">
                        <a:latin typeface="Open Sans"/>
                        <a:ea typeface="Open Sans"/>
                        <a:cs typeface="Open Sans"/>
                        <a:sym typeface="Open Sans"/>
                      </a:endParaRPr>
                    </a:p>
                    <a:p>
                      <a:pPr indent="-292100" lvl="0" marL="457200" marR="0" rtl="0" algn="l">
                        <a:lnSpc>
                          <a:spcPct val="100000"/>
                        </a:lnSpc>
                        <a:spcBef>
                          <a:spcPts val="0"/>
                        </a:spcBef>
                        <a:spcAft>
                          <a:spcPts val="0"/>
                        </a:spcAft>
                        <a:buClr>
                          <a:srgbClr val="000000"/>
                        </a:buClr>
                        <a:buSzPts val="1000"/>
                        <a:buFont typeface="Open Sans"/>
                        <a:buChar char="●"/>
                      </a:pPr>
                      <a:r>
                        <a:rPr lang="en" sz="1000" u="none" cap="none" strike="noStrike">
                          <a:latin typeface="Open Sans"/>
                          <a:ea typeface="Open Sans"/>
                          <a:cs typeface="Open Sans"/>
                          <a:sym typeface="Open Sans"/>
                        </a:rPr>
                        <a:t> </a:t>
                      </a:r>
                      <a:endParaRPr sz="1000" u="none" cap="none" strike="noStrike">
                        <a:latin typeface="Open Sans"/>
                        <a:ea typeface="Open Sans"/>
                        <a:cs typeface="Open Sans"/>
                        <a:sym typeface="Open Sans"/>
                      </a:endParaRPr>
                    </a:p>
                    <a:p>
                      <a:pPr indent="-228600" lvl="0" marL="457200" marR="0" rtl="0" algn="l">
                        <a:lnSpc>
                          <a:spcPct val="100000"/>
                        </a:lnSpc>
                        <a:spcBef>
                          <a:spcPts val="0"/>
                        </a:spcBef>
                        <a:spcAft>
                          <a:spcPts val="0"/>
                        </a:spcAft>
                        <a:buClr>
                          <a:srgbClr val="000000"/>
                        </a:buClr>
                        <a:buSzPts val="1000"/>
                        <a:buFont typeface="Open Sans"/>
                        <a:buNone/>
                      </a:pPr>
                      <a:r>
                        <a:t/>
                      </a:r>
                      <a:endParaRPr sz="1000" u="none" cap="none" strike="noStrike">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Tasks</a:t>
                      </a:r>
                      <a:endParaRPr sz="1400" u="none" cap="none" strike="noStrike">
                        <a:solidFill>
                          <a:srgbClr val="FFFFFF"/>
                        </a:solidFill>
                      </a:endParaRPr>
                    </a:p>
                    <a:p>
                      <a:pPr indent="-292100" lvl="0" marL="457200" marR="0" rtl="0" algn="l">
                        <a:lnSpc>
                          <a:spcPct val="100000"/>
                        </a:lnSpc>
                        <a:spcBef>
                          <a:spcPts val="0"/>
                        </a:spcBef>
                        <a:spcAft>
                          <a:spcPts val="0"/>
                        </a:spcAft>
                        <a:buClr>
                          <a:srgbClr val="FFFFFF"/>
                        </a:buClr>
                        <a:buSzPts val="1000"/>
                        <a:buFont typeface="Arial"/>
                        <a:buChar char="●"/>
                      </a:pPr>
                      <a:r>
                        <a:rPr lang="en" sz="1000" u="none" cap="none" strike="noStrike">
                          <a:solidFill>
                            <a:srgbClr val="FFFFFF"/>
                          </a:solidFill>
                        </a:rPr>
                        <a:t>What are the tasks that a user can complete in the prototype?</a:t>
                      </a:r>
                      <a:endParaRPr sz="10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Describe the flows/tasks that a user can complete in the prototype</a:t>
                      </a:r>
                      <a:r>
                        <a:rPr b="1" i="1" lang="en" sz="1200" u="none" cap="none" strike="noStrike">
                          <a:latin typeface="Open Sans"/>
                          <a:ea typeface="Open Sans"/>
                          <a:cs typeface="Open Sans"/>
                          <a:sym typeface="Open Sans"/>
                        </a:rPr>
                        <a:t> </a:t>
                      </a:r>
                      <a:r>
                        <a:rPr lang="en" sz="1200" u="none" cap="none" strike="noStrike">
                          <a:latin typeface="Open Sans"/>
                          <a:ea typeface="Open Sans"/>
                          <a:cs typeface="Open Sans"/>
                          <a:sym typeface="Open Sans"/>
                        </a:rPr>
                        <a:t>   </a:t>
                      </a:r>
                      <a:endParaRPr i="1" sz="1000" u="none" cap="none" strike="noStrike">
                        <a:latin typeface="Open Sans"/>
                        <a:ea typeface="Open Sans"/>
                        <a:cs typeface="Open Sans"/>
                        <a:sym typeface="Open Sans"/>
                      </a:endParaRPr>
                    </a:p>
                    <a:p>
                      <a:pPr indent="-292100" lvl="0" marL="457200" marR="0" rtl="0" algn="l">
                        <a:lnSpc>
                          <a:spcPct val="100000"/>
                        </a:lnSpc>
                        <a:spcBef>
                          <a:spcPts val="0"/>
                        </a:spcBef>
                        <a:spcAft>
                          <a:spcPts val="0"/>
                        </a:spcAft>
                        <a:buClr>
                          <a:srgbClr val="000000"/>
                        </a:buClr>
                        <a:buSzPts val="1000"/>
                        <a:buFont typeface="Open Sans"/>
                        <a:buChar char="●"/>
                      </a:pPr>
                      <a:r>
                        <a:rPr lang="en" sz="1000" u="none" cap="none" strike="noStrike">
                          <a:latin typeface="Open Sans"/>
                          <a:ea typeface="Open Sans"/>
                          <a:cs typeface="Open Sans"/>
                          <a:sym typeface="Open Sans"/>
                        </a:rPr>
                        <a:t> </a:t>
                      </a:r>
                      <a:endParaRPr sz="1000" u="none" cap="none" strike="noStrike">
                        <a:latin typeface="Open Sans"/>
                        <a:ea typeface="Open Sans"/>
                        <a:cs typeface="Open Sans"/>
                        <a:sym typeface="Open Sans"/>
                      </a:endParaRPr>
                    </a:p>
                    <a:p>
                      <a:pPr indent="-292100" lvl="0" marL="457200" marR="0" rtl="0" algn="l">
                        <a:lnSpc>
                          <a:spcPct val="100000"/>
                        </a:lnSpc>
                        <a:spcBef>
                          <a:spcPts val="0"/>
                        </a:spcBef>
                        <a:spcAft>
                          <a:spcPts val="0"/>
                        </a:spcAft>
                        <a:buClr>
                          <a:srgbClr val="000000"/>
                        </a:buClr>
                        <a:buSzPts val="1000"/>
                        <a:buFont typeface="Open Sans"/>
                        <a:buChar char="●"/>
                      </a:pPr>
                      <a:r>
                        <a:rPr lang="en" sz="1000" u="none" cap="none" strike="noStrike">
                          <a:latin typeface="Open Sans"/>
                          <a:ea typeface="Open Sans"/>
                          <a:cs typeface="Open Sans"/>
                          <a:sym typeface="Open Sans"/>
                        </a:rPr>
                        <a:t> </a:t>
                      </a:r>
                      <a:endParaRPr sz="1000" u="none" cap="none" strike="noStrike">
                        <a:latin typeface="Open Sans"/>
                        <a:ea typeface="Open Sans"/>
                        <a:cs typeface="Open Sans"/>
                        <a:sym typeface="Open Sans"/>
                      </a:endParaRPr>
                    </a:p>
                    <a:p>
                      <a:pPr indent="-228600" lvl="0" marL="457200" marR="0" rtl="0" algn="l">
                        <a:lnSpc>
                          <a:spcPct val="100000"/>
                        </a:lnSpc>
                        <a:spcBef>
                          <a:spcPts val="0"/>
                        </a:spcBef>
                        <a:spcAft>
                          <a:spcPts val="0"/>
                        </a:spcAft>
                        <a:buClr>
                          <a:srgbClr val="000000"/>
                        </a:buClr>
                        <a:buSzPts val="1000"/>
                        <a:buFont typeface="Open Sans"/>
                        <a:buNone/>
                      </a:pPr>
                      <a:r>
                        <a:t/>
                      </a:r>
                      <a:endParaRPr sz="1000" u="none" cap="none" strike="noStrike">
                        <a:latin typeface="Open Sans"/>
                        <a:ea typeface="Open Sans"/>
                        <a:cs typeface="Open Sans"/>
                        <a:sym typeface="Open Sans"/>
                      </a:endParaRPr>
                    </a:p>
                    <a:p>
                      <a:pPr indent="-228600" lvl="0" marL="457200" marR="0" rtl="0" algn="l">
                        <a:lnSpc>
                          <a:spcPct val="100000"/>
                        </a:lnSpc>
                        <a:spcBef>
                          <a:spcPts val="0"/>
                        </a:spcBef>
                        <a:spcAft>
                          <a:spcPts val="0"/>
                        </a:spcAft>
                        <a:buClr>
                          <a:srgbClr val="000000"/>
                        </a:buClr>
                        <a:buSzPts val="1000"/>
                        <a:buFont typeface="Open Sans"/>
                        <a:buNone/>
                      </a:pPr>
                      <a:r>
                        <a:t/>
                      </a:r>
                      <a:endParaRPr i="1"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6"/>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SzPts val="500"/>
              <a:buFont typeface="Open Sans"/>
              <a:buNone/>
            </a:pPr>
            <a:r>
              <a:rPr lang="en"/>
              <a:t>Validate</a:t>
            </a:r>
            <a:endParaRPr sz="500"/>
          </a:p>
        </p:txBody>
      </p:sp>
      <p:sp>
        <p:nvSpPr>
          <p:cNvPr id="345" name="Google Shape;345;p56"/>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Open Sans"/>
                <a:ea typeface="Open Sans"/>
                <a:cs typeface="Open Sans"/>
                <a:sym typeface="Open Sans"/>
              </a:rPr>
              <a:t>Users will go through your prototype and provide feedback on your concept. This is also an opportunity to have an engineering feasibility discussion</a:t>
            </a:r>
            <a:endParaRPr b="0" i="0" sz="1400" u="none" cap="none" strike="noStrik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7"/>
          <p:cNvSpPr txBox="1"/>
          <p:nvPr>
            <p:ph type="title"/>
          </p:nvPr>
        </p:nvSpPr>
        <p:spPr>
          <a:xfrm>
            <a:off x="311700" y="445025"/>
            <a:ext cx="5762529"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REFERRAL: Research Plan</a:t>
            </a:r>
            <a:endParaRPr/>
          </a:p>
        </p:txBody>
      </p:sp>
      <p:sp>
        <p:nvSpPr>
          <p:cNvPr id="351" name="Google Shape;351;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 sz="1200">
                <a:solidFill>
                  <a:schemeClr val="dk1"/>
                </a:solidFill>
                <a:latin typeface="Open Sans"/>
                <a:ea typeface="Open Sans"/>
                <a:cs typeface="Open Sans"/>
                <a:sym typeface="Open Sans"/>
              </a:rPr>
              <a:t>Objectives</a:t>
            </a:r>
            <a:endParaRPr>
              <a:solidFill>
                <a:schemeClr val="dk1"/>
              </a:solidFill>
            </a:endParaRPr>
          </a:p>
          <a:p>
            <a:pPr indent="-304800" lvl="0" marL="457200" rtl="0" algn="l">
              <a:lnSpc>
                <a:spcPct val="115000"/>
              </a:lnSpc>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To understand the job application process</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To understand the </a:t>
            </a:r>
            <a:r>
              <a:rPr lang="en" sz="1200">
                <a:solidFill>
                  <a:schemeClr val="dk1"/>
                </a:solidFill>
                <a:latin typeface="Open Sans"/>
                <a:ea typeface="Open Sans"/>
                <a:cs typeface="Open Sans"/>
                <a:sym typeface="Open Sans"/>
              </a:rPr>
              <a:t>effectiveness</a:t>
            </a:r>
            <a:r>
              <a:rPr lang="en" sz="1200">
                <a:solidFill>
                  <a:schemeClr val="dk1"/>
                </a:solidFill>
                <a:latin typeface="Open Sans"/>
                <a:ea typeface="Open Sans"/>
                <a:cs typeface="Open Sans"/>
                <a:sym typeface="Open Sans"/>
              </a:rPr>
              <a:t> of referrals in job applications</a:t>
            </a:r>
            <a:endParaRPr>
              <a:solidFill>
                <a:schemeClr val="dk1"/>
              </a:solidFill>
            </a:endParaRPr>
          </a:p>
          <a:p>
            <a:pPr indent="0" lvl="0" marL="114300" rtl="0" algn="l">
              <a:lnSpc>
                <a:spcPct val="115000"/>
              </a:lnSpc>
              <a:spcBef>
                <a:spcPts val="0"/>
              </a:spcBef>
              <a:spcAft>
                <a:spcPts val="0"/>
              </a:spcAft>
              <a:buSzPts val="1800"/>
              <a:buNone/>
            </a:pPr>
            <a:r>
              <a:t/>
            </a:r>
            <a:endParaRPr b="1" sz="1200">
              <a:solidFill>
                <a:schemeClr val="dk1"/>
              </a:solidFill>
              <a:latin typeface="Open Sans"/>
              <a:ea typeface="Open Sans"/>
              <a:cs typeface="Open Sans"/>
              <a:sym typeface="Open Sans"/>
            </a:endParaRPr>
          </a:p>
          <a:p>
            <a:pPr indent="0" lvl="0" marL="114300" rtl="0" algn="l">
              <a:lnSpc>
                <a:spcPct val="115000"/>
              </a:lnSpc>
              <a:spcBef>
                <a:spcPts val="0"/>
              </a:spcBef>
              <a:spcAft>
                <a:spcPts val="0"/>
              </a:spcAft>
              <a:buSzPts val="1800"/>
              <a:buNone/>
            </a:pPr>
            <a:r>
              <a:rPr b="1" lang="en" sz="1200">
                <a:solidFill>
                  <a:schemeClr val="dk1"/>
                </a:solidFill>
                <a:latin typeface="Open Sans"/>
                <a:ea typeface="Open Sans"/>
                <a:cs typeface="Open Sans"/>
                <a:sym typeface="Open Sans"/>
              </a:rPr>
              <a:t>Methodology</a:t>
            </a:r>
            <a:endParaRPr>
              <a:solidFill>
                <a:schemeClr val="dk1"/>
              </a:solidFill>
            </a:endParaRPr>
          </a:p>
          <a:p>
            <a:pPr indent="0" lvl="0" marL="114300" rtl="0" algn="l">
              <a:lnSpc>
                <a:spcPct val="115000"/>
              </a:lnSpc>
              <a:spcBef>
                <a:spcPts val="0"/>
              </a:spcBef>
              <a:spcAft>
                <a:spcPts val="0"/>
              </a:spcAft>
              <a:buSzPts val="1800"/>
              <a:buNone/>
            </a:pPr>
            <a:r>
              <a:rPr lang="en" sz="1200">
                <a:solidFill>
                  <a:schemeClr val="dk1"/>
                </a:solidFill>
                <a:latin typeface="Open Sans"/>
                <a:ea typeface="Open Sans"/>
                <a:cs typeface="Open Sans"/>
                <a:sym typeface="Open Sans"/>
              </a:rPr>
              <a:t>Since this is a new feature to an existing product, we should get 5 participants for the user research. I expect the interview to last for 30-45 minutes.</a:t>
            </a:r>
            <a:endParaRPr>
              <a:solidFill>
                <a:schemeClr val="dk1"/>
              </a:solidFill>
            </a:endParaRPr>
          </a:p>
          <a:p>
            <a:pPr indent="0" lvl="0" marL="114300" rtl="0" algn="l">
              <a:lnSpc>
                <a:spcPct val="115000"/>
              </a:lnSpc>
              <a:spcBef>
                <a:spcPts val="0"/>
              </a:spcBef>
              <a:spcAft>
                <a:spcPts val="0"/>
              </a:spcAft>
              <a:buSzPts val="1800"/>
              <a:buNone/>
            </a:pPr>
            <a:r>
              <a:t/>
            </a:r>
            <a:endParaRPr b="1" sz="1200">
              <a:solidFill>
                <a:schemeClr val="dk1"/>
              </a:solidFill>
              <a:latin typeface="Open Sans"/>
              <a:ea typeface="Open Sans"/>
              <a:cs typeface="Open Sans"/>
              <a:sym typeface="Open Sans"/>
            </a:endParaRPr>
          </a:p>
          <a:p>
            <a:pPr indent="0" lvl="0" marL="114300" rtl="0" algn="l">
              <a:lnSpc>
                <a:spcPct val="115000"/>
              </a:lnSpc>
              <a:spcBef>
                <a:spcPts val="0"/>
              </a:spcBef>
              <a:spcAft>
                <a:spcPts val="0"/>
              </a:spcAft>
              <a:buSzPts val="1800"/>
              <a:buNone/>
            </a:pPr>
            <a:r>
              <a:rPr b="1" lang="en" sz="1200">
                <a:solidFill>
                  <a:schemeClr val="dk1"/>
                </a:solidFill>
                <a:latin typeface="Open Sans"/>
                <a:ea typeface="Open Sans"/>
                <a:cs typeface="Open Sans"/>
                <a:sym typeface="Open Sans"/>
              </a:rPr>
              <a:t>Participants</a:t>
            </a:r>
            <a:endParaRPr>
              <a:solidFill>
                <a:schemeClr val="dk1"/>
              </a:solidFill>
            </a:endParaRPr>
          </a:p>
          <a:p>
            <a:pPr indent="-304800" lvl="0" marL="457200" rtl="0" algn="l">
              <a:lnSpc>
                <a:spcPct val="115000"/>
              </a:lnSpc>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People who apply to jobs frequently</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Their</a:t>
            </a:r>
            <a:r>
              <a:rPr lang="en" sz="1200">
                <a:solidFill>
                  <a:schemeClr val="dk1"/>
                </a:solidFill>
                <a:latin typeface="Open Sans"/>
                <a:ea typeface="Open Sans"/>
                <a:cs typeface="Open Sans"/>
                <a:sym typeface="Open Sans"/>
              </a:rPr>
              <a:t> experience levels</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People who have gotten jobs through referrals</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People who connect others with jobs without being recruiters</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Employed and unemployed people</a:t>
            </a:r>
            <a:endParaRPr>
              <a:solidFill>
                <a:schemeClr val="dk1"/>
              </a:solidFill>
            </a:endParaRPr>
          </a:p>
          <a:p>
            <a:pPr indent="0" lvl="0" marL="114300" rtl="0" algn="l">
              <a:lnSpc>
                <a:spcPct val="115000"/>
              </a:lnSpc>
              <a:spcBef>
                <a:spcPts val="0"/>
              </a:spcBef>
              <a:spcAft>
                <a:spcPts val="0"/>
              </a:spcAft>
              <a:buSzPts val="1800"/>
              <a:buNone/>
            </a:pPr>
            <a:r>
              <a:t/>
            </a:r>
            <a:endParaRPr b="1" sz="1200">
              <a:solidFill>
                <a:srgbClr val="9E9E9E"/>
              </a:solidFill>
              <a:latin typeface="Open Sans"/>
              <a:ea typeface="Open Sans"/>
              <a:cs typeface="Open Sans"/>
              <a:sym typeface="Open Sans"/>
            </a:endParaRPr>
          </a:p>
          <a:p>
            <a:pPr indent="-228600" lvl="0" marL="457200" rtl="0" algn="l">
              <a:lnSpc>
                <a:spcPct val="115000"/>
              </a:lnSpc>
              <a:spcBef>
                <a:spcPts val="0"/>
              </a:spcBef>
              <a:spcAft>
                <a:spcPts val="0"/>
              </a:spcAft>
              <a:buSzPts val="1800"/>
              <a:buNone/>
            </a:pPr>
            <a:r>
              <a:t/>
            </a:r>
            <a:endParaRPr/>
          </a:p>
        </p:txBody>
      </p:sp>
      <p:sp>
        <p:nvSpPr>
          <p:cNvPr id="352" name="Google Shape;352;p57"/>
          <p:cNvSpPr txBox="1"/>
          <p:nvPr/>
        </p:nvSpPr>
        <p:spPr>
          <a:xfrm>
            <a:off x="6074214" y="469775"/>
            <a:ext cx="26709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PM: C</a:t>
            </a:r>
            <a:r>
              <a:rPr lang="en"/>
              <a:t>HIKAMSO NWANI</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STATUS: DRAFT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REFERRAL: Interview Sessions</a:t>
            </a:r>
            <a:endParaRPr/>
          </a:p>
        </p:txBody>
      </p:sp>
      <p:sp>
        <p:nvSpPr>
          <p:cNvPr id="358" name="Google Shape;358;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 sz="1200">
                <a:solidFill>
                  <a:schemeClr val="dk1"/>
                </a:solidFill>
                <a:latin typeface="Open Sans"/>
                <a:ea typeface="Open Sans"/>
                <a:cs typeface="Open Sans"/>
                <a:sym typeface="Open Sans"/>
              </a:rPr>
              <a:t>Introduction</a:t>
            </a:r>
            <a:endParaRPr>
              <a:solidFill>
                <a:schemeClr val="dk1"/>
              </a:solidFill>
            </a:endParaRPr>
          </a:p>
          <a:p>
            <a:pPr indent="0" lvl="0" marL="114300" rtl="0" algn="l">
              <a:lnSpc>
                <a:spcPct val="115000"/>
              </a:lnSpc>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My name is Kamso and I’m a Product Manager here at LinkedIn. The team’s been working on an exciting new idea about the job application process and we wanted to share them with you and get your feedback.</a:t>
            </a:r>
            <a:endParaRPr sz="1200">
              <a:solidFill>
                <a:schemeClr val="dk1"/>
              </a:solidFill>
              <a:latin typeface="Open Sans"/>
              <a:ea typeface="Open Sans"/>
              <a:cs typeface="Open Sans"/>
              <a:sym typeface="Open Sans"/>
            </a:endParaRPr>
          </a:p>
          <a:p>
            <a:pPr indent="0" lvl="0" marL="114300" rtl="0" algn="l">
              <a:lnSpc>
                <a:spcPct val="115000"/>
              </a:lnSpc>
              <a:spcBef>
                <a:spcPts val="0"/>
              </a:spcBef>
              <a:spcAft>
                <a:spcPts val="0"/>
              </a:spcAft>
              <a:buSzPts val="1800"/>
              <a:buNone/>
            </a:pPr>
            <a:r>
              <a:t/>
            </a:r>
            <a:endParaRPr b="1" sz="800">
              <a:solidFill>
                <a:schemeClr val="dk1"/>
              </a:solidFill>
              <a:latin typeface="Open Sans"/>
              <a:ea typeface="Open Sans"/>
              <a:cs typeface="Open Sans"/>
              <a:sym typeface="Open Sans"/>
            </a:endParaRPr>
          </a:p>
          <a:p>
            <a:pPr indent="0" lvl="0" marL="114300" rtl="0" algn="l">
              <a:lnSpc>
                <a:spcPct val="115000"/>
              </a:lnSpc>
              <a:spcBef>
                <a:spcPts val="0"/>
              </a:spcBef>
              <a:spcAft>
                <a:spcPts val="0"/>
              </a:spcAft>
              <a:buSzPts val="1800"/>
              <a:buNone/>
            </a:pPr>
            <a:r>
              <a:rPr b="1" lang="en" sz="1200">
                <a:solidFill>
                  <a:schemeClr val="dk1"/>
                </a:solidFill>
                <a:latin typeface="Open Sans"/>
                <a:ea typeface="Open Sans"/>
                <a:cs typeface="Open Sans"/>
                <a:sym typeface="Open Sans"/>
              </a:rPr>
              <a:t>Background Questions</a:t>
            </a:r>
            <a:endParaRPr>
              <a:solidFill>
                <a:schemeClr val="dk1"/>
              </a:solidFill>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Tell me about yourself</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How did you get your most recent job? What was the experience like?</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How often do you apply for jobs?</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Are there specific jobs you wouldn’t apply for using a jobs site?</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What stops you from getting your ideal job?</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Do you know any jobs that allow you use referrals to apply? If so, which ones?</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What is your relationship with your current network on Linkedin?</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REFERRAL</a:t>
            </a:r>
            <a:r>
              <a:rPr lang="en"/>
              <a:t>: Interview Sessions</a:t>
            </a:r>
            <a:endParaRPr/>
          </a:p>
        </p:txBody>
      </p:sp>
      <p:sp>
        <p:nvSpPr>
          <p:cNvPr id="364" name="Google Shape;364;p59"/>
          <p:cNvSpPr txBox="1"/>
          <p:nvPr>
            <p:ph idx="1" type="body"/>
          </p:nvPr>
        </p:nvSpPr>
        <p:spPr>
          <a:xfrm>
            <a:off x="311700" y="923875"/>
            <a:ext cx="8520600" cy="413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200">
                <a:solidFill>
                  <a:schemeClr val="dk1"/>
                </a:solidFill>
                <a:latin typeface="Open Sans"/>
                <a:ea typeface="Open Sans"/>
                <a:cs typeface="Open Sans"/>
                <a:sym typeface="Open Sans"/>
              </a:rPr>
              <a:t>Tasks</a:t>
            </a:r>
            <a:endParaRPr>
              <a:solidFill>
                <a:schemeClr val="dk1"/>
              </a:solidFill>
            </a:endParaRPr>
          </a:p>
          <a:p>
            <a:pPr indent="0" lvl="0" marL="0" rtl="0" algn="l">
              <a:lnSpc>
                <a:spcPct val="115000"/>
              </a:lnSpc>
              <a:spcBef>
                <a:spcPts val="0"/>
              </a:spcBef>
              <a:spcAft>
                <a:spcPts val="0"/>
              </a:spcAft>
              <a:buSzPts val="1800"/>
              <a:buNone/>
            </a:pPr>
            <a:r>
              <a:rPr lang="en" sz="1200">
                <a:solidFill>
                  <a:schemeClr val="dk1"/>
                </a:solidFill>
                <a:latin typeface="Open Sans"/>
                <a:ea typeface="Open Sans"/>
                <a:cs typeface="Open Sans"/>
                <a:sym typeface="Open Sans"/>
              </a:rPr>
              <a:t>[Disclaimers: Prototype-- not everything may work. You’re not being tested. Want your feedback on what we’ve built. Please think out loud]</a:t>
            </a:r>
            <a:endParaRPr>
              <a:solidFill>
                <a:schemeClr val="dk1"/>
              </a:solidFill>
            </a:endParaRPr>
          </a:p>
          <a:p>
            <a:pPr indent="0" lvl="0" marL="0" rtl="0" algn="l">
              <a:lnSpc>
                <a:spcPct val="115000"/>
              </a:lnSpc>
              <a:spcBef>
                <a:spcPts val="0"/>
              </a:spcBef>
              <a:spcAft>
                <a:spcPts val="0"/>
              </a:spcAft>
              <a:buSzPts val="1800"/>
              <a:buNone/>
            </a:pPr>
            <a:r>
              <a:rPr b="1" lang="en" sz="1200">
                <a:solidFill>
                  <a:schemeClr val="dk1"/>
                </a:solidFill>
                <a:latin typeface="Open Sans"/>
                <a:ea typeface="Open Sans"/>
                <a:cs typeface="Open Sans"/>
                <a:sym typeface="Open Sans"/>
              </a:rPr>
              <a:t>Task 1</a:t>
            </a:r>
            <a:endParaRPr b="1"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Go ahead and take a look around. Can you describe what you see</a:t>
            </a:r>
            <a:endParaRPr>
              <a:solidFill>
                <a:schemeClr val="dk1"/>
              </a:solidFill>
            </a:endParaRPr>
          </a:p>
          <a:p>
            <a:pPr indent="0" lvl="0" marL="0" rtl="0" algn="l">
              <a:lnSpc>
                <a:spcPct val="115000"/>
              </a:lnSpc>
              <a:spcBef>
                <a:spcPts val="0"/>
              </a:spcBef>
              <a:spcAft>
                <a:spcPts val="0"/>
              </a:spcAft>
              <a:buSzPts val="1800"/>
              <a:buNone/>
            </a:pPr>
            <a:r>
              <a:rPr b="1" lang="en" sz="1200">
                <a:solidFill>
                  <a:schemeClr val="dk1"/>
                </a:solidFill>
                <a:latin typeface="Open Sans"/>
                <a:ea typeface="Open Sans"/>
                <a:cs typeface="Open Sans"/>
                <a:sym typeface="Open Sans"/>
              </a:rPr>
              <a:t>Task 2</a:t>
            </a:r>
            <a:endParaRPr b="1">
              <a:solidFill>
                <a:schemeClr val="dk1"/>
              </a:solidFill>
            </a:endParaRPr>
          </a:p>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How would you go about searching for jobs? Can you show me?</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Let’s say that you wanted to apply for a Data science role. How would you do that?</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rPr b="1" lang="en" sz="1200">
                <a:solidFill>
                  <a:schemeClr val="dk1"/>
                </a:solidFill>
                <a:latin typeface="Open Sans"/>
                <a:ea typeface="Open Sans"/>
                <a:cs typeface="Open Sans"/>
                <a:sym typeface="Open Sans"/>
              </a:rPr>
              <a:t>Task 3</a:t>
            </a:r>
            <a:endParaRPr b="1"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Let’s now say the job allowed you to apply with a referral, how different is this with the way you just applied for this job? Which do you prefer? Why?</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1200">
              <a:solidFill>
                <a:schemeClr val="dk1"/>
              </a:solidFill>
              <a:latin typeface="Open Sans"/>
              <a:ea typeface="Open Sans"/>
              <a:cs typeface="Open Sans"/>
              <a:sym typeface="Open Sans"/>
            </a:endParaRPr>
          </a:p>
          <a:p>
            <a:pPr indent="0" lvl="0" marL="0" rtl="0" algn="l">
              <a:spcBef>
                <a:spcPts val="0"/>
              </a:spcBef>
              <a:spcAft>
                <a:spcPts val="0"/>
              </a:spcAft>
              <a:buNone/>
            </a:pPr>
            <a:r>
              <a:rPr b="1" lang="en" sz="1200">
                <a:solidFill>
                  <a:schemeClr val="dk1"/>
                </a:solidFill>
                <a:latin typeface="Open Sans"/>
                <a:ea typeface="Open Sans"/>
                <a:cs typeface="Open Sans"/>
                <a:sym typeface="Open Sans"/>
              </a:rPr>
              <a:t>Wrap Up</a:t>
            </a:r>
            <a:endParaRPr b="1" sz="1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i="1" lang="en" sz="1200">
                <a:solidFill>
                  <a:schemeClr val="dk1"/>
                </a:solidFill>
                <a:latin typeface="Open Sans"/>
                <a:ea typeface="Open Sans"/>
                <a:cs typeface="Open Sans"/>
                <a:sym typeface="Open Sans"/>
              </a:rPr>
              <a:t>Awesome</a:t>
            </a:r>
            <a:r>
              <a:rPr lang="en" sz="1200">
                <a:solidFill>
                  <a:schemeClr val="dk1"/>
                </a:solidFill>
                <a:latin typeface="Open Sans"/>
                <a:ea typeface="Open Sans"/>
                <a:cs typeface="Open Sans"/>
                <a:sym typeface="Open Sans"/>
              </a:rPr>
              <a:t>! Thanks so much for going through all of that with us. Just a few more questions</a:t>
            </a:r>
            <a:endParaRPr sz="1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Do you think this is something you would use? Why or why not?</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Is there anything you think could be improved?</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Is there any other feedback you want to share with me?</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0"/>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User Testing: Participant 1 Key Findings</a:t>
            </a:r>
            <a:endParaRPr sz="3200"/>
          </a:p>
        </p:txBody>
      </p:sp>
      <p:pic>
        <p:nvPicPr>
          <p:cNvPr id="370" name="Google Shape;370;p60">
            <a:hlinkClick r:id="rId3"/>
          </p:cNvPr>
          <p:cNvPicPr preferRelativeResize="0"/>
          <p:nvPr/>
        </p:nvPicPr>
        <p:blipFill rotWithShape="1">
          <a:blip r:embed="rId4">
            <a:alphaModFix/>
          </a:blip>
          <a:srcRect b="0" l="0" r="0" t="0"/>
          <a:stretch/>
        </p:blipFill>
        <p:spPr>
          <a:xfrm>
            <a:off x="8218850" y="151850"/>
            <a:ext cx="772025" cy="772025"/>
          </a:xfrm>
          <a:prstGeom prst="rect">
            <a:avLst/>
          </a:prstGeom>
          <a:noFill/>
          <a:ln>
            <a:noFill/>
          </a:ln>
        </p:spPr>
      </p:pic>
      <p:sp>
        <p:nvSpPr>
          <p:cNvPr id="371" name="Google Shape;371;p60"/>
          <p:cNvSpPr txBox="1"/>
          <p:nvPr/>
        </p:nvSpPr>
        <p:spPr>
          <a:xfrm>
            <a:off x="8100100" y="847675"/>
            <a:ext cx="1009500" cy="44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Open Sans"/>
                <a:ea typeface="Open Sans"/>
                <a:cs typeface="Open Sans"/>
                <a:sym typeface="Open Sans"/>
              </a:rPr>
              <a:t>Link your audio recording</a:t>
            </a:r>
            <a:endParaRPr b="0" i="0" sz="800" u="none" cap="none" strike="noStrike">
              <a:solidFill>
                <a:srgbClr val="000000"/>
              </a:solidFill>
              <a:latin typeface="Open Sans"/>
              <a:ea typeface="Open Sans"/>
              <a:cs typeface="Open Sans"/>
              <a:sym typeface="Open Sans"/>
            </a:endParaRPr>
          </a:p>
        </p:txBody>
      </p:sp>
      <p:graphicFrame>
        <p:nvGraphicFramePr>
          <p:cNvPr id="372" name="Google Shape;372;p60"/>
          <p:cNvGraphicFramePr/>
          <p:nvPr/>
        </p:nvGraphicFramePr>
        <p:xfrm>
          <a:off x="311700" y="982425"/>
          <a:ext cx="3000000" cy="3000000"/>
        </p:xfrm>
        <a:graphic>
          <a:graphicData uri="http://schemas.openxmlformats.org/drawingml/2006/table">
            <a:tbl>
              <a:tblPr>
                <a:noFill/>
                <a:tableStyleId>{93A3C804-4A1A-41C0-B259-72F1FF392B2D}</a:tableStyleId>
              </a:tblPr>
              <a:tblGrid>
                <a:gridCol w="2400125"/>
                <a:gridCol w="6120475"/>
              </a:tblGrid>
              <a:tr h="11337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What worked well</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292100" lvl="0" marL="457200" marR="0" rtl="0" algn="l">
                        <a:lnSpc>
                          <a:spcPct val="100000"/>
                        </a:lnSpc>
                        <a:spcBef>
                          <a:spcPts val="0"/>
                        </a:spcBef>
                        <a:spcAft>
                          <a:spcPts val="0"/>
                        </a:spcAft>
                        <a:buSzPts val="1000"/>
                        <a:buChar char="●"/>
                      </a:pPr>
                      <a:r>
                        <a:rPr i="1" lang="en" sz="1000"/>
                        <a:t>Was able to apply to job</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11337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Where participants got stuck</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292100" lvl="0" marL="457200" marR="0" rtl="0" algn="l">
                        <a:lnSpc>
                          <a:spcPct val="100000"/>
                        </a:lnSpc>
                        <a:spcBef>
                          <a:spcPts val="0"/>
                        </a:spcBef>
                        <a:spcAft>
                          <a:spcPts val="0"/>
                        </a:spcAft>
                        <a:buSzPts val="1000"/>
                        <a:buChar char="●"/>
                      </a:pPr>
                      <a:r>
                        <a:rPr i="1" lang="en" sz="1000"/>
                        <a:t>Didn’t know how to search for jobs</a:t>
                      </a:r>
                      <a:endParaRPr i="1" sz="1000"/>
                    </a:p>
                    <a:p>
                      <a:pPr indent="-292100" lvl="0" marL="457200" marR="0" rtl="0" algn="l">
                        <a:lnSpc>
                          <a:spcPct val="100000"/>
                        </a:lnSpc>
                        <a:spcBef>
                          <a:spcPts val="0"/>
                        </a:spcBef>
                        <a:spcAft>
                          <a:spcPts val="0"/>
                        </a:spcAft>
                        <a:buSzPts val="1000"/>
                        <a:buChar char="●"/>
                      </a:pPr>
                      <a:r>
                        <a:rPr i="1" lang="en" sz="1000"/>
                        <a:t>Didn’t understand what certain functions were meant to do e.g Save</a:t>
                      </a:r>
                      <a:endParaRPr i="1" sz="1000"/>
                    </a:p>
                    <a:p>
                      <a:pPr indent="-292100" lvl="0" marL="457200" marR="0" rtl="0" algn="l">
                        <a:lnSpc>
                          <a:spcPct val="100000"/>
                        </a:lnSpc>
                        <a:spcBef>
                          <a:spcPts val="0"/>
                        </a:spcBef>
                        <a:spcAft>
                          <a:spcPts val="0"/>
                        </a:spcAft>
                        <a:buSzPts val="1000"/>
                        <a:buChar char="●"/>
                      </a:pPr>
                      <a:r>
                        <a:rPr i="1" lang="en" sz="1000"/>
                        <a:t>Was conflicted about the User experience about using the reach out/referral feature.</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16005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Other observations</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292100" lvl="0" marL="457200" marR="0" rtl="0" algn="l">
                        <a:lnSpc>
                          <a:spcPct val="100000"/>
                        </a:lnSpc>
                        <a:spcBef>
                          <a:spcPts val="0"/>
                        </a:spcBef>
                        <a:spcAft>
                          <a:spcPts val="0"/>
                        </a:spcAft>
                        <a:buSzPts val="1000"/>
                        <a:buChar char="●"/>
                      </a:pPr>
                      <a:r>
                        <a:rPr i="1" lang="en" sz="1000"/>
                        <a:t>Problems with user flows didn’t allow candidate understand the intention behind the feature</a:t>
                      </a:r>
                      <a:endParaRPr i="1"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Initial PRD</a:t>
            </a:r>
            <a:endParaRPr/>
          </a:p>
        </p:txBody>
      </p:sp>
      <p:sp>
        <p:nvSpPr>
          <p:cNvPr id="154" name="Google Shape;154;p34"/>
          <p:cNvSpPr txBox="1"/>
          <p:nvPr>
            <p:ph idx="1" type="body"/>
          </p:nvPr>
        </p:nvSpPr>
        <p:spPr>
          <a:xfrm>
            <a:off x="311700" y="1000075"/>
            <a:ext cx="8520600" cy="38703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 sz="1100">
                <a:solidFill>
                  <a:schemeClr val="dk1"/>
                </a:solidFill>
                <a:latin typeface="Open Sans"/>
                <a:ea typeface="Open Sans"/>
                <a:cs typeface="Open Sans"/>
                <a:sym typeface="Open Sans"/>
              </a:rPr>
              <a:t>Background</a:t>
            </a:r>
            <a:endParaRPr sz="1500">
              <a:solidFill>
                <a:schemeClr val="dk1"/>
              </a:solidFill>
            </a:endParaRPr>
          </a:p>
          <a:p>
            <a:pPr indent="0" lvl="0" marL="114300" rtl="0" algn="l">
              <a:lnSpc>
                <a:spcPct val="115000"/>
              </a:lnSpc>
              <a:spcBef>
                <a:spcPts val="0"/>
              </a:spcBef>
              <a:spcAft>
                <a:spcPts val="0"/>
              </a:spcAft>
              <a:buSzPts val="1800"/>
              <a:buNone/>
            </a:pPr>
            <a:r>
              <a:rPr lang="en" sz="1100">
                <a:solidFill>
                  <a:schemeClr val="dk1"/>
                </a:solidFill>
                <a:latin typeface="Open Sans"/>
                <a:ea typeface="Open Sans"/>
                <a:cs typeface="Open Sans"/>
                <a:sym typeface="Open Sans"/>
              </a:rPr>
              <a:t>In the past, college graduates would search and find jobs by going through volumes of fliers, posters, newspapers and other forms of media. This process was filled with a lot of faults; since there was no aggregated platform for jobs, candidates would waste time trying to filter jobs they were likely to get and in some cases not even finding the jobs they wanted. Also, since there was limited budgets to promote jobs, recruiters would not always present the whole picture about the jobs being offered and thus fail to reach relevant candidates. With the fast pace of technological advancement, businesses are beginning to offer curated jobs matching recruiters with candidates.</a:t>
            </a:r>
            <a:endParaRPr b="1" sz="900">
              <a:solidFill>
                <a:schemeClr val="dk1"/>
              </a:solidFill>
              <a:latin typeface="Open Sans"/>
              <a:ea typeface="Open Sans"/>
              <a:cs typeface="Open Sans"/>
              <a:sym typeface="Open Sans"/>
            </a:endParaRPr>
          </a:p>
          <a:p>
            <a:pPr indent="0" lvl="0" marL="114300" rtl="0" algn="l">
              <a:lnSpc>
                <a:spcPct val="115000"/>
              </a:lnSpc>
              <a:spcBef>
                <a:spcPts val="0"/>
              </a:spcBef>
              <a:spcAft>
                <a:spcPts val="0"/>
              </a:spcAft>
              <a:buSzPts val="1800"/>
              <a:buNone/>
            </a:pPr>
            <a:r>
              <a:t/>
            </a:r>
            <a:endParaRPr b="1" sz="900">
              <a:solidFill>
                <a:schemeClr val="dk1"/>
              </a:solidFill>
              <a:latin typeface="Open Sans"/>
              <a:ea typeface="Open Sans"/>
              <a:cs typeface="Open Sans"/>
              <a:sym typeface="Open Sans"/>
            </a:endParaRPr>
          </a:p>
          <a:p>
            <a:pPr indent="0" lvl="0" marL="114300" rtl="0" algn="l">
              <a:lnSpc>
                <a:spcPct val="115000"/>
              </a:lnSpc>
              <a:spcBef>
                <a:spcPts val="0"/>
              </a:spcBef>
              <a:spcAft>
                <a:spcPts val="0"/>
              </a:spcAft>
              <a:buSzPts val="1800"/>
              <a:buNone/>
            </a:pPr>
            <a:r>
              <a:rPr b="1" lang="en" sz="900">
                <a:solidFill>
                  <a:schemeClr val="dk1"/>
                </a:solidFill>
                <a:latin typeface="Open Sans"/>
                <a:ea typeface="Open Sans"/>
                <a:cs typeface="Open Sans"/>
                <a:sym typeface="Open Sans"/>
              </a:rPr>
              <a:t>Problem</a:t>
            </a:r>
            <a:endParaRPr sz="1500">
              <a:solidFill>
                <a:schemeClr val="dk1"/>
              </a:solidFill>
            </a:endParaRPr>
          </a:p>
          <a:p>
            <a:pPr indent="0" lvl="0" marL="114300" rtl="0" algn="l">
              <a:lnSpc>
                <a:spcPct val="115000"/>
              </a:lnSpc>
              <a:spcBef>
                <a:spcPts val="0"/>
              </a:spcBef>
              <a:spcAft>
                <a:spcPts val="0"/>
              </a:spcAft>
              <a:buSzPts val="1800"/>
              <a:buNone/>
            </a:pPr>
            <a:r>
              <a:rPr lang="en" sz="1100">
                <a:solidFill>
                  <a:schemeClr val="dk1"/>
                </a:solidFill>
                <a:latin typeface="Open Sans"/>
                <a:ea typeface="Open Sans"/>
                <a:cs typeface="Open Sans"/>
                <a:sym typeface="Open Sans"/>
              </a:rPr>
              <a:t>With 6 million graduates coming out of college annually, the total addressable market for recruitment today is a $2.2 Billion prize. We are not alone at looking at this. Other competitors both directly and indirectly are offering products and services for graduates to search and find jobs. In less than a month after signing up with Indeed, about 40% of candidates say they get their dream jobs or are about to. We have the single largest online professional network, we can expand our job offerings to match talent to jobs at scale.</a:t>
            </a:r>
            <a:endParaRPr sz="1500">
              <a:solidFill>
                <a:schemeClr val="dk1"/>
              </a:solidFill>
            </a:endParaRPr>
          </a:p>
          <a:p>
            <a:pPr indent="0" lvl="0" marL="114300" rtl="0" algn="l">
              <a:lnSpc>
                <a:spcPct val="115000"/>
              </a:lnSpc>
              <a:spcBef>
                <a:spcPts val="0"/>
              </a:spcBef>
              <a:spcAft>
                <a:spcPts val="0"/>
              </a:spcAft>
              <a:buSzPts val="1800"/>
              <a:buNone/>
            </a:pPr>
            <a:r>
              <a:t/>
            </a:r>
            <a:endParaRPr b="1" sz="900">
              <a:solidFill>
                <a:schemeClr val="dk1"/>
              </a:solidFill>
              <a:latin typeface="Open Sans"/>
              <a:ea typeface="Open Sans"/>
              <a:cs typeface="Open Sans"/>
              <a:sym typeface="Open Sans"/>
            </a:endParaRPr>
          </a:p>
          <a:p>
            <a:pPr indent="0" lvl="0" marL="114300" rtl="0" algn="l">
              <a:lnSpc>
                <a:spcPct val="115000"/>
              </a:lnSpc>
              <a:spcBef>
                <a:spcPts val="0"/>
              </a:spcBef>
              <a:spcAft>
                <a:spcPts val="0"/>
              </a:spcAft>
              <a:buSzPts val="1800"/>
              <a:buNone/>
            </a:pPr>
            <a:r>
              <a:rPr b="1" lang="en" sz="900">
                <a:solidFill>
                  <a:schemeClr val="dk1"/>
                </a:solidFill>
                <a:latin typeface="Open Sans"/>
                <a:ea typeface="Open Sans"/>
                <a:cs typeface="Open Sans"/>
                <a:sym typeface="Open Sans"/>
              </a:rPr>
              <a:t>Goals</a:t>
            </a:r>
            <a:endParaRPr b="1" sz="900">
              <a:solidFill>
                <a:schemeClr val="dk1"/>
              </a:solidFill>
              <a:latin typeface="Open Sans"/>
              <a:ea typeface="Open Sans"/>
              <a:cs typeface="Open Sans"/>
              <a:sym typeface="Open Sans"/>
            </a:endParaRPr>
          </a:p>
          <a:p>
            <a:pPr indent="-285750" lvl="0" marL="457200" rtl="0" algn="l">
              <a:lnSpc>
                <a:spcPct val="115000"/>
              </a:lnSpc>
              <a:spcBef>
                <a:spcPts val="0"/>
              </a:spcBef>
              <a:spcAft>
                <a:spcPts val="0"/>
              </a:spcAft>
              <a:buClr>
                <a:schemeClr val="dk1"/>
              </a:buClr>
              <a:buSzPts val="900"/>
              <a:buFont typeface="Open Sans"/>
              <a:buChar char="●"/>
            </a:pPr>
            <a:r>
              <a:rPr lang="en" sz="1100">
                <a:solidFill>
                  <a:schemeClr val="dk1"/>
                </a:solidFill>
                <a:latin typeface="Open Sans"/>
                <a:ea typeface="Open Sans"/>
                <a:cs typeface="Open Sans"/>
                <a:sym typeface="Open Sans"/>
              </a:rPr>
              <a:t>Create an app that recommends relevant jobs to candidates</a:t>
            </a:r>
            <a:endParaRPr sz="1100">
              <a:solidFill>
                <a:schemeClr val="dk1"/>
              </a:solidFill>
              <a:latin typeface="Open Sans"/>
              <a:ea typeface="Open Sans"/>
              <a:cs typeface="Open Sans"/>
              <a:sym typeface="Open Sans"/>
            </a:endParaRPr>
          </a:p>
          <a:p>
            <a:pPr indent="-285750" lvl="0" marL="457200" rtl="0" algn="l">
              <a:lnSpc>
                <a:spcPct val="115000"/>
              </a:lnSpc>
              <a:spcBef>
                <a:spcPts val="0"/>
              </a:spcBef>
              <a:spcAft>
                <a:spcPts val="0"/>
              </a:spcAft>
              <a:buClr>
                <a:schemeClr val="dk1"/>
              </a:buClr>
              <a:buSzPts val="900"/>
              <a:buFont typeface="Open Sans"/>
              <a:buChar char="●"/>
            </a:pPr>
            <a:r>
              <a:rPr lang="en" sz="1100">
                <a:solidFill>
                  <a:schemeClr val="dk1"/>
                </a:solidFill>
                <a:latin typeface="Open Sans"/>
                <a:ea typeface="Open Sans"/>
                <a:cs typeface="Open Sans"/>
                <a:sym typeface="Open Sans"/>
              </a:rPr>
              <a:t>Get a 4.5 rating on all app stores</a:t>
            </a:r>
            <a:endParaRPr sz="1100">
              <a:solidFill>
                <a:schemeClr val="dk1"/>
              </a:solidFill>
              <a:latin typeface="Open Sans"/>
              <a:ea typeface="Open Sans"/>
              <a:cs typeface="Open Sans"/>
              <a:sym typeface="Open Sans"/>
            </a:endParaRPr>
          </a:p>
          <a:p>
            <a:pPr indent="-285750" lvl="0" marL="457200" rtl="0" algn="l">
              <a:lnSpc>
                <a:spcPct val="115000"/>
              </a:lnSpc>
              <a:spcBef>
                <a:spcPts val="0"/>
              </a:spcBef>
              <a:spcAft>
                <a:spcPts val="0"/>
              </a:spcAft>
              <a:buClr>
                <a:schemeClr val="dk1"/>
              </a:buClr>
              <a:buSzPts val="900"/>
              <a:buFont typeface="Open Sans"/>
              <a:buChar char="●"/>
            </a:pPr>
            <a:r>
              <a:rPr lang="en" sz="1100">
                <a:solidFill>
                  <a:schemeClr val="dk1"/>
                </a:solidFill>
                <a:latin typeface="Open Sans"/>
                <a:ea typeface="Open Sans"/>
                <a:cs typeface="Open Sans"/>
                <a:sym typeface="Open Sans"/>
              </a:rPr>
              <a:t>Obtain a “hired through LinkedIn” score of 20%</a:t>
            </a:r>
            <a:endParaRPr sz="1100">
              <a:solidFill>
                <a:schemeClr val="dk1"/>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1"/>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378" name="Google Shape;378;p61"/>
          <p:cNvSpPr txBox="1"/>
          <p:nvPr>
            <p:ph type="title"/>
          </p:nvPr>
        </p:nvSpPr>
        <p:spPr>
          <a:xfrm>
            <a:off x="457200" y="304800"/>
            <a:ext cx="8229600" cy="593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Clr>
                <a:srgbClr val="2D3D4A"/>
              </a:buClr>
              <a:buSzPts val="500"/>
              <a:buFont typeface="Open Sans"/>
              <a:buNone/>
            </a:pPr>
            <a:r>
              <a:rPr lang="en" sz="3200"/>
              <a:t>Participant 1:  Interview Notes</a:t>
            </a:r>
            <a:endParaRPr/>
          </a:p>
          <a:p>
            <a:pPr indent="0" lvl="0" marL="0" rtl="0" algn="l">
              <a:spcBef>
                <a:spcPts val="0"/>
              </a:spcBef>
              <a:spcAft>
                <a:spcPts val="0"/>
              </a:spcAft>
              <a:buNone/>
            </a:pPr>
            <a:r>
              <a:t/>
            </a:r>
            <a:endParaRPr/>
          </a:p>
        </p:txBody>
      </p:sp>
      <p:sp>
        <p:nvSpPr>
          <p:cNvPr id="379" name="Google Shape;379;p61"/>
          <p:cNvSpPr txBox="1"/>
          <p:nvPr>
            <p:ph idx="3" type="body"/>
          </p:nvPr>
        </p:nvSpPr>
        <p:spPr>
          <a:xfrm>
            <a:off x="457200" y="952500"/>
            <a:ext cx="1831800" cy="2857500"/>
          </a:xfrm>
          <a:prstGeom prst="rect">
            <a:avLst/>
          </a:prstGeom>
        </p:spPr>
        <p:txBody>
          <a:bodyPr anchorCtr="0" anchor="ctr" bIns="34275" lIns="34275" spcFirstLastPara="1" rIns="34275" wrap="square" tIns="34275">
            <a:noAutofit/>
          </a:bodyPr>
          <a:lstStyle/>
          <a:p>
            <a:pPr indent="0" lvl="0" marL="0" rtl="0" algn="l">
              <a:spcBef>
                <a:spcPts val="700"/>
              </a:spcBef>
              <a:spcAft>
                <a:spcPts val="0"/>
              </a:spcAft>
              <a:buNone/>
            </a:pPr>
            <a:r>
              <a:rPr lang="en"/>
              <a:t>Participant name: Obinna</a:t>
            </a:r>
            <a:endParaRPr/>
          </a:p>
        </p:txBody>
      </p:sp>
      <p:sp>
        <p:nvSpPr>
          <p:cNvPr id="380" name="Google Shape;380;p61"/>
          <p:cNvSpPr/>
          <p:nvPr>
            <p:ph idx="4" type="pic"/>
          </p:nvPr>
        </p:nvSpPr>
        <p:spPr>
          <a:xfrm>
            <a:off x="2598900" y="1143000"/>
            <a:ext cx="6087900" cy="3381000"/>
          </a:xfrm>
          <a:prstGeom prst="rect">
            <a:avLst/>
          </a:prstGeom>
        </p:spPr>
        <p:txBody>
          <a:bodyPr anchorCtr="0" anchor="t" bIns="34275" lIns="34275" spcFirstLastPara="1" rIns="34275" wrap="square" tIns="34275">
            <a:noAutofit/>
          </a:bodyPr>
          <a:lstStyle/>
          <a:p>
            <a:pPr indent="-323850" lvl="0" marL="457200" rtl="0" algn="l">
              <a:spcBef>
                <a:spcPts val="700"/>
              </a:spcBef>
              <a:spcAft>
                <a:spcPts val="0"/>
              </a:spcAft>
              <a:buSzPts val="1500"/>
              <a:buAutoNum type="arabicPeriod"/>
            </a:pPr>
            <a:r>
              <a:rPr lang="en" sz="1500"/>
              <a:t>Currently unemployed, not actively searching but can do something in the short term. Previous job was a </a:t>
            </a:r>
            <a:r>
              <a:rPr lang="en" sz="1500"/>
              <a:t>mandatory</a:t>
            </a:r>
            <a:r>
              <a:rPr lang="en" sz="1500"/>
              <a:t> due to country’s graduate laws. </a:t>
            </a:r>
            <a:endParaRPr sz="1500"/>
          </a:p>
          <a:p>
            <a:pPr indent="-323850" lvl="0" marL="457200" rtl="0" algn="l">
              <a:spcBef>
                <a:spcPts val="0"/>
              </a:spcBef>
              <a:spcAft>
                <a:spcPts val="0"/>
              </a:spcAft>
              <a:buSzPts val="1500"/>
              <a:buAutoNum type="arabicPeriod"/>
            </a:pPr>
            <a:r>
              <a:rPr lang="en" sz="1500"/>
              <a:t>Looking out for new </a:t>
            </a:r>
            <a:r>
              <a:rPr lang="en" sz="1500"/>
              <a:t>positions</a:t>
            </a:r>
            <a:r>
              <a:rPr lang="en" sz="1500"/>
              <a:t> in a new location and different language. Candidate is willing to do unconventional things to</a:t>
            </a:r>
            <a:r>
              <a:rPr lang="en" sz="1500"/>
              <a:t> step out of comfort his comfort zone. Interesting stuff.</a:t>
            </a:r>
            <a:endParaRPr sz="1500"/>
          </a:p>
          <a:p>
            <a:pPr indent="-323850" lvl="0" marL="457200" rtl="0" algn="l">
              <a:spcBef>
                <a:spcPts val="0"/>
              </a:spcBef>
              <a:spcAft>
                <a:spcPts val="0"/>
              </a:spcAft>
              <a:buSzPts val="1500"/>
              <a:buAutoNum type="arabicPeriod"/>
            </a:pPr>
            <a:r>
              <a:rPr lang="en" sz="1500"/>
              <a:t>Previous jobs were gotten through referrals.</a:t>
            </a:r>
            <a:endParaRPr sz="1500"/>
          </a:p>
          <a:p>
            <a:pPr indent="-323850" lvl="0" marL="457200" rtl="0" algn="l">
              <a:spcBef>
                <a:spcPts val="0"/>
              </a:spcBef>
              <a:spcAft>
                <a:spcPts val="0"/>
              </a:spcAft>
              <a:buSzPts val="1500"/>
              <a:buAutoNum type="arabicPeriod"/>
            </a:pPr>
            <a:r>
              <a:rPr b="1" lang="en" sz="1500"/>
              <a:t>On Reach out/Referral feature. </a:t>
            </a:r>
            <a:r>
              <a:rPr lang="en" sz="1500"/>
              <a:t>He didn’t consider it very unique as it could be a double edged sword. He would love to see metrics/testimonials on whether the new feature is actually working for others. </a:t>
            </a:r>
            <a:endParaRPr sz="1500"/>
          </a:p>
          <a:p>
            <a:pPr indent="-323850" lvl="0" marL="457200" rtl="0" algn="l">
              <a:spcBef>
                <a:spcPts val="0"/>
              </a:spcBef>
              <a:spcAft>
                <a:spcPts val="0"/>
              </a:spcAft>
              <a:buSzPts val="1500"/>
              <a:buAutoNum type="arabicPeriod"/>
            </a:pPr>
            <a:r>
              <a:rPr lang="en" sz="1500"/>
              <a:t>Since candidate has to reach out to network, he considers this to be a inhibiting factor.</a:t>
            </a:r>
            <a:endParaRPr sz="1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2"/>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User Testing: Participant 2 Key Findings</a:t>
            </a:r>
            <a:endParaRPr sz="3200"/>
          </a:p>
        </p:txBody>
      </p:sp>
      <p:pic>
        <p:nvPicPr>
          <p:cNvPr id="386" name="Google Shape;386;p62">
            <a:hlinkClick r:id="rId3"/>
          </p:cNvPr>
          <p:cNvPicPr preferRelativeResize="0"/>
          <p:nvPr/>
        </p:nvPicPr>
        <p:blipFill rotWithShape="1">
          <a:blip r:embed="rId4">
            <a:alphaModFix/>
          </a:blip>
          <a:srcRect b="0" l="0" r="0" t="0"/>
          <a:stretch/>
        </p:blipFill>
        <p:spPr>
          <a:xfrm>
            <a:off x="8218850" y="151850"/>
            <a:ext cx="772025" cy="772025"/>
          </a:xfrm>
          <a:prstGeom prst="rect">
            <a:avLst/>
          </a:prstGeom>
          <a:noFill/>
          <a:ln>
            <a:noFill/>
          </a:ln>
        </p:spPr>
      </p:pic>
      <p:sp>
        <p:nvSpPr>
          <p:cNvPr id="387" name="Google Shape;387;p62"/>
          <p:cNvSpPr txBox="1"/>
          <p:nvPr/>
        </p:nvSpPr>
        <p:spPr>
          <a:xfrm>
            <a:off x="8100100" y="847675"/>
            <a:ext cx="1009500" cy="44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Open Sans"/>
                <a:ea typeface="Open Sans"/>
                <a:cs typeface="Open Sans"/>
                <a:sym typeface="Open Sans"/>
              </a:rPr>
              <a:t>Link your audio recording</a:t>
            </a:r>
            <a:endParaRPr b="0" i="0" sz="800" u="none" cap="none" strike="noStrike">
              <a:solidFill>
                <a:srgbClr val="000000"/>
              </a:solidFill>
              <a:latin typeface="Open Sans"/>
              <a:ea typeface="Open Sans"/>
              <a:cs typeface="Open Sans"/>
              <a:sym typeface="Open Sans"/>
            </a:endParaRPr>
          </a:p>
        </p:txBody>
      </p:sp>
      <p:graphicFrame>
        <p:nvGraphicFramePr>
          <p:cNvPr id="388" name="Google Shape;388;p62"/>
          <p:cNvGraphicFramePr/>
          <p:nvPr/>
        </p:nvGraphicFramePr>
        <p:xfrm>
          <a:off x="311700" y="982425"/>
          <a:ext cx="3000000" cy="3000000"/>
        </p:xfrm>
        <a:graphic>
          <a:graphicData uri="http://schemas.openxmlformats.org/drawingml/2006/table">
            <a:tbl>
              <a:tblPr>
                <a:noFill/>
                <a:tableStyleId>{93A3C804-4A1A-41C0-B259-72F1FF392B2D}</a:tableStyleId>
              </a:tblPr>
              <a:tblGrid>
                <a:gridCol w="2400125"/>
                <a:gridCol w="6120475"/>
              </a:tblGrid>
              <a:tr h="11337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What worked well</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292100" lvl="0" marL="457200" marR="0" rtl="0" algn="l">
                        <a:lnSpc>
                          <a:spcPct val="100000"/>
                        </a:lnSpc>
                        <a:spcBef>
                          <a:spcPts val="0"/>
                        </a:spcBef>
                        <a:spcAft>
                          <a:spcPts val="0"/>
                        </a:spcAft>
                        <a:buSzPts val="1000"/>
                        <a:buChar char="●"/>
                      </a:pPr>
                      <a:r>
                        <a:rPr i="1" lang="en" sz="1000"/>
                        <a:t>Was successful in applying to job with referral</a:t>
                      </a:r>
                      <a:endParaRPr i="1"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11337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Where participants got stuck</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292100" lvl="0" marL="457200" marR="0" rtl="0" algn="l">
                        <a:lnSpc>
                          <a:spcPct val="100000"/>
                        </a:lnSpc>
                        <a:spcBef>
                          <a:spcPts val="0"/>
                        </a:spcBef>
                        <a:spcAft>
                          <a:spcPts val="0"/>
                        </a:spcAft>
                        <a:buSzPts val="1000"/>
                        <a:buChar char="●"/>
                      </a:pPr>
                      <a:r>
                        <a:rPr i="1" lang="en" sz="1000"/>
                        <a:t>Was conflicted about the User experience about using the reach out/referral feature.</a:t>
                      </a:r>
                      <a:endParaRPr i="1"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16005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Other observations</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292100" lvl="0" marL="457200" marR="0" rtl="0" algn="l">
                        <a:lnSpc>
                          <a:spcPct val="100000"/>
                        </a:lnSpc>
                        <a:spcBef>
                          <a:spcPts val="0"/>
                        </a:spcBef>
                        <a:spcAft>
                          <a:spcPts val="0"/>
                        </a:spcAft>
                        <a:buSzPts val="1000"/>
                        <a:buChar char="●"/>
                      </a:pPr>
                      <a:r>
                        <a:rPr i="1" lang="en" sz="1000"/>
                        <a:t>Problems with user flows didn’t allow candidate understand the intention behind the feature</a:t>
                      </a:r>
                      <a:endParaRPr i="1" sz="10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3"/>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394" name="Google Shape;394;p63"/>
          <p:cNvSpPr txBox="1"/>
          <p:nvPr>
            <p:ph type="title"/>
          </p:nvPr>
        </p:nvSpPr>
        <p:spPr>
          <a:xfrm>
            <a:off x="457200" y="304800"/>
            <a:ext cx="8229600" cy="593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Participant 2:  Interview Notes</a:t>
            </a:r>
            <a:endParaRPr/>
          </a:p>
          <a:p>
            <a:pPr indent="0" lvl="0" marL="0" rtl="0" algn="l">
              <a:spcBef>
                <a:spcPts val="0"/>
              </a:spcBef>
              <a:spcAft>
                <a:spcPts val="0"/>
              </a:spcAft>
              <a:buNone/>
            </a:pPr>
            <a:r>
              <a:t/>
            </a:r>
            <a:endParaRPr/>
          </a:p>
        </p:txBody>
      </p:sp>
      <p:sp>
        <p:nvSpPr>
          <p:cNvPr id="395" name="Google Shape;395;p63"/>
          <p:cNvSpPr txBox="1"/>
          <p:nvPr>
            <p:ph idx="3" type="body"/>
          </p:nvPr>
        </p:nvSpPr>
        <p:spPr>
          <a:xfrm>
            <a:off x="457200" y="952500"/>
            <a:ext cx="1831800" cy="2857500"/>
          </a:xfrm>
          <a:prstGeom prst="rect">
            <a:avLst/>
          </a:prstGeom>
        </p:spPr>
        <p:txBody>
          <a:bodyPr anchorCtr="0" anchor="ctr" bIns="34275" lIns="34275" spcFirstLastPara="1" rIns="34275" wrap="square" tIns="34275">
            <a:noAutofit/>
          </a:bodyPr>
          <a:lstStyle/>
          <a:p>
            <a:pPr indent="0" lvl="0" marL="0" rtl="0" algn="l">
              <a:spcBef>
                <a:spcPts val="700"/>
              </a:spcBef>
              <a:spcAft>
                <a:spcPts val="0"/>
              </a:spcAft>
              <a:buNone/>
            </a:pPr>
            <a:r>
              <a:rPr lang="en"/>
              <a:t>Participant name: Karen</a:t>
            </a:r>
            <a:endParaRPr/>
          </a:p>
        </p:txBody>
      </p:sp>
      <p:sp>
        <p:nvSpPr>
          <p:cNvPr id="396" name="Google Shape;396;p63"/>
          <p:cNvSpPr/>
          <p:nvPr>
            <p:ph idx="4" type="pic"/>
          </p:nvPr>
        </p:nvSpPr>
        <p:spPr>
          <a:xfrm>
            <a:off x="2598900" y="1143000"/>
            <a:ext cx="6087900" cy="3474600"/>
          </a:xfrm>
          <a:prstGeom prst="rect">
            <a:avLst/>
          </a:prstGeom>
        </p:spPr>
        <p:txBody>
          <a:bodyPr anchorCtr="0" anchor="t" bIns="34275" lIns="34275" spcFirstLastPara="1" rIns="34275" wrap="square" tIns="34275">
            <a:noAutofit/>
          </a:bodyPr>
          <a:lstStyle/>
          <a:p>
            <a:pPr indent="-323850" lvl="0" marL="457200" rtl="0" algn="l">
              <a:spcBef>
                <a:spcPts val="700"/>
              </a:spcBef>
              <a:spcAft>
                <a:spcPts val="0"/>
              </a:spcAft>
              <a:buSzPts val="1500"/>
              <a:buAutoNum type="arabicPeriod"/>
            </a:pPr>
            <a:r>
              <a:rPr lang="en" sz="1500"/>
              <a:t>Currently employed and transitioning into a product manager background</a:t>
            </a:r>
            <a:endParaRPr sz="1500"/>
          </a:p>
          <a:p>
            <a:pPr indent="-323850" lvl="0" marL="457200" rtl="0" algn="l">
              <a:spcBef>
                <a:spcPts val="0"/>
              </a:spcBef>
              <a:spcAft>
                <a:spcPts val="0"/>
              </a:spcAft>
              <a:buSzPts val="1500"/>
              <a:buAutoNum type="arabicPeriod"/>
            </a:pPr>
            <a:r>
              <a:rPr lang="en" sz="1500"/>
              <a:t>Past </a:t>
            </a:r>
            <a:r>
              <a:rPr lang="en" sz="1500"/>
              <a:t>jobs were gotten through job sites and campus recruitment.</a:t>
            </a:r>
            <a:endParaRPr sz="1500"/>
          </a:p>
          <a:p>
            <a:pPr indent="-323850" lvl="0" marL="457200" rtl="0" algn="l">
              <a:spcBef>
                <a:spcPts val="0"/>
              </a:spcBef>
              <a:spcAft>
                <a:spcPts val="0"/>
              </a:spcAft>
              <a:buSzPts val="1500"/>
              <a:buAutoNum type="arabicPeriod"/>
            </a:pPr>
            <a:r>
              <a:rPr lang="en" sz="1500"/>
              <a:t>Looking to change company within the next 12 months. </a:t>
            </a:r>
            <a:endParaRPr sz="1500"/>
          </a:p>
          <a:p>
            <a:pPr indent="-323850" lvl="0" marL="457200" rtl="0" algn="l">
              <a:spcBef>
                <a:spcPts val="0"/>
              </a:spcBef>
              <a:spcAft>
                <a:spcPts val="0"/>
              </a:spcAft>
              <a:buSzPts val="1500"/>
              <a:buAutoNum type="arabicPeriod"/>
            </a:pPr>
            <a:r>
              <a:rPr lang="en" sz="1500"/>
              <a:t>She uses linkedin and Indeed very well in </a:t>
            </a:r>
            <a:r>
              <a:rPr lang="en" sz="1500"/>
              <a:t>expressing interests at joining different  companies and also creating alerts on job titles on them.</a:t>
            </a:r>
            <a:endParaRPr sz="1500"/>
          </a:p>
          <a:p>
            <a:pPr indent="-323850" lvl="0" marL="457200" rtl="0" algn="l">
              <a:spcBef>
                <a:spcPts val="0"/>
              </a:spcBef>
              <a:spcAft>
                <a:spcPts val="0"/>
              </a:spcAft>
              <a:buSzPts val="1500"/>
              <a:buAutoNum type="arabicPeriod"/>
            </a:pPr>
            <a:r>
              <a:rPr b="1" lang="en" sz="1500"/>
              <a:t>On Reach out/Referral feature.</a:t>
            </a:r>
            <a:r>
              <a:rPr lang="en" sz="1500"/>
              <a:t> Candidate was unclear about the process. She felt the process should be less automated and more human. She considered that a better user experience would involve reaching out to the referrer and making sure that the people actually referred her.</a:t>
            </a:r>
            <a:endParaRPr sz="1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4"/>
          <p:cNvSpPr txBox="1"/>
          <p:nvPr>
            <p:ph type="title"/>
          </p:nvPr>
        </p:nvSpPr>
        <p:spPr>
          <a:xfrm>
            <a:off x="311700" y="162700"/>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Feasibility</a:t>
            </a:r>
            <a:endParaRPr sz="3200"/>
          </a:p>
        </p:txBody>
      </p:sp>
      <p:graphicFrame>
        <p:nvGraphicFramePr>
          <p:cNvPr id="402" name="Google Shape;402;p64"/>
          <p:cNvGraphicFramePr/>
          <p:nvPr/>
        </p:nvGraphicFramePr>
        <p:xfrm>
          <a:off x="311700" y="857638"/>
          <a:ext cx="3000000" cy="3000000"/>
        </p:xfrm>
        <a:graphic>
          <a:graphicData uri="http://schemas.openxmlformats.org/drawingml/2006/table">
            <a:tbl>
              <a:tblPr>
                <a:noFill/>
                <a:tableStyleId>{93A3C804-4A1A-41C0-B259-72F1FF392B2D}</a:tableStyleId>
              </a:tblPr>
              <a:tblGrid>
                <a:gridCol w="1970300"/>
                <a:gridCol w="2654400"/>
                <a:gridCol w="3895900"/>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Your Assumptions</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Specific feasibility questions</a:t>
                      </a:r>
                      <a:endParaRPr b="1"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r>
              <a:tr h="42865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Drawing the UI</a:t>
                      </a:r>
                      <a:endParaRPr b="1" sz="1400" u="none" cap="none" strike="noStrike">
                        <a:solidFill>
                          <a:srgbClr val="FFFFFF"/>
                        </a:solidFill>
                      </a:endParaRPr>
                    </a:p>
                    <a:p>
                      <a:pPr indent="-120650" lvl="0" marL="171450" marR="0" rtl="0" algn="l">
                        <a:lnSpc>
                          <a:spcPct val="100000"/>
                        </a:lnSpc>
                        <a:spcBef>
                          <a:spcPts val="0"/>
                        </a:spcBef>
                        <a:spcAft>
                          <a:spcPts val="0"/>
                        </a:spcAft>
                        <a:buClr>
                          <a:srgbClr val="FFFFFF"/>
                        </a:buClr>
                        <a:buSzPts val="1000"/>
                        <a:buFont typeface="Arial"/>
                        <a:buChar char="●"/>
                      </a:pPr>
                      <a:r>
                        <a:rPr i="1" lang="en" sz="1000" u="none" cap="none" strike="noStrike">
                          <a:solidFill>
                            <a:srgbClr val="FFFFFF"/>
                          </a:solidFill>
                        </a:rPr>
                        <a:t>What data is needed to draw </a:t>
                      </a:r>
                      <a:r>
                        <a:rPr lang="en" sz="1000" u="none" cap="none" strike="noStrike">
                          <a:solidFill>
                            <a:srgbClr val="FFFFFF"/>
                          </a:solidFill>
                        </a:rPr>
                        <a:t>the UI on the screen?</a:t>
                      </a:r>
                      <a:endParaRPr sz="1000" u="none" cap="none" strike="noStrike">
                        <a:solidFill>
                          <a:srgbClr val="FFFFFF"/>
                        </a:solidFill>
                      </a:endParaRPr>
                    </a:p>
                    <a:p>
                      <a:pPr indent="-120650" lvl="0" marL="171450" marR="0" rtl="0" algn="l">
                        <a:lnSpc>
                          <a:spcPct val="100000"/>
                        </a:lnSpc>
                        <a:spcBef>
                          <a:spcPts val="0"/>
                        </a:spcBef>
                        <a:spcAft>
                          <a:spcPts val="0"/>
                        </a:spcAft>
                        <a:buClr>
                          <a:srgbClr val="FFFFFF"/>
                        </a:buClr>
                        <a:buSzPts val="1000"/>
                        <a:buFont typeface="Arial"/>
                        <a:buChar char="●"/>
                      </a:pPr>
                      <a:r>
                        <a:rPr i="1" lang="en" sz="1000" u="none" cap="none" strike="noStrike">
                          <a:solidFill>
                            <a:srgbClr val="FFFFFF"/>
                          </a:solidFill>
                        </a:rPr>
                        <a:t>Where is the data coming from</a:t>
                      </a:r>
                      <a:endParaRPr i="1" sz="10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304800" lvl="0" marL="457200" rtl="0" algn="l">
                        <a:spcBef>
                          <a:spcPts val="0"/>
                        </a:spcBef>
                        <a:spcAft>
                          <a:spcPts val="0"/>
                        </a:spcAft>
                        <a:buSzPts val="1200"/>
                        <a:buAutoNum type="arabicPeriod"/>
                      </a:pPr>
                      <a:r>
                        <a:rPr lang="en" sz="1200"/>
                        <a:t>Creating a jobs board for each profile should be easy.</a:t>
                      </a:r>
                      <a:endParaRPr sz="12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304800" lvl="0" marL="457200" rtl="0" algn="l">
                        <a:spcBef>
                          <a:spcPts val="0"/>
                        </a:spcBef>
                        <a:spcAft>
                          <a:spcPts val="0"/>
                        </a:spcAft>
                        <a:buSzPts val="1200"/>
                        <a:buAutoNum type="arabicPeriod"/>
                      </a:pPr>
                      <a:r>
                        <a:rPr lang="en" sz="1200"/>
                        <a:t>Should we build this in-house or allow for people to populate links in this? What should we be thinking about with job boards?</a:t>
                      </a:r>
                      <a:endParaRPr sz="12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User generated data</a:t>
                      </a:r>
                      <a:endParaRPr b="1" sz="1400" u="none" cap="none" strike="noStrike">
                        <a:solidFill>
                          <a:srgbClr val="FFFFFF"/>
                        </a:solidFill>
                      </a:endParaRPr>
                    </a:p>
                    <a:p>
                      <a:pPr indent="-120650" lvl="0" marL="171450" marR="0" rtl="0" algn="l">
                        <a:lnSpc>
                          <a:spcPct val="100000"/>
                        </a:lnSpc>
                        <a:spcBef>
                          <a:spcPts val="0"/>
                        </a:spcBef>
                        <a:spcAft>
                          <a:spcPts val="0"/>
                        </a:spcAft>
                        <a:buClr>
                          <a:srgbClr val="FFFFFF"/>
                        </a:buClr>
                        <a:buSzPts val="1000"/>
                        <a:buFont typeface="Arial"/>
                        <a:buChar char="●"/>
                      </a:pPr>
                      <a:r>
                        <a:rPr i="1" lang="en" sz="1000" u="none" cap="none" strike="noStrike">
                          <a:solidFill>
                            <a:srgbClr val="FFFFFF"/>
                          </a:solidFill>
                        </a:rPr>
                        <a:t>Is it stored?</a:t>
                      </a:r>
                      <a:endParaRPr i="1" sz="1000" u="none" cap="none" strike="noStrike">
                        <a:solidFill>
                          <a:srgbClr val="FFFFFF"/>
                        </a:solidFill>
                      </a:endParaRPr>
                    </a:p>
                    <a:p>
                      <a:pPr indent="-120650" lvl="0" marL="171450" marR="0" rtl="0" algn="l">
                        <a:lnSpc>
                          <a:spcPct val="100000"/>
                        </a:lnSpc>
                        <a:spcBef>
                          <a:spcPts val="0"/>
                        </a:spcBef>
                        <a:spcAft>
                          <a:spcPts val="0"/>
                        </a:spcAft>
                        <a:buClr>
                          <a:srgbClr val="FFFFFF"/>
                        </a:buClr>
                        <a:buSzPts val="1000"/>
                        <a:buFont typeface="Arial"/>
                        <a:buChar char="●"/>
                      </a:pPr>
                      <a:r>
                        <a:rPr i="1" lang="en" sz="1000" u="none" cap="none" strike="noStrike">
                          <a:solidFill>
                            <a:srgbClr val="FFFFFF"/>
                          </a:solidFill>
                        </a:rPr>
                        <a:t>Where/how?</a:t>
                      </a:r>
                      <a:endParaRPr i="1" sz="1000" u="none" cap="none" strike="noStrike">
                        <a:solidFill>
                          <a:srgbClr val="FFFFFF"/>
                        </a:solidFill>
                      </a:endParaRPr>
                    </a:p>
                    <a:p>
                      <a:pPr indent="-120650" lvl="0" marL="171450" marR="0" rtl="0" algn="l">
                        <a:lnSpc>
                          <a:spcPct val="100000"/>
                        </a:lnSpc>
                        <a:spcBef>
                          <a:spcPts val="0"/>
                        </a:spcBef>
                        <a:spcAft>
                          <a:spcPts val="0"/>
                        </a:spcAft>
                        <a:buClr>
                          <a:srgbClr val="FFFFFF"/>
                        </a:buClr>
                        <a:buSzPts val="1000"/>
                        <a:buFont typeface="Arial"/>
                        <a:buChar char="●"/>
                      </a:pPr>
                      <a:r>
                        <a:rPr i="1" lang="en" sz="1000" u="none" cap="none" strike="noStrike">
                          <a:solidFill>
                            <a:srgbClr val="FFFFFF"/>
                          </a:solidFill>
                        </a:rPr>
                        <a:t>How wll that data be used again?</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304800" lvl="0" marL="457200" marR="0" rtl="0" algn="l">
                        <a:lnSpc>
                          <a:spcPct val="100000"/>
                        </a:lnSpc>
                        <a:spcBef>
                          <a:spcPts val="0"/>
                        </a:spcBef>
                        <a:spcAft>
                          <a:spcPts val="0"/>
                        </a:spcAft>
                        <a:buSzPts val="1200"/>
                        <a:buAutoNum type="arabicPeriod"/>
                      </a:pPr>
                      <a:r>
                        <a:rPr lang="en" sz="1200"/>
                        <a:t>It wouldn’t cannibalise the current jobs feature we have active.</a:t>
                      </a:r>
                      <a:endParaRPr sz="1200"/>
                    </a:p>
                    <a:p>
                      <a:pPr indent="-304800" lvl="0" marL="457200" marR="0" rtl="0" algn="l">
                        <a:lnSpc>
                          <a:spcPct val="100000"/>
                        </a:lnSpc>
                        <a:spcBef>
                          <a:spcPts val="0"/>
                        </a:spcBef>
                        <a:spcAft>
                          <a:spcPts val="0"/>
                        </a:spcAft>
                        <a:buSzPts val="1200"/>
                        <a:buAutoNum type="arabicPeriod"/>
                      </a:pPr>
                      <a:r>
                        <a:rPr lang="en" sz="1200"/>
                        <a:t>Job data is coming outside of LinkedIn’s job repository.</a:t>
                      </a:r>
                      <a:endParaRPr sz="12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304800" lvl="0" marL="457200" marR="0" rtl="0" algn="l">
                        <a:lnSpc>
                          <a:spcPct val="100000"/>
                        </a:lnSpc>
                        <a:spcBef>
                          <a:spcPts val="0"/>
                        </a:spcBef>
                        <a:spcAft>
                          <a:spcPts val="0"/>
                        </a:spcAft>
                        <a:buSzPts val="1200"/>
                        <a:buAutoNum type="arabicPeriod"/>
                      </a:pPr>
                      <a:r>
                        <a:rPr lang="en" sz="1200"/>
                        <a:t>Can we leverage the architecture behind the jobs feature to build job boards for each profile on LinkedIn?</a:t>
                      </a:r>
                      <a:endParaRPr sz="1200"/>
                    </a:p>
                    <a:p>
                      <a:pPr indent="-304800" lvl="0" marL="457200" marR="0" rtl="0" algn="l">
                        <a:lnSpc>
                          <a:spcPct val="100000"/>
                        </a:lnSpc>
                        <a:spcBef>
                          <a:spcPts val="0"/>
                        </a:spcBef>
                        <a:spcAft>
                          <a:spcPts val="0"/>
                        </a:spcAft>
                        <a:buSzPts val="1200"/>
                        <a:buAutoNum type="arabicPeriod"/>
                      </a:pPr>
                      <a:r>
                        <a:rPr lang="en" sz="1200"/>
                        <a:t>Since these are user </a:t>
                      </a:r>
                      <a:r>
                        <a:rPr lang="en" sz="1200"/>
                        <a:t>generated jobs, what should we be thinking about in terms of privacy and how we use the data to make linkedin much more smarter?</a:t>
                      </a:r>
                      <a:endParaRPr sz="12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Latency</a:t>
                      </a:r>
                      <a:endParaRPr b="1" sz="1400" u="none" cap="none" strike="noStrike">
                        <a:solidFill>
                          <a:srgbClr val="FFFFFF"/>
                        </a:solidFill>
                      </a:endParaRPr>
                    </a:p>
                    <a:p>
                      <a:pPr indent="-120650" lvl="0" marL="171450" marR="0" rtl="0" algn="l">
                        <a:lnSpc>
                          <a:spcPct val="100000"/>
                        </a:lnSpc>
                        <a:spcBef>
                          <a:spcPts val="0"/>
                        </a:spcBef>
                        <a:spcAft>
                          <a:spcPts val="0"/>
                        </a:spcAft>
                        <a:buClr>
                          <a:srgbClr val="FFFFFF"/>
                        </a:buClr>
                        <a:buSzPts val="1000"/>
                        <a:buFont typeface="Arial"/>
                        <a:buChar char="●"/>
                      </a:pPr>
                      <a:r>
                        <a:rPr i="1" lang="en" sz="1000" u="none" cap="none" strike="noStrike">
                          <a:solidFill>
                            <a:srgbClr val="FFFFFF"/>
                          </a:solidFill>
                        </a:rPr>
                        <a:t>How quickly should things load?</a:t>
                      </a:r>
                      <a:endParaRPr i="1" sz="1000" u="none" cap="none" strike="noStrike">
                        <a:solidFill>
                          <a:srgbClr val="FFFFFF"/>
                        </a:solidFill>
                      </a:endParaRPr>
                    </a:p>
                    <a:p>
                      <a:pPr indent="-120650" lvl="0" marL="171450" marR="0" rtl="0" algn="l">
                        <a:lnSpc>
                          <a:spcPct val="100000"/>
                        </a:lnSpc>
                        <a:spcBef>
                          <a:spcPts val="0"/>
                        </a:spcBef>
                        <a:spcAft>
                          <a:spcPts val="0"/>
                        </a:spcAft>
                        <a:buClr>
                          <a:srgbClr val="FFFFFF"/>
                        </a:buClr>
                        <a:buSzPts val="1000"/>
                        <a:buFont typeface="Arial"/>
                        <a:buChar char="●"/>
                      </a:pPr>
                      <a:r>
                        <a:rPr i="1" lang="en" sz="1000" u="none" cap="none" strike="noStrike">
                          <a:solidFill>
                            <a:srgbClr val="FFFFFF"/>
                          </a:solidFill>
                        </a:rPr>
                        <a:t>Are there any operations that might slow down load time (ie: a call to another service)?</a:t>
                      </a:r>
                      <a:endParaRPr sz="1400" u="none" cap="none" strike="noStrike">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200"/>
                        <a:t>None</a:t>
                      </a:r>
                      <a:endParaRPr sz="12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200"/>
                        <a:t>None</a:t>
                      </a:r>
                      <a:endParaRPr sz="1200" u="none" cap="none" strike="noStrike"/>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5"/>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SzPts val="500"/>
              <a:buFont typeface="Open Sans"/>
              <a:buNone/>
            </a:pPr>
            <a:r>
              <a:rPr lang="en"/>
              <a:t>Handoff</a:t>
            </a:r>
            <a:endParaRPr sz="500"/>
          </a:p>
        </p:txBody>
      </p:sp>
      <p:sp>
        <p:nvSpPr>
          <p:cNvPr id="408" name="Google Shape;408;p65"/>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500"/>
              <a:buFont typeface="Open Sans"/>
              <a:buNone/>
            </a:pPr>
            <a:r>
              <a:rPr lang="en" sz="700">
                <a:solidFill>
                  <a:schemeClr val="lt1"/>
                </a:solidFill>
              </a:rPr>
              <a:t>© 2019 Udacity.  All rights reserved.</a:t>
            </a:r>
            <a:endParaRPr sz="700">
              <a:solidFill>
                <a:srgbClr val="7D97AD"/>
              </a:solidFill>
            </a:endParaRPr>
          </a:p>
        </p:txBody>
      </p:sp>
      <p:sp>
        <p:nvSpPr>
          <p:cNvPr id="409" name="Google Shape;409;p65"/>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Updated PRD</a:t>
            </a:r>
            <a:endParaRPr/>
          </a:p>
        </p:txBody>
      </p:sp>
      <p:sp>
        <p:nvSpPr>
          <p:cNvPr id="415" name="Google Shape;415;p66"/>
          <p:cNvSpPr txBox="1"/>
          <p:nvPr>
            <p:ph idx="1" type="body"/>
          </p:nvPr>
        </p:nvSpPr>
        <p:spPr>
          <a:xfrm>
            <a:off x="311700" y="1152475"/>
            <a:ext cx="8520600" cy="38703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 sz="1100">
                <a:solidFill>
                  <a:schemeClr val="dk1"/>
                </a:solidFill>
                <a:latin typeface="Open Sans"/>
                <a:ea typeface="Open Sans"/>
                <a:cs typeface="Open Sans"/>
                <a:sym typeface="Open Sans"/>
              </a:rPr>
              <a:t>Background</a:t>
            </a:r>
            <a:endParaRPr sz="1500">
              <a:solidFill>
                <a:schemeClr val="dk1"/>
              </a:solidFill>
            </a:endParaRPr>
          </a:p>
          <a:p>
            <a:pPr indent="0" lvl="0" marL="114300" rtl="0" algn="l">
              <a:lnSpc>
                <a:spcPct val="115000"/>
              </a:lnSpc>
              <a:spcBef>
                <a:spcPts val="0"/>
              </a:spcBef>
              <a:spcAft>
                <a:spcPts val="0"/>
              </a:spcAft>
              <a:buSzPts val="1800"/>
              <a:buNone/>
            </a:pPr>
            <a:r>
              <a:rPr lang="en" sz="1100">
                <a:solidFill>
                  <a:schemeClr val="dk1"/>
                </a:solidFill>
                <a:latin typeface="Open Sans"/>
                <a:ea typeface="Open Sans"/>
                <a:cs typeface="Open Sans"/>
                <a:sym typeface="Open Sans"/>
              </a:rPr>
              <a:t>In the past, college graduates would search and find jobs by going through volumes of fliers, posters, newspapers and other forms of media. This process was filled with a lot of faults; since there was no aggregated platform for jobs, candidates would waste time trying to filter jobs they were likely to get and in some cases not even finding the jobs they wanted. Also, since there was limited budgets to promote jobs, recruiters would not always present the whole picture about the jobs being offered and thus fail to reach relevant candidates. With the fast adoption of the internet and mobile phones, more companies are offering services to easily match candidates to jobs that they want</a:t>
            </a:r>
            <a:endParaRPr b="1" sz="900">
              <a:solidFill>
                <a:schemeClr val="dk1"/>
              </a:solidFill>
              <a:latin typeface="Open Sans"/>
              <a:ea typeface="Open Sans"/>
              <a:cs typeface="Open Sans"/>
              <a:sym typeface="Open Sans"/>
            </a:endParaRPr>
          </a:p>
          <a:p>
            <a:pPr indent="0" lvl="0" marL="114300" rtl="0" algn="l">
              <a:lnSpc>
                <a:spcPct val="115000"/>
              </a:lnSpc>
              <a:spcBef>
                <a:spcPts val="0"/>
              </a:spcBef>
              <a:spcAft>
                <a:spcPts val="0"/>
              </a:spcAft>
              <a:buSzPts val="1800"/>
              <a:buNone/>
            </a:pPr>
            <a:r>
              <a:t/>
            </a:r>
            <a:endParaRPr b="1" sz="900">
              <a:solidFill>
                <a:schemeClr val="dk1"/>
              </a:solidFill>
              <a:latin typeface="Open Sans"/>
              <a:ea typeface="Open Sans"/>
              <a:cs typeface="Open Sans"/>
              <a:sym typeface="Open Sans"/>
            </a:endParaRPr>
          </a:p>
          <a:p>
            <a:pPr indent="0" lvl="0" marL="114300" rtl="0" algn="l">
              <a:lnSpc>
                <a:spcPct val="115000"/>
              </a:lnSpc>
              <a:spcBef>
                <a:spcPts val="0"/>
              </a:spcBef>
              <a:spcAft>
                <a:spcPts val="0"/>
              </a:spcAft>
              <a:buSzPts val="1800"/>
              <a:buNone/>
            </a:pPr>
            <a:r>
              <a:rPr b="1" lang="en" sz="900">
                <a:solidFill>
                  <a:schemeClr val="dk1"/>
                </a:solidFill>
                <a:latin typeface="Open Sans"/>
                <a:ea typeface="Open Sans"/>
                <a:cs typeface="Open Sans"/>
                <a:sym typeface="Open Sans"/>
              </a:rPr>
              <a:t>Problem</a:t>
            </a:r>
            <a:endParaRPr sz="1500">
              <a:solidFill>
                <a:schemeClr val="dk1"/>
              </a:solidFill>
            </a:endParaRPr>
          </a:p>
          <a:p>
            <a:pPr indent="0" lvl="0" marL="114300" rtl="0" algn="l">
              <a:lnSpc>
                <a:spcPct val="115000"/>
              </a:lnSpc>
              <a:spcBef>
                <a:spcPts val="0"/>
              </a:spcBef>
              <a:spcAft>
                <a:spcPts val="0"/>
              </a:spcAft>
              <a:buSzPts val="1800"/>
              <a:buNone/>
            </a:pPr>
            <a:r>
              <a:rPr lang="en" sz="1100">
                <a:solidFill>
                  <a:schemeClr val="dk1"/>
                </a:solidFill>
                <a:latin typeface="Open Sans"/>
                <a:ea typeface="Open Sans"/>
                <a:cs typeface="Open Sans"/>
                <a:sym typeface="Open Sans"/>
              </a:rPr>
              <a:t>Job matching has always been a difficult process. Today more than 40% of applicants and candidates say that getting relevant and personalised jobs is more difficult to getting their ideal jobs. Many other businesses like Indeed are beginning to offer personalised services and it represents a huge threat to our business! Our competitors are starting to roll out services that provide a better experience in job application. In order to stay competitive, we need to leverage our existing network in connecting individuals directly to jobs they can succeed in. We really need to make it easy for users to find and apply to jobs thus minimising the stress in the process.</a:t>
            </a:r>
            <a:endParaRPr sz="1500">
              <a:solidFill>
                <a:schemeClr val="dk1"/>
              </a:solidFill>
            </a:endParaRPr>
          </a:p>
          <a:p>
            <a:pPr indent="0" lvl="0" marL="114300" rtl="0" algn="l">
              <a:lnSpc>
                <a:spcPct val="115000"/>
              </a:lnSpc>
              <a:spcBef>
                <a:spcPts val="0"/>
              </a:spcBef>
              <a:spcAft>
                <a:spcPts val="0"/>
              </a:spcAft>
              <a:buSzPts val="1800"/>
              <a:buNone/>
            </a:pPr>
            <a:r>
              <a:t/>
            </a:r>
            <a:endParaRPr b="1" sz="900">
              <a:solidFill>
                <a:schemeClr val="dk1"/>
              </a:solidFill>
              <a:latin typeface="Open Sans"/>
              <a:ea typeface="Open Sans"/>
              <a:cs typeface="Open Sans"/>
              <a:sym typeface="Open Sans"/>
            </a:endParaRPr>
          </a:p>
          <a:p>
            <a:pPr indent="0" lvl="0" marL="114300" rtl="0" algn="l">
              <a:lnSpc>
                <a:spcPct val="115000"/>
              </a:lnSpc>
              <a:spcBef>
                <a:spcPts val="0"/>
              </a:spcBef>
              <a:spcAft>
                <a:spcPts val="0"/>
              </a:spcAft>
              <a:buSzPts val="1800"/>
              <a:buNone/>
            </a:pPr>
            <a:r>
              <a:rPr b="1" lang="en" sz="900">
                <a:solidFill>
                  <a:schemeClr val="dk1"/>
                </a:solidFill>
                <a:latin typeface="Open Sans"/>
                <a:ea typeface="Open Sans"/>
                <a:cs typeface="Open Sans"/>
                <a:sym typeface="Open Sans"/>
              </a:rPr>
              <a:t>Goals</a:t>
            </a:r>
            <a:endParaRPr b="1" sz="900">
              <a:solidFill>
                <a:schemeClr val="dk1"/>
              </a:solidFill>
              <a:latin typeface="Open Sans"/>
              <a:ea typeface="Open Sans"/>
              <a:cs typeface="Open Sans"/>
              <a:sym typeface="Open Sans"/>
            </a:endParaRPr>
          </a:p>
          <a:p>
            <a:pPr indent="-285750" lvl="0" marL="457200" rtl="0" algn="l">
              <a:lnSpc>
                <a:spcPct val="115000"/>
              </a:lnSpc>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Build an app that allows users apply to jobs through referrals</a:t>
            </a:r>
            <a:endParaRPr sz="900">
              <a:solidFill>
                <a:schemeClr val="dk1"/>
              </a:solidFill>
              <a:latin typeface="Open Sans"/>
              <a:ea typeface="Open Sans"/>
              <a:cs typeface="Open Sans"/>
              <a:sym typeface="Open Sans"/>
            </a:endParaRPr>
          </a:p>
          <a:p>
            <a:pPr indent="-285750" lvl="0" marL="457200" rtl="0" algn="l">
              <a:lnSpc>
                <a:spcPct val="115000"/>
              </a:lnSpc>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Increase the number of successful applications through referrals in  job boards.</a:t>
            </a:r>
            <a:endParaRPr sz="900">
              <a:solidFill>
                <a:schemeClr val="dk1"/>
              </a:solidFill>
              <a:latin typeface="Open Sans"/>
              <a:ea typeface="Open Sans"/>
              <a:cs typeface="Open Sans"/>
              <a:sym typeface="Open Sans"/>
            </a:endParaRPr>
          </a:p>
          <a:p>
            <a:pPr indent="-285750" lvl="0" marL="457200" rtl="0" algn="l">
              <a:lnSpc>
                <a:spcPct val="115000"/>
              </a:lnSpc>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Reduce the amount of time that users find relevant jobs.</a:t>
            </a:r>
            <a:endParaRPr sz="1500">
              <a:solidFill>
                <a:schemeClr val="dk1"/>
              </a:solidFill>
            </a:endParaRPr>
          </a:p>
          <a:p>
            <a:pPr indent="-228600" lvl="0" marL="457200" rtl="0" algn="l">
              <a:lnSpc>
                <a:spcPct val="115000"/>
              </a:lnSpc>
              <a:spcBef>
                <a:spcPts val="0"/>
              </a:spcBef>
              <a:spcAft>
                <a:spcPts val="0"/>
              </a:spcAft>
              <a:buSzPts val="1800"/>
              <a:buNone/>
            </a:pPr>
            <a:r>
              <a:t/>
            </a:r>
            <a:endParaRPr sz="15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Updated PRD </a:t>
            </a:r>
            <a:r>
              <a:rPr lang="en" sz="1800"/>
              <a:t>(page 2)</a:t>
            </a:r>
            <a:endParaRPr/>
          </a:p>
        </p:txBody>
      </p:sp>
      <p:sp>
        <p:nvSpPr>
          <p:cNvPr id="421" name="Google Shape;421;p6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 sz="1400">
                <a:solidFill>
                  <a:srgbClr val="333333"/>
                </a:solidFill>
                <a:latin typeface="Open Sans"/>
                <a:ea typeface="Open Sans"/>
                <a:cs typeface="Open Sans"/>
                <a:sym typeface="Open Sans"/>
              </a:rPr>
              <a:t>Success Metrics</a:t>
            </a:r>
            <a:endParaRPr b="1" sz="1400">
              <a:solidFill>
                <a:srgbClr val="333333"/>
              </a:solidFill>
              <a:latin typeface="Open Sans"/>
              <a:ea typeface="Open Sans"/>
              <a:cs typeface="Open Sans"/>
              <a:sym typeface="Open Sans"/>
            </a:endParaRPr>
          </a:p>
          <a:p>
            <a:pPr indent="-317500" lvl="0" marL="457200" rtl="0" algn="l">
              <a:lnSpc>
                <a:spcPct val="115000"/>
              </a:lnSpc>
              <a:spcBef>
                <a:spcPts val="0"/>
              </a:spcBef>
              <a:spcAft>
                <a:spcPts val="0"/>
              </a:spcAft>
              <a:buClr>
                <a:srgbClr val="9E9E9E"/>
              </a:buClr>
              <a:buSzPts val="1400"/>
              <a:buFont typeface="Open Sans"/>
              <a:buAutoNum type="arabicPeriod"/>
            </a:pPr>
            <a:r>
              <a:rPr lang="en" sz="1400">
                <a:solidFill>
                  <a:srgbClr val="9E9E9E"/>
                </a:solidFill>
                <a:latin typeface="Open Sans"/>
                <a:ea typeface="Open Sans"/>
                <a:cs typeface="Open Sans"/>
                <a:sym typeface="Open Sans"/>
              </a:rPr>
              <a:t>Increase user engagement in job boards by 50%</a:t>
            </a:r>
            <a:endParaRPr sz="1400">
              <a:solidFill>
                <a:srgbClr val="9E9E9E"/>
              </a:solidFill>
              <a:latin typeface="Open Sans"/>
              <a:ea typeface="Open Sans"/>
              <a:cs typeface="Open Sans"/>
              <a:sym typeface="Open Sans"/>
            </a:endParaRPr>
          </a:p>
          <a:p>
            <a:pPr indent="-317500" lvl="0" marL="457200" rtl="0" algn="l">
              <a:lnSpc>
                <a:spcPct val="115000"/>
              </a:lnSpc>
              <a:spcBef>
                <a:spcPts val="0"/>
              </a:spcBef>
              <a:spcAft>
                <a:spcPts val="0"/>
              </a:spcAft>
              <a:buClr>
                <a:srgbClr val="9E9E9E"/>
              </a:buClr>
              <a:buSzPts val="1400"/>
              <a:buFont typeface="Open Sans"/>
              <a:buAutoNum type="arabicPeriod"/>
            </a:pPr>
            <a:r>
              <a:rPr lang="en" sz="1400">
                <a:solidFill>
                  <a:srgbClr val="9E9E9E"/>
                </a:solidFill>
                <a:latin typeface="Open Sans"/>
                <a:ea typeface="Open Sans"/>
                <a:cs typeface="Open Sans"/>
                <a:sym typeface="Open Sans"/>
              </a:rPr>
              <a:t>Increase successful applications through referrals by 20% </a:t>
            </a:r>
            <a:endParaRPr sz="1400">
              <a:solidFill>
                <a:srgbClr val="9E9E9E"/>
              </a:solidFill>
              <a:latin typeface="Open Sans"/>
              <a:ea typeface="Open Sans"/>
              <a:cs typeface="Open Sans"/>
              <a:sym typeface="Open Sans"/>
            </a:endParaRPr>
          </a:p>
          <a:p>
            <a:pPr indent="-317500" lvl="0" marL="457200" rtl="0" algn="l">
              <a:lnSpc>
                <a:spcPct val="115000"/>
              </a:lnSpc>
              <a:spcBef>
                <a:spcPts val="0"/>
              </a:spcBef>
              <a:spcAft>
                <a:spcPts val="0"/>
              </a:spcAft>
              <a:buClr>
                <a:srgbClr val="9E9E9E"/>
              </a:buClr>
              <a:buSzPts val="1400"/>
              <a:buFont typeface="Open Sans"/>
              <a:buAutoNum type="arabicPeriod"/>
            </a:pPr>
            <a:r>
              <a:rPr lang="en" sz="1400">
                <a:solidFill>
                  <a:srgbClr val="9E9E9E"/>
                </a:solidFill>
                <a:latin typeface="Open Sans"/>
                <a:ea typeface="Open Sans"/>
                <a:cs typeface="Open Sans"/>
                <a:sym typeface="Open Sans"/>
              </a:rPr>
              <a:t>Reduce the amount of time users spend finding jobs by 20%</a:t>
            </a:r>
            <a:endParaRPr sz="1400">
              <a:solidFill>
                <a:srgbClr val="9E9E9E"/>
              </a:solidFill>
              <a:latin typeface="Open Sans"/>
              <a:ea typeface="Open Sans"/>
              <a:cs typeface="Open Sans"/>
              <a:sym typeface="Open Sans"/>
            </a:endParaRPr>
          </a:p>
          <a:p>
            <a:pPr indent="-317500" lvl="0" marL="457200" rtl="0" algn="l">
              <a:lnSpc>
                <a:spcPct val="115000"/>
              </a:lnSpc>
              <a:spcBef>
                <a:spcPts val="0"/>
              </a:spcBef>
              <a:spcAft>
                <a:spcPts val="0"/>
              </a:spcAft>
              <a:buClr>
                <a:srgbClr val="9E9E9E"/>
              </a:buClr>
              <a:buSzPts val="1400"/>
              <a:buFont typeface="Open Sans"/>
              <a:buAutoNum type="arabicPeriod"/>
            </a:pPr>
            <a:r>
              <a:rPr lang="en" sz="1400">
                <a:solidFill>
                  <a:srgbClr val="9E9E9E"/>
                </a:solidFill>
                <a:latin typeface="Open Sans"/>
                <a:ea typeface="Open Sans"/>
                <a:cs typeface="Open Sans"/>
                <a:sym typeface="Open Sans"/>
              </a:rPr>
              <a:t>Increase following to job boards by 15%</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Updated PRD </a:t>
            </a:r>
            <a:r>
              <a:rPr lang="en" sz="1800"/>
              <a:t>(page 3)</a:t>
            </a:r>
            <a:endParaRPr/>
          </a:p>
        </p:txBody>
      </p:sp>
      <p:graphicFrame>
        <p:nvGraphicFramePr>
          <p:cNvPr id="427" name="Google Shape;427;p68"/>
          <p:cNvGraphicFramePr/>
          <p:nvPr/>
        </p:nvGraphicFramePr>
        <p:xfrm>
          <a:off x="710750" y="1388192"/>
          <a:ext cx="3000000" cy="3000000"/>
        </p:xfrm>
        <a:graphic>
          <a:graphicData uri="http://schemas.openxmlformats.org/drawingml/2006/table">
            <a:tbl>
              <a:tblPr>
                <a:noFill/>
                <a:tableStyleId>{1C3A7D54-6C6F-45EE-A1A4-8768A58FAF73}</a:tableStyleId>
              </a:tblPr>
              <a:tblGrid>
                <a:gridCol w="852050"/>
                <a:gridCol w="1805050"/>
                <a:gridCol w="5313775"/>
              </a:tblGrid>
              <a:tr h="261225">
                <a:tc>
                  <a:txBody>
                    <a:bodyPr/>
                    <a:lstStyle/>
                    <a:p>
                      <a:pPr indent="0" lvl="0" marL="0" rtl="0" algn="l">
                        <a:spcBef>
                          <a:spcPts val="0"/>
                        </a:spcBef>
                        <a:spcAft>
                          <a:spcPts val="0"/>
                        </a:spcAft>
                        <a:buNone/>
                      </a:pPr>
                      <a:r>
                        <a:rPr lang="en" sz="1100"/>
                        <a:t>Priority</a:t>
                      </a:r>
                      <a:endParaRPr sz="1100"/>
                    </a:p>
                  </a:txBody>
                  <a:tcPr marT="91425" marB="91425" marR="91425" marL="91425"/>
                </a:tc>
                <a:tc>
                  <a:txBody>
                    <a:bodyPr/>
                    <a:lstStyle/>
                    <a:p>
                      <a:pPr indent="0" lvl="0" marL="0" rtl="0" algn="l">
                        <a:spcBef>
                          <a:spcPts val="0"/>
                        </a:spcBef>
                        <a:spcAft>
                          <a:spcPts val="0"/>
                        </a:spcAft>
                        <a:buNone/>
                      </a:pPr>
                      <a:r>
                        <a:rPr lang="en" sz="1100"/>
                        <a:t>Feature</a:t>
                      </a:r>
                      <a:endParaRPr sz="1100"/>
                    </a:p>
                  </a:txBody>
                  <a:tcPr marT="91425" marB="91425" marR="91425" marL="91425"/>
                </a:tc>
                <a:tc>
                  <a:txBody>
                    <a:bodyPr/>
                    <a:lstStyle/>
                    <a:p>
                      <a:pPr indent="0" lvl="0" marL="0" rtl="0" algn="l">
                        <a:spcBef>
                          <a:spcPts val="0"/>
                        </a:spcBef>
                        <a:spcAft>
                          <a:spcPts val="0"/>
                        </a:spcAft>
                        <a:buNone/>
                      </a:pPr>
                      <a:r>
                        <a:rPr lang="en" sz="1100"/>
                        <a:t>Description</a:t>
                      </a:r>
                      <a:endParaRPr sz="1100"/>
                    </a:p>
                  </a:txBody>
                  <a:tcPr marT="91425" marB="91425" marR="91425" marL="91425"/>
                </a:tc>
              </a:tr>
              <a:tr h="402775">
                <a:tc>
                  <a:txBody>
                    <a:bodyPr/>
                    <a:lstStyle/>
                    <a:p>
                      <a:pPr indent="0" lvl="0" marL="0" rtl="0" algn="l">
                        <a:spcBef>
                          <a:spcPts val="0"/>
                        </a:spcBef>
                        <a:spcAft>
                          <a:spcPts val="0"/>
                        </a:spcAft>
                        <a:buNone/>
                      </a:pPr>
                      <a:r>
                        <a:rPr lang="en" sz="1100"/>
                        <a:t>P0</a:t>
                      </a:r>
                      <a:endParaRPr sz="1100"/>
                    </a:p>
                  </a:txBody>
                  <a:tcPr marT="91425" marB="91425" marR="91425" marL="91425"/>
                </a:tc>
                <a:tc>
                  <a:txBody>
                    <a:bodyPr/>
                    <a:lstStyle/>
                    <a:p>
                      <a:pPr indent="0" lvl="0" marL="0" rtl="0" algn="l">
                        <a:spcBef>
                          <a:spcPts val="0"/>
                        </a:spcBef>
                        <a:spcAft>
                          <a:spcPts val="0"/>
                        </a:spcAft>
                        <a:buNone/>
                      </a:pPr>
                      <a:r>
                        <a:rPr lang="en" sz="1100"/>
                        <a:t>Post jobs with referral</a:t>
                      </a:r>
                      <a:endParaRPr sz="1100"/>
                    </a:p>
                  </a:txBody>
                  <a:tcPr marT="91425" marB="91425" marR="91425" marL="91425"/>
                </a:tc>
                <a:tc>
                  <a:txBody>
                    <a:bodyPr/>
                    <a:lstStyle/>
                    <a:p>
                      <a:pPr indent="0" lvl="0" marL="0" rtl="0" algn="l">
                        <a:spcBef>
                          <a:spcPts val="0"/>
                        </a:spcBef>
                        <a:spcAft>
                          <a:spcPts val="0"/>
                        </a:spcAft>
                        <a:buNone/>
                      </a:pPr>
                      <a:r>
                        <a:rPr lang="en" sz="1100"/>
                        <a:t>The user can post jobs from </a:t>
                      </a:r>
                      <a:r>
                        <a:rPr lang="en" sz="1100"/>
                        <a:t>their</a:t>
                      </a:r>
                      <a:r>
                        <a:rPr lang="en" sz="1100"/>
                        <a:t> jobs board. This post is only visible to 1st </a:t>
                      </a:r>
                      <a:r>
                        <a:rPr lang="en" sz="1100"/>
                        <a:t>level connections. </a:t>
                      </a:r>
                      <a:endParaRPr sz="1100"/>
                    </a:p>
                  </a:txBody>
                  <a:tcPr marT="91425" marB="91425" marR="91425" marL="91425"/>
                </a:tc>
              </a:tr>
              <a:tr h="495725">
                <a:tc>
                  <a:txBody>
                    <a:bodyPr/>
                    <a:lstStyle/>
                    <a:p>
                      <a:pPr indent="0" lvl="0" marL="0" rtl="0" algn="l">
                        <a:spcBef>
                          <a:spcPts val="0"/>
                        </a:spcBef>
                        <a:spcAft>
                          <a:spcPts val="0"/>
                        </a:spcAft>
                        <a:buNone/>
                      </a:pPr>
                      <a:r>
                        <a:rPr lang="en" sz="1100"/>
                        <a:t>P1</a:t>
                      </a:r>
                      <a:endParaRPr sz="1100"/>
                    </a:p>
                  </a:txBody>
                  <a:tcPr marT="91425" marB="91425" marR="91425" marL="91425"/>
                </a:tc>
                <a:tc>
                  <a:txBody>
                    <a:bodyPr/>
                    <a:lstStyle/>
                    <a:p>
                      <a:pPr indent="0" lvl="0" marL="0" rtl="0" algn="l">
                        <a:spcBef>
                          <a:spcPts val="0"/>
                        </a:spcBef>
                        <a:spcAft>
                          <a:spcPts val="0"/>
                        </a:spcAft>
                        <a:buNone/>
                      </a:pPr>
                      <a:r>
                        <a:rPr lang="en" sz="1100"/>
                        <a:t>Job boards</a:t>
                      </a:r>
                      <a:endParaRPr sz="1100"/>
                    </a:p>
                  </a:txBody>
                  <a:tcPr marT="91425" marB="91425" marR="91425" marL="91425"/>
                </a:tc>
                <a:tc>
                  <a:txBody>
                    <a:bodyPr/>
                    <a:lstStyle/>
                    <a:p>
                      <a:pPr indent="0" lvl="0" marL="0" rtl="0" algn="l">
                        <a:spcBef>
                          <a:spcPts val="0"/>
                        </a:spcBef>
                        <a:spcAft>
                          <a:spcPts val="0"/>
                        </a:spcAft>
                        <a:buNone/>
                      </a:pPr>
                      <a:r>
                        <a:rPr lang="en" sz="1100"/>
                        <a:t>The user can curate roles they support for people in their network to apply to.</a:t>
                      </a:r>
                      <a:endParaRPr sz="1100"/>
                    </a:p>
                  </a:txBody>
                  <a:tcPr marT="91425" marB="91425" marR="91425" marL="91425"/>
                </a:tc>
              </a:tr>
              <a:tr h="261225">
                <a:tc>
                  <a:txBody>
                    <a:bodyPr/>
                    <a:lstStyle/>
                    <a:p>
                      <a:pPr indent="0" lvl="0" marL="0" rtl="0" algn="l">
                        <a:spcBef>
                          <a:spcPts val="0"/>
                        </a:spcBef>
                        <a:spcAft>
                          <a:spcPts val="0"/>
                        </a:spcAft>
                        <a:buNone/>
                      </a:pPr>
                      <a:r>
                        <a:rPr lang="en" sz="1100"/>
                        <a:t>P2</a:t>
                      </a:r>
                      <a:endParaRPr sz="1100"/>
                    </a:p>
                  </a:txBody>
                  <a:tcPr marT="91425" marB="91425" marR="91425" marL="91425"/>
                </a:tc>
                <a:tc>
                  <a:txBody>
                    <a:bodyPr/>
                    <a:lstStyle/>
                    <a:p>
                      <a:pPr indent="0" lvl="0" marL="0" rtl="0" algn="l">
                        <a:spcBef>
                          <a:spcPts val="0"/>
                        </a:spcBef>
                        <a:spcAft>
                          <a:spcPts val="0"/>
                        </a:spcAft>
                        <a:buNone/>
                      </a:pPr>
                      <a:r>
                        <a:rPr lang="en" sz="1100"/>
                        <a:t>Job boards ordering</a:t>
                      </a:r>
                      <a:endParaRPr sz="1100"/>
                    </a:p>
                  </a:txBody>
                  <a:tcPr marT="91425" marB="91425" marR="91425" marL="91425"/>
                </a:tc>
                <a:tc>
                  <a:txBody>
                    <a:bodyPr/>
                    <a:lstStyle/>
                    <a:p>
                      <a:pPr indent="0" lvl="0" marL="0" rtl="0" algn="l">
                        <a:spcBef>
                          <a:spcPts val="0"/>
                        </a:spcBef>
                        <a:spcAft>
                          <a:spcPts val="0"/>
                        </a:spcAft>
                        <a:buNone/>
                      </a:pPr>
                      <a:r>
                        <a:rPr lang="en" sz="1100"/>
                        <a:t>Users should be able to filter the jobs boards just as they would filter any other feature on the platform. With this, users should be able to filter jobs by company, experience level and skills.</a:t>
                      </a:r>
                      <a:endParaRPr sz="1100"/>
                    </a:p>
                  </a:txBody>
                  <a:tcPr marT="91425" marB="91425" marR="91425" marL="91425"/>
                </a:tc>
              </a:tr>
              <a:tr h="261225">
                <a:tc>
                  <a:txBody>
                    <a:bodyPr/>
                    <a:lstStyle/>
                    <a:p>
                      <a:pPr indent="0" lvl="0" marL="0" rtl="0" algn="l">
                        <a:spcBef>
                          <a:spcPts val="0"/>
                        </a:spcBef>
                        <a:spcAft>
                          <a:spcPts val="0"/>
                        </a:spcAft>
                        <a:buNone/>
                      </a:pPr>
                      <a:r>
                        <a:rPr lang="en" sz="1100"/>
                        <a:t>P0</a:t>
                      </a:r>
                      <a:endParaRPr sz="1100"/>
                    </a:p>
                  </a:txBody>
                  <a:tcPr marT="91425" marB="91425" marR="91425" marL="91425"/>
                </a:tc>
                <a:tc>
                  <a:txBody>
                    <a:bodyPr/>
                    <a:lstStyle/>
                    <a:p>
                      <a:pPr indent="0" lvl="0" marL="0" rtl="0" algn="l">
                        <a:spcBef>
                          <a:spcPts val="0"/>
                        </a:spcBef>
                        <a:spcAft>
                          <a:spcPts val="0"/>
                        </a:spcAft>
                        <a:buNone/>
                      </a:pPr>
                      <a:r>
                        <a:rPr lang="en" sz="1100"/>
                        <a:t>Apply with referral</a:t>
                      </a:r>
                      <a:endParaRPr sz="1100"/>
                    </a:p>
                  </a:txBody>
                  <a:tcPr marT="91425" marB="91425" marR="91425" marL="91425"/>
                </a:tc>
                <a:tc>
                  <a:txBody>
                    <a:bodyPr/>
                    <a:lstStyle/>
                    <a:p>
                      <a:pPr indent="0" lvl="0" marL="0" rtl="0" algn="l">
                        <a:spcBef>
                          <a:spcPts val="0"/>
                        </a:spcBef>
                        <a:spcAft>
                          <a:spcPts val="0"/>
                        </a:spcAft>
                        <a:buNone/>
                      </a:pPr>
                      <a:r>
                        <a:rPr lang="en" sz="1100"/>
                        <a:t>The user should be able to see jobs that allow them apply with referrals. Also, this should allow them see a list of profiles they can request a referral for the specific job.</a:t>
                      </a:r>
                      <a:endParaRPr sz="1100"/>
                    </a:p>
                  </a:txBody>
                  <a:tcPr marT="91425" marB="91425" marR="91425" marL="91425"/>
                </a:tc>
              </a:tr>
              <a:tr h="261225">
                <a:tc>
                  <a:txBody>
                    <a:bodyPr/>
                    <a:lstStyle/>
                    <a:p>
                      <a:pPr indent="0" lvl="0" marL="0" rtl="0" algn="l">
                        <a:spcBef>
                          <a:spcPts val="0"/>
                        </a:spcBef>
                        <a:spcAft>
                          <a:spcPts val="0"/>
                        </a:spcAft>
                        <a:buNone/>
                      </a:pPr>
                      <a:r>
                        <a:rPr lang="en" sz="1100"/>
                        <a:t>P2</a:t>
                      </a:r>
                      <a:endParaRPr sz="1100"/>
                    </a:p>
                  </a:txBody>
                  <a:tcPr marT="91425" marB="91425" marR="91425" marL="91425"/>
                </a:tc>
                <a:tc>
                  <a:txBody>
                    <a:bodyPr/>
                    <a:lstStyle/>
                    <a:p>
                      <a:pPr indent="0" lvl="0" marL="0" rtl="0" algn="l">
                        <a:spcBef>
                          <a:spcPts val="0"/>
                        </a:spcBef>
                        <a:spcAft>
                          <a:spcPts val="0"/>
                        </a:spcAft>
                        <a:buNone/>
                      </a:pPr>
                      <a:r>
                        <a:rPr lang="en" sz="1100"/>
                        <a:t>View more referral profiles</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t>This is a premium feature that allows users see more than the maximum number of profiles. Users are only permitted to see a given number of profiles at a time but the paid product allows for them to see more.</a:t>
                      </a:r>
                      <a:endParaRPr sz="1100"/>
                    </a:p>
                    <a:p>
                      <a:pPr indent="0" lvl="0" marL="0" rtl="0" algn="l">
                        <a:spcBef>
                          <a:spcPts val="0"/>
                        </a:spcBef>
                        <a:spcAft>
                          <a:spcPts val="0"/>
                        </a:spcAft>
                        <a:buNone/>
                      </a:pPr>
                      <a:r>
                        <a:t/>
                      </a:r>
                      <a:endParaRPr sz="1100"/>
                    </a:p>
                  </a:txBody>
                  <a:tcPr marT="91425" marB="91425" marR="91425" marL="91425"/>
                </a:tc>
              </a:tr>
            </a:tbl>
          </a:graphicData>
        </a:graphic>
      </p:graphicFrame>
      <p:sp>
        <p:nvSpPr>
          <p:cNvPr id="428" name="Google Shape;428;p68"/>
          <p:cNvSpPr txBox="1"/>
          <p:nvPr/>
        </p:nvSpPr>
        <p:spPr>
          <a:xfrm>
            <a:off x="311700" y="1017725"/>
            <a:ext cx="3000000" cy="400200"/>
          </a:xfrm>
          <a:prstGeom prst="rect">
            <a:avLst/>
          </a:prstGeom>
          <a:noFill/>
          <a:ln>
            <a:noFill/>
          </a:ln>
        </p:spPr>
        <p:txBody>
          <a:bodyPr anchorCtr="0" anchor="t" bIns="91425" lIns="91425" spcFirstLastPara="1" rIns="91425" wrap="square" tIns="91425">
            <a:spAutoFit/>
          </a:bodyPr>
          <a:lstStyle/>
          <a:p>
            <a:pPr indent="0" lvl="0" marL="114300" rtl="0" algn="l">
              <a:lnSpc>
                <a:spcPct val="115000"/>
              </a:lnSpc>
              <a:spcBef>
                <a:spcPts val="0"/>
              </a:spcBef>
              <a:spcAft>
                <a:spcPts val="0"/>
              </a:spcAft>
              <a:buNone/>
            </a:pPr>
            <a:r>
              <a:rPr b="1" lang="en">
                <a:solidFill>
                  <a:srgbClr val="333333"/>
                </a:solidFill>
                <a:latin typeface="Open Sans"/>
                <a:ea typeface="Open Sans"/>
                <a:cs typeface="Open Sans"/>
                <a:sym typeface="Open Sans"/>
              </a:rPr>
              <a:t>key Features &amp; Scope</a:t>
            </a:r>
            <a:endParaRPr>
              <a:solidFill>
                <a:srgbClr val="333333"/>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Updated PRD </a:t>
            </a:r>
            <a:r>
              <a:rPr lang="en" sz="1800"/>
              <a:t>(page 4)</a:t>
            </a:r>
            <a:endParaRPr/>
          </a:p>
        </p:txBody>
      </p:sp>
      <p:sp>
        <p:nvSpPr>
          <p:cNvPr id="434" name="Google Shape;434;p69"/>
          <p:cNvSpPr txBox="1"/>
          <p:nvPr/>
        </p:nvSpPr>
        <p:spPr>
          <a:xfrm>
            <a:off x="311700" y="1087800"/>
            <a:ext cx="3000000" cy="82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333333"/>
                </a:solidFill>
                <a:latin typeface="Open Sans"/>
                <a:ea typeface="Open Sans"/>
                <a:cs typeface="Open Sans"/>
                <a:sym typeface="Open Sans"/>
              </a:rPr>
              <a:t>Core UX Flow</a:t>
            </a:r>
            <a:endParaRPr sz="1800">
              <a:solidFill>
                <a:srgbClr val="333333"/>
              </a:solidFill>
            </a:endParaRPr>
          </a:p>
          <a:p>
            <a:pPr indent="0" lvl="0" marL="0" rtl="0" algn="l">
              <a:lnSpc>
                <a:spcPct val="115000"/>
              </a:lnSpc>
              <a:spcBef>
                <a:spcPts val="0"/>
              </a:spcBef>
              <a:spcAft>
                <a:spcPts val="0"/>
              </a:spcAft>
              <a:buNone/>
            </a:pPr>
            <a:r>
              <a:rPr lang="en" sz="1200" u="sng">
                <a:solidFill>
                  <a:schemeClr val="hlink"/>
                </a:solidFill>
                <a:latin typeface="Open Sans"/>
                <a:ea typeface="Open Sans"/>
                <a:cs typeface="Open Sans"/>
                <a:sym typeface="Open Sans"/>
                <a:hlinkClick r:id="rId3"/>
              </a:rPr>
              <a:t>Mocks</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u="sng">
                <a:solidFill>
                  <a:schemeClr val="hlink"/>
                </a:solidFill>
                <a:latin typeface="Open Sans"/>
                <a:ea typeface="Open Sans"/>
                <a:cs typeface="Open Sans"/>
                <a:sym typeface="Open Sans"/>
                <a:hlinkClick r:id="rId4"/>
              </a:rPr>
              <a:t>Prototype</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160" name="Google Shape;16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hiring solutions are transforming the talent acquisition market by providing unique access not only to active job seekers but also to passive candidates who are not actively looking to change jobs.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6"/>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SzPts val="500"/>
              <a:buFont typeface="Open Sans"/>
              <a:buNone/>
            </a:pPr>
            <a:r>
              <a:rPr lang="en"/>
              <a:t>Understand</a:t>
            </a:r>
            <a:endParaRPr sz="500"/>
          </a:p>
        </p:txBody>
      </p:sp>
      <p:sp>
        <p:nvSpPr>
          <p:cNvPr id="166" name="Google Shape;166;p36"/>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500"/>
              <a:buFont typeface="Open Sans"/>
              <a:buNone/>
            </a:pPr>
            <a:r>
              <a:rPr lang="en" sz="700">
                <a:solidFill>
                  <a:schemeClr val="lt1"/>
                </a:solidFill>
              </a:rPr>
              <a:t>© 2019 Udacity.  All rights reserved.</a:t>
            </a:r>
            <a:endParaRPr sz="700">
              <a:solidFill>
                <a:schemeClr val="lt2"/>
              </a:solidFill>
            </a:endParaRPr>
          </a:p>
        </p:txBody>
      </p:sp>
      <p:sp>
        <p:nvSpPr>
          <p:cNvPr id="167" name="Google Shape;167;p36"/>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Open Sans"/>
                <a:ea typeface="Open Sans"/>
                <a:cs typeface="Open Sans"/>
                <a:sym typeface="Open Sans"/>
              </a:rPr>
              <a:t>Create a shared understanding of the space, problem, and goals</a:t>
            </a:r>
            <a:endParaRPr b="0" i="0" sz="1400" u="none" cap="none" strike="noStrik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7"/>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3200"/>
              <a:t>How Might We</a:t>
            </a:r>
            <a:endParaRPr sz="3200"/>
          </a:p>
        </p:txBody>
      </p:sp>
      <p:sp>
        <p:nvSpPr>
          <p:cNvPr id="173" name="Google Shape;173;p37"/>
          <p:cNvSpPr/>
          <p:nvPr/>
        </p:nvSpPr>
        <p:spPr>
          <a:xfrm>
            <a:off x="1228050" y="1363262"/>
            <a:ext cx="1167000" cy="1118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0" lang="en" sz="1100" u="none" cap="none" strike="noStrike">
                <a:solidFill>
                  <a:srgbClr val="000000"/>
                </a:solidFill>
              </a:rPr>
              <a:t>How might </a:t>
            </a:r>
            <a:r>
              <a:rPr lang="en" sz="1100"/>
              <a:t>we make job descriptions relevant?</a:t>
            </a:r>
            <a:endParaRPr i="0" sz="1100" u="none" cap="none" strike="noStrike">
              <a:solidFill>
                <a:srgbClr val="000000"/>
              </a:solidFill>
            </a:endParaRPr>
          </a:p>
          <a:p>
            <a:pPr indent="0" lvl="0" marL="0" marR="0" rtl="0" algn="l">
              <a:lnSpc>
                <a:spcPct val="100000"/>
              </a:lnSpc>
              <a:spcBef>
                <a:spcPts val="0"/>
              </a:spcBef>
              <a:spcAft>
                <a:spcPts val="0"/>
              </a:spcAft>
              <a:buClr>
                <a:srgbClr val="000000"/>
              </a:buClr>
              <a:buSzPts val="1000"/>
              <a:buFont typeface="Arial"/>
              <a:buNone/>
            </a:pPr>
            <a:r>
              <a:t/>
            </a:r>
            <a:endParaRPr i="0" sz="1100" u="none" cap="none" strike="noStrike">
              <a:solidFill>
                <a:srgbClr val="000000"/>
              </a:solidFill>
            </a:endParaRPr>
          </a:p>
        </p:txBody>
      </p:sp>
      <p:sp>
        <p:nvSpPr>
          <p:cNvPr id="174" name="Google Shape;174;p37"/>
          <p:cNvSpPr/>
          <p:nvPr/>
        </p:nvSpPr>
        <p:spPr>
          <a:xfrm>
            <a:off x="2603282" y="1363262"/>
            <a:ext cx="1167000" cy="1118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0" lang="en" sz="1100" u="none" cap="none" strike="noStrike">
                <a:solidFill>
                  <a:srgbClr val="000000"/>
                </a:solidFill>
              </a:rPr>
              <a:t>How might we</a:t>
            </a:r>
            <a:r>
              <a:rPr lang="en" sz="1100"/>
              <a:t> collect better job preferences data?</a:t>
            </a:r>
            <a:endParaRPr i="0" sz="1100" u="none" cap="none" strike="noStrike">
              <a:solidFill>
                <a:srgbClr val="000000"/>
              </a:solidFill>
            </a:endParaRPr>
          </a:p>
          <a:p>
            <a:pPr indent="0" lvl="0" marL="0" marR="0" rtl="0" algn="l">
              <a:lnSpc>
                <a:spcPct val="100000"/>
              </a:lnSpc>
              <a:spcBef>
                <a:spcPts val="0"/>
              </a:spcBef>
              <a:spcAft>
                <a:spcPts val="0"/>
              </a:spcAft>
              <a:buClr>
                <a:srgbClr val="000000"/>
              </a:buClr>
              <a:buSzPts val="1000"/>
              <a:buFont typeface="Arial"/>
              <a:buNone/>
            </a:pPr>
            <a:r>
              <a:t/>
            </a:r>
            <a:endParaRPr i="0" sz="1100" u="none" cap="none" strike="noStrike">
              <a:solidFill>
                <a:srgbClr val="000000"/>
              </a:solidFill>
            </a:endParaRPr>
          </a:p>
        </p:txBody>
      </p:sp>
      <p:sp>
        <p:nvSpPr>
          <p:cNvPr id="175" name="Google Shape;175;p37"/>
          <p:cNvSpPr/>
          <p:nvPr/>
        </p:nvSpPr>
        <p:spPr>
          <a:xfrm>
            <a:off x="4008185" y="1363262"/>
            <a:ext cx="1167000" cy="1118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0" lang="en" sz="1100" u="none" cap="none" strike="noStrike">
                <a:solidFill>
                  <a:srgbClr val="000000"/>
                </a:solidFill>
              </a:rPr>
              <a:t>How might w</a:t>
            </a:r>
            <a:r>
              <a:rPr lang="en" sz="1100"/>
              <a:t>e offer even more jobs to candidates?</a:t>
            </a:r>
            <a:endParaRPr i="0" sz="1100" u="none" cap="none" strike="noStrike">
              <a:solidFill>
                <a:srgbClr val="000000"/>
              </a:solidFill>
            </a:endParaRPr>
          </a:p>
        </p:txBody>
      </p:sp>
      <p:sp>
        <p:nvSpPr>
          <p:cNvPr id="176" name="Google Shape;176;p37"/>
          <p:cNvSpPr/>
          <p:nvPr/>
        </p:nvSpPr>
        <p:spPr>
          <a:xfrm>
            <a:off x="5365014" y="1363262"/>
            <a:ext cx="1167000" cy="1118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0" lang="en" sz="1100" u="none" cap="none" strike="noStrike">
                <a:solidFill>
                  <a:srgbClr val="000000"/>
                </a:solidFill>
              </a:rPr>
              <a:t>How might we</a:t>
            </a:r>
            <a:r>
              <a:rPr lang="en" sz="1100"/>
              <a:t> help candidates find entry level positions?</a:t>
            </a:r>
            <a:endParaRPr i="0" sz="1100" u="none" cap="none" strike="noStrike">
              <a:solidFill>
                <a:srgbClr val="000000"/>
              </a:solidFill>
            </a:endParaRPr>
          </a:p>
        </p:txBody>
      </p:sp>
      <p:sp>
        <p:nvSpPr>
          <p:cNvPr id="177" name="Google Shape;177;p37"/>
          <p:cNvSpPr/>
          <p:nvPr/>
        </p:nvSpPr>
        <p:spPr>
          <a:xfrm>
            <a:off x="1228050" y="2662148"/>
            <a:ext cx="1167000" cy="1118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0" lang="en" sz="1100" u="none" cap="none" strike="noStrike">
                <a:solidFill>
                  <a:srgbClr val="000000"/>
                </a:solidFill>
              </a:rPr>
              <a:t>How might w</a:t>
            </a:r>
            <a:r>
              <a:rPr lang="en" sz="1100"/>
              <a:t>e aid employees refer relevant jobs to candidates?</a:t>
            </a:r>
            <a:endParaRPr i="0" sz="1100" u="none" cap="none" strike="noStrike">
              <a:solidFill>
                <a:srgbClr val="000000"/>
              </a:solidFill>
            </a:endParaRPr>
          </a:p>
        </p:txBody>
      </p:sp>
      <p:sp>
        <p:nvSpPr>
          <p:cNvPr id="178" name="Google Shape;178;p37"/>
          <p:cNvSpPr/>
          <p:nvPr/>
        </p:nvSpPr>
        <p:spPr>
          <a:xfrm>
            <a:off x="2618118" y="2662148"/>
            <a:ext cx="1167000" cy="1118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0" lang="en" sz="1100" u="none" cap="none" strike="noStrike">
                <a:solidFill>
                  <a:srgbClr val="000000"/>
                </a:solidFill>
              </a:rPr>
              <a:t>How might we</a:t>
            </a:r>
            <a:r>
              <a:rPr lang="en" sz="1100"/>
              <a:t> recreate offline career fairs for candidates?</a:t>
            </a:r>
            <a:endParaRPr i="0" sz="1100" u="none" cap="none" strike="noStrike">
              <a:solidFill>
                <a:srgbClr val="000000"/>
              </a:solidFill>
            </a:endParaRPr>
          </a:p>
        </p:txBody>
      </p:sp>
      <p:sp>
        <p:nvSpPr>
          <p:cNvPr id="179" name="Google Shape;179;p37"/>
          <p:cNvSpPr txBox="1"/>
          <p:nvPr>
            <p:ph type="title"/>
          </p:nvPr>
        </p:nvSpPr>
        <p:spPr>
          <a:xfrm>
            <a:off x="311700" y="6736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1400"/>
              <a:t>Use these digital stickies to capture your ideas. Feel free to rearrange. Colorize. Etc</a:t>
            </a:r>
            <a:endParaRPr sz="1400"/>
          </a:p>
        </p:txBody>
      </p:sp>
      <p:sp>
        <p:nvSpPr>
          <p:cNvPr id="180" name="Google Shape;180;p37"/>
          <p:cNvSpPr/>
          <p:nvPr/>
        </p:nvSpPr>
        <p:spPr>
          <a:xfrm>
            <a:off x="6721843" y="1363262"/>
            <a:ext cx="1167000" cy="1118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0" lang="en" sz="1100" u="none" cap="none" strike="noStrike">
                <a:solidFill>
                  <a:srgbClr val="000000"/>
                </a:solidFill>
              </a:rPr>
              <a:t>How might we</a:t>
            </a:r>
            <a:r>
              <a:rPr lang="en" sz="1100"/>
              <a:t> bring jobs closer to candidates?</a:t>
            </a:r>
            <a:endParaRPr i="0" sz="1100" u="none" cap="none" strike="noStrike">
              <a:solidFill>
                <a:srgbClr val="000000"/>
              </a:solidFill>
            </a:endParaRPr>
          </a:p>
        </p:txBody>
      </p:sp>
      <p:sp>
        <p:nvSpPr>
          <p:cNvPr id="181" name="Google Shape;181;p37"/>
          <p:cNvSpPr/>
          <p:nvPr/>
        </p:nvSpPr>
        <p:spPr>
          <a:xfrm>
            <a:off x="4008214" y="2662148"/>
            <a:ext cx="1167000" cy="1118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0" lang="en" sz="1100" u="none" cap="none" strike="noStrike">
                <a:solidFill>
                  <a:srgbClr val="000000"/>
                </a:solidFill>
              </a:rPr>
              <a:t>How might we</a:t>
            </a:r>
            <a:r>
              <a:rPr lang="en" sz="1100"/>
              <a:t> provide jobs to candidates transitioning to new roles?</a:t>
            </a:r>
            <a:endParaRPr i="0" sz="1100" u="none" cap="none" strike="noStrike">
              <a:solidFill>
                <a:srgbClr val="000000"/>
              </a:solidFill>
            </a:endParaRPr>
          </a:p>
        </p:txBody>
      </p:sp>
      <p:sp>
        <p:nvSpPr>
          <p:cNvPr id="182" name="Google Shape;182;p37"/>
          <p:cNvSpPr/>
          <p:nvPr/>
        </p:nvSpPr>
        <p:spPr>
          <a:xfrm>
            <a:off x="5413116" y="2662148"/>
            <a:ext cx="1167000" cy="1118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0" lang="en" sz="1100" u="none" cap="none" strike="noStrike">
                <a:solidFill>
                  <a:srgbClr val="000000"/>
                </a:solidFill>
              </a:rPr>
              <a:t>How might we</a:t>
            </a:r>
            <a:r>
              <a:rPr lang="en" sz="1100"/>
              <a:t> help candidates make better job choices?</a:t>
            </a:r>
            <a:endParaRPr i="0" sz="1100" u="none" cap="none" strike="noStrike">
              <a:solidFill>
                <a:srgbClr val="000000"/>
              </a:solidFill>
            </a:endParaRPr>
          </a:p>
        </p:txBody>
      </p:sp>
      <p:sp>
        <p:nvSpPr>
          <p:cNvPr id="183" name="Google Shape;183;p37"/>
          <p:cNvSpPr/>
          <p:nvPr/>
        </p:nvSpPr>
        <p:spPr>
          <a:xfrm>
            <a:off x="6748942" y="2662148"/>
            <a:ext cx="1167000" cy="1118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0" lang="en" sz="1100" u="none" cap="none" strike="noStrike">
                <a:solidFill>
                  <a:srgbClr val="000000"/>
                </a:solidFill>
              </a:rPr>
              <a:t>How might we</a:t>
            </a:r>
            <a:r>
              <a:rPr lang="en" sz="1100"/>
              <a:t> help recruiters deliver better job posts?</a:t>
            </a:r>
            <a:endParaRPr i="0" sz="1100" u="none" cap="none" strike="noStrike">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8"/>
          <p:cNvSpPr txBox="1"/>
          <p:nvPr>
            <p:ph idx="2" type="body"/>
          </p:nvPr>
        </p:nvSpPr>
        <p:spPr>
          <a:xfrm>
            <a:off x="4911150" y="1870350"/>
            <a:ext cx="3837000" cy="1402800"/>
          </a:xfrm>
          <a:prstGeom prst="rect">
            <a:avLst/>
          </a:prstGeom>
          <a:noFill/>
          <a:ln>
            <a:noFill/>
          </a:ln>
        </p:spPr>
        <p:txBody>
          <a:bodyPr anchorCtr="0" anchor="ctr" bIns="91425" lIns="91425" spcFirstLastPara="1" rIns="91425" wrap="square" tIns="91425">
            <a:noAutofit/>
          </a:bodyPr>
          <a:lstStyle/>
          <a:p>
            <a:pPr indent="0" lvl="0" marL="114300" rtl="0" algn="l">
              <a:lnSpc>
                <a:spcPct val="115000"/>
              </a:lnSpc>
              <a:spcBef>
                <a:spcPts val="0"/>
              </a:spcBef>
              <a:spcAft>
                <a:spcPts val="0"/>
              </a:spcAft>
              <a:buSzPts val="1800"/>
              <a:buNone/>
            </a:pPr>
            <a:r>
              <a:rPr lang="en" sz="1400">
                <a:solidFill>
                  <a:srgbClr val="002060"/>
                </a:solidFill>
              </a:rPr>
              <a:t>LinkedIn is trying to expand its job market offerings by creating an app that will recommend the best jobs to recent college graduates based on their skills and preferences</a:t>
            </a:r>
            <a:r>
              <a:rPr lang="en" sz="1400"/>
              <a:t>.</a:t>
            </a:r>
            <a:endParaRPr sz="1400"/>
          </a:p>
        </p:txBody>
      </p:sp>
      <p:sp>
        <p:nvSpPr>
          <p:cNvPr id="189" name="Google Shape;189;p3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p>
            <a:pPr indent="0" lvl="0" marL="0" rtl="0" algn="ctr">
              <a:lnSpc>
                <a:spcPct val="120000"/>
              </a:lnSpc>
              <a:spcBef>
                <a:spcPts val="0"/>
              </a:spcBef>
              <a:spcAft>
                <a:spcPts val="0"/>
              </a:spcAft>
              <a:buSzPts val="4200"/>
              <a:buNone/>
            </a:pPr>
            <a:r>
              <a:rPr b="1" lang="en" sz="3200"/>
              <a:t>How Might We</a:t>
            </a:r>
            <a:endParaRPr b="1" sz="3200"/>
          </a:p>
        </p:txBody>
      </p:sp>
      <p:sp>
        <p:nvSpPr>
          <p:cNvPr id="190" name="Google Shape;190;p38"/>
          <p:cNvSpPr txBox="1"/>
          <p:nvPr>
            <p:ph idx="1" type="subTitle"/>
          </p:nvPr>
        </p:nvSpPr>
        <p:spPr>
          <a:xfrm>
            <a:off x="663900" y="2715475"/>
            <a:ext cx="3248400" cy="4560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SzPts val="2100"/>
              <a:buNone/>
            </a:pPr>
            <a:r>
              <a:rPr lang="en" sz="2400">
                <a:solidFill>
                  <a:srgbClr val="00B0F0"/>
                </a:solidFill>
              </a:rPr>
              <a:t>LinkedIn project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9"/>
          <p:cNvSpPr txBox="1"/>
          <p:nvPr/>
        </p:nvSpPr>
        <p:spPr>
          <a:xfrm>
            <a:off x="83100" y="216425"/>
            <a:ext cx="53553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2D3D4A"/>
                </a:solidFill>
                <a:latin typeface="Open Sans"/>
                <a:ea typeface="Open Sans"/>
                <a:cs typeface="Open Sans"/>
                <a:sym typeface="Open Sans"/>
              </a:rPr>
              <a:t>Best Job Seeker Experience</a:t>
            </a:r>
            <a:endParaRPr b="0" i="0" sz="3200" u="none" cap="none" strike="noStrike">
              <a:solidFill>
                <a:srgbClr val="2D3D4A"/>
              </a:solidFill>
              <a:latin typeface="Open Sans"/>
              <a:ea typeface="Open Sans"/>
              <a:cs typeface="Open Sans"/>
              <a:sym typeface="Open Sans"/>
            </a:endParaRPr>
          </a:p>
        </p:txBody>
      </p:sp>
      <p:sp>
        <p:nvSpPr>
          <p:cNvPr id="196" name="Google Shape;196;p39"/>
          <p:cNvSpPr/>
          <p:nvPr/>
        </p:nvSpPr>
        <p:spPr>
          <a:xfrm>
            <a:off x="2647768" y="1373537"/>
            <a:ext cx="1167000" cy="1118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0" lang="en" sz="1100" u="none" cap="none" strike="noStrike">
                <a:solidFill>
                  <a:srgbClr val="000000"/>
                </a:solidFill>
              </a:rPr>
              <a:t>How might we</a:t>
            </a:r>
            <a:r>
              <a:rPr lang="en" sz="1100"/>
              <a:t> bring jobs closer to candidates?</a:t>
            </a:r>
            <a:endParaRPr i="0" sz="1100" u="none" cap="none" strike="noStrike">
              <a:solidFill>
                <a:srgbClr val="000000"/>
              </a:solidFill>
            </a:endParaRPr>
          </a:p>
        </p:txBody>
      </p:sp>
      <p:sp>
        <p:nvSpPr>
          <p:cNvPr id="197" name="Google Shape;197;p39"/>
          <p:cNvSpPr/>
          <p:nvPr/>
        </p:nvSpPr>
        <p:spPr>
          <a:xfrm>
            <a:off x="1480766" y="1486873"/>
            <a:ext cx="1167000" cy="1118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0" lang="en" sz="1100" u="none" cap="none" strike="noStrike">
                <a:solidFill>
                  <a:srgbClr val="000000"/>
                </a:solidFill>
              </a:rPr>
              <a:t>How might we</a:t>
            </a:r>
            <a:r>
              <a:rPr lang="en" sz="1100"/>
              <a:t> help candidates make better job choices?</a:t>
            </a:r>
            <a:endParaRPr i="0" sz="1100" u="none" cap="none" strike="noStrike">
              <a:solidFill>
                <a:srgbClr val="000000"/>
              </a:solidFill>
            </a:endParaRPr>
          </a:p>
        </p:txBody>
      </p:sp>
      <p:sp>
        <p:nvSpPr>
          <p:cNvPr id="198" name="Google Shape;198;p39"/>
          <p:cNvSpPr txBox="1"/>
          <p:nvPr/>
        </p:nvSpPr>
        <p:spPr>
          <a:xfrm>
            <a:off x="1272138" y="3237425"/>
            <a:ext cx="29772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Understand Interests &amp; Preferences</a:t>
            </a:r>
            <a:endParaRPr b="0" i="0" sz="1400" u="none" cap="none" strike="noStrike">
              <a:solidFill>
                <a:srgbClr val="000000"/>
              </a:solidFill>
              <a:latin typeface="Open Sans"/>
              <a:ea typeface="Open Sans"/>
              <a:cs typeface="Open Sans"/>
              <a:sym typeface="Open Sans"/>
            </a:endParaRPr>
          </a:p>
        </p:txBody>
      </p:sp>
      <p:sp>
        <p:nvSpPr>
          <p:cNvPr id="199" name="Google Shape;199;p39"/>
          <p:cNvSpPr/>
          <p:nvPr/>
        </p:nvSpPr>
        <p:spPr>
          <a:xfrm>
            <a:off x="2161813" y="217277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assess a user's job preferences?</a:t>
            </a:r>
            <a:endParaRPr b="0" i="0" sz="1000" u="none" cap="none" strike="noStrike">
              <a:solidFill>
                <a:srgbClr val="000000"/>
              </a:solidFill>
              <a:latin typeface="Arial"/>
              <a:ea typeface="Arial"/>
              <a:cs typeface="Arial"/>
              <a:sym typeface="Arial"/>
            </a:endParaRPr>
          </a:p>
        </p:txBody>
      </p:sp>
      <p:sp>
        <p:nvSpPr>
          <p:cNvPr id="200" name="Google Shape;200;p39"/>
          <p:cNvSpPr/>
          <p:nvPr/>
        </p:nvSpPr>
        <p:spPr>
          <a:xfrm>
            <a:off x="6040968" y="1248723"/>
            <a:ext cx="1167000" cy="1118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0" lang="en" sz="1100" u="none" cap="none" strike="noStrike">
                <a:solidFill>
                  <a:srgbClr val="000000"/>
                </a:solidFill>
              </a:rPr>
              <a:t>How might we</a:t>
            </a:r>
            <a:r>
              <a:rPr lang="en" sz="1100"/>
              <a:t> make online career fairs for candidates?</a:t>
            </a:r>
            <a:endParaRPr i="0" sz="1100" u="none" cap="none" strike="noStrike">
              <a:solidFill>
                <a:srgbClr val="000000"/>
              </a:solidFill>
            </a:endParaRPr>
          </a:p>
        </p:txBody>
      </p:sp>
      <p:sp>
        <p:nvSpPr>
          <p:cNvPr id="201" name="Google Shape;201;p39"/>
          <p:cNvSpPr/>
          <p:nvPr/>
        </p:nvSpPr>
        <p:spPr>
          <a:xfrm>
            <a:off x="7242900" y="12129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help grads assess job fit?</a:t>
            </a:r>
            <a:endParaRPr b="0" i="0" sz="1000" u="none" cap="none" strike="noStrike">
              <a:solidFill>
                <a:srgbClr val="000000"/>
              </a:solidFill>
              <a:latin typeface="Arial"/>
              <a:ea typeface="Arial"/>
              <a:cs typeface="Arial"/>
              <a:sym typeface="Arial"/>
            </a:endParaRPr>
          </a:p>
        </p:txBody>
      </p:sp>
      <p:sp>
        <p:nvSpPr>
          <p:cNvPr id="202" name="Google Shape;202;p39"/>
          <p:cNvSpPr/>
          <p:nvPr/>
        </p:nvSpPr>
        <p:spPr>
          <a:xfrm>
            <a:off x="6119413" y="2043713"/>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help colleges grads learn what jobs are really like?</a:t>
            </a:r>
            <a:endParaRPr b="0" i="0" sz="1000" u="none" cap="none" strike="noStrike">
              <a:solidFill>
                <a:srgbClr val="000000"/>
              </a:solidFill>
              <a:latin typeface="Arial"/>
              <a:ea typeface="Arial"/>
              <a:cs typeface="Arial"/>
              <a:sym typeface="Arial"/>
            </a:endParaRPr>
          </a:p>
        </p:txBody>
      </p:sp>
      <p:sp>
        <p:nvSpPr>
          <p:cNvPr id="203" name="Google Shape;203;p39"/>
          <p:cNvSpPr txBox="1"/>
          <p:nvPr/>
        </p:nvSpPr>
        <p:spPr>
          <a:xfrm>
            <a:off x="6364450" y="3163763"/>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Job </a:t>
            </a:r>
            <a:r>
              <a:rPr lang="en">
                <a:latin typeface="Open Sans"/>
                <a:ea typeface="Open Sans"/>
                <a:cs typeface="Open Sans"/>
                <a:sym typeface="Open Sans"/>
              </a:rPr>
              <a:t>Feedback and I</a:t>
            </a:r>
            <a:r>
              <a:rPr b="0" i="0" lang="en" sz="1400" u="none" cap="none" strike="noStrike">
                <a:solidFill>
                  <a:srgbClr val="000000"/>
                </a:solidFill>
                <a:latin typeface="Open Sans"/>
                <a:ea typeface="Open Sans"/>
                <a:cs typeface="Open Sans"/>
                <a:sym typeface="Open Sans"/>
              </a:rPr>
              <a:t>nsights</a:t>
            </a:r>
            <a:endParaRPr b="0" i="0" sz="1400" u="none" cap="none" strike="noStrike">
              <a:solidFill>
                <a:srgbClr val="000000"/>
              </a:solidFill>
              <a:latin typeface="Open Sans"/>
              <a:ea typeface="Open Sans"/>
              <a:cs typeface="Open Sans"/>
              <a:sym typeface="Open Sans"/>
            </a:endParaRPr>
          </a:p>
        </p:txBody>
      </p:sp>
      <p:sp>
        <p:nvSpPr>
          <p:cNvPr id="204" name="Google Shape;204;p39"/>
          <p:cNvSpPr/>
          <p:nvPr/>
        </p:nvSpPr>
        <p:spPr>
          <a:xfrm>
            <a:off x="7164439" y="2134048"/>
            <a:ext cx="1167000" cy="1118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0" lang="en" sz="1100" u="none" cap="none" strike="noStrike">
                <a:solidFill>
                  <a:srgbClr val="000000"/>
                </a:solidFill>
              </a:rPr>
              <a:t>How might we</a:t>
            </a:r>
            <a:r>
              <a:rPr lang="en" sz="1100"/>
              <a:t> assess jobs for candidates transitioning to new roles?</a:t>
            </a:r>
            <a:endParaRPr i="0" sz="1100" u="none" cap="none" strike="noStrike">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0"/>
          <p:cNvSpPr txBox="1"/>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2D3D4A"/>
                </a:solidFill>
                <a:latin typeface="Open Sans"/>
                <a:ea typeface="Open Sans"/>
                <a:cs typeface="Open Sans"/>
                <a:sym typeface="Open Sans"/>
              </a:rPr>
              <a:t>Great Employee/Employer Matching</a:t>
            </a:r>
            <a:endParaRPr b="0" i="0" sz="3200" u="none" cap="none" strike="noStrike">
              <a:solidFill>
                <a:srgbClr val="2D3D4A"/>
              </a:solidFill>
              <a:latin typeface="Open Sans"/>
              <a:ea typeface="Open Sans"/>
              <a:cs typeface="Open Sans"/>
              <a:sym typeface="Open Sans"/>
            </a:endParaRPr>
          </a:p>
        </p:txBody>
      </p:sp>
      <p:sp>
        <p:nvSpPr>
          <p:cNvPr id="210" name="Google Shape;210;p40"/>
          <p:cNvSpPr/>
          <p:nvPr/>
        </p:nvSpPr>
        <p:spPr>
          <a:xfrm>
            <a:off x="5005925" y="1177800"/>
            <a:ext cx="1167000" cy="1118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0" lang="en" sz="1100" u="none" cap="none" strike="noStrike">
                <a:solidFill>
                  <a:srgbClr val="000000"/>
                </a:solidFill>
              </a:rPr>
              <a:t>How might </a:t>
            </a:r>
            <a:r>
              <a:rPr lang="en" sz="1100"/>
              <a:t>we make job descriptions relevant?</a:t>
            </a:r>
            <a:endParaRPr i="0" sz="1100" u="none" cap="none" strike="noStrike">
              <a:solidFill>
                <a:srgbClr val="000000"/>
              </a:solidFill>
            </a:endParaRPr>
          </a:p>
          <a:p>
            <a:pPr indent="0" lvl="0" marL="0" marR="0" rtl="0" algn="l">
              <a:lnSpc>
                <a:spcPct val="100000"/>
              </a:lnSpc>
              <a:spcBef>
                <a:spcPts val="0"/>
              </a:spcBef>
              <a:spcAft>
                <a:spcPts val="0"/>
              </a:spcAft>
              <a:buClr>
                <a:srgbClr val="000000"/>
              </a:buClr>
              <a:buSzPts val="1000"/>
              <a:buFont typeface="Arial"/>
              <a:buNone/>
            </a:pPr>
            <a:r>
              <a:t/>
            </a:r>
            <a:endParaRPr i="0" sz="1100" u="none" cap="none" strike="noStrike">
              <a:solidFill>
                <a:srgbClr val="000000"/>
              </a:solidFill>
            </a:endParaRPr>
          </a:p>
        </p:txBody>
      </p:sp>
      <p:sp>
        <p:nvSpPr>
          <p:cNvPr id="211" name="Google Shape;211;p40"/>
          <p:cNvSpPr/>
          <p:nvPr/>
        </p:nvSpPr>
        <p:spPr>
          <a:xfrm>
            <a:off x="3778432" y="1177800"/>
            <a:ext cx="1167000" cy="1118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0" lang="en" sz="1100" u="none" cap="none" strike="noStrike">
                <a:solidFill>
                  <a:srgbClr val="000000"/>
                </a:solidFill>
              </a:rPr>
              <a:t>How might we</a:t>
            </a:r>
            <a:r>
              <a:rPr lang="en" sz="1100"/>
              <a:t> collect better job preferences data?</a:t>
            </a:r>
            <a:endParaRPr i="0" sz="1100" u="none" cap="none" strike="noStrike">
              <a:solidFill>
                <a:srgbClr val="000000"/>
              </a:solidFill>
            </a:endParaRPr>
          </a:p>
          <a:p>
            <a:pPr indent="0" lvl="0" marL="0" marR="0" rtl="0" algn="l">
              <a:lnSpc>
                <a:spcPct val="100000"/>
              </a:lnSpc>
              <a:spcBef>
                <a:spcPts val="0"/>
              </a:spcBef>
              <a:spcAft>
                <a:spcPts val="0"/>
              </a:spcAft>
              <a:buClr>
                <a:srgbClr val="000000"/>
              </a:buClr>
              <a:buSzPts val="1000"/>
              <a:buFont typeface="Arial"/>
              <a:buNone/>
            </a:pPr>
            <a:r>
              <a:t/>
            </a:r>
            <a:endParaRPr i="0" sz="1100" u="none" cap="none" strike="noStrike">
              <a:solidFill>
                <a:srgbClr val="000000"/>
              </a:solidFill>
            </a:endParaRPr>
          </a:p>
        </p:txBody>
      </p:sp>
      <p:sp>
        <p:nvSpPr>
          <p:cNvPr id="212" name="Google Shape;212;p40"/>
          <p:cNvSpPr/>
          <p:nvPr/>
        </p:nvSpPr>
        <p:spPr>
          <a:xfrm>
            <a:off x="3203675" y="18729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create accurate matches?</a:t>
            </a:r>
            <a:endParaRPr b="0" i="0" sz="1000" u="none" cap="none" strike="noStrike">
              <a:solidFill>
                <a:srgbClr val="000000"/>
              </a:solidFill>
              <a:latin typeface="Arial"/>
              <a:ea typeface="Arial"/>
              <a:cs typeface="Arial"/>
              <a:sym typeface="Arial"/>
            </a:endParaRPr>
          </a:p>
        </p:txBody>
      </p:sp>
      <p:sp>
        <p:nvSpPr>
          <p:cNvPr id="213" name="Google Shape;213;p40"/>
          <p:cNvSpPr/>
          <p:nvPr/>
        </p:nvSpPr>
        <p:spPr>
          <a:xfrm>
            <a:off x="4194550" y="18729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How might we create an accurate and reliable recommendation engine?</a:t>
            </a:r>
            <a:endParaRPr b="0" i="0" sz="1000" u="none" cap="none" strike="noStrike">
              <a:solidFill>
                <a:srgbClr val="000000"/>
              </a:solidFill>
              <a:latin typeface="Arial"/>
              <a:ea typeface="Arial"/>
              <a:cs typeface="Arial"/>
              <a:sym typeface="Arial"/>
            </a:endParaRPr>
          </a:p>
        </p:txBody>
      </p:sp>
      <p:sp>
        <p:nvSpPr>
          <p:cNvPr id="214" name="Google Shape;214;p40"/>
          <p:cNvSpPr/>
          <p:nvPr/>
        </p:nvSpPr>
        <p:spPr>
          <a:xfrm>
            <a:off x="5272875" y="187295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match skills with employer needs?</a:t>
            </a:r>
            <a:endParaRPr b="0" i="0" sz="1000" u="none" cap="none" strike="noStrike">
              <a:solidFill>
                <a:srgbClr val="000000"/>
              </a:solidFill>
              <a:latin typeface="Arial"/>
              <a:ea typeface="Arial"/>
              <a:cs typeface="Arial"/>
              <a:sym typeface="Arial"/>
            </a:endParaRPr>
          </a:p>
        </p:txBody>
      </p:sp>
      <p:sp>
        <p:nvSpPr>
          <p:cNvPr id="215" name="Google Shape;215;p40"/>
          <p:cNvSpPr txBox="1"/>
          <p:nvPr/>
        </p:nvSpPr>
        <p:spPr>
          <a:xfrm>
            <a:off x="3891600" y="295545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Matching</a:t>
            </a:r>
            <a:endParaRPr b="0" i="0" sz="1400" u="none" cap="none" strike="noStrike">
              <a:solidFill>
                <a:srgbClr val="000000"/>
              </a:solidFill>
              <a:latin typeface="Open Sans"/>
              <a:ea typeface="Open Sans"/>
              <a:cs typeface="Open Sans"/>
              <a:sym typeface="Open Sans"/>
            </a:endParaRPr>
          </a:p>
        </p:txBody>
      </p:sp>
      <p:sp>
        <p:nvSpPr>
          <p:cNvPr id="216" name="Google Shape;216;p40"/>
          <p:cNvSpPr/>
          <p:nvPr/>
        </p:nvSpPr>
        <p:spPr>
          <a:xfrm>
            <a:off x="1522600" y="23520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get accurate and timely job market information?</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17" name="Google Shape;217;p40"/>
          <p:cNvSpPr/>
          <p:nvPr/>
        </p:nvSpPr>
        <p:spPr>
          <a:xfrm>
            <a:off x="472163" y="2352025"/>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find job openings for college grads?</a:t>
            </a:r>
            <a:endParaRPr b="0" i="0" sz="1000" u="none" cap="none" strike="noStrike">
              <a:solidFill>
                <a:srgbClr val="000000"/>
              </a:solidFill>
              <a:latin typeface="Arial"/>
              <a:ea typeface="Arial"/>
              <a:cs typeface="Arial"/>
              <a:sym typeface="Arial"/>
            </a:endParaRPr>
          </a:p>
        </p:txBody>
      </p:sp>
      <p:sp>
        <p:nvSpPr>
          <p:cNvPr id="218" name="Google Shape;218;p40"/>
          <p:cNvSpPr/>
          <p:nvPr/>
        </p:nvSpPr>
        <p:spPr>
          <a:xfrm>
            <a:off x="1632725" y="3121900"/>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request information from companies?</a:t>
            </a:r>
            <a:endParaRPr b="0" i="0" sz="1000" u="none" cap="none" strike="noStrike">
              <a:solidFill>
                <a:srgbClr val="000000"/>
              </a:solidFill>
              <a:latin typeface="Arial"/>
              <a:ea typeface="Arial"/>
              <a:cs typeface="Arial"/>
              <a:sym typeface="Arial"/>
            </a:endParaRPr>
          </a:p>
        </p:txBody>
      </p:sp>
      <p:sp>
        <p:nvSpPr>
          <p:cNvPr id="219" name="Google Shape;219;p40"/>
          <p:cNvSpPr txBox="1"/>
          <p:nvPr/>
        </p:nvSpPr>
        <p:spPr>
          <a:xfrm>
            <a:off x="629750" y="4134150"/>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Identify Open Roles</a:t>
            </a:r>
            <a:endParaRPr b="0" i="0" sz="1400" u="none" cap="none" strike="noStrike">
              <a:solidFill>
                <a:srgbClr val="000000"/>
              </a:solidFill>
              <a:latin typeface="Open Sans"/>
              <a:ea typeface="Open Sans"/>
              <a:cs typeface="Open Sans"/>
              <a:sym typeface="Open Sans"/>
            </a:endParaRPr>
          </a:p>
        </p:txBody>
      </p:sp>
      <p:sp>
        <p:nvSpPr>
          <p:cNvPr id="220" name="Google Shape;220;p40"/>
          <p:cNvSpPr/>
          <p:nvPr/>
        </p:nvSpPr>
        <p:spPr>
          <a:xfrm>
            <a:off x="469264" y="3123625"/>
            <a:ext cx="1167000" cy="1118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0" lang="en" sz="1100" u="none" cap="none" strike="noStrike">
                <a:solidFill>
                  <a:srgbClr val="000000"/>
                </a:solidFill>
              </a:rPr>
              <a:t>How might we</a:t>
            </a:r>
            <a:r>
              <a:rPr lang="en" sz="1100"/>
              <a:t> help candidates find entry level positions?</a:t>
            </a:r>
            <a:endParaRPr i="0" sz="1100" u="none" cap="none" strike="noStrike">
              <a:solidFill>
                <a:srgbClr val="000000"/>
              </a:solidFill>
            </a:endParaRPr>
          </a:p>
        </p:txBody>
      </p:sp>
      <p:sp>
        <p:nvSpPr>
          <p:cNvPr id="221" name="Google Shape;221;p40"/>
          <p:cNvSpPr/>
          <p:nvPr/>
        </p:nvSpPr>
        <p:spPr>
          <a:xfrm>
            <a:off x="7231988" y="2571747"/>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evaluate employer </a:t>
            </a:r>
            <a:r>
              <a:rPr lang="en" sz="1000"/>
              <a:t>post </a:t>
            </a:r>
            <a:r>
              <a:rPr b="0" i="0" lang="en" sz="1000" u="none" cap="none" strike="noStrike">
                <a:solidFill>
                  <a:srgbClr val="000000"/>
                </a:solidFill>
                <a:latin typeface="Arial"/>
                <a:ea typeface="Arial"/>
                <a:cs typeface="Arial"/>
                <a:sym typeface="Arial"/>
              </a:rPr>
              <a:t>effectiveness? </a:t>
            </a:r>
            <a:endParaRPr b="0" i="0" sz="1000" u="none" cap="none" strike="noStrike">
              <a:solidFill>
                <a:srgbClr val="000000"/>
              </a:solidFill>
              <a:latin typeface="Arial"/>
              <a:ea typeface="Arial"/>
              <a:cs typeface="Arial"/>
              <a:sym typeface="Arial"/>
            </a:endParaRPr>
          </a:p>
        </p:txBody>
      </p:sp>
      <p:sp>
        <p:nvSpPr>
          <p:cNvPr id="222" name="Google Shape;222;p40"/>
          <p:cNvSpPr txBox="1"/>
          <p:nvPr/>
        </p:nvSpPr>
        <p:spPr>
          <a:xfrm>
            <a:off x="6893025" y="4435513"/>
            <a:ext cx="1673400" cy="48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High Quality </a:t>
            </a:r>
            <a:r>
              <a:rPr lang="en">
                <a:latin typeface="Open Sans"/>
                <a:ea typeface="Open Sans"/>
                <a:cs typeface="Open Sans"/>
                <a:sym typeface="Open Sans"/>
              </a:rPr>
              <a:t>Job Posts</a:t>
            </a:r>
            <a:endParaRPr b="0" i="0" sz="1400" u="none" cap="none" strike="noStrike">
              <a:solidFill>
                <a:srgbClr val="000000"/>
              </a:solidFill>
              <a:latin typeface="Open Sans"/>
              <a:ea typeface="Open Sans"/>
              <a:cs typeface="Open Sans"/>
              <a:sym typeface="Open Sans"/>
            </a:endParaRPr>
          </a:p>
        </p:txBody>
      </p:sp>
      <p:sp>
        <p:nvSpPr>
          <p:cNvPr id="223" name="Google Shape;223;p40"/>
          <p:cNvSpPr/>
          <p:nvPr/>
        </p:nvSpPr>
        <p:spPr>
          <a:xfrm>
            <a:off x="7753350" y="3363798"/>
            <a:ext cx="1167000" cy="1118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0" lang="en" sz="1100" u="none" cap="none" strike="noStrike">
                <a:solidFill>
                  <a:srgbClr val="000000"/>
                </a:solidFill>
              </a:rPr>
              <a:t>How might w</a:t>
            </a:r>
            <a:r>
              <a:rPr lang="en" sz="1100"/>
              <a:t>e aid employees refer relevant jobs to candidates?</a:t>
            </a:r>
            <a:endParaRPr i="0" sz="1100" u="none" cap="none" strike="noStrike">
              <a:solidFill>
                <a:srgbClr val="000000"/>
              </a:solidFill>
            </a:endParaRPr>
          </a:p>
        </p:txBody>
      </p:sp>
      <p:sp>
        <p:nvSpPr>
          <p:cNvPr id="224" name="Google Shape;224;p40"/>
          <p:cNvSpPr/>
          <p:nvPr/>
        </p:nvSpPr>
        <p:spPr>
          <a:xfrm>
            <a:off x="6746788" y="3363788"/>
            <a:ext cx="1010100" cy="1010100"/>
          </a:xfrm>
          <a:prstGeom prst="foldedCorner">
            <a:avLst>
              <a:gd fmla="val 16667" name="adj"/>
            </a:avLst>
          </a:prstGeom>
          <a:solidFill>
            <a:srgbClr val="D9D9D9"/>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How might we </a:t>
            </a:r>
            <a:r>
              <a:rPr lang="en" sz="1000"/>
              <a:t>assess </a:t>
            </a:r>
            <a:r>
              <a:rPr b="0" i="0" lang="en" sz="1000" u="none" cap="none" strike="noStrike">
                <a:solidFill>
                  <a:srgbClr val="000000"/>
                </a:solidFill>
                <a:latin typeface="Arial"/>
                <a:ea typeface="Arial"/>
                <a:cs typeface="Arial"/>
                <a:sym typeface="Arial"/>
              </a:rPr>
              <a:t>user profile quality?</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