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886200" y="8686800"/>
            <a:ext cx="29416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/>
          <p:nvPr>
            <p:ph idx="2" type="sldImg"/>
          </p:nvPr>
        </p:nvSpPr>
        <p:spPr>
          <a:xfrm>
            <a:off x="1143000" y="685800"/>
            <a:ext cx="4541837" cy="33988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" name="Google Shape;26;n"/>
          <p:cNvSpPr txBox="1"/>
          <p:nvPr>
            <p:ph idx="1" type="body"/>
          </p:nvPr>
        </p:nvSpPr>
        <p:spPr>
          <a:xfrm>
            <a:off x="914400" y="4343400"/>
            <a:ext cx="4999037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n"/>
          <p:cNvSpPr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n"/>
          <p:cNvSpPr txBox="1"/>
          <p:nvPr>
            <p:ph idx="3" type="sldNum"/>
          </p:nvPr>
        </p:nvSpPr>
        <p:spPr>
          <a:xfrm>
            <a:off x="3886200" y="8686800"/>
            <a:ext cx="29416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/>
        </p:nvSpPr>
        <p:spPr>
          <a:xfrm>
            <a:off x="3886200" y="8686800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/>
        </p:nvSpPr>
        <p:spPr>
          <a:xfrm>
            <a:off x="3886200" y="8686800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2bd146f9c_0_1:notes"/>
          <p:cNvSpPr txBox="1"/>
          <p:nvPr/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02bd146f9c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" name="Google Shape;69;g202bd146f9c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7ab7720cb_0_7:notes"/>
          <p:cNvSpPr txBox="1"/>
          <p:nvPr/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f7ab7720cb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g2f7ab7720cb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7ab7720cb_0_17:notes"/>
          <p:cNvSpPr txBox="1"/>
          <p:nvPr/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2f7ab7720c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" name="Google Shape;89;g2f7ab7720cb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7ab7720cb_0_27:notes"/>
          <p:cNvSpPr txBox="1"/>
          <p:nvPr/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f7ab7720cb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g2f7ab7720cb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ab7720cb_0_41:notes"/>
          <p:cNvSpPr txBox="1"/>
          <p:nvPr/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f7ab7720cb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g2f7ab7720cb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7d127e570_0_0:notes"/>
          <p:cNvSpPr txBox="1"/>
          <p:nvPr/>
        </p:nvSpPr>
        <p:spPr>
          <a:xfrm>
            <a:off x="3886200" y="8686800"/>
            <a:ext cx="2962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f7d127e57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2f7d127e57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:notes"/>
          <p:cNvSpPr txBox="1"/>
          <p:nvPr/>
        </p:nvSpPr>
        <p:spPr>
          <a:xfrm>
            <a:off x="3886200" y="8686800"/>
            <a:ext cx="2962275" cy="447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10" type="dt"/>
          </p:nvPr>
        </p:nvSpPr>
        <p:spPr>
          <a:xfrm>
            <a:off x="4343400" y="6146800"/>
            <a:ext cx="18748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1219200" y="6146800"/>
            <a:ext cx="28654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6553200" y="6146800"/>
            <a:ext cx="18748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1"/>
          <p:cNvGrpSpPr/>
          <p:nvPr/>
        </p:nvGrpSpPr>
        <p:grpSpPr>
          <a:xfrm>
            <a:off x="0" y="6096000"/>
            <a:ext cx="9113837" cy="731837"/>
            <a:chOff x="0" y="3840"/>
            <a:chExt cx="5741" cy="461"/>
          </a:xfrm>
        </p:grpSpPr>
        <p:sp>
          <p:nvSpPr>
            <p:cNvPr id="31" name="Google Shape;31;p1"/>
            <p:cNvSpPr/>
            <p:nvPr/>
          </p:nvSpPr>
          <p:spPr>
            <a:xfrm>
              <a:off x="0" y="3984"/>
              <a:ext cx="5741" cy="317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68" y="3840"/>
              <a:ext cx="4973" cy="461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1"/>
          <p:cNvSpPr txBox="1"/>
          <p:nvPr>
            <p:ph type="title"/>
          </p:nvPr>
        </p:nvSpPr>
        <p:spPr>
          <a:xfrm>
            <a:off x="1116012" y="409575"/>
            <a:ext cx="7529512" cy="474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116012" y="1752600"/>
            <a:ext cx="7529512" cy="408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4343400" y="6146800"/>
            <a:ext cx="18748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219200" y="6146800"/>
            <a:ext cx="28654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6553200" y="6146800"/>
            <a:ext cx="1874837" cy="42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FFFFF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-1587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61999" y="1584075"/>
            <a:ext cx="613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762000" y="1016375"/>
            <a:ext cx="6722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lang="en-US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Neural Inverted Index for Fast and Effective Information Retrieval</a:t>
            </a:r>
            <a:endParaRPr b="1" sz="2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1" name="Google Shape;51;p3"/>
          <p:cNvGrpSpPr/>
          <p:nvPr/>
        </p:nvGrpSpPr>
        <p:grpSpPr>
          <a:xfrm>
            <a:off x="0" y="2782887"/>
            <a:ext cx="9205912" cy="4068762"/>
            <a:chOff x="0" y="1753"/>
            <a:chExt cx="5799" cy="2563"/>
          </a:xfrm>
        </p:grpSpPr>
        <p:pic>
          <p:nvPicPr>
            <p:cNvPr id="52" name="Google Shape;5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60"/>
              <a:ext cx="5799" cy="2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2"/>
              <a:ext cx="5753" cy="7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9" y="1753"/>
              <a:ext cx="4434" cy="4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3"/>
          <p:cNvSpPr txBox="1"/>
          <p:nvPr/>
        </p:nvSpPr>
        <p:spPr>
          <a:xfrm>
            <a:off x="761999" y="5172150"/>
            <a:ext cx="613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Student: </a:t>
            </a:r>
            <a:r>
              <a:rPr b="0" i="0" lang="en-US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Andrea Gervasio</a:t>
            </a:r>
            <a:endParaRPr b="0" i="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Course: Deep Learning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Verdana"/>
              <a:buNone/>
            </a:pPr>
            <a:r>
              <a:rPr lang="en-US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Teacher: Fabrizio Silvestri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/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</a:rPr>
              <a:t>03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100">
                <a:solidFill>
                  <a:srgbClr val="FFFFFF"/>
                </a:solidFill>
              </a:rPr>
              <a:t>09</a:t>
            </a: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/202</a:t>
            </a:r>
            <a:r>
              <a:rPr lang="en-US" sz="1100">
                <a:solidFill>
                  <a:srgbClr val="FFFFFF"/>
                </a:solidFill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</a:rPr>
              <a:t>Differentiable Search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92150" y="2043450"/>
            <a:ext cx="75597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The Dataset and its preprocessing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Model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Results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Verdana"/>
              <a:buAutoNum type="arabicPeriod"/>
            </a:pPr>
            <a:r>
              <a:rPr lang="en-US" sz="2000"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/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Differentiable Search Index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92150" y="2021538"/>
            <a:ext cx="7559700" cy="28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Information retrieval systems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adopt an index-then-retrieve pipeline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Differentiable Search Index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(DSI) performs both indexing and retrieval using a single, end-to-end trained model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key innovation is mapping string queries directly to document IDs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03/09/2024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/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The dataset and its preprocessing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Differentiable Search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792150" y="2186702"/>
            <a:ext cx="7559700" cy="24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b="1" lang="en-US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MS MARCO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(MicroSoft MAchine Reading COmprehension) contains 3.2 millions documents with title, unique ID and url.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Train, validation and test splits are made of two files: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containing the queries and their IDs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one mapping each query ID to the top 100 document ID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03/09/2024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The dataset and its preprocessing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</a:rPr>
              <a:t>DTGolog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/>
        </p:nvSpPr>
        <p:spPr>
          <a:xfrm>
            <a:off x="792150" y="816150"/>
            <a:ext cx="7559700" cy="5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Preprocessing steps: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Sample 8000, 2000 and 2000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queries for the train, validation and test split respectively;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the top 10 ranked documents were saved for each query;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subset of the 3.2 millions documents containing only the ones in the sampled queries and ranked documents;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the semantically structured identifiers: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Embed the documents;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KMeans recursively to cluster similar documents;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Map the corpura’s documents IDs to their corresponding semantic one;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the datasets;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AutoNum type="arabicPeriod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(Optional) Create a query from each document and store it.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7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03/09/2024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/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The model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Differentiable Search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792150" y="816150"/>
            <a:ext cx="7559700" cy="5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model used for the experiments is the Flan T5 model, a fine-tuned version of Google’s T5, tailored for enhanced performance on instruction-based tasks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training, the goal of the model is to perform both indexing and retrieval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model is trained for 3 epochs, the loss function is CrossEntropy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validation and test steps, the model uses beam search as a generation strategy to create ten different outputs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decoded predictions are evaluated against the label and the Mean Average Precision (MAP) and Recall@10 are computed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03/09/2024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/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Results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9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Differentiable Search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792150" y="3223928"/>
            <a:ext cx="7559700" cy="25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BM-25 baseline is not able to learn the semantics of the documents and the semantic IDs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Flan T5 outperforms the base T5 model in almost all setups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Using a query generation approach improves performanc</a:t>
            </a: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03/09/2024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  <p:pic>
        <p:nvPicPr>
          <p:cNvPr id="116" name="Google Shape;116;p9" title="DLte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850" y="1321475"/>
            <a:ext cx="62103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/>
        </p:nvSpPr>
        <p:spPr>
          <a:xfrm>
            <a:off x="1116012" y="409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3"/>
              </a:buClr>
              <a:buSzPts val="3200"/>
              <a:buFont typeface="Verdana"/>
              <a:buNone/>
            </a:pPr>
            <a:r>
              <a:rPr b="1" lang="en-US" sz="2900">
                <a:solidFill>
                  <a:srgbClr val="822433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Differentiable Search 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b="0" i="0" lang="en-US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792150" y="2009254"/>
            <a:ext cx="7559700" cy="28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Task-specific fine-tuning leads to higher performance in information retrieval tasks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Future work: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training on a bigger dataset and for a larger number of epochs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○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implement the semantic clustering with a more powerful embedding model and clustering algorithm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03/09/2024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 txBox="1"/>
          <p:nvPr/>
        </p:nvSpPr>
        <p:spPr>
          <a:xfrm>
            <a:off x="1536700" y="1295400"/>
            <a:ext cx="6096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Verdana"/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Thank you for your attention!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11"/>
          <p:cNvGrpSpPr/>
          <p:nvPr/>
        </p:nvGrpSpPr>
        <p:grpSpPr>
          <a:xfrm>
            <a:off x="-7937" y="2712724"/>
            <a:ext cx="9240837" cy="4142101"/>
            <a:chOff x="-5" y="1709"/>
            <a:chExt cx="5821" cy="2609"/>
          </a:xfrm>
        </p:grpSpPr>
        <p:pic>
          <p:nvPicPr>
            <p:cNvPr id="136" name="Google Shape;13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5" y="2093"/>
              <a:ext cx="5820" cy="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5" y="2095"/>
              <a:ext cx="5821" cy="7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29" y="1709"/>
              <a:ext cx="4486" cy="4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