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C0C6C0-91F6-492F-BDB4-F739FAD3A3C9}">
  <a:tblStyle styleId="{75C0C6C0-91F6-492F-BDB4-F739FAD3A3C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7f9216e7b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7f9216e7b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7f9216e7b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67f9216e7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f9216e7b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7f9216e7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Garrett Gibson</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12" name="Google Shape;212;p28"/>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 </a:t>
            </a:r>
            <a:endParaRPr/>
          </a:p>
        </p:txBody>
      </p:sp>
      <p:pic>
        <p:nvPicPr>
          <p:cNvPr descr="Green Pace logo" id="213" name="Google Shape;213;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4" name="Google Shape;214;p28"/>
          <p:cNvPicPr preferRelativeResize="0"/>
          <p:nvPr/>
        </p:nvPicPr>
        <p:blipFill>
          <a:blip r:embed="rId4">
            <a:alphaModFix/>
          </a:blip>
          <a:stretch>
            <a:fillRect/>
          </a:stretch>
        </p:blipFill>
        <p:spPr>
          <a:xfrm>
            <a:off x="2046500" y="2609199"/>
            <a:ext cx="8610600" cy="26160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20" name="Google Shape;220;p29"/>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 </a:t>
            </a:r>
            <a:endParaRPr/>
          </a:p>
        </p:txBody>
      </p:sp>
      <p:pic>
        <p:nvPicPr>
          <p:cNvPr descr="Green Pace logo" id="221" name="Google Shape;221;p2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22" name="Google Shape;222;p29"/>
          <p:cNvPicPr preferRelativeResize="0"/>
          <p:nvPr/>
        </p:nvPicPr>
        <p:blipFill>
          <a:blip r:embed="rId4">
            <a:alphaModFix/>
          </a:blip>
          <a:stretch>
            <a:fillRect/>
          </a:stretch>
        </p:blipFill>
        <p:spPr>
          <a:xfrm>
            <a:off x="2107063" y="2600935"/>
            <a:ext cx="8467726" cy="28395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28" name="Google Shape;228;p30"/>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29" name="Google Shape;229;p3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35" name="Google Shape;235;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The DevSecOps pipeline is all about implementing secure coding practices into the process of development rather than leaving as an afterthought once development is completed. For instance, DevSecOps has you planning for different types of threats in the pre-production phase of development. Identifying threats early leads to coding that keeps these identified threats in mind. Security becomes the forefront of development rather than a reactionary artifact to be delivered once MVP is accomplished.</a:t>
            </a:r>
            <a:endParaRPr sz="1600"/>
          </a:p>
          <a:p>
            <a:pPr indent="-228600" lvl="1" marL="685800" rtl="0" algn="l">
              <a:lnSpc>
                <a:spcPct val="90000"/>
              </a:lnSpc>
              <a:spcBef>
                <a:spcPts val="500"/>
              </a:spcBef>
              <a:spcAft>
                <a:spcPts val="0"/>
              </a:spcAft>
              <a:buClr>
                <a:schemeClr val="lt1"/>
              </a:buClr>
              <a:buSzPts val="2000"/>
              <a:buChar char="•"/>
            </a:pPr>
            <a:r>
              <a:rPr lang="en-US"/>
              <a:t>Two external tools that should be a part of the DevSecOps pipeline include Dynamic Application Security Testing and Static Application Security Testing. These tools are best used when combined and should be used as part of health checks of your code base, monitoring and detecting for vulnerabilities, verify and test, and as part of your design.</a:t>
            </a:r>
            <a:endParaRPr sz="1600"/>
          </a:p>
        </p:txBody>
      </p:sp>
      <p:pic>
        <p:nvPicPr>
          <p:cNvPr descr="Green Pace logo" id="236" name="Google Shape;236;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42" name="Google Shape;242;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Following the DecSecOps pipeline and adhering to the 10 coding principles and standards outlined in our security policy will result in a better development process where secure coding practices are part of the process, not forgotten about until the end. Strategic implementation of these principles into our pipeline is something that has been absent up until this point but can no longer be ignored. Addressing vulnerabilities early and often will set us up for success and every developer and QA should take responsibility for ensuring secure coding practices are adhered to moving forward.</a:t>
            </a:r>
            <a:endParaRPr sz="2000"/>
          </a:p>
        </p:txBody>
      </p:sp>
      <p:pic>
        <p:nvPicPr>
          <p:cNvPr descr="Green Pace logo" id="243" name="Google Shape;243;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49" name="Google Shape;249;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We addressed many vulnerabilities with our 10 coding standards. However, this will need to be expanded on as there are always new threat vectors and we are never done preventing new, more complex attacks.</a:t>
            </a:r>
            <a:endParaRPr/>
          </a:p>
          <a:p>
            <a:pPr indent="-228600" lvl="2" marL="1143000" rtl="0" algn="l">
              <a:lnSpc>
                <a:spcPct val="90000"/>
              </a:lnSpc>
              <a:spcBef>
                <a:spcPts val="0"/>
              </a:spcBef>
              <a:spcAft>
                <a:spcPts val="0"/>
              </a:spcAft>
              <a:buSzPts val="1800"/>
              <a:buChar char="•"/>
            </a:pPr>
            <a:r>
              <a:rPr lang="en-US"/>
              <a:t>Adopting our SQL Injection coding standard along with all of our data verification standards will help to protect against things like buffer overflow where a user can corrupt a database or gain access to areas they shouldn’t be able to. This is a common attack that will be prevented with these new coding standards.</a:t>
            </a:r>
            <a:endParaRPr/>
          </a:p>
          <a:p>
            <a:pPr indent="-228600" lvl="2" marL="1143000" rtl="0" algn="l">
              <a:lnSpc>
                <a:spcPct val="90000"/>
              </a:lnSpc>
              <a:spcBef>
                <a:spcPts val="0"/>
              </a:spcBef>
              <a:spcAft>
                <a:spcPts val="0"/>
              </a:spcAft>
              <a:buSzPts val="1800"/>
              <a:buChar char="•"/>
            </a:pPr>
            <a:r>
              <a:rPr lang="en-US"/>
              <a:t>Put together a team to continue to identify new coding standards that we should adopt as we learn and grow as an organization that takes security seriously.</a:t>
            </a:r>
            <a:endParaRPr/>
          </a:p>
        </p:txBody>
      </p:sp>
      <p:pic>
        <p:nvPicPr>
          <p:cNvPr descr="Green Pace logo" id="250" name="Google Shape;250;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6" name="Google Shape;256;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a:t>Following the coding principles and standards listed in our security policy is just the beginning to secure coding. We must continue to push ourselves to learn and grow as developers in a </a:t>
            </a:r>
            <a:r>
              <a:rPr lang="en-US"/>
              <a:t>world</a:t>
            </a:r>
            <a:r>
              <a:rPr lang="en-US"/>
              <a:t> where so many threats exist. We are not aiming for perfection but for improvement.</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57" name="Google Shape;257;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ctr">
              <a:lnSpc>
                <a:spcPct val="90000"/>
              </a:lnSpc>
              <a:spcBef>
                <a:spcPts val="0"/>
              </a:spcBef>
              <a:spcAft>
                <a:spcPts val="0"/>
              </a:spcAft>
              <a:buSzPts val="1800"/>
              <a:buNone/>
            </a:pPr>
            <a:r>
              <a:rPr lang="en-US"/>
              <a:t>When developing, it is vital to consider security throughout the entire process rather than just at the end.</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210375" y="1829238"/>
          <a:ext cx="3000000" cy="3000000"/>
        </p:xfrm>
        <a:graphic>
          <a:graphicData uri="http://schemas.openxmlformats.org/drawingml/2006/table">
            <a:tbl>
              <a:tblPr firstCol="1" firstRow="1">
                <a:noFill/>
                <a:tableStyleId>{75C0C6C0-91F6-492F-BDB4-F739FAD3A3C9}</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There is a good chance it will occur.</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This is urgent.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This is not urgent.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There is a good chance it will not occur.</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Validate Input Data (STD-001-CPS, STD-003-C, STD-004-CPP, STD-009-C)</a:t>
            </a:r>
            <a:endParaRPr/>
          </a:p>
          <a:p>
            <a:pPr indent="-342900" lvl="0" marL="457200" rtl="0" algn="l">
              <a:lnSpc>
                <a:spcPct val="90000"/>
              </a:lnSpc>
              <a:spcBef>
                <a:spcPts val="0"/>
              </a:spcBef>
              <a:spcAft>
                <a:spcPts val="0"/>
              </a:spcAft>
              <a:buSzPts val="1800"/>
              <a:buAutoNum type="arabicPeriod"/>
            </a:pPr>
            <a:r>
              <a:rPr lang="en-US"/>
              <a:t>Heed Compiler Warnings (STD-001-CPP, STD-008-CPP)</a:t>
            </a:r>
            <a:endParaRPr/>
          </a:p>
          <a:p>
            <a:pPr indent="-342900" lvl="0" marL="457200" rtl="0" algn="l">
              <a:lnSpc>
                <a:spcPct val="90000"/>
              </a:lnSpc>
              <a:spcBef>
                <a:spcPts val="0"/>
              </a:spcBef>
              <a:spcAft>
                <a:spcPts val="0"/>
              </a:spcAft>
              <a:buSzPts val="1800"/>
              <a:buAutoNum type="arabicPeriod"/>
            </a:pPr>
            <a:r>
              <a:rPr lang="en-US"/>
              <a:t>Architect and Design for Security Policies</a:t>
            </a:r>
            <a:endParaRPr/>
          </a:p>
          <a:p>
            <a:pPr indent="-342900" lvl="0" marL="457200" rtl="0" algn="l">
              <a:lnSpc>
                <a:spcPct val="90000"/>
              </a:lnSpc>
              <a:spcBef>
                <a:spcPts val="0"/>
              </a:spcBef>
              <a:spcAft>
                <a:spcPts val="0"/>
              </a:spcAft>
              <a:buSzPts val="1800"/>
              <a:buAutoNum type="arabicPeriod"/>
            </a:pPr>
            <a:r>
              <a:rPr lang="en-US"/>
              <a:t>Keep It Simple (STD–007-CPP, STD-010-C)</a:t>
            </a:r>
            <a:endParaRPr/>
          </a:p>
          <a:p>
            <a:pPr indent="-342900" lvl="0" marL="457200" rtl="0" algn="l">
              <a:lnSpc>
                <a:spcPct val="90000"/>
              </a:lnSpc>
              <a:spcBef>
                <a:spcPts val="0"/>
              </a:spcBef>
              <a:spcAft>
                <a:spcPts val="0"/>
              </a:spcAft>
              <a:buSzPts val="1800"/>
              <a:buAutoNum type="arabicPeriod"/>
            </a:pPr>
            <a:r>
              <a:rPr lang="en-US"/>
              <a:t>Default Deny</a:t>
            </a:r>
            <a:endParaRPr/>
          </a:p>
          <a:p>
            <a:pPr indent="-342900" lvl="0" marL="457200" rtl="0" algn="l">
              <a:lnSpc>
                <a:spcPct val="90000"/>
              </a:lnSpc>
              <a:spcBef>
                <a:spcPts val="0"/>
              </a:spcBef>
              <a:spcAft>
                <a:spcPts val="0"/>
              </a:spcAft>
              <a:buSzPts val="1800"/>
              <a:buAutoNum type="arabicPeriod"/>
            </a:pPr>
            <a:r>
              <a:rPr lang="en-US"/>
              <a:t>Adhere to the Principle of Least </a:t>
            </a:r>
            <a:r>
              <a:rPr lang="en-US"/>
              <a:t>Privilege</a:t>
            </a:r>
            <a:endParaRPr/>
          </a:p>
          <a:p>
            <a:pPr indent="-342900" lvl="0" marL="457200" rtl="0" algn="l">
              <a:lnSpc>
                <a:spcPct val="90000"/>
              </a:lnSpc>
              <a:spcBef>
                <a:spcPts val="0"/>
              </a:spcBef>
              <a:spcAft>
                <a:spcPts val="0"/>
              </a:spcAft>
              <a:buSzPts val="1800"/>
              <a:buAutoNum type="arabicPeriod"/>
            </a:pPr>
            <a:r>
              <a:rPr lang="en-US"/>
              <a:t>Sanitize Data Sent to other Systems</a:t>
            </a:r>
            <a:endParaRPr/>
          </a:p>
          <a:p>
            <a:pPr indent="-342900" lvl="0" marL="457200" rtl="0" algn="l">
              <a:lnSpc>
                <a:spcPct val="90000"/>
              </a:lnSpc>
              <a:spcBef>
                <a:spcPts val="0"/>
              </a:spcBef>
              <a:spcAft>
                <a:spcPts val="0"/>
              </a:spcAft>
              <a:buSzPts val="1800"/>
              <a:buAutoNum type="arabicPeriod"/>
            </a:pPr>
            <a:r>
              <a:rPr lang="en-US"/>
              <a:t>Practice Defense in Depth (STD-005-C)</a:t>
            </a:r>
            <a:endParaRPr/>
          </a:p>
          <a:p>
            <a:pPr indent="-342900" lvl="0" marL="457200" rtl="0" algn="l">
              <a:lnSpc>
                <a:spcPct val="90000"/>
              </a:lnSpc>
              <a:spcBef>
                <a:spcPts val="0"/>
              </a:spcBef>
              <a:spcAft>
                <a:spcPts val="0"/>
              </a:spcAft>
              <a:buSzPts val="1800"/>
              <a:buAutoNum type="arabicPeriod"/>
            </a:pPr>
            <a:r>
              <a:rPr lang="en-US"/>
              <a:t>Use Effective Quality Assurance Techniques (STD-001-CPP)</a:t>
            </a:r>
            <a:endParaRPr/>
          </a:p>
          <a:p>
            <a:pPr indent="-342900" lvl="0" marL="457200" rtl="0" algn="l">
              <a:lnSpc>
                <a:spcPct val="90000"/>
              </a:lnSpc>
              <a:spcBef>
                <a:spcPts val="0"/>
              </a:spcBef>
              <a:spcAft>
                <a:spcPts val="0"/>
              </a:spcAft>
              <a:buSzPts val="1800"/>
              <a:buAutoNum type="arabicPeriod"/>
            </a:pPr>
            <a:r>
              <a:rPr lang="en-US"/>
              <a:t>Adopt a Secure Coding Standard (STD-006-C)</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SQL Injection</a:t>
            </a:r>
            <a:endParaRPr/>
          </a:p>
          <a:p>
            <a:pPr indent="-342900" lvl="0" marL="457200" rtl="0" algn="l">
              <a:lnSpc>
                <a:spcPct val="90000"/>
              </a:lnSpc>
              <a:spcBef>
                <a:spcPts val="0"/>
              </a:spcBef>
              <a:spcAft>
                <a:spcPts val="0"/>
              </a:spcAft>
              <a:buSzPts val="1800"/>
              <a:buAutoNum type="arabicPeriod"/>
            </a:pPr>
            <a:r>
              <a:rPr lang="en-US"/>
              <a:t>Assertions</a:t>
            </a:r>
            <a:endParaRPr/>
          </a:p>
          <a:p>
            <a:pPr indent="-342900" lvl="0" marL="457200" rtl="0" algn="l">
              <a:lnSpc>
                <a:spcPct val="90000"/>
              </a:lnSpc>
              <a:spcBef>
                <a:spcPts val="0"/>
              </a:spcBef>
              <a:spcAft>
                <a:spcPts val="0"/>
              </a:spcAft>
              <a:buSzPts val="1800"/>
              <a:buAutoNum type="arabicPeriod"/>
            </a:pPr>
            <a:r>
              <a:rPr lang="en-US"/>
              <a:t>Exceptions</a:t>
            </a:r>
            <a:endParaRPr/>
          </a:p>
          <a:p>
            <a:pPr indent="-342900" lvl="0" marL="457200" rtl="0" algn="l">
              <a:lnSpc>
                <a:spcPct val="90000"/>
              </a:lnSpc>
              <a:spcBef>
                <a:spcPts val="0"/>
              </a:spcBef>
              <a:spcAft>
                <a:spcPts val="0"/>
              </a:spcAft>
              <a:buSzPts val="1800"/>
              <a:buAutoNum type="arabicPeriod"/>
            </a:pPr>
            <a:r>
              <a:rPr lang="en-US"/>
              <a:t>Data Type</a:t>
            </a:r>
            <a:endParaRPr/>
          </a:p>
          <a:p>
            <a:pPr indent="-342900" lvl="0" marL="457200" rtl="0" algn="l">
              <a:lnSpc>
                <a:spcPct val="90000"/>
              </a:lnSpc>
              <a:spcBef>
                <a:spcPts val="0"/>
              </a:spcBef>
              <a:spcAft>
                <a:spcPts val="0"/>
              </a:spcAft>
              <a:buSzPts val="1800"/>
              <a:buAutoNum type="arabicPeriod"/>
            </a:pPr>
            <a:r>
              <a:rPr lang="en-US"/>
              <a:t>Data Value</a:t>
            </a:r>
            <a:endParaRPr/>
          </a:p>
          <a:p>
            <a:pPr indent="-342900" lvl="0" marL="457200" rtl="0" algn="l">
              <a:lnSpc>
                <a:spcPct val="90000"/>
              </a:lnSpc>
              <a:spcBef>
                <a:spcPts val="0"/>
              </a:spcBef>
              <a:spcAft>
                <a:spcPts val="0"/>
              </a:spcAft>
              <a:buSzPts val="1800"/>
              <a:buAutoNum type="arabicPeriod"/>
            </a:pPr>
            <a:r>
              <a:rPr lang="en-US"/>
              <a:t>String Correctness</a:t>
            </a:r>
            <a:endParaRPr/>
          </a:p>
          <a:p>
            <a:pPr indent="-342900" lvl="0" marL="457200" rtl="0" algn="l">
              <a:lnSpc>
                <a:spcPct val="90000"/>
              </a:lnSpc>
              <a:spcBef>
                <a:spcPts val="0"/>
              </a:spcBef>
              <a:spcAft>
                <a:spcPts val="0"/>
              </a:spcAft>
              <a:buSzPts val="1800"/>
              <a:buAutoNum type="arabicPeriod"/>
            </a:pPr>
            <a:r>
              <a:rPr lang="en-US"/>
              <a:t>Memory Protection</a:t>
            </a:r>
            <a:endParaRPr/>
          </a:p>
          <a:p>
            <a:pPr indent="0" lvl="0" marL="9144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These are the coding standards we should implement in the order listed above. This list is prioritized but it is worth mentioning that they are all important to prevent vulnerabilities.</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2000"/>
              <a:t>Encryption in rest is intended for protecting data this is being stored physically. Typically in the form of encrypting the stored data and then allowing </a:t>
            </a:r>
            <a:r>
              <a:rPr lang="en-US" sz="2000"/>
              <a:t>decryption</a:t>
            </a:r>
            <a:r>
              <a:rPr lang="en-US" sz="2000"/>
              <a:t> when in </a:t>
            </a:r>
            <a:r>
              <a:rPr lang="en-US" sz="2000"/>
              <a:t>possession</a:t>
            </a:r>
            <a:r>
              <a:rPr lang="en-US" sz="2000"/>
              <a:t> of a key.</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rPr lang="en-US" sz="2000"/>
              <a:t>Encryption at flight deals with end to end encryption. This type of encryption can be seen in emails. Only receiving parties with the key are able to access the encrypted data.</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rPr lang="en-US" sz="2000"/>
              <a:t>Encryption in use is used to protect data this is </a:t>
            </a:r>
            <a:r>
              <a:rPr lang="en-US" sz="2000"/>
              <a:t>actively</a:t>
            </a:r>
            <a:r>
              <a:rPr lang="en-US" sz="2000"/>
              <a:t> being accessed and used. Only authorized users with proper credentials should be able to </a:t>
            </a:r>
            <a:r>
              <a:rPr lang="en-US" sz="2000"/>
              <a:t>access</a:t>
            </a:r>
            <a:r>
              <a:rPr lang="en-US" sz="2000"/>
              <a:t> this data.</a:t>
            </a:r>
            <a:endParaRPr sz="20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2400"/>
              <a:t>Authentication is the handshake between a user and data that the user is trying to access. When authenticated, the identity of an account is verified as acceptable.</a:t>
            </a:r>
            <a:endParaRPr sz="2400"/>
          </a:p>
          <a:p>
            <a:pPr indent="0" lvl="0" marL="457200" rtl="0" algn="l">
              <a:lnSpc>
                <a:spcPct val="90000"/>
              </a:lnSpc>
              <a:spcBef>
                <a:spcPts val="0"/>
              </a:spcBef>
              <a:spcAft>
                <a:spcPts val="0"/>
              </a:spcAft>
              <a:buNone/>
            </a:pPr>
            <a:r>
              <a:t/>
            </a:r>
            <a:endParaRPr sz="2400"/>
          </a:p>
          <a:p>
            <a:pPr indent="0" lvl="0" marL="457200" rtl="0" algn="l">
              <a:lnSpc>
                <a:spcPct val="90000"/>
              </a:lnSpc>
              <a:spcBef>
                <a:spcPts val="0"/>
              </a:spcBef>
              <a:spcAft>
                <a:spcPts val="0"/>
              </a:spcAft>
              <a:buNone/>
            </a:pPr>
            <a:r>
              <a:rPr lang="en-US" sz="2400"/>
              <a:t>Authorization is user permissions to access given data. You can control whether different account types have authorization, or access, to specific data.</a:t>
            </a:r>
            <a:endParaRPr sz="2400"/>
          </a:p>
          <a:p>
            <a:pPr indent="0" lvl="0" marL="457200" rtl="0" algn="l">
              <a:lnSpc>
                <a:spcPct val="90000"/>
              </a:lnSpc>
              <a:spcBef>
                <a:spcPts val="0"/>
              </a:spcBef>
              <a:spcAft>
                <a:spcPts val="0"/>
              </a:spcAft>
              <a:buNone/>
            </a:pPr>
            <a:r>
              <a:t/>
            </a:r>
            <a:endParaRPr sz="2400"/>
          </a:p>
          <a:p>
            <a:pPr indent="0" lvl="0" marL="457200" rtl="0" algn="l">
              <a:lnSpc>
                <a:spcPct val="90000"/>
              </a:lnSpc>
              <a:spcBef>
                <a:spcPts val="0"/>
              </a:spcBef>
              <a:spcAft>
                <a:spcPts val="0"/>
              </a:spcAft>
              <a:buNone/>
            </a:pPr>
            <a:r>
              <a:rPr lang="en-US" sz="2400"/>
              <a:t>Accounting implies different accounts for different authorizations for data access. All account that are valid should be authenticated and granted a key credential.</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 </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198" name="Google Shape;198;p26"/>
          <p:cNvPicPr preferRelativeResize="0"/>
          <p:nvPr/>
        </p:nvPicPr>
        <p:blipFill>
          <a:blip r:embed="rId4">
            <a:alphaModFix/>
          </a:blip>
          <a:stretch>
            <a:fillRect/>
          </a:stretch>
        </p:blipFill>
        <p:spPr>
          <a:xfrm>
            <a:off x="892650" y="2585750"/>
            <a:ext cx="9694850" cy="34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04" name="Google Shape;204;p2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 </a:t>
            </a:r>
            <a:endParaRPr/>
          </a:p>
        </p:txBody>
      </p:sp>
      <p:pic>
        <p:nvPicPr>
          <p:cNvPr descr="Green Pace logo" id="205" name="Google Shape;205;p2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6" name="Google Shape;206;p27"/>
          <p:cNvPicPr preferRelativeResize="0"/>
          <p:nvPr/>
        </p:nvPicPr>
        <p:blipFill>
          <a:blip r:embed="rId4">
            <a:alphaModFix/>
          </a:blip>
          <a:stretch>
            <a:fillRect/>
          </a:stretch>
        </p:blipFill>
        <p:spPr>
          <a:xfrm>
            <a:off x="1582188" y="2290075"/>
            <a:ext cx="9680775" cy="342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