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handoutMasterIdLst>
    <p:handoutMasterId r:id="rId4"/>
  </p:handoutMasterIdLst>
  <p:sldIdLst>
    <p:sldId id="256" r:id="rId2"/>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9" userDrawn="1">
          <p15:clr>
            <a:srgbClr val="A4A3A4"/>
          </p15:clr>
        </p15:guide>
        <p15:guide id="2" pos="23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4E72"/>
    <a:srgbClr val="2B4666"/>
    <a:srgbClr val="4069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150" autoAdjust="0"/>
    <p:restoredTop sz="94660"/>
  </p:normalViewPr>
  <p:slideViewPr>
    <p:cSldViewPr snapToGrid="0">
      <p:cViewPr varScale="1">
        <p:scale>
          <a:sx n="45" d="100"/>
          <a:sy n="45" d="100"/>
        </p:scale>
        <p:origin x="2544" y="64"/>
      </p:cViewPr>
      <p:guideLst>
        <p:guide orient="horz" pos="2279"/>
        <p:guide pos="23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 xmlns:a16="http://schemas.microsoft.com/office/drawing/2014/main" id="{05B3CF8D-1F56-4FC0-BC67-4E072A3422F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Дата 2">
            <a:extLst>
              <a:ext uri="{FF2B5EF4-FFF2-40B4-BE49-F238E27FC236}">
                <a16:creationId xmlns="" xmlns:a16="http://schemas.microsoft.com/office/drawing/2014/main" id="{BA6421E2-A5D5-49FE-BA9A-92FEBD530BF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578A75-7921-45CE-B757-001388084662}" type="datetimeFigureOut">
              <a:rPr lang="en-GB" smtClean="0"/>
              <a:t>16/01/2018</a:t>
            </a:fld>
            <a:endParaRPr lang="en-GB"/>
          </a:p>
        </p:txBody>
      </p:sp>
      <p:sp>
        <p:nvSpPr>
          <p:cNvPr id="4" name="Нижний колонтитул 3">
            <a:extLst>
              <a:ext uri="{FF2B5EF4-FFF2-40B4-BE49-F238E27FC236}">
                <a16:creationId xmlns="" xmlns:a16="http://schemas.microsoft.com/office/drawing/2014/main" id="{A00CEC52-F7A4-46AD-AB3B-7367BF4C9AE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Номер слайда 4">
            <a:extLst>
              <a:ext uri="{FF2B5EF4-FFF2-40B4-BE49-F238E27FC236}">
                <a16:creationId xmlns="" xmlns:a16="http://schemas.microsoft.com/office/drawing/2014/main" id="{2FD2D5A3-8753-4EA5-8172-659BF26BDA8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588766-6B17-4207-B92B-EDBA7D9BC336}" type="slidenum">
              <a:rPr lang="en-GB" smtClean="0"/>
              <a:t>‹#›</a:t>
            </a:fld>
            <a:endParaRPr lang="en-GB"/>
          </a:p>
        </p:txBody>
      </p:sp>
    </p:spTree>
    <p:extLst>
      <p:ext uri="{BB962C8B-B14F-4D97-AF65-F5344CB8AC3E}">
        <p14:creationId xmlns:p14="http://schemas.microsoft.com/office/powerpoint/2010/main" val="248291581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797F0C-A1CC-46AE-9F13-C381DB9EE580}" type="datetimeFigureOut">
              <a:rPr lang="en-GB" smtClean="0"/>
              <a:t>16/01/2018</a:t>
            </a:fld>
            <a:endParaRPr lang="en-GB"/>
          </a:p>
        </p:txBody>
      </p:sp>
      <p:sp>
        <p:nvSpPr>
          <p:cNvPr id="4" name="Образ слайда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B54747-FB53-4492-9BD7-573C358A8B99}" type="slidenum">
              <a:rPr lang="en-GB" smtClean="0"/>
              <a:t>‹#›</a:t>
            </a:fld>
            <a:endParaRPr lang="en-GB"/>
          </a:p>
        </p:txBody>
      </p:sp>
    </p:spTree>
    <p:extLst>
      <p:ext uri="{BB962C8B-B14F-4D97-AF65-F5344CB8AC3E}">
        <p14:creationId xmlns:p14="http://schemas.microsoft.com/office/powerpoint/2010/main" val="60759246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ru-RU"/>
              <a:t>Образец заголовка</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D3AEF0A1-F7CF-4AAA-9679-2A0D55BE55D0}" type="datetime3">
              <a:rPr lang="en-GB" smtClean="0"/>
              <a:t>16 January, 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EC5190-AD33-490C-A80E-6DE635E61211}" type="slidenum">
              <a:rPr lang="en-GB" smtClean="0"/>
              <a:t>‹#›</a:t>
            </a:fld>
            <a:endParaRPr lang="en-GB"/>
          </a:p>
        </p:txBody>
      </p:sp>
    </p:spTree>
    <p:extLst>
      <p:ext uri="{BB962C8B-B14F-4D97-AF65-F5344CB8AC3E}">
        <p14:creationId xmlns:p14="http://schemas.microsoft.com/office/powerpoint/2010/main" val="4048337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F66D3CCF-7587-40C4-B821-A9560D71CBD0}" type="datetime3">
              <a:rPr lang="en-GB" smtClean="0"/>
              <a:t>16 January, 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EC5190-AD33-490C-A80E-6DE635E61211}" type="slidenum">
              <a:rPr lang="en-GB" smtClean="0"/>
              <a:t>‹#›</a:t>
            </a:fld>
            <a:endParaRPr lang="en-GB"/>
          </a:p>
        </p:txBody>
      </p:sp>
    </p:spTree>
    <p:extLst>
      <p:ext uri="{BB962C8B-B14F-4D97-AF65-F5344CB8AC3E}">
        <p14:creationId xmlns:p14="http://schemas.microsoft.com/office/powerpoint/2010/main" val="2004029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8AFD69F-3B66-4ADD-97DD-BF2E5A6FA5FB}" type="datetime3">
              <a:rPr lang="en-GB" smtClean="0"/>
              <a:t>16 January, 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EC5190-AD33-490C-A80E-6DE635E61211}" type="slidenum">
              <a:rPr lang="en-GB" smtClean="0"/>
              <a:t>‹#›</a:t>
            </a:fld>
            <a:endParaRPr lang="en-GB"/>
          </a:p>
        </p:txBody>
      </p:sp>
    </p:spTree>
    <p:extLst>
      <p:ext uri="{BB962C8B-B14F-4D97-AF65-F5344CB8AC3E}">
        <p14:creationId xmlns:p14="http://schemas.microsoft.com/office/powerpoint/2010/main" val="3831525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7BCC7C7-1B98-47A9-83C3-E32D75B195C0}" type="datetime3">
              <a:rPr lang="en-GB" smtClean="0"/>
              <a:t>16 January, 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EC5190-AD33-490C-A80E-6DE635E61211}" type="slidenum">
              <a:rPr lang="en-GB" smtClean="0"/>
              <a:t>‹#›</a:t>
            </a:fld>
            <a:endParaRPr lang="en-GB"/>
          </a:p>
        </p:txBody>
      </p:sp>
    </p:spTree>
    <p:extLst>
      <p:ext uri="{BB962C8B-B14F-4D97-AF65-F5344CB8AC3E}">
        <p14:creationId xmlns:p14="http://schemas.microsoft.com/office/powerpoint/2010/main" val="2464524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ru-RU"/>
              <a:t>Образец заголовка</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D17B7619-8B00-4F9C-80C5-DDDD4BE6EA00}" type="datetime3">
              <a:rPr lang="en-GB" smtClean="0"/>
              <a:t>16 January, 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EC5190-AD33-490C-A80E-6DE635E61211}" type="slidenum">
              <a:rPr lang="en-GB" smtClean="0"/>
              <a:t>‹#›</a:t>
            </a:fld>
            <a:endParaRPr lang="en-GB"/>
          </a:p>
        </p:txBody>
      </p:sp>
    </p:spTree>
    <p:extLst>
      <p:ext uri="{BB962C8B-B14F-4D97-AF65-F5344CB8AC3E}">
        <p14:creationId xmlns:p14="http://schemas.microsoft.com/office/powerpoint/2010/main" val="2043276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BE1BBFAA-C8D9-4580-A9A5-6195F10A1E93}" type="datetime3">
              <a:rPr lang="en-GB" smtClean="0"/>
              <a:t>16 January, 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7EC5190-AD33-490C-A80E-6DE635E61211}" type="slidenum">
              <a:rPr lang="en-GB" smtClean="0"/>
              <a:t>‹#›</a:t>
            </a:fld>
            <a:endParaRPr lang="en-GB"/>
          </a:p>
        </p:txBody>
      </p:sp>
    </p:spTree>
    <p:extLst>
      <p:ext uri="{BB962C8B-B14F-4D97-AF65-F5344CB8AC3E}">
        <p14:creationId xmlns:p14="http://schemas.microsoft.com/office/powerpoint/2010/main" val="3085369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ru-RU"/>
              <a:t>Образец заголовка</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ru-RU"/>
              <a:t>Образец текста</a:t>
            </a:r>
          </a:p>
        </p:txBody>
      </p:sp>
      <p:sp>
        <p:nvSpPr>
          <p:cNvPr id="4" name="Content Placeholder 3"/>
          <p:cNvSpPr>
            <a:spLocks noGrp="1"/>
          </p:cNvSpPr>
          <p:nvPr>
            <p:ph sz="half" idx="2"/>
          </p:nvPr>
        </p:nvSpPr>
        <p:spPr>
          <a:xfrm>
            <a:off x="520713" y="3905482"/>
            <a:ext cx="3198096" cy="574437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ru-RU"/>
              <a:t>Образец текста</a:t>
            </a:r>
          </a:p>
        </p:txBody>
      </p:sp>
      <p:sp>
        <p:nvSpPr>
          <p:cNvPr id="6" name="Content Placeholder 5"/>
          <p:cNvSpPr>
            <a:spLocks noGrp="1"/>
          </p:cNvSpPr>
          <p:nvPr>
            <p:ph sz="quarter" idx="4"/>
          </p:nvPr>
        </p:nvSpPr>
        <p:spPr>
          <a:xfrm>
            <a:off x="3827086" y="3905482"/>
            <a:ext cx="3213847" cy="574437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AB896256-4120-4F99-A089-18352DAFEB90}" type="datetime3">
              <a:rPr lang="en-GB" smtClean="0"/>
              <a:t>16 January, 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7EC5190-AD33-490C-A80E-6DE635E61211}" type="slidenum">
              <a:rPr lang="en-GB" smtClean="0"/>
              <a:t>‹#›</a:t>
            </a:fld>
            <a:endParaRPr lang="en-GB"/>
          </a:p>
        </p:txBody>
      </p:sp>
    </p:spTree>
    <p:extLst>
      <p:ext uri="{BB962C8B-B14F-4D97-AF65-F5344CB8AC3E}">
        <p14:creationId xmlns:p14="http://schemas.microsoft.com/office/powerpoint/2010/main" val="376846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9B6BB347-854A-4409-A30A-4CBE0277A3B4}" type="datetime3">
              <a:rPr lang="en-GB" smtClean="0"/>
              <a:t>16 January, 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7EC5190-AD33-490C-A80E-6DE635E61211}" type="slidenum">
              <a:rPr lang="en-GB" smtClean="0"/>
              <a:t>‹#›</a:t>
            </a:fld>
            <a:endParaRPr lang="en-GB"/>
          </a:p>
        </p:txBody>
      </p:sp>
    </p:spTree>
    <p:extLst>
      <p:ext uri="{BB962C8B-B14F-4D97-AF65-F5344CB8AC3E}">
        <p14:creationId xmlns:p14="http://schemas.microsoft.com/office/powerpoint/2010/main" val="2860427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F50240-627F-42A5-B5AC-6F29E1F1731A}" type="datetime3">
              <a:rPr lang="en-GB" smtClean="0"/>
              <a:t>16 January, 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7EC5190-AD33-490C-A80E-6DE635E61211}" type="slidenum">
              <a:rPr lang="en-GB" smtClean="0"/>
              <a:t>‹#›</a:t>
            </a:fld>
            <a:endParaRPr lang="en-GB"/>
          </a:p>
        </p:txBody>
      </p:sp>
    </p:spTree>
    <p:extLst>
      <p:ext uri="{BB962C8B-B14F-4D97-AF65-F5344CB8AC3E}">
        <p14:creationId xmlns:p14="http://schemas.microsoft.com/office/powerpoint/2010/main" val="3439383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ru-RU"/>
              <a:t>Образец заголовка</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ru-RU"/>
              <a:t>Образец текста</a:t>
            </a:r>
          </a:p>
        </p:txBody>
      </p:sp>
      <p:sp>
        <p:nvSpPr>
          <p:cNvPr id="5" name="Date Placeholder 4"/>
          <p:cNvSpPr>
            <a:spLocks noGrp="1"/>
          </p:cNvSpPr>
          <p:nvPr>
            <p:ph type="dt" sz="half" idx="10"/>
          </p:nvPr>
        </p:nvSpPr>
        <p:spPr/>
        <p:txBody>
          <a:bodyPr/>
          <a:lstStyle/>
          <a:p>
            <a:fld id="{72A6FA7C-6FEC-4A94-BDBD-FE8E976B467F}" type="datetime3">
              <a:rPr lang="en-GB" smtClean="0"/>
              <a:t>16 January, 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7EC5190-AD33-490C-A80E-6DE635E61211}" type="slidenum">
              <a:rPr lang="en-GB" smtClean="0"/>
              <a:t>‹#›</a:t>
            </a:fld>
            <a:endParaRPr lang="en-GB"/>
          </a:p>
        </p:txBody>
      </p:sp>
    </p:spTree>
    <p:extLst>
      <p:ext uri="{BB962C8B-B14F-4D97-AF65-F5344CB8AC3E}">
        <p14:creationId xmlns:p14="http://schemas.microsoft.com/office/powerpoint/2010/main" val="2652675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ru-RU"/>
              <a:t>Образец заголовка</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ru-RU"/>
              <a:t>Вставка рисунка</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ru-RU"/>
              <a:t>Образец текста</a:t>
            </a:r>
          </a:p>
        </p:txBody>
      </p:sp>
      <p:sp>
        <p:nvSpPr>
          <p:cNvPr id="5" name="Date Placeholder 4"/>
          <p:cNvSpPr>
            <a:spLocks noGrp="1"/>
          </p:cNvSpPr>
          <p:nvPr>
            <p:ph type="dt" sz="half" idx="10"/>
          </p:nvPr>
        </p:nvSpPr>
        <p:spPr/>
        <p:txBody>
          <a:bodyPr/>
          <a:lstStyle/>
          <a:p>
            <a:fld id="{D642ED3B-769D-4687-A14C-ED306E0F4F31}" type="datetime3">
              <a:rPr lang="en-GB" smtClean="0"/>
              <a:t>16 January, 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7EC5190-AD33-490C-A80E-6DE635E61211}" type="slidenum">
              <a:rPr lang="en-GB" smtClean="0"/>
              <a:t>‹#›</a:t>
            </a:fld>
            <a:endParaRPr lang="en-GB"/>
          </a:p>
        </p:txBody>
      </p:sp>
    </p:spTree>
    <p:extLst>
      <p:ext uri="{BB962C8B-B14F-4D97-AF65-F5344CB8AC3E}">
        <p14:creationId xmlns:p14="http://schemas.microsoft.com/office/powerpoint/2010/main" val="1468368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6AFBED04-154A-4238-B1AE-92AFB2D7BF14}" type="datetime3">
              <a:rPr lang="en-GB" smtClean="0"/>
              <a:t>16 January, 2018</a:t>
            </a:fld>
            <a:endParaRPr lang="en-GB"/>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E7EC5190-AD33-490C-A80E-6DE635E61211}" type="slidenum">
              <a:rPr lang="en-GB" smtClean="0"/>
              <a:t>‹#›</a:t>
            </a:fld>
            <a:endParaRPr lang="en-GB"/>
          </a:p>
        </p:txBody>
      </p:sp>
    </p:spTree>
    <p:extLst>
      <p:ext uri="{BB962C8B-B14F-4D97-AF65-F5344CB8AC3E}">
        <p14:creationId xmlns:p14="http://schemas.microsoft.com/office/powerpoint/2010/main" val="2453759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Прямоугольник 23">
            <a:extLst>
              <a:ext uri="{FF2B5EF4-FFF2-40B4-BE49-F238E27FC236}">
                <a16:creationId xmlns="" xmlns:a16="http://schemas.microsoft.com/office/drawing/2014/main" id="{6C250000-D642-416A-A4EF-5AF7C04E431C}"/>
              </a:ext>
            </a:extLst>
          </p:cNvPr>
          <p:cNvSpPr/>
          <p:nvPr/>
        </p:nvSpPr>
        <p:spPr>
          <a:xfrm>
            <a:off x="278640" y="927462"/>
            <a:ext cx="1877824" cy="2339102"/>
          </a:xfrm>
          <a:prstGeom prst="rect">
            <a:avLst/>
          </a:prstGeom>
          <a:noFill/>
        </p:spPr>
        <p:txBody>
          <a:bodyPr wrap="square" lIns="91440" tIns="45720" rIns="91440" bIns="45720">
            <a:spAutoFit/>
          </a:bodyPr>
          <a:lstStyle/>
          <a:p>
            <a:r>
              <a:rPr lang="en-GB" sz="1200" b="0" i="0" u="none" strike="noStrike" cap="none" spc="0" dirty="0">
                <a:ln w="0"/>
                <a:solidFill>
                  <a:schemeClr val="tx1"/>
                </a:solidFill>
                <a:latin typeface="Arial"/>
                <a:cs typeface="Arial"/>
              </a:rPr>
              <a:t>Investment concept</a:t>
            </a:r>
          </a:p>
          <a:p>
            <a:endParaRPr lang="de-DE" sz="1000" dirty="0">
              <a:ln w="0"/>
              <a:effectLst>
                <a:outerShdw blurRad="38100" dist="19050" dir="2700000" algn="tl" rotWithShape="0">
                  <a:schemeClr val="dk1">
                    <a:alpha val="40000"/>
                  </a:schemeClr>
                </a:outerShdw>
              </a:effectLst>
              <a:latin typeface="Arial"/>
              <a:cs typeface="Arial"/>
            </a:endParaRPr>
          </a:p>
          <a:p>
            <a:endParaRPr lang="de-DE" sz="1000" b="0" cap="none" spc="0" dirty="0">
              <a:ln w="0"/>
              <a:solidFill>
                <a:schemeClr val="tx1"/>
              </a:solidFill>
              <a:effectLst>
                <a:outerShdw blurRad="38100" dist="19050" dir="2700000" algn="tl" rotWithShape="0">
                  <a:schemeClr val="dk1">
                    <a:alpha val="40000"/>
                  </a:schemeClr>
                </a:outerShdw>
              </a:effectLst>
              <a:latin typeface="Arial"/>
              <a:cs typeface="Arial"/>
            </a:endParaRPr>
          </a:p>
          <a:p>
            <a:endParaRPr lang="de-DE" sz="1000" dirty="0">
              <a:ln w="0"/>
              <a:effectLst>
                <a:outerShdw blurRad="38100" dist="19050" dir="2700000" algn="tl" rotWithShape="0">
                  <a:schemeClr val="dk1">
                    <a:alpha val="40000"/>
                  </a:schemeClr>
                </a:outerShdw>
              </a:effectLst>
              <a:latin typeface="Arial"/>
              <a:cs typeface="Arial"/>
            </a:endParaRPr>
          </a:p>
          <a:p>
            <a:endParaRPr lang="de-DE" sz="1000" b="0" cap="none" spc="0" dirty="0">
              <a:ln w="0"/>
              <a:solidFill>
                <a:schemeClr val="tx1"/>
              </a:solidFill>
              <a:effectLst>
                <a:outerShdw blurRad="38100" dist="19050" dir="2700000" algn="tl" rotWithShape="0">
                  <a:schemeClr val="dk1">
                    <a:alpha val="40000"/>
                  </a:schemeClr>
                </a:outerShdw>
              </a:effectLst>
              <a:latin typeface="Arial"/>
              <a:cs typeface="Arial"/>
            </a:endParaRPr>
          </a:p>
          <a:p>
            <a:endParaRPr lang="de-DE" sz="1000" dirty="0">
              <a:ln w="0"/>
              <a:effectLst>
                <a:outerShdw blurRad="38100" dist="19050" dir="2700000" algn="tl" rotWithShape="0">
                  <a:schemeClr val="dk1">
                    <a:alpha val="40000"/>
                  </a:schemeClr>
                </a:outerShdw>
              </a:effectLst>
              <a:latin typeface="Arial"/>
              <a:cs typeface="Arial"/>
            </a:endParaRPr>
          </a:p>
          <a:p>
            <a:endParaRPr lang="de-DE" sz="1000" b="0" cap="none" spc="0" dirty="0">
              <a:ln w="0"/>
              <a:solidFill>
                <a:schemeClr val="tx1"/>
              </a:solidFill>
              <a:effectLst>
                <a:outerShdw blurRad="38100" dist="19050" dir="2700000" algn="tl" rotWithShape="0">
                  <a:schemeClr val="dk1">
                    <a:alpha val="40000"/>
                  </a:schemeClr>
                </a:outerShdw>
              </a:effectLst>
              <a:latin typeface="Arial"/>
              <a:cs typeface="Arial"/>
            </a:endParaRPr>
          </a:p>
          <a:p>
            <a:endParaRPr lang="de-DE" sz="1000" dirty="0">
              <a:ln w="0"/>
              <a:effectLst>
                <a:outerShdw blurRad="38100" dist="19050" dir="2700000" algn="tl" rotWithShape="0">
                  <a:schemeClr val="dk1">
                    <a:alpha val="40000"/>
                  </a:schemeClr>
                </a:outerShdw>
              </a:effectLst>
              <a:latin typeface="Arial"/>
              <a:cs typeface="Arial"/>
            </a:endParaRPr>
          </a:p>
          <a:p>
            <a:endParaRPr lang="de-DE" sz="1000" b="0" cap="none" spc="0" dirty="0">
              <a:ln w="0"/>
              <a:solidFill>
                <a:schemeClr val="tx1"/>
              </a:solidFill>
              <a:effectLst>
                <a:outerShdw blurRad="38100" dist="19050" dir="2700000" algn="tl" rotWithShape="0">
                  <a:schemeClr val="dk1">
                    <a:alpha val="40000"/>
                  </a:schemeClr>
                </a:outerShdw>
              </a:effectLst>
              <a:latin typeface="Arial"/>
              <a:cs typeface="Arial"/>
            </a:endParaRPr>
          </a:p>
          <a:p>
            <a:endParaRPr lang="en-GB" sz="5400" b="0" cap="none" spc="0" dirty="0">
              <a:ln w="0"/>
              <a:solidFill>
                <a:schemeClr val="tx1"/>
              </a:solidFill>
              <a:effectLst>
                <a:outerShdw blurRad="38100" dist="19050" dir="2700000" algn="tl" rotWithShape="0">
                  <a:schemeClr val="dk1">
                    <a:alpha val="40000"/>
                  </a:schemeClr>
                </a:outerShdw>
              </a:effectLst>
              <a:latin typeface="Arial"/>
              <a:cs typeface="Arial"/>
            </a:endParaRPr>
          </a:p>
        </p:txBody>
      </p:sp>
      <p:sp>
        <p:nvSpPr>
          <p:cNvPr id="7" name="Прямоугольник 6">
            <a:extLst>
              <a:ext uri="{FF2B5EF4-FFF2-40B4-BE49-F238E27FC236}">
                <a16:creationId xmlns="" xmlns:a16="http://schemas.microsoft.com/office/drawing/2014/main" id="{17214919-BAF9-4429-8031-991BDB6FD43D}"/>
              </a:ext>
            </a:extLst>
          </p:cNvPr>
          <p:cNvSpPr/>
          <p:nvPr/>
        </p:nvSpPr>
        <p:spPr>
          <a:xfrm>
            <a:off x="327657" y="766608"/>
            <a:ext cx="1783630" cy="24634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de-DE" sz="1000" dirty="0">
                <a:ln w="0"/>
                <a:solidFill>
                  <a:schemeClr val="tx1"/>
                </a:solidFill>
                <a:latin typeface="Arial"/>
                <a:cs typeface="Arial"/>
              </a:rPr>
              <a:t>Anlagekonzept</a:t>
            </a:r>
          </a:p>
          <a:p>
            <a:pPr algn="just">
              <a:spcBef>
                <a:spcPts val="300"/>
              </a:spcBef>
            </a:pPr>
            <a:r>
              <a:rPr lang="de-DE" sz="600" dirty="0">
                <a:solidFill>
                  <a:srgbClr val="000000"/>
                </a:solidFill>
                <a:latin typeface="Arial"/>
                <a:cs typeface="Arial"/>
              </a:rPr>
              <a:t>Anlageziel ist die Erzielung einer nachhaltigen Rendite auf der Basis einer regelbasierten Anlagestrategie, wobei kein Referenzindex abgebildet wird, da das Management sich vorbehält, die zugrundeliegende, regelbasierte Anlagestrategie gegebenenfalls ändern zu dürfen. Das Management strebt eine schwankungsarme Wertentwicklung des Vermögens an, um das Verlustrisiko für die Anleger, im Verhältnis zur erzielbaren Rendite, gering zu halten. Das Management nimmt zu keiner Zeit eine Selektion von Einzeltiteln vor sondern investiert </a:t>
            </a:r>
            <a:r>
              <a:rPr lang="de-DE" sz="600" dirty="0" smtClean="0">
                <a:solidFill>
                  <a:srgbClr val="000000"/>
                </a:solidFill>
                <a:latin typeface="Arial"/>
                <a:cs typeface="Arial"/>
              </a:rPr>
              <a:t>ausschließ-lich </a:t>
            </a:r>
            <a:r>
              <a:rPr lang="de-DE" sz="600" dirty="0">
                <a:solidFill>
                  <a:srgbClr val="000000"/>
                </a:solidFill>
                <a:latin typeface="Arial"/>
                <a:cs typeface="Arial"/>
              </a:rPr>
              <a:t>in Finanzprodukte, die Indizes verschiedener Anlageklassen abbilden. Das Vermögen </a:t>
            </a:r>
            <a:r>
              <a:rPr lang="de-DE" sz="600" dirty="0">
                <a:solidFill>
                  <a:schemeClr val="tx1"/>
                </a:solidFill>
                <a:latin typeface="Arial"/>
                <a:cs typeface="Arial"/>
              </a:rPr>
              <a:t>kann in vollem Umfang flexibel in jeder handelbaren Anlageklasse investiert sein, das bedeutet, dass die Quoten der jeweiligen Anlageklassen im Portfolio zwischen 0% und 100% variieren können.</a:t>
            </a:r>
          </a:p>
          <a:p>
            <a:pPr algn="just">
              <a:spcBef>
                <a:spcPts val="300"/>
              </a:spcBef>
            </a:pPr>
            <a:r>
              <a:rPr lang="de-DE" sz="600" b="1" dirty="0">
                <a:ln w="0"/>
                <a:solidFill>
                  <a:schemeClr val="tx1"/>
                </a:solidFill>
                <a:latin typeface="Arial"/>
                <a:cs typeface="Arial"/>
              </a:rPr>
              <a:t>Vivace Capital plant derzeit die die Umsetzung des Anlagekonzepts in Form eines Wertpapier-Publikumsfonds nach deutschem Recht. Es wird erwartet, dass die Auflage des geplanten Fonds im Laufe des ersten Quartals 2018 durchgeführt werden kann.</a:t>
            </a:r>
            <a:endParaRPr lang="ru-RU" sz="600" b="1" dirty="0">
              <a:ln w="0"/>
              <a:solidFill>
                <a:schemeClr val="tx1"/>
              </a:solidFill>
              <a:latin typeface="Arial"/>
              <a:cs typeface="Arial"/>
            </a:endParaRPr>
          </a:p>
        </p:txBody>
      </p:sp>
      <p:sp>
        <p:nvSpPr>
          <p:cNvPr id="22" name="Прямоугольник 21">
            <a:extLst>
              <a:ext uri="{FF2B5EF4-FFF2-40B4-BE49-F238E27FC236}">
                <a16:creationId xmlns="" xmlns:a16="http://schemas.microsoft.com/office/drawing/2014/main" id="{0BAAC491-6EDC-4941-ACCC-40A76D4015E0}"/>
              </a:ext>
            </a:extLst>
          </p:cNvPr>
          <p:cNvSpPr/>
          <p:nvPr/>
        </p:nvSpPr>
        <p:spPr>
          <a:xfrm>
            <a:off x="2295967" y="7804350"/>
            <a:ext cx="4947505" cy="191766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en-GB" sz="1000" dirty="0" smtClean="0">
                <a:ln w="0"/>
                <a:solidFill>
                  <a:schemeClr val="tx1"/>
                </a:solidFill>
                <a:latin typeface="Arial"/>
                <a:cs typeface="Arial"/>
              </a:rPr>
              <a:t>Monatskommentar</a:t>
            </a:r>
          </a:p>
          <a:p>
            <a:pPr>
              <a:spcBef>
                <a:spcPts val="300"/>
              </a:spcBef>
            </a:pPr>
            <a:r>
              <a:rPr lang="de-DE" sz="600" dirty="0" smtClean="0">
                <a:solidFill>
                  <a:srgbClr val="000000"/>
                </a:solidFill>
                <a:latin typeface="Arial"/>
                <a:cs typeface="Arial"/>
              </a:rPr>
              <a:t>Andreas Krysl Kommentare</a:t>
            </a:r>
            <a:endParaRPr lang="en-GB" sz="600" dirty="0">
              <a:ln w="0"/>
              <a:solidFill>
                <a:schemeClr val="tx1"/>
              </a:solidFill>
              <a:latin typeface="Arial"/>
              <a:cs typeface="Arial"/>
            </a:endParaRPr>
          </a:p>
        </p:txBody>
      </p:sp>
      <p:sp>
        <p:nvSpPr>
          <p:cNvPr id="11" name="Textfeld 10"/>
          <p:cNvSpPr txBox="1"/>
          <p:nvPr/>
        </p:nvSpPr>
        <p:spPr>
          <a:xfrm>
            <a:off x="1384300" y="233986"/>
            <a:ext cx="2652256" cy="384721"/>
          </a:xfrm>
          <a:prstGeom prst="rect">
            <a:avLst/>
          </a:prstGeom>
          <a:noFill/>
        </p:spPr>
        <p:txBody>
          <a:bodyPr wrap="none" lIns="0" tIns="0" rIns="0" bIns="0" rtlCol="0">
            <a:spAutoFit/>
          </a:bodyPr>
          <a:lstStyle/>
          <a:p>
            <a:r>
              <a:rPr lang="de-DE" sz="1400" b="1" dirty="0" smtClean="0">
                <a:latin typeface="Arial"/>
                <a:cs typeface="Arial"/>
              </a:rPr>
              <a:t>Vivace Multi-Strategy I</a:t>
            </a:r>
          </a:p>
          <a:p>
            <a:r>
              <a:rPr lang="de-DE" sz="1100" dirty="0" smtClean="0">
                <a:latin typeface="Arial"/>
                <a:cs typeface="Arial"/>
              </a:rPr>
              <a:t>Monatliches Factsheet  </a:t>
            </a:r>
            <a:r>
              <a:rPr lang="de-DE" sz="1100" b="1" dirty="0" smtClean="0">
                <a:latin typeface="Arial"/>
                <a:ea typeface="Wingdings"/>
                <a:cs typeface="Arial"/>
                <a:sym typeface="Wingdings"/>
              </a:rPr>
              <a:t></a:t>
            </a:r>
            <a:r>
              <a:rPr lang="de-DE" sz="1100" dirty="0" smtClean="0">
                <a:latin typeface="Arial"/>
                <a:cs typeface="Arial"/>
              </a:rPr>
              <a:t>  17. Januar 2018</a:t>
            </a:r>
            <a:endParaRPr lang="de-DE" sz="1100" dirty="0">
              <a:latin typeface="Arial"/>
              <a:cs typeface="Arial"/>
            </a:endParaRPr>
          </a:p>
        </p:txBody>
      </p:sp>
      <p:pic>
        <p:nvPicPr>
          <p:cNvPr id="14" name="Bild 13" descr="Logo Vivace Capital.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900" y="222607"/>
            <a:ext cx="819150" cy="407478"/>
          </a:xfrm>
          <a:prstGeom prst="rect">
            <a:avLst/>
          </a:prstGeom>
        </p:spPr>
      </p:pic>
      <p:grpSp>
        <p:nvGrpSpPr>
          <p:cNvPr id="260" name="Gruppierung 259"/>
          <p:cNvGrpSpPr/>
          <p:nvPr/>
        </p:nvGrpSpPr>
        <p:grpSpPr>
          <a:xfrm>
            <a:off x="327025" y="3296570"/>
            <a:ext cx="1781175" cy="748104"/>
            <a:chOff x="327025" y="3479394"/>
            <a:chExt cx="1781175" cy="748104"/>
          </a:xfrm>
        </p:grpSpPr>
        <p:sp>
          <p:nvSpPr>
            <p:cNvPr id="29" name="Прямоугольник 28">
              <a:extLst>
                <a:ext uri="{FF2B5EF4-FFF2-40B4-BE49-F238E27FC236}">
                  <a16:creationId xmlns="" xmlns:a16="http://schemas.microsoft.com/office/drawing/2014/main" id="{73676267-58F9-43B9-B882-78033223D99C}"/>
                </a:ext>
              </a:extLst>
            </p:cNvPr>
            <p:cNvSpPr/>
            <p:nvPr/>
          </p:nvSpPr>
          <p:spPr>
            <a:xfrm>
              <a:off x="327025" y="3479394"/>
              <a:ext cx="1629327" cy="153888"/>
            </a:xfrm>
            <a:prstGeom prst="rect">
              <a:avLst/>
            </a:prstGeom>
          </p:spPr>
          <p:txBody>
            <a:bodyPr wrap="none" lIns="0" tIns="0" rIns="0" bIns="0">
              <a:spAutoFit/>
            </a:bodyPr>
            <a:lstStyle/>
            <a:p>
              <a:r>
                <a:rPr lang="de-DE" sz="1000" dirty="0" smtClean="0">
                  <a:ln w="0"/>
                  <a:latin typeface="Arial"/>
                  <a:cs typeface="Arial"/>
                </a:rPr>
                <a:t>Risikoprofil </a:t>
              </a:r>
              <a:r>
                <a:rPr lang="de-DE" sz="800" dirty="0" smtClean="0">
                  <a:ln w="0"/>
                  <a:latin typeface="Arial"/>
                  <a:cs typeface="Arial"/>
                </a:rPr>
                <a:t>(</a:t>
              </a:r>
              <a:r>
                <a:rPr lang="de-DE" sz="800" dirty="0">
                  <a:ln w="0"/>
                  <a:latin typeface="Arial"/>
                  <a:cs typeface="Arial"/>
                </a:rPr>
                <a:t>S</a:t>
              </a:r>
              <a:r>
                <a:rPr lang="de-DE" sz="800" dirty="0" smtClean="0">
                  <a:ln w="0"/>
                  <a:latin typeface="Arial"/>
                  <a:cs typeface="Arial"/>
                </a:rPr>
                <a:t>elbsteinschätzung)</a:t>
              </a:r>
              <a:endParaRPr lang="en-GB" sz="800" dirty="0">
                <a:ln w="0"/>
                <a:latin typeface="Arial"/>
                <a:cs typeface="Arial"/>
              </a:endParaRPr>
            </a:p>
          </p:txBody>
        </p:sp>
        <p:cxnSp>
          <p:nvCxnSpPr>
            <p:cNvPr id="27" name="Gerade Verbindung mit Pfeil 26"/>
            <p:cNvCxnSpPr/>
            <p:nvPr/>
          </p:nvCxnSpPr>
          <p:spPr>
            <a:xfrm>
              <a:off x="330200" y="3969807"/>
              <a:ext cx="1778000" cy="0"/>
            </a:xfrm>
            <a:prstGeom prst="straightConnector1">
              <a:avLst/>
            </a:prstGeom>
            <a:ln w="3175">
              <a:solidFill>
                <a:schemeClr val="tx1"/>
              </a:solidFill>
              <a:headEnd type="stealth" w="lg" len="lg"/>
              <a:tailEnd type="stealth" w="lg" len="lg"/>
            </a:ln>
          </p:spPr>
          <p:style>
            <a:lnRef idx="2">
              <a:schemeClr val="accent1"/>
            </a:lnRef>
            <a:fillRef idx="0">
              <a:schemeClr val="accent1"/>
            </a:fillRef>
            <a:effectRef idx="1">
              <a:schemeClr val="accent1"/>
            </a:effectRef>
            <a:fontRef idx="minor">
              <a:schemeClr val="tx1"/>
            </a:fontRef>
          </p:style>
        </p:cxnSp>
        <p:sp>
          <p:nvSpPr>
            <p:cNvPr id="35" name="Прямоугольник 6">
              <a:extLst>
                <a:ext uri="{FF2B5EF4-FFF2-40B4-BE49-F238E27FC236}">
                  <a16:creationId xmlns="" xmlns:a16="http://schemas.microsoft.com/office/drawing/2014/main" id="{17214919-BAF9-4429-8031-991BDB6FD43D}"/>
                </a:ext>
              </a:extLst>
            </p:cNvPr>
            <p:cNvSpPr/>
            <p:nvPr/>
          </p:nvSpPr>
          <p:spPr>
            <a:xfrm>
              <a:off x="327025" y="3684057"/>
              <a:ext cx="238125" cy="177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solidFill>
                    <a:schemeClr val="tx1"/>
                  </a:solidFill>
                  <a:latin typeface="Arial"/>
                  <a:cs typeface="Arial"/>
                </a:rPr>
                <a:t>1</a:t>
              </a:r>
              <a:endParaRPr lang="en-GB" sz="800" dirty="0">
                <a:solidFill>
                  <a:schemeClr val="tx1"/>
                </a:solidFill>
                <a:latin typeface="Arial"/>
                <a:cs typeface="Arial"/>
              </a:endParaRPr>
            </a:p>
          </p:txBody>
        </p:sp>
        <p:sp>
          <p:nvSpPr>
            <p:cNvPr id="37" name="Прямоугольник 6">
              <a:extLst>
                <a:ext uri="{FF2B5EF4-FFF2-40B4-BE49-F238E27FC236}">
                  <a16:creationId xmlns="" xmlns:a16="http://schemas.microsoft.com/office/drawing/2014/main" id="{17214919-BAF9-4429-8031-991BDB6FD43D}"/>
                </a:ext>
              </a:extLst>
            </p:cNvPr>
            <p:cNvSpPr/>
            <p:nvPr/>
          </p:nvSpPr>
          <p:spPr>
            <a:xfrm>
              <a:off x="584200" y="3684057"/>
              <a:ext cx="238125" cy="177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solidFill>
                    <a:schemeClr val="tx1"/>
                  </a:solidFill>
                  <a:latin typeface="Arial"/>
                  <a:cs typeface="Arial"/>
                </a:rPr>
                <a:t>2</a:t>
              </a:r>
              <a:endParaRPr lang="en-GB" sz="800" dirty="0">
                <a:solidFill>
                  <a:schemeClr val="tx1"/>
                </a:solidFill>
                <a:latin typeface="Arial"/>
                <a:cs typeface="Arial"/>
              </a:endParaRPr>
            </a:p>
          </p:txBody>
        </p:sp>
        <p:sp>
          <p:nvSpPr>
            <p:cNvPr id="38" name="Прямоугольник 6">
              <a:extLst>
                <a:ext uri="{FF2B5EF4-FFF2-40B4-BE49-F238E27FC236}">
                  <a16:creationId xmlns="" xmlns:a16="http://schemas.microsoft.com/office/drawing/2014/main" id="{17214919-BAF9-4429-8031-991BDB6FD43D}"/>
                </a:ext>
              </a:extLst>
            </p:cNvPr>
            <p:cNvSpPr/>
            <p:nvPr/>
          </p:nvSpPr>
          <p:spPr>
            <a:xfrm>
              <a:off x="841375" y="3684057"/>
              <a:ext cx="238125" cy="177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solidFill>
                    <a:schemeClr val="tx1"/>
                  </a:solidFill>
                  <a:latin typeface="Arial"/>
                  <a:cs typeface="Arial"/>
                </a:rPr>
                <a:t>3</a:t>
              </a:r>
              <a:endParaRPr lang="en-GB" sz="800" dirty="0">
                <a:solidFill>
                  <a:schemeClr val="tx1"/>
                </a:solidFill>
                <a:latin typeface="Arial"/>
                <a:cs typeface="Arial"/>
              </a:endParaRPr>
            </a:p>
          </p:txBody>
        </p:sp>
        <p:sp>
          <p:nvSpPr>
            <p:cNvPr id="39" name="Прямоугольник 6">
              <a:extLst>
                <a:ext uri="{FF2B5EF4-FFF2-40B4-BE49-F238E27FC236}">
                  <a16:creationId xmlns="" xmlns:a16="http://schemas.microsoft.com/office/drawing/2014/main" id="{17214919-BAF9-4429-8031-991BDB6FD43D}"/>
                </a:ext>
              </a:extLst>
            </p:cNvPr>
            <p:cNvSpPr/>
            <p:nvPr/>
          </p:nvSpPr>
          <p:spPr>
            <a:xfrm>
              <a:off x="1098550" y="3684057"/>
              <a:ext cx="238125"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dirty="0" smtClean="0">
                  <a:solidFill>
                    <a:schemeClr val="bg1"/>
                  </a:solidFill>
                  <a:latin typeface="Arial"/>
                  <a:cs typeface="Arial"/>
                </a:rPr>
                <a:t>4</a:t>
              </a:r>
              <a:endParaRPr lang="en-GB" sz="800" b="1" dirty="0">
                <a:solidFill>
                  <a:schemeClr val="bg1"/>
                </a:solidFill>
                <a:latin typeface="Arial"/>
                <a:cs typeface="Arial"/>
              </a:endParaRPr>
            </a:p>
          </p:txBody>
        </p:sp>
        <p:sp>
          <p:nvSpPr>
            <p:cNvPr id="40" name="Прямоугольник 6">
              <a:extLst>
                <a:ext uri="{FF2B5EF4-FFF2-40B4-BE49-F238E27FC236}">
                  <a16:creationId xmlns="" xmlns:a16="http://schemas.microsoft.com/office/drawing/2014/main" id="{17214919-BAF9-4429-8031-991BDB6FD43D}"/>
                </a:ext>
              </a:extLst>
            </p:cNvPr>
            <p:cNvSpPr/>
            <p:nvPr/>
          </p:nvSpPr>
          <p:spPr>
            <a:xfrm>
              <a:off x="1355725" y="3684057"/>
              <a:ext cx="238125" cy="177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solidFill>
                    <a:schemeClr val="tx1"/>
                  </a:solidFill>
                  <a:latin typeface="Arial"/>
                  <a:cs typeface="Arial"/>
                </a:rPr>
                <a:t>5</a:t>
              </a:r>
              <a:endParaRPr lang="en-GB" sz="800" dirty="0">
                <a:solidFill>
                  <a:schemeClr val="tx1"/>
                </a:solidFill>
                <a:latin typeface="Arial"/>
                <a:cs typeface="Arial"/>
              </a:endParaRPr>
            </a:p>
          </p:txBody>
        </p:sp>
        <p:sp>
          <p:nvSpPr>
            <p:cNvPr id="41" name="Прямоугольник 6">
              <a:extLst>
                <a:ext uri="{FF2B5EF4-FFF2-40B4-BE49-F238E27FC236}">
                  <a16:creationId xmlns="" xmlns:a16="http://schemas.microsoft.com/office/drawing/2014/main" id="{17214919-BAF9-4429-8031-991BDB6FD43D}"/>
                </a:ext>
              </a:extLst>
            </p:cNvPr>
            <p:cNvSpPr/>
            <p:nvPr/>
          </p:nvSpPr>
          <p:spPr>
            <a:xfrm>
              <a:off x="1612900" y="3684057"/>
              <a:ext cx="238125" cy="177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solidFill>
                    <a:schemeClr val="tx1"/>
                  </a:solidFill>
                  <a:latin typeface="Arial"/>
                  <a:cs typeface="Arial"/>
                </a:rPr>
                <a:t>6</a:t>
              </a:r>
              <a:endParaRPr lang="en-GB" sz="800" dirty="0">
                <a:solidFill>
                  <a:schemeClr val="tx1"/>
                </a:solidFill>
                <a:latin typeface="Arial"/>
                <a:cs typeface="Arial"/>
              </a:endParaRPr>
            </a:p>
          </p:txBody>
        </p:sp>
        <p:sp>
          <p:nvSpPr>
            <p:cNvPr id="42" name="Прямоугольник 6">
              <a:extLst>
                <a:ext uri="{FF2B5EF4-FFF2-40B4-BE49-F238E27FC236}">
                  <a16:creationId xmlns="" xmlns:a16="http://schemas.microsoft.com/office/drawing/2014/main" id="{17214919-BAF9-4429-8031-991BDB6FD43D}"/>
                </a:ext>
              </a:extLst>
            </p:cNvPr>
            <p:cNvSpPr/>
            <p:nvPr/>
          </p:nvSpPr>
          <p:spPr>
            <a:xfrm>
              <a:off x="1870075" y="3684057"/>
              <a:ext cx="238125" cy="177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solidFill>
                    <a:schemeClr val="tx1"/>
                  </a:solidFill>
                  <a:latin typeface="Arial"/>
                  <a:cs typeface="Arial"/>
                </a:rPr>
                <a:t>7</a:t>
              </a:r>
              <a:endParaRPr lang="en-GB" sz="800" dirty="0">
                <a:solidFill>
                  <a:schemeClr val="tx1"/>
                </a:solidFill>
                <a:latin typeface="Arial"/>
                <a:cs typeface="Arial"/>
              </a:endParaRPr>
            </a:p>
          </p:txBody>
        </p:sp>
        <p:sp>
          <p:nvSpPr>
            <p:cNvPr id="43" name="Textfeld 42"/>
            <p:cNvSpPr txBox="1"/>
            <p:nvPr/>
          </p:nvSpPr>
          <p:spPr>
            <a:xfrm>
              <a:off x="327025" y="4042832"/>
              <a:ext cx="799686" cy="184666"/>
            </a:xfrm>
            <a:prstGeom prst="rect">
              <a:avLst/>
            </a:prstGeom>
            <a:noFill/>
          </p:spPr>
          <p:txBody>
            <a:bodyPr wrap="none" lIns="0" tIns="0" rIns="0" bIns="0" rtlCol="0">
              <a:spAutoFit/>
            </a:bodyPr>
            <a:lstStyle/>
            <a:p>
              <a:r>
                <a:rPr lang="de-DE" sz="600" dirty="0" smtClean="0">
                  <a:latin typeface="Arial"/>
                  <a:cs typeface="Arial"/>
                </a:rPr>
                <a:t>Geringeres Risiko</a:t>
              </a:r>
            </a:p>
            <a:p>
              <a:r>
                <a:rPr lang="de-DE" sz="600" dirty="0" smtClean="0">
                  <a:latin typeface="Arial"/>
                  <a:cs typeface="Arial"/>
                </a:rPr>
                <a:t>i.d.R. </a:t>
              </a:r>
              <a:r>
                <a:rPr lang="de-DE" sz="600" dirty="0">
                  <a:latin typeface="Arial"/>
                  <a:cs typeface="Arial"/>
                </a:rPr>
                <a:t>n</a:t>
              </a:r>
              <a:r>
                <a:rPr lang="de-DE" sz="600" dirty="0" smtClean="0">
                  <a:latin typeface="Arial"/>
                  <a:cs typeface="Arial"/>
                </a:rPr>
                <a:t>iedrigerer Ertrag</a:t>
              </a:r>
              <a:endParaRPr lang="de-DE" sz="600" dirty="0">
                <a:latin typeface="Arial"/>
                <a:cs typeface="Arial"/>
              </a:endParaRPr>
            </a:p>
          </p:txBody>
        </p:sp>
        <p:sp>
          <p:nvSpPr>
            <p:cNvPr id="44" name="Textfeld 43"/>
            <p:cNvSpPr txBox="1"/>
            <p:nvPr/>
          </p:nvSpPr>
          <p:spPr>
            <a:xfrm>
              <a:off x="1406961" y="4042832"/>
              <a:ext cx="701239" cy="184666"/>
            </a:xfrm>
            <a:prstGeom prst="rect">
              <a:avLst/>
            </a:prstGeom>
            <a:noFill/>
          </p:spPr>
          <p:txBody>
            <a:bodyPr wrap="none" lIns="0" tIns="0" rIns="0" bIns="0" rtlCol="0">
              <a:spAutoFit/>
            </a:bodyPr>
            <a:lstStyle/>
            <a:p>
              <a:pPr algn="r"/>
              <a:r>
                <a:rPr lang="de-DE" sz="600" dirty="0" smtClean="0">
                  <a:latin typeface="Arial"/>
                  <a:cs typeface="Arial"/>
                </a:rPr>
                <a:t>Höheres Risiko</a:t>
              </a:r>
            </a:p>
            <a:p>
              <a:pPr algn="r"/>
              <a:r>
                <a:rPr lang="de-DE" sz="600" dirty="0" smtClean="0">
                  <a:latin typeface="Arial"/>
                  <a:cs typeface="Arial"/>
                </a:rPr>
                <a:t>i.d.R. höherer Ertrag</a:t>
              </a:r>
              <a:endParaRPr lang="de-DE" sz="600" dirty="0">
                <a:latin typeface="Arial"/>
                <a:cs typeface="Arial"/>
              </a:endParaRPr>
            </a:p>
          </p:txBody>
        </p:sp>
      </p:grpSp>
      <p:grpSp>
        <p:nvGrpSpPr>
          <p:cNvPr id="300" name="Gruppierung 299"/>
          <p:cNvGrpSpPr/>
          <p:nvPr/>
        </p:nvGrpSpPr>
        <p:grpSpPr>
          <a:xfrm>
            <a:off x="2293901" y="780929"/>
            <a:ext cx="2014009" cy="1704176"/>
            <a:chOff x="2293901" y="899453"/>
            <a:chExt cx="2014009" cy="1704176"/>
          </a:xfrm>
        </p:grpSpPr>
        <p:sp>
          <p:nvSpPr>
            <p:cNvPr id="21" name="Прямоугольник 20">
              <a:extLst>
                <a:ext uri="{FF2B5EF4-FFF2-40B4-BE49-F238E27FC236}">
                  <a16:creationId xmlns="" xmlns:a16="http://schemas.microsoft.com/office/drawing/2014/main" id="{4DAFEBF5-849E-42D4-A9E4-0572A870C5DB}"/>
                </a:ext>
              </a:extLst>
            </p:cNvPr>
            <p:cNvSpPr/>
            <p:nvPr/>
          </p:nvSpPr>
          <p:spPr>
            <a:xfrm>
              <a:off x="2335265" y="899453"/>
              <a:ext cx="1220662" cy="307777"/>
            </a:xfrm>
            <a:prstGeom prst="rect">
              <a:avLst/>
            </a:prstGeom>
          </p:spPr>
          <p:txBody>
            <a:bodyPr wrap="none" lIns="0" tIns="0" rIns="0" bIns="0">
              <a:spAutoFit/>
            </a:bodyPr>
            <a:lstStyle/>
            <a:p>
              <a:r>
                <a:rPr lang="de-DE" sz="1000" dirty="0" smtClean="0">
                  <a:ln w="0"/>
                  <a:latin typeface="Arial"/>
                  <a:cs typeface="Arial"/>
                </a:rPr>
                <a:t>Wertentwicklung </a:t>
              </a:r>
              <a:r>
                <a:rPr lang="de-DE" sz="1000" b="1" baseline="30000" dirty="0" smtClean="0">
                  <a:ln w="0"/>
                  <a:latin typeface="Arial"/>
                  <a:cs typeface="Arial"/>
                </a:rPr>
                <a:t>*)</a:t>
              </a:r>
            </a:p>
            <a:p>
              <a:r>
                <a:rPr lang="de-DE" sz="1000" dirty="0" smtClean="0">
                  <a:ln w="0"/>
                  <a:latin typeface="Arial"/>
                  <a:ea typeface="Wingdings"/>
                  <a:cs typeface="Arial"/>
                  <a:sym typeface="Wingdings"/>
                </a:rPr>
                <a:t></a:t>
              </a:r>
              <a:r>
                <a:rPr lang="de-DE" sz="1000" dirty="0" smtClean="0">
                  <a:ln w="0"/>
                  <a:latin typeface="Arial"/>
                  <a:cs typeface="Arial"/>
                </a:rPr>
                <a:t>  31 Dezember 2017</a:t>
              </a:r>
              <a:endParaRPr lang="ru-RU" sz="1000" dirty="0">
                <a:ln w="0"/>
                <a:latin typeface="Arial"/>
                <a:cs typeface="Arial"/>
              </a:endParaRPr>
            </a:p>
          </p:txBody>
        </p:sp>
        <p:sp>
          <p:nvSpPr>
            <p:cNvPr id="47" name="Прямоугольник 6">
              <a:extLst>
                <a:ext uri="{FF2B5EF4-FFF2-40B4-BE49-F238E27FC236}">
                  <a16:creationId xmlns="" xmlns:a16="http://schemas.microsoft.com/office/drawing/2014/main" id="{17214919-BAF9-4429-8031-991BDB6FD43D}"/>
                </a:ext>
              </a:extLst>
            </p:cNvPr>
            <p:cNvSpPr/>
            <p:nvPr/>
          </p:nvSpPr>
          <p:spPr>
            <a:xfrm>
              <a:off x="2293901" y="1460629"/>
              <a:ext cx="547158" cy="177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smtClean="0">
                  <a:solidFill>
                    <a:schemeClr val="tx1"/>
                  </a:solidFill>
                  <a:latin typeface="Arial"/>
                  <a:cs typeface="Arial"/>
                </a:rPr>
                <a:t>1 Monat</a:t>
              </a:r>
              <a:endParaRPr lang="en-GB" sz="800" dirty="0">
                <a:solidFill>
                  <a:schemeClr val="tx1"/>
                </a:solidFill>
                <a:latin typeface="Arial"/>
                <a:cs typeface="Arial"/>
              </a:endParaRPr>
            </a:p>
          </p:txBody>
        </p:sp>
        <p:sp>
          <p:nvSpPr>
            <p:cNvPr id="48" name="Прямоугольник 6">
              <a:extLst>
                <a:ext uri="{FF2B5EF4-FFF2-40B4-BE49-F238E27FC236}">
                  <a16:creationId xmlns="" xmlns:a16="http://schemas.microsoft.com/office/drawing/2014/main" id="{17214919-BAF9-4429-8031-991BDB6FD43D}"/>
                </a:ext>
              </a:extLst>
            </p:cNvPr>
            <p:cNvSpPr/>
            <p:nvPr/>
          </p:nvSpPr>
          <p:spPr>
            <a:xfrm>
              <a:off x="2293901" y="1653669"/>
              <a:ext cx="547158" cy="177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solidFill>
                    <a:schemeClr val="tx1"/>
                  </a:solidFill>
                  <a:latin typeface="Arial"/>
                  <a:cs typeface="Arial"/>
                </a:rPr>
                <a:t>3</a:t>
              </a:r>
              <a:r>
                <a:rPr lang="en-GB" sz="800" dirty="0" smtClean="0">
                  <a:solidFill>
                    <a:schemeClr val="tx1"/>
                  </a:solidFill>
                  <a:latin typeface="Arial"/>
                  <a:cs typeface="Arial"/>
                </a:rPr>
                <a:t> Monate</a:t>
              </a:r>
              <a:endParaRPr lang="en-GB" sz="800" dirty="0">
                <a:solidFill>
                  <a:schemeClr val="tx1"/>
                </a:solidFill>
                <a:latin typeface="Arial"/>
                <a:cs typeface="Arial"/>
              </a:endParaRPr>
            </a:p>
          </p:txBody>
        </p:sp>
        <p:sp>
          <p:nvSpPr>
            <p:cNvPr id="49" name="Прямоугольник 6">
              <a:extLst>
                <a:ext uri="{FF2B5EF4-FFF2-40B4-BE49-F238E27FC236}">
                  <a16:creationId xmlns="" xmlns:a16="http://schemas.microsoft.com/office/drawing/2014/main" id="{17214919-BAF9-4429-8031-991BDB6FD43D}"/>
                </a:ext>
              </a:extLst>
            </p:cNvPr>
            <p:cNvSpPr/>
            <p:nvPr/>
          </p:nvSpPr>
          <p:spPr>
            <a:xfrm>
              <a:off x="2293901" y="1846709"/>
              <a:ext cx="547158" cy="177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smtClean="0">
                  <a:solidFill>
                    <a:schemeClr val="tx1"/>
                  </a:solidFill>
                  <a:latin typeface="Arial"/>
                  <a:cs typeface="Arial"/>
                </a:rPr>
                <a:t>1 Jahr</a:t>
              </a:r>
              <a:endParaRPr lang="en-GB" sz="800" dirty="0">
                <a:solidFill>
                  <a:schemeClr val="tx1"/>
                </a:solidFill>
                <a:latin typeface="Arial"/>
                <a:cs typeface="Arial"/>
              </a:endParaRPr>
            </a:p>
          </p:txBody>
        </p:sp>
        <p:sp>
          <p:nvSpPr>
            <p:cNvPr id="50" name="Прямоугольник 6">
              <a:extLst>
                <a:ext uri="{FF2B5EF4-FFF2-40B4-BE49-F238E27FC236}">
                  <a16:creationId xmlns="" xmlns:a16="http://schemas.microsoft.com/office/drawing/2014/main" id="{17214919-BAF9-4429-8031-991BDB6FD43D}"/>
                </a:ext>
              </a:extLst>
            </p:cNvPr>
            <p:cNvSpPr/>
            <p:nvPr/>
          </p:nvSpPr>
          <p:spPr>
            <a:xfrm>
              <a:off x="2293901" y="2039749"/>
              <a:ext cx="547158" cy="177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solidFill>
                    <a:schemeClr val="tx1"/>
                  </a:solidFill>
                  <a:latin typeface="Arial"/>
                  <a:cs typeface="Arial"/>
                </a:rPr>
                <a:t>3</a:t>
              </a:r>
              <a:r>
                <a:rPr lang="en-GB" sz="800" dirty="0" smtClean="0">
                  <a:solidFill>
                    <a:schemeClr val="tx1"/>
                  </a:solidFill>
                  <a:latin typeface="Arial"/>
                  <a:cs typeface="Arial"/>
                </a:rPr>
                <a:t> Jahre</a:t>
              </a:r>
              <a:endParaRPr lang="en-GB" sz="800" dirty="0">
                <a:solidFill>
                  <a:schemeClr val="tx1"/>
                </a:solidFill>
                <a:latin typeface="Arial"/>
                <a:cs typeface="Arial"/>
              </a:endParaRPr>
            </a:p>
          </p:txBody>
        </p:sp>
        <p:sp>
          <p:nvSpPr>
            <p:cNvPr id="51" name="Прямоугольник 6">
              <a:extLst>
                <a:ext uri="{FF2B5EF4-FFF2-40B4-BE49-F238E27FC236}">
                  <a16:creationId xmlns="" xmlns:a16="http://schemas.microsoft.com/office/drawing/2014/main" id="{17214919-BAF9-4429-8031-991BDB6FD43D}"/>
                </a:ext>
              </a:extLst>
            </p:cNvPr>
            <p:cNvSpPr/>
            <p:nvPr/>
          </p:nvSpPr>
          <p:spPr>
            <a:xfrm>
              <a:off x="2293901" y="2232789"/>
              <a:ext cx="547158" cy="177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smtClean="0">
                  <a:solidFill>
                    <a:schemeClr val="tx1"/>
                  </a:solidFill>
                  <a:latin typeface="Arial"/>
                  <a:cs typeface="Arial"/>
                </a:rPr>
                <a:t>5 Jahre</a:t>
              </a:r>
              <a:endParaRPr lang="en-GB" sz="800" dirty="0">
                <a:solidFill>
                  <a:schemeClr val="tx1"/>
                </a:solidFill>
                <a:latin typeface="Arial"/>
                <a:cs typeface="Arial"/>
              </a:endParaRPr>
            </a:p>
          </p:txBody>
        </p:sp>
        <p:sp>
          <p:nvSpPr>
            <p:cNvPr id="52" name="Прямоугольник 6">
              <a:extLst>
                <a:ext uri="{FF2B5EF4-FFF2-40B4-BE49-F238E27FC236}">
                  <a16:creationId xmlns="" xmlns:a16="http://schemas.microsoft.com/office/drawing/2014/main" id="{17214919-BAF9-4429-8031-991BDB6FD43D}"/>
                </a:ext>
              </a:extLst>
            </p:cNvPr>
            <p:cNvSpPr/>
            <p:nvPr/>
          </p:nvSpPr>
          <p:spPr>
            <a:xfrm>
              <a:off x="2293901" y="2425829"/>
              <a:ext cx="547158" cy="177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smtClean="0">
                  <a:solidFill>
                    <a:schemeClr val="tx1"/>
                  </a:solidFill>
                  <a:latin typeface="Arial"/>
                  <a:cs typeface="Arial"/>
                </a:rPr>
                <a:t>10 Jahre</a:t>
              </a:r>
              <a:endParaRPr lang="en-GB" sz="800" dirty="0">
                <a:solidFill>
                  <a:schemeClr val="tx1"/>
                </a:solidFill>
                <a:latin typeface="Arial"/>
                <a:cs typeface="Arial"/>
              </a:endParaRPr>
            </a:p>
          </p:txBody>
        </p:sp>
        <p:sp>
          <p:nvSpPr>
            <p:cNvPr id="53" name="Прямоугольник 6">
              <a:extLst>
                <a:ext uri="{FF2B5EF4-FFF2-40B4-BE49-F238E27FC236}">
                  <a16:creationId xmlns="" xmlns:a16="http://schemas.microsoft.com/office/drawing/2014/main" id="{17214919-BAF9-4429-8031-991BDB6FD43D}"/>
                </a:ext>
              </a:extLst>
            </p:cNvPr>
            <p:cNvSpPr/>
            <p:nvPr/>
          </p:nvSpPr>
          <p:spPr>
            <a:xfrm>
              <a:off x="3328951" y="1460629"/>
              <a:ext cx="547158" cy="177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solidFill>
                    <a:schemeClr val="tx1"/>
                  </a:solidFill>
                  <a:latin typeface="Arial"/>
                  <a:cs typeface="Arial"/>
                </a:rPr>
                <a:t>1 Monat</a:t>
              </a:r>
            </a:p>
          </p:txBody>
        </p:sp>
        <p:sp>
          <p:nvSpPr>
            <p:cNvPr id="54" name="Прямоугольник 6">
              <a:extLst>
                <a:ext uri="{FF2B5EF4-FFF2-40B4-BE49-F238E27FC236}">
                  <a16:creationId xmlns="" xmlns:a16="http://schemas.microsoft.com/office/drawing/2014/main" id="{17214919-BAF9-4429-8031-991BDB6FD43D}"/>
                </a:ext>
              </a:extLst>
            </p:cNvPr>
            <p:cNvSpPr/>
            <p:nvPr/>
          </p:nvSpPr>
          <p:spPr>
            <a:xfrm>
              <a:off x="3328951" y="1653669"/>
              <a:ext cx="547158" cy="177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solidFill>
                    <a:schemeClr val="tx1"/>
                  </a:solidFill>
                  <a:latin typeface="Arial"/>
                  <a:cs typeface="Arial"/>
                </a:rPr>
                <a:t>3</a:t>
              </a:r>
              <a:r>
                <a:rPr lang="en-GB" sz="800" dirty="0" smtClean="0">
                  <a:solidFill>
                    <a:schemeClr val="tx1"/>
                  </a:solidFill>
                  <a:latin typeface="Arial"/>
                  <a:cs typeface="Arial"/>
                </a:rPr>
                <a:t> Monate</a:t>
              </a:r>
              <a:endParaRPr lang="en-GB" sz="800" dirty="0">
                <a:solidFill>
                  <a:schemeClr val="tx1"/>
                </a:solidFill>
                <a:latin typeface="Arial"/>
                <a:cs typeface="Arial"/>
              </a:endParaRPr>
            </a:p>
          </p:txBody>
        </p:sp>
        <p:sp>
          <p:nvSpPr>
            <p:cNvPr id="55" name="Прямоугольник 6">
              <a:extLst>
                <a:ext uri="{FF2B5EF4-FFF2-40B4-BE49-F238E27FC236}">
                  <a16:creationId xmlns="" xmlns:a16="http://schemas.microsoft.com/office/drawing/2014/main" id="{17214919-BAF9-4429-8031-991BDB6FD43D}"/>
                </a:ext>
              </a:extLst>
            </p:cNvPr>
            <p:cNvSpPr/>
            <p:nvPr/>
          </p:nvSpPr>
          <p:spPr>
            <a:xfrm>
              <a:off x="3328951" y="1846709"/>
              <a:ext cx="547158" cy="177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smtClean="0">
                  <a:solidFill>
                    <a:schemeClr val="tx1"/>
                  </a:solidFill>
                  <a:latin typeface="Arial"/>
                  <a:cs typeface="Arial"/>
                </a:rPr>
                <a:t>1 Jahr</a:t>
              </a:r>
              <a:endParaRPr lang="en-GB" sz="800" dirty="0">
                <a:solidFill>
                  <a:schemeClr val="tx1"/>
                </a:solidFill>
                <a:latin typeface="Arial"/>
                <a:cs typeface="Arial"/>
              </a:endParaRPr>
            </a:p>
          </p:txBody>
        </p:sp>
        <p:sp>
          <p:nvSpPr>
            <p:cNvPr id="56" name="Прямоугольник 6">
              <a:extLst>
                <a:ext uri="{FF2B5EF4-FFF2-40B4-BE49-F238E27FC236}">
                  <a16:creationId xmlns="" xmlns:a16="http://schemas.microsoft.com/office/drawing/2014/main" id="{17214919-BAF9-4429-8031-991BDB6FD43D}"/>
                </a:ext>
              </a:extLst>
            </p:cNvPr>
            <p:cNvSpPr/>
            <p:nvPr/>
          </p:nvSpPr>
          <p:spPr>
            <a:xfrm>
              <a:off x="3328951" y="2039749"/>
              <a:ext cx="547158" cy="177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solidFill>
                    <a:schemeClr val="tx1"/>
                  </a:solidFill>
                  <a:latin typeface="Arial"/>
                  <a:cs typeface="Arial"/>
                </a:rPr>
                <a:t>3</a:t>
              </a:r>
              <a:r>
                <a:rPr lang="en-GB" sz="800" dirty="0" smtClean="0">
                  <a:solidFill>
                    <a:schemeClr val="tx1"/>
                  </a:solidFill>
                  <a:latin typeface="Arial"/>
                  <a:cs typeface="Arial"/>
                </a:rPr>
                <a:t> Jahre</a:t>
              </a:r>
              <a:endParaRPr lang="en-GB" sz="800" dirty="0">
                <a:solidFill>
                  <a:schemeClr val="tx1"/>
                </a:solidFill>
                <a:latin typeface="Arial"/>
                <a:cs typeface="Arial"/>
              </a:endParaRPr>
            </a:p>
          </p:txBody>
        </p:sp>
        <p:sp>
          <p:nvSpPr>
            <p:cNvPr id="57" name="Прямоугольник 6">
              <a:extLst>
                <a:ext uri="{FF2B5EF4-FFF2-40B4-BE49-F238E27FC236}">
                  <a16:creationId xmlns="" xmlns:a16="http://schemas.microsoft.com/office/drawing/2014/main" id="{17214919-BAF9-4429-8031-991BDB6FD43D}"/>
                </a:ext>
              </a:extLst>
            </p:cNvPr>
            <p:cNvSpPr/>
            <p:nvPr/>
          </p:nvSpPr>
          <p:spPr>
            <a:xfrm>
              <a:off x="3328951" y="2232789"/>
              <a:ext cx="547158" cy="177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smtClean="0">
                  <a:solidFill>
                    <a:schemeClr val="tx1"/>
                  </a:solidFill>
                  <a:latin typeface="Arial"/>
                  <a:cs typeface="Arial"/>
                </a:rPr>
                <a:t>5 Jahre</a:t>
              </a:r>
              <a:endParaRPr lang="en-GB" sz="800" dirty="0">
                <a:solidFill>
                  <a:schemeClr val="tx1"/>
                </a:solidFill>
                <a:latin typeface="Arial"/>
                <a:cs typeface="Arial"/>
              </a:endParaRPr>
            </a:p>
          </p:txBody>
        </p:sp>
        <p:sp>
          <p:nvSpPr>
            <p:cNvPr id="58" name="Прямоугольник 6">
              <a:extLst>
                <a:ext uri="{FF2B5EF4-FFF2-40B4-BE49-F238E27FC236}">
                  <a16:creationId xmlns="" xmlns:a16="http://schemas.microsoft.com/office/drawing/2014/main" id="{17214919-BAF9-4429-8031-991BDB6FD43D}"/>
                </a:ext>
              </a:extLst>
            </p:cNvPr>
            <p:cNvSpPr/>
            <p:nvPr/>
          </p:nvSpPr>
          <p:spPr>
            <a:xfrm>
              <a:off x="3328951" y="2425829"/>
              <a:ext cx="547158" cy="177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smtClean="0">
                  <a:solidFill>
                    <a:schemeClr val="tx1"/>
                  </a:solidFill>
                  <a:latin typeface="Arial"/>
                  <a:cs typeface="Arial"/>
                </a:rPr>
                <a:t>10 Jahre</a:t>
              </a:r>
              <a:endParaRPr lang="en-GB" sz="800" dirty="0">
                <a:solidFill>
                  <a:schemeClr val="tx1"/>
                </a:solidFill>
                <a:latin typeface="Arial"/>
                <a:cs typeface="Arial"/>
              </a:endParaRPr>
            </a:p>
          </p:txBody>
        </p:sp>
        <p:sp>
          <p:nvSpPr>
            <p:cNvPr id="59" name="Прямоугольник 6">
              <a:extLst>
                <a:ext uri="{FF2B5EF4-FFF2-40B4-BE49-F238E27FC236}">
                  <a16:creationId xmlns="" xmlns:a16="http://schemas.microsoft.com/office/drawing/2014/main" id="{17214919-BAF9-4429-8031-991BDB6FD43D}"/>
                </a:ext>
              </a:extLst>
            </p:cNvPr>
            <p:cNvSpPr/>
            <p:nvPr/>
          </p:nvSpPr>
          <p:spPr>
            <a:xfrm>
              <a:off x="2856934" y="1460629"/>
              <a:ext cx="415926"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b="1" dirty="0" smtClean="0">
                  <a:solidFill>
                    <a:srgbClr val="FFFFFF"/>
                  </a:solidFill>
                  <a:latin typeface="Arial"/>
                  <a:cs typeface="Arial"/>
                </a:rPr>
                <a:t>1,22%</a:t>
              </a:r>
              <a:endParaRPr lang="en-GB" sz="800" b="1" dirty="0">
                <a:solidFill>
                  <a:srgbClr val="FFFFFF"/>
                </a:solidFill>
                <a:latin typeface="Arial"/>
                <a:cs typeface="Arial"/>
              </a:endParaRPr>
            </a:p>
          </p:txBody>
        </p:sp>
        <p:sp>
          <p:nvSpPr>
            <p:cNvPr id="60" name="Прямоугольник 6">
              <a:extLst>
                <a:ext uri="{FF2B5EF4-FFF2-40B4-BE49-F238E27FC236}">
                  <a16:creationId xmlns="" xmlns:a16="http://schemas.microsoft.com/office/drawing/2014/main" id="{17214919-BAF9-4429-8031-991BDB6FD43D}"/>
                </a:ext>
              </a:extLst>
            </p:cNvPr>
            <p:cNvSpPr/>
            <p:nvPr/>
          </p:nvSpPr>
          <p:spPr>
            <a:xfrm>
              <a:off x="2856934" y="1653669"/>
              <a:ext cx="415926"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b="1" dirty="0" smtClean="0">
                  <a:solidFill>
                    <a:srgbClr val="FFFFFF"/>
                  </a:solidFill>
                  <a:latin typeface="Arial"/>
                  <a:cs typeface="Arial"/>
                </a:rPr>
                <a:t>3,55%</a:t>
              </a:r>
              <a:endParaRPr lang="en-GB" sz="800" b="1" dirty="0">
                <a:solidFill>
                  <a:srgbClr val="FFFFFF"/>
                </a:solidFill>
                <a:latin typeface="Arial"/>
                <a:cs typeface="Arial"/>
              </a:endParaRPr>
            </a:p>
          </p:txBody>
        </p:sp>
        <p:sp>
          <p:nvSpPr>
            <p:cNvPr id="61" name="Прямоугольник 6">
              <a:extLst>
                <a:ext uri="{FF2B5EF4-FFF2-40B4-BE49-F238E27FC236}">
                  <a16:creationId xmlns="" xmlns:a16="http://schemas.microsoft.com/office/drawing/2014/main" id="{17214919-BAF9-4429-8031-991BDB6FD43D}"/>
                </a:ext>
              </a:extLst>
            </p:cNvPr>
            <p:cNvSpPr/>
            <p:nvPr/>
          </p:nvSpPr>
          <p:spPr>
            <a:xfrm>
              <a:off x="2856934" y="1846709"/>
              <a:ext cx="415926"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b="1" dirty="0" smtClean="0">
                  <a:solidFill>
                    <a:srgbClr val="FFFFFF"/>
                  </a:solidFill>
                  <a:latin typeface="Arial"/>
                  <a:cs typeface="Arial"/>
                </a:rPr>
                <a:t>9,20%</a:t>
              </a:r>
              <a:endParaRPr lang="en-GB" sz="800" b="1" dirty="0">
                <a:solidFill>
                  <a:srgbClr val="FFFFFF"/>
                </a:solidFill>
                <a:latin typeface="Arial"/>
                <a:cs typeface="Arial"/>
              </a:endParaRPr>
            </a:p>
          </p:txBody>
        </p:sp>
        <p:sp>
          <p:nvSpPr>
            <p:cNvPr id="62" name="Прямоугольник 6">
              <a:extLst>
                <a:ext uri="{FF2B5EF4-FFF2-40B4-BE49-F238E27FC236}">
                  <a16:creationId xmlns="" xmlns:a16="http://schemas.microsoft.com/office/drawing/2014/main" id="{17214919-BAF9-4429-8031-991BDB6FD43D}"/>
                </a:ext>
              </a:extLst>
            </p:cNvPr>
            <p:cNvSpPr/>
            <p:nvPr/>
          </p:nvSpPr>
          <p:spPr>
            <a:xfrm>
              <a:off x="2856934" y="2039749"/>
              <a:ext cx="415926"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b="1" dirty="0" smtClean="0">
                  <a:solidFill>
                    <a:srgbClr val="FFFFFF"/>
                  </a:solidFill>
                  <a:latin typeface="Arial"/>
                  <a:cs typeface="Arial"/>
                </a:rPr>
                <a:t>16,44%</a:t>
              </a:r>
              <a:endParaRPr lang="en-GB" sz="800" b="1" dirty="0">
                <a:solidFill>
                  <a:srgbClr val="FFFFFF"/>
                </a:solidFill>
                <a:latin typeface="Arial"/>
                <a:cs typeface="Arial"/>
              </a:endParaRPr>
            </a:p>
          </p:txBody>
        </p:sp>
        <p:sp>
          <p:nvSpPr>
            <p:cNvPr id="63" name="Прямоугольник 6">
              <a:extLst>
                <a:ext uri="{FF2B5EF4-FFF2-40B4-BE49-F238E27FC236}">
                  <a16:creationId xmlns="" xmlns:a16="http://schemas.microsoft.com/office/drawing/2014/main" id="{17214919-BAF9-4429-8031-991BDB6FD43D}"/>
                </a:ext>
              </a:extLst>
            </p:cNvPr>
            <p:cNvSpPr/>
            <p:nvPr/>
          </p:nvSpPr>
          <p:spPr>
            <a:xfrm>
              <a:off x="2856934" y="2232789"/>
              <a:ext cx="415926"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b="1" dirty="0" smtClean="0">
                  <a:solidFill>
                    <a:srgbClr val="FFFFFF"/>
                  </a:solidFill>
                  <a:latin typeface="Arial"/>
                  <a:cs typeface="Arial"/>
                </a:rPr>
                <a:t>42,52%</a:t>
              </a:r>
              <a:endParaRPr lang="en-GB" sz="800" b="1" dirty="0">
                <a:solidFill>
                  <a:srgbClr val="FFFFFF"/>
                </a:solidFill>
                <a:latin typeface="Arial"/>
                <a:cs typeface="Arial"/>
              </a:endParaRPr>
            </a:p>
          </p:txBody>
        </p:sp>
        <p:sp>
          <p:nvSpPr>
            <p:cNvPr id="64" name="Прямоугольник 6">
              <a:extLst>
                <a:ext uri="{FF2B5EF4-FFF2-40B4-BE49-F238E27FC236}">
                  <a16:creationId xmlns="" xmlns:a16="http://schemas.microsoft.com/office/drawing/2014/main" id="{17214919-BAF9-4429-8031-991BDB6FD43D}"/>
                </a:ext>
              </a:extLst>
            </p:cNvPr>
            <p:cNvSpPr/>
            <p:nvPr/>
          </p:nvSpPr>
          <p:spPr>
            <a:xfrm>
              <a:off x="2856934" y="2425829"/>
              <a:ext cx="415926"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b="1" dirty="0" smtClean="0">
                  <a:solidFill>
                    <a:srgbClr val="FFFFFF"/>
                  </a:solidFill>
                  <a:latin typeface="Arial"/>
                  <a:cs typeface="Arial"/>
                </a:rPr>
                <a:t>n/a</a:t>
              </a:r>
              <a:endParaRPr lang="en-GB" sz="800" b="1" dirty="0">
                <a:solidFill>
                  <a:srgbClr val="FFFFFF"/>
                </a:solidFill>
                <a:latin typeface="Arial"/>
                <a:cs typeface="Arial"/>
              </a:endParaRPr>
            </a:p>
          </p:txBody>
        </p:sp>
        <p:sp>
          <p:nvSpPr>
            <p:cNvPr id="65" name="Прямоугольник 6">
              <a:extLst>
                <a:ext uri="{FF2B5EF4-FFF2-40B4-BE49-F238E27FC236}">
                  <a16:creationId xmlns="" xmlns:a16="http://schemas.microsoft.com/office/drawing/2014/main" id="{17214919-BAF9-4429-8031-991BDB6FD43D}"/>
                </a:ext>
              </a:extLst>
            </p:cNvPr>
            <p:cNvSpPr/>
            <p:nvPr/>
          </p:nvSpPr>
          <p:spPr>
            <a:xfrm>
              <a:off x="3891984" y="1460629"/>
              <a:ext cx="415926"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b="1" dirty="0" smtClean="0">
                  <a:solidFill>
                    <a:srgbClr val="FFFFFF"/>
                  </a:solidFill>
                  <a:latin typeface="Arial"/>
                  <a:cs typeface="Arial"/>
                </a:rPr>
                <a:t>15,68%</a:t>
              </a:r>
              <a:endParaRPr lang="en-GB" sz="800" b="1" dirty="0">
                <a:solidFill>
                  <a:srgbClr val="FFFFFF"/>
                </a:solidFill>
                <a:latin typeface="Arial"/>
                <a:cs typeface="Arial"/>
              </a:endParaRPr>
            </a:p>
          </p:txBody>
        </p:sp>
        <p:sp>
          <p:nvSpPr>
            <p:cNvPr id="66" name="Прямоугольник 6">
              <a:extLst>
                <a:ext uri="{FF2B5EF4-FFF2-40B4-BE49-F238E27FC236}">
                  <a16:creationId xmlns="" xmlns:a16="http://schemas.microsoft.com/office/drawing/2014/main" id="{17214919-BAF9-4429-8031-991BDB6FD43D}"/>
                </a:ext>
              </a:extLst>
            </p:cNvPr>
            <p:cNvSpPr/>
            <p:nvPr/>
          </p:nvSpPr>
          <p:spPr>
            <a:xfrm>
              <a:off x="3891984" y="1653669"/>
              <a:ext cx="415926"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b="1" dirty="0" smtClean="0">
                  <a:solidFill>
                    <a:srgbClr val="FFFFFF"/>
                  </a:solidFill>
                  <a:latin typeface="Arial"/>
                  <a:cs typeface="Arial"/>
                </a:rPr>
                <a:t>14,98%</a:t>
              </a:r>
              <a:endParaRPr lang="en-GB" sz="800" b="1" dirty="0">
                <a:solidFill>
                  <a:srgbClr val="FFFFFF"/>
                </a:solidFill>
                <a:latin typeface="Arial"/>
                <a:cs typeface="Arial"/>
              </a:endParaRPr>
            </a:p>
          </p:txBody>
        </p:sp>
        <p:sp>
          <p:nvSpPr>
            <p:cNvPr id="67" name="Прямоугольник 6">
              <a:extLst>
                <a:ext uri="{FF2B5EF4-FFF2-40B4-BE49-F238E27FC236}">
                  <a16:creationId xmlns="" xmlns:a16="http://schemas.microsoft.com/office/drawing/2014/main" id="{17214919-BAF9-4429-8031-991BDB6FD43D}"/>
                </a:ext>
              </a:extLst>
            </p:cNvPr>
            <p:cNvSpPr/>
            <p:nvPr/>
          </p:nvSpPr>
          <p:spPr>
            <a:xfrm>
              <a:off x="3891984" y="1846709"/>
              <a:ext cx="415926"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b="1" dirty="0" smtClean="0">
                  <a:solidFill>
                    <a:srgbClr val="FFFFFF"/>
                  </a:solidFill>
                  <a:latin typeface="Arial"/>
                  <a:cs typeface="Arial"/>
                </a:rPr>
                <a:t>9,20%</a:t>
              </a:r>
              <a:endParaRPr lang="en-GB" sz="800" b="1" dirty="0">
                <a:solidFill>
                  <a:srgbClr val="FFFFFF"/>
                </a:solidFill>
                <a:latin typeface="Arial"/>
                <a:cs typeface="Arial"/>
              </a:endParaRPr>
            </a:p>
          </p:txBody>
        </p:sp>
        <p:sp>
          <p:nvSpPr>
            <p:cNvPr id="68" name="Прямоугольник 6">
              <a:extLst>
                <a:ext uri="{FF2B5EF4-FFF2-40B4-BE49-F238E27FC236}">
                  <a16:creationId xmlns="" xmlns:a16="http://schemas.microsoft.com/office/drawing/2014/main" id="{17214919-BAF9-4429-8031-991BDB6FD43D}"/>
                </a:ext>
              </a:extLst>
            </p:cNvPr>
            <p:cNvSpPr/>
            <p:nvPr/>
          </p:nvSpPr>
          <p:spPr>
            <a:xfrm>
              <a:off x="3891984" y="2039749"/>
              <a:ext cx="415926"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b="1" dirty="0" smtClean="0">
                  <a:solidFill>
                    <a:srgbClr val="FFFFFF"/>
                  </a:solidFill>
                  <a:latin typeface="Arial"/>
                  <a:cs typeface="Arial"/>
                </a:rPr>
                <a:t>5,20%</a:t>
              </a:r>
              <a:endParaRPr lang="en-GB" sz="800" b="1" dirty="0">
                <a:solidFill>
                  <a:srgbClr val="FFFFFF"/>
                </a:solidFill>
                <a:latin typeface="Arial"/>
                <a:cs typeface="Arial"/>
              </a:endParaRPr>
            </a:p>
          </p:txBody>
        </p:sp>
        <p:sp>
          <p:nvSpPr>
            <p:cNvPr id="69" name="Прямоугольник 6">
              <a:extLst>
                <a:ext uri="{FF2B5EF4-FFF2-40B4-BE49-F238E27FC236}">
                  <a16:creationId xmlns="" xmlns:a16="http://schemas.microsoft.com/office/drawing/2014/main" id="{17214919-BAF9-4429-8031-991BDB6FD43D}"/>
                </a:ext>
              </a:extLst>
            </p:cNvPr>
            <p:cNvSpPr/>
            <p:nvPr/>
          </p:nvSpPr>
          <p:spPr>
            <a:xfrm>
              <a:off x="3891984" y="2232789"/>
              <a:ext cx="415926"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b="1" dirty="0" smtClean="0">
                  <a:solidFill>
                    <a:srgbClr val="FFFFFF"/>
                  </a:solidFill>
                  <a:latin typeface="Arial"/>
                  <a:cs typeface="Arial"/>
                </a:rPr>
                <a:t>7,34%</a:t>
              </a:r>
              <a:endParaRPr lang="en-GB" sz="800" b="1" dirty="0">
                <a:solidFill>
                  <a:srgbClr val="FFFFFF"/>
                </a:solidFill>
                <a:latin typeface="Arial"/>
                <a:cs typeface="Arial"/>
              </a:endParaRPr>
            </a:p>
          </p:txBody>
        </p:sp>
        <p:sp>
          <p:nvSpPr>
            <p:cNvPr id="70" name="Прямоугольник 6">
              <a:extLst>
                <a:ext uri="{FF2B5EF4-FFF2-40B4-BE49-F238E27FC236}">
                  <a16:creationId xmlns="" xmlns:a16="http://schemas.microsoft.com/office/drawing/2014/main" id="{17214919-BAF9-4429-8031-991BDB6FD43D}"/>
                </a:ext>
              </a:extLst>
            </p:cNvPr>
            <p:cNvSpPr/>
            <p:nvPr/>
          </p:nvSpPr>
          <p:spPr>
            <a:xfrm>
              <a:off x="3891984" y="2425829"/>
              <a:ext cx="415926"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b="1" dirty="0" smtClean="0">
                  <a:solidFill>
                    <a:srgbClr val="FFFFFF"/>
                  </a:solidFill>
                  <a:latin typeface="Arial"/>
                  <a:cs typeface="Arial"/>
                </a:rPr>
                <a:t>n/a</a:t>
              </a:r>
              <a:endParaRPr lang="en-GB" sz="800" b="1" dirty="0">
                <a:solidFill>
                  <a:srgbClr val="FFFFFF"/>
                </a:solidFill>
                <a:latin typeface="Arial"/>
                <a:cs typeface="Arial"/>
              </a:endParaRPr>
            </a:p>
          </p:txBody>
        </p:sp>
        <p:sp>
          <p:nvSpPr>
            <p:cNvPr id="96" name="Прямоугольник 6">
              <a:extLst>
                <a:ext uri="{FF2B5EF4-FFF2-40B4-BE49-F238E27FC236}">
                  <a16:creationId xmlns="" xmlns:a16="http://schemas.microsoft.com/office/drawing/2014/main" id="{17214919-BAF9-4429-8031-991BDB6FD43D}"/>
                </a:ext>
              </a:extLst>
            </p:cNvPr>
            <p:cNvSpPr/>
            <p:nvPr/>
          </p:nvSpPr>
          <p:spPr>
            <a:xfrm>
              <a:off x="2293901" y="1266954"/>
              <a:ext cx="978958" cy="177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smtClean="0">
                  <a:solidFill>
                    <a:schemeClr val="tx1"/>
                  </a:solidFill>
                  <a:latin typeface="Arial"/>
                  <a:cs typeface="Arial"/>
                </a:rPr>
                <a:t>Periodisch</a:t>
              </a:r>
              <a:endParaRPr lang="en-GB" sz="800" dirty="0">
                <a:solidFill>
                  <a:schemeClr val="tx1"/>
                </a:solidFill>
                <a:latin typeface="Arial"/>
                <a:cs typeface="Arial"/>
              </a:endParaRPr>
            </a:p>
          </p:txBody>
        </p:sp>
        <p:sp>
          <p:nvSpPr>
            <p:cNvPr id="97" name="Прямоугольник 6">
              <a:extLst>
                <a:ext uri="{FF2B5EF4-FFF2-40B4-BE49-F238E27FC236}">
                  <a16:creationId xmlns="" xmlns:a16="http://schemas.microsoft.com/office/drawing/2014/main" id="{17214919-BAF9-4429-8031-991BDB6FD43D}"/>
                </a:ext>
              </a:extLst>
            </p:cNvPr>
            <p:cNvSpPr/>
            <p:nvPr/>
          </p:nvSpPr>
          <p:spPr>
            <a:xfrm>
              <a:off x="3328951" y="1266954"/>
              <a:ext cx="978958" cy="177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smtClean="0">
                  <a:solidFill>
                    <a:schemeClr val="tx1"/>
                  </a:solidFill>
                  <a:latin typeface="Arial"/>
                  <a:cs typeface="Arial"/>
                </a:rPr>
                <a:t>Annualisiert</a:t>
              </a:r>
              <a:endParaRPr lang="en-GB" sz="800" dirty="0">
                <a:solidFill>
                  <a:schemeClr val="tx1"/>
                </a:solidFill>
                <a:latin typeface="Arial"/>
                <a:cs typeface="Arial"/>
              </a:endParaRPr>
            </a:p>
          </p:txBody>
        </p:sp>
      </p:grpSp>
      <p:grpSp>
        <p:nvGrpSpPr>
          <p:cNvPr id="299" name="Gruppierung 298"/>
          <p:cNvGrpSpPr/>
          <p:nvPr/>
        </p:nvGrpSpPr>
        <p:grpSpPr>
          <a:xfrm>
            <a:off x="4494742" y="780929"/>
            <a:ext cx="2744258" cy="1704176"/>
            <a:chOff x="4494742" y="899453"/>
            <a:chExt cx="2744258" cy="1704176"/>
          </a:xfrm>
        </p:grpSpPr>
        <p:sp>
          <p:nvSpPr>
            <p:cNvPr id="46" name="Прямоугольник 20">
              <a:extLst>
                <a:ext uri="{FF2B5EF4-FFF2-40B4-BE49-F238E27FC236}">
                  <a16:creationId xmlns="" xmlns:a16="http://schemas.microsoft.com/office/drawing/2014/main" id="{4DAFEBF5-849E-42D4-A9E4-0572A870C5DB}"/>
                </a:ext>
              </a:extLst>
            </p:cNvPr>
            <p:cNvSpPr/>
            <p:nvPr/>
          </p:nvSpPr>
          <p:spPr>
            <a:xfrm>
              <a:off x="4531887" y="899453"/>
              <a:ext cx="1220662" cy="307777"/>
            </a:xfrm>
            <a:prstGeom prst="rect">
              <a:avLst/>
            </a:prstGeom>
          </p:spPr>
          <p:txBody>
            <a:bodyPr wrap="none" lIns="0" tIns="0" rIns="0" bIns="0">
              <a:spAutoFit/>
            </a:bodyPr>
            <a:lstStyle/>
            <a:p>
              <a:r>
                <a:rPr lang="de-DE" sz="1000" dirty="0" smtClean="0">
                  <a:ln w="0"/>
                  <a:latin typeface="Arial"/>
                  <a:cs typeface="Arial"/>
                </a:rPr>
                <a:t>Risikokennzahlen </a:t>
              </a:r>
              <a:r>
                <a:rPr lang="de-DE" sz="1000" b="1" baseline="30000" dirty="0" smtClean="0">
                  <a:ln w="0"/>
                  <a:latin typeface="Arial"/>
                  <a:cs typeface="Arial"/>
                </a:rPr>
                <a:t>*)</a:t>
              </a:r>
            </a:p>
            <a:p>
              <a:r>
                <a:rPr lang="de-DE" sz="1000" dirty="0" smtClean="0">
                  <a:ln w="0"/>
                  <a:latin typeface="Arial"/>
                  <a:ea typeface="Wingdings"/>
                  <a:cs typeface="Arial"/>
                  <a:sym typeface="Wingdings"/>
                </a:rPr>
                <a:t></a:t>
              </a:r>
              <a:r>
                <a:rPr lang="de-DE" sz="1000" dirty="0" smtClean="0">
                  <a:ln w="0"/>
                  <a:latin typeface="Arial"/>
                  <a:cs typeface="Arial"/>
                </a:rPr>
                <a:t>  31 Dezember 2017</a:t>
              </a:r>
              <a:endParaRPr lang="ru-RU" sz="1000" dirty="0">
                <a:ln w="0"/>
                <a:latin typeface="Arial"/>
                <a:cs typeface="Arial"/>
              </a:endParaRPr>
            </a:p>
          </p:txBody>
        </p:sp>
        <p:sp>
          <p:nvSpPr>
            <p:cNvPr id="71" name="Прямоугольник 6">
              <a:extLst>
                <a:ext uri="{FF2B5EF4-FFF2-40B4-BE49-F238E27FC236}">
                  <a16:creationId xmlns="" xmlns:a16="http://schemas.microsoft.com/office/drawing/2014/main" id="{17214919-BAF9-4429-8031-991BDB6FD43D}"/>
                </a:ext>
              </a:extLst>
            </p:cNvPr>
            <p:cNvSpPr/>
            <p:nvPr/>
          </p:nvSpPr>
          <p:spPr>
            <a:xfrm>
              <a:off x="5790141" y="1266959"/>
              <a:ext cx="715434" cy="177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solidFill>
                    <a:schemeClr val="tx1"/>
                  </a:solidFill>
                  <a:latin typeface="Arial"/>
                  <a:cs typeface="Arial"/>
                </a:rPr>
                <a:t>Volatilität</a:t>
              </a:r>
            </a:p>
          </p:txBody>
        </p:sp>
        <p:sp>
          <p:nvSpPr>
            <p:cNvPr id="72" name="Прямоугольник 6">
              <a:extLst>
                <a:ext uri="{FF2B5EF4-FFF2-40B4-BE49-F238E27FC236}">
                  <a16:creationId xmlns="" xmlns:a16="http://schemas.microsoft.com/office/drawing/2014/main" id="{17214919-BAF9-4429-8031-991BDB6FD43D}"/>
                </a:ext>
              </a:extLst>
            </p:cNvPr>
            <p:cNvSpPr/>
            <p:nvPr/>
          </p:nvSpPr>
          <p:spPr>
            <a:xfrm>
              <a:off x="5056716" y="1266959"/>
              <a:ext cx="715434" cy="177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solidFill>
                    <a:schemeClr val="tx1"/>
                  </a:solidFill>
                  <a:latin typeface="Arial"/>
                  <a:cs typeface="Arial"/>
                </a:rPr>
                <a:t>Maximalverlust</a:t>
              </a:r>
            </a:p>
          </p:txBody>
        </p:sp>
        <p:sp>
          <p:nvSpPr>
            <p:cNvPr id="73" name="Прямоугольник 6">
              <a:extLst>
                <a:ext uri="{FF2B5EF4-FFF2-40B4-BE49-F238E27FC236}">
                  <a16:creationId xmlns="" xmlns:a16="http://schemas.microsoft.com/office/drawing/2014/main" id="{17214919-BAF9-4429-8031-991BDB6FD43D}"/>
                </a:ext>
              </a:extLst>
            </p:cNvPr>
            <p:cNvSpPr/>
            <p:nvPr/>
          </p:nvSpPr>
          <p:spPr>
            <a:xfrm>
              <a:off x="4494742" y="1460629"/>
              <a:ext cx="547158" cy="177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solidFill>
                    <a:schemeClr val="tx1"/>
                  </a:solidFill>
                  <a:latin typeface="Arial"/>
                  <a:cs typeface="Arial"/>
                </a:rPr>
                <a:t>1 Monat</a:t>
              </a:r>
            </a:p>
          </p:txBody>
        </p:sp>
        <p:sp>
          <p:nvSpPr>
            <p:cNvPr id="74" name="Прямоугольник 6">
              <a:extLst>
                <a:ext uri="{FF2B5EF4-FFF2-40B4-BE49-F238E27FC236}">
                  <a16:creationId xmlns="" xmlns:a16="http://schemas.microsoft.com/office/drawing/2014/main" id="{17214919-BAF9-4429-8031-991BDB6FD43D}"/>
                </a:ext>
              </a:extLst>
            </p:cNvPr>
            <p:cNvSpPr/>
            <p:nvPr/>
          </p:nvSpPr>
          <p:spPr>
            <a:xfrm>
              <a:off x="4494742" y="1653669"/>
              <a:ext cx="547158" cy="177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solidFill>
                    <a:schemeClr val="tx1"/>
                  </a:solidFill>
                  <a:latin typeface="Arial"/>
                  <a:cs typeface="Arial"/>
                </a:rPr>
                <a:t>3 Monate</a:t>
              </a:r>
            </a:p>
          </p:txBody>
        </p:sp>
        <p:sp>
          <p:nvSpPr>
            <p:cNvPr id="75" name="Прямоугольник 6">
              <a:extLst>
                <a:ext uri="{FF2B5EF4-FFF2-40B4-BE49-F238E27FC236}">
                  <a16:creationId xmlns="" xmlns:a16="http://schemas.microsoft.com/office/drawing/2014/main" id="{17214919-BAF9-4429-8031-991BDB6FD43D}"/>
                </a:ext>
              </a:extLst>
            </p:cNvPr>
            <p:cNvSpPr/>
            <p:nvPr/>
          </p:nvSpPr>
          <p:spPr>
            <a:xfrm>
              <a:off x="4494742" y="1846709"/>
              <a:ext cx="547158" cy="177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solidFill>
                    <a:schemeClr val="tx1"/>
                  </a:solidFill>
                  <a:latin typeface="Arial"/>
                  <a:cs typeface="Arial"/>
                </a:rPr>
                <a:t>1 Jahr</a:t>
              </a:r>
            </a:p>
          </p:txBody>
        </p:sp>
        <p:sp>
          <p:nvSpPr>
            <p:cNvPr id="76" name="Прямоугольник 6">
              <a:extLst>
                <a:ext uri="{FF2B5EF4-FFF2-40B4-BE49-F238E27FC236}">
                  <a16:creationId xmlns="" xmlns:a16="http://schemas.microsoft.com/office/drawing/2014/main" id="{17214919-BAF9-4429-8031-991BDB6FD43D}"/>
                </a:ext>
              </a:extLst>
            </p:cNvPr>
            <p:cNvSpPr/>
            <p:nvPr/>
          </p:nvSpPr>
          <p:spPr>
            <a:xfrm>
              <a:off x="4494742" y="2039749"/>
              <a:ext cx="547158" cy="177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solidFill>
                    <a:schemeClr val="tx1"/>
                  </a:solidFill>
                  <a:latin typeface="Arial"/>
                  <a:cs typeface="Arial"/>
                </a:rPr>
                <a:t>3 Jahre</a:t>
              </a:r>
            </a:p>
          </p:txBody>
        </p:sp>
        <p:sp>
          <p:nvSpPr>
            <p:cNvPr id="77" name="Прямоугольник 6">
              <a:extLst>
                <a:ext uri="{FF2B5EF4-FFF2-40B4-BE49-F238E27FC236}">
                  <a16:creationId xmlns="" xmlns:a16="http://schemas.microsoft.com/office/drawing/2014/main" id="{17214919-BAF9-4429-8031-991BDB6FD43D}"/>
                </a:ext>
              </a:extLst>
            </p:cNvPr>
            <p:cNvSpPr/>
            <p:nvPr/>
          </p:nvSpPr>
          <p:spPr>
            <a:xfrm>
              <a:off x="4494742" y="2232789"/>
              <a:ext cx="547158" cy="177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solidFill>
                    <a:schemeClr val="tx1"/>
                  </a:solidFill>
                  <a:latin typeface="Arial"/>
                  <a:cs typeface="Arial"/>
                </a:rPr>
                <a:t>5 Jahre</a:t>
              </a:r>
            </a:p>
          </p:txBody>
        </p:sp>
        <p:sp>
          <p:nvSpPr>
            <p:cNvPr id="78" name="Прямоугольник 6">
              <a:extLst>
                <a:ext uri="{FF2B5EF4-FFF2-40B4-BE49-F238E27FC236}">
                  <a16:creationId xmlns="" xmlns:a16="http://schemas.microsoft.com/office/drawing/2014/main" id="{17214919-BAF9-4429-8031-991BDB6FD43D}"/>
                </a:ext>
              </a:extLst>
            </p:cNvPr>
            <p:cNvSpPr/>
            <p:nvPr/>
          </p:nvSpPr>
          <p:spPr>
            <a:xfrm>
              <a:off x="4494742" y="2425829"/>
              <a:ext cx="547158" cy="177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solidFill>
                    <a:schemeClr val="tx1"/>
                  </a:solidFill>
                  <a:latin typeface="Arial"/>
                  <a:cs typeface="Arial"/>
                </a:rPr>
                <a:t>10 Jahre</a:t>
              </a:r>
            </a:p>
          </p:txBody>
        </p:sp>
        <p:sp>
          <p:nvSpPr>
            <p:cNvPr id="79" name="Прямоугольник 6">
              <a:extLst>
                <a:ext uri="{FF2B5EF4-FFF2-40B4-BE49-F238E27FC236}">
                  <a16:creationId xmlns="" xmlns:a16="http://schemas.microsoft.com/office/drawing/2014/main" id="{17214919-BAF9-4429-8031-991BDB6FD43D}"/>
                </a:ext>
              </a:extLst>
            </p:cNvPr>
            <p:cNvSpPr/>
            <p:nvPr/>
          </p:nvSpPr>
          <p:spPr>
            <a:xfrm>
              <a:off x="5056716" y="1460629"/>
              <a:ext cx="715434"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b="1" dirty="0">
                  <a:solidFill>
                    <a:srgbClr val="FFFFFF"/>
                  </a:solidFill>
                  <a:latin typeface="Arial"/>
                  <a:cs typeface="Arial"/>
                </a:rPr>
                <a:t>0,99%</a:t>
              </a:r>
            </a:p>
          </p:txBody>
        </p:sp>
        <p:sp>
          <p:nvSpPr>
            <p:cNvPr id="80" name="Прямоугольник 6">
              <a:extLst>
                <a:ext uri="{FF2B5EF4-FFF2-40B4-BE49-F238E27FC236}">
                  <a16:creationId xmlns="" xmlns:a16="http://schemas.microsoft.com/office/drawing/2014/main" id="{17214919-BAF9-4429-8031-991BDB6FD43D}"/>
                </a:ext>
              </a:extLst>
            </p:cNvPr>
            <p:cNvSpPr/>
            <p:nvPr/>
          </p:nvSpPr>
          <p:spPr>
            <a:xfrm>
              <a:off x="5056716" y="1653669"/>
              <a:ext cx="715434"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b="1" dirty="0">
                  <a:solidFill>
                    <a:srgbClr val="FFFFFF"/>
                  </a:solidFill>
                  <a:latin typeface="Arial"/>
                  <a:cs typeface="Arial"/>
                </a:rPr>
                <a:t>2,20%</a:t>
              </a:r>
            </a:p>
          </p:txBody>
        </p:sp>
        <p:sp>
          <p:nvSpPr>
            <p:cNvPr id="81" name="Прямоугольник 6">
              <a:extLst>
                <a:ext uri="{FF2B5EF4-FFF2-40B4-BE49-F238E27FC236}">
                  <a16:creationId xmlns="" xmlns:a16="http://schemas.microsoft.com/office/drawing/2014/main" id="{17214919-BAF9-4429-8031-991BDB6FD43D}"/>
                </a:ext>
              </a:extLst>
            </p:cNvPr>
            <p:cNvSpPr/>
            <p:nvPr/>
          </p:nvSpPr>
          <p:spPr>
            <a:xfrm>
              <a:off x="5056716" y="1846709"/>
              <a:ext cx="715434"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b="1" dirty="0">
                  <a:solidFill>
                    <a:srgbClr val="FFFFFF"/>
                  </a:solidFill>
                  <a:latin typeface="Arial"/>
                  <a:cs typeface="Arial"/>
                </a:rPr>
                <a:t>3,63%</a:t>
              </a:r>
            </a:p>
          </p:txBody>
        </p:sp>
        <p:sp>
          <p:nvSpPr>
            <p:cNvPr id="82" name="Прямоугольник 6">
              <a:extLst>
                <a:ext uri="{FF2B5EF4-FFF2-40B4-BE49-F238E27FC236}">
                  <a16:creationId xmlns="" xmlns:a16="http://schemas.microsoft.com/office/drawing/2014/main" id="{17214919-BAF9-4429-8031-991BDB6FD43D}"/>
                </a:ext>
              </a:extLst>
            </p:cNvPr>
            <p:cNvSpPr/>
            <p:nvPr/>
          </p:nvSpPr>
          <p:spPr>
            <a:xfrm>
              <a:off x="5056716" y="2039749"/>
              <a:ext cx="715434"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b="1" dirty="0">
                  <a:solidFill>
                    <a:srgbClr val="FFFFFF"/>
                  </a:solidFill>
                  <a:latin typeface="Arial"/>
                  <a:cs typeface="Arial"/>
                </a:rPr>
                <a:t>9,76%</a:t>
              </a:r>
            </a:p>
          </p:txBody>
        </p:sp>
        <p:sp>
          <p:nvSpPr>
            <p:cNvPr id="83" name="Прямоугольник 6">
              <a:extLst>
                <a:ext uri="{FF2B5EF4-FFF2-40B4-BE49-F238E27FC236}">
                  <a16:creationId xmlns="" xmlns:a16="http://schemas.microsoft.com/office/drawing/2014/main" id="{17214919-BAF9-4429-8031-991BDB6FD43D}"/>
                </a:ext>
              </a:extLst>
            </p:cNvPr>
            <p:cNvSpPr/>
            <p:nvPr/>
          </p:nvSpPr>
          <p:spPr>
            <a:xfrm>
              <a:off x="5056716" y="2232789"/>
              <a:ext cx="715434"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b="1" dirty="0">
                  <a:solidFill>
                    <a:srgbClr val="FFFFFF"/>
                  </a:solidFill>
                  <a:latin typeface="Arial"/>
                  <a:cs typeface="Arial"/>
                </a:rPr>
                <a:t>9,76%</a:t>
              </a:r>
            </a:p>
          </p:txBody>
        </p:sp>
        <p:sp>
          <p:nvSpPr>
            <p:cNvPr id="84" name="Прямоугольник 6">
              <a:extLst>
                <a:ext uri="{FF2B5EF4-FFF2-40B4-BE49-F238E27FC236}">
                  <a16:creationId xmlns="" xmlns:a16="http://schemas.microsoft.com/office/drawing/2014/main" id="{17214919-BAF9-4429-8031-991BDB6FD43D}"/>
                </a:ext>
              </a:extLst>
            </p:cNvPr>
            <p:cNvSpPr/>
            <p:nvPr/>
          </p:nvSpPr>
          <p:spPr>
            <a:xfrm>
              <a:off x="5056716" y="2425829"/>
              <a:ext cx="715434"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b="1" dirty="0">
                  <a:solidFill>
                    <a:srgbClr val="FFFFFF"/>
                  </a:solidFill>
                  <a:latin typeface="Arial"/>
                  <a:cs typeface="Arial"/>
                </a:rPr>
                <a:t>n/a</a:t>
              </a:r>
            </a:p>
          </p:txBody>
        </p:sp>
        <p:sp>
          <p:nvSpPr>
            <p:cNvPr id="87" name="Прямоугольник 6">
              <a:extLst>
                <a:ext uri="{FF2B5EF4-FFF2-40B4-BE49-F238E27FC236}">
                  <a16:creationId xmlns="" xmlns:a16="http://schemas.microsoft.com/office/drawing/2014/main" id="{17214919-BAF9-4429-8031-991BDB6FD43D}"/>
                </a:ext>
              </a:extLst>
            </p:cNvPr>
            <p:cNvSpPr/>
            <p:nvPr/>
          </p:nvSpPr>
          <p:spPr>
            <a:xfrm>
              <a:off x="5790141" y="1460629"/>
              <a:ext cx="715434"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b="1" dirty="0" smtClean="0">
                  <a:solidFill>
                    <a:srgbClr val="FFFFFF"/>
                  </a:solidFill>
                  <a:latin typeface="Arial"/>
                  <a:cs typeface="Arial"/>
                </a:rPr>
                <a:t>%</a:t>
              </a:r>
              <a:endParaRPr lang="en-GB" sz="800" b="1" dirty="0">
                <a:solidFill>
                  <a:srgbClr val="FFFFFF"/>
                </a:solidFill>
                <a:latin typeface="Arial"/>
                <a:cs typeface="Arial"/>
              </a:endParaRPr>
            </a:p>
          </p:txBody>
        </p:sp>
        <p:sp>
          <p:nvSpPr>
            <p:cNvPr id="88" name="Прямоугольник 6">
              <a:extLst>
                <a:ext uri="{FF2B5EF4-FFF2-40B4-BE49-F238E27FC236}">
                  <a16:creationId xmlns="" xmlns:a16="http://schemas.microsoft.com/office/drawing/2014/main" id="{17214919-BAF9-4429-8031-991BDB6FD43D}"/>
                </a:ext>
              </a:extLst>
            </p:cNvPr>
            <p:cNvSpPr/>
            <p:nvPr/>
          </p:nvSpPr>
          <p:spPr>
            <a:xfrm>
              <a:off x="5790141" y="1653669"/>
              <a:ext cx="715434"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b="1" dirty="0" smtClean="0">
                  <a:solidFill>
                    <a:srgbClr val="FFFFFF"/>
                  </a:solidFill>
                  <a:latin typeface="Arial"/>
                  <a:cs typeface="Arial"/>
                </a:rPr>
                <a:t>%</a:t>
              </a:r>
              <a:endParaRPr lang="en-GB" sz="800" b="1" dirty="0">
                <a:solidFill>
                  <a:srgbClr val="FFFFFF"/>
                </a:solidFill>
                <a:latin typeface="Arial"/>
                <a:cs typeface="Arial"/>
              </a:endParaRPr>
            </a:p>
          </p:txBody>
        </p:sp>
        <p:sp>
          <p:nvSpPr>
            <p:cNvPr id="89" name="Прямоугольник 6">
              <a:extLst>
                <a:ext uri="{FF2B5EF4-FFF2-40B4-BE49-F238E27FC236}">
                  <a16:creationId xmlns="" xmlns:a16="http://schemas.microsoft.com/office/drawing/2014/main" id="{17214919-BAF9-4429-8031-991BDB6FD43D}"/>
                </a:ext>
              </a:extLst>
            </p:cNvPr>
            <p:cNvSpPr/>
            <p:nvPr/>
          </p:nvSpPr>
          <p:spPr>
            <a:xfrm>
              <a:off x="5790141" y="1846709"/>
              <a:ext cx="715434"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b="1" dirty="0" smtClean="0">
                  <a:solidFill>
                    <a:srgbClr val="FFFFFF"/>
                  </a:solidFill>
                  <a:latin typeface="Arial"/>
                  <a:cs typeface="Arial"/>
                </a:rPr>
                <a:t>%</a:t>
              </a:r>
              <a:endParaRPr lang="en-GB" sz="800" b="1" dirty="0">
                <a:solidFill>
                  <a:srgbClr val="FFFFFF"/>
                </a:solidFill>
                <a:latin typeface="Arial"/>
                <a:cs typeface="Arial"/>
              </a:endParaRPr>
            </a:p>
          </p:txBody>
        </p:sp>
        <p:sp>
          <p:nvSpPr>
            <p:cNvPr id="90" name="Прямоугольник 6">
              <a:extLst>
                <a:ext uri="{FF2B5EF4-FFF2-40B4-BE49-F238E27FC236}">
                  <a16:creationId xmlns="" xmlns:a16="http://schemas.microsoft.com/office/drawing/2014/main" id="{17214919-BAF9-4429-8031-991BDB6FD43D}"/>
                </a:ext>
              </a:extLst>
            </p:cNvPr>
            <p:cNvSpPr/>
            <p:nvPr/>
          </p:nvSpPr>
          <p:spPr>
            <a:xfrm>
              <a:off x="5790141" y="2039749"/>
              <a:ext cx="715434"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b="1" dirty="0" smtClean="0">
                  <a:solidFill>
                    <a:srgbClr val="FFFFFF"/>
                  </a:solidFill>
                  <a:latin typeface="Arial"/>
                  <a:cs typeface="Arial"/>
                </a:rPr>
                <a:t>%</a:t>
              </a:r>
              <a:endParaRPr lang="en-GB" sz="800" b="1" dirty="0">
                <a:solidFill>
                  <a:srgbClr val="FFFFFF"/>
                </a:solidFill>
                <a:latin typeface="Arial"/>
                <a:cs typeface="Arial"/>
              </a:endParaRPr>
            </a:p>
          </p:txBody>
        </p:sp>
        <p:sp>
          <p:nvSpPr>
            <p:cNvPr id="91" name="Прямоугольник 6">
              <a:extLst>
                <a:ext uri="{FF2B5EF4-FFF2-40B4-BE49-F238E27FC236}">
                  <a16:creationId xmlns="" xmlns:a16="http://schemas.microsoft.com/office/drawing/2014/main" id="{17214919-BAF9-4429-8031-991BDB6FD43D}"/>
                </a:ext>
              </a:extLst>
            </p:cNvPr>
            <p:cNvSpPr/>
            <p:nvPr/>
          </p:nvSpPr>
          <p:spPr>
            <a:xfrm>
              <a:off x="5790141" y="2232789"/>
              <a:ext cx="715434"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b="1" dirty="0" smtClean="0">
                  <a:solidFill>
                    <a:srgbClr val="FFFFFF"/>
                  </a:solidFill>
                  <a:latin typeface="Arial"/>
                  <a:cs typeface="Arial"/>
                </a:rPr>
                <a:t>%</a:t>
              </a:r>
              <a:endParaRPr lang="en-GB" sz="800" b="1" dirty="0">
                <a:solidFill>
                  <a:srgbClr val="FFFFFF"/>
                </a:solidFill>
                <a:latin typeface="Arial"/>
                <a:cs typeface="Arial"/>
              </a:endParaRPr>
            </a:p>
          </p:txBody>
        </p:sp>
        <p:sp>
          <p:nvSpPr>
            <p:cNvPr id="92" name="Прямоугольник 6">
              <a:extLst>
                <a:ext uri="{FF2B5EF4-FFF2-40B4-BE49-F238E27FC236}">
                  <a16:creationId xmlns="" xmlns:a16="http://schemas.microsoft.com/office/drawing/2014/main" id="{17214919-BAF9-4429-8031-991BDB6FD43D}"/>
                </a:ext>
              </a:extLst>
            </p:cNvPr>
            <p:cNvSpPr/>
            <p:nvPr/>
          </p:nvSpPr>
          <p:spPr>
            <a:xfrm>
              <a:off x="5790141" y="2425829"/>
              <a:ext cx="715434"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b="1" dirty="0">
                  <a:solidFill>
                    <a:srgbClr val="FFFFFF"/>
                  </a:solidFill>
                  <a:latin typeface="Arial"/>
                  <a:cs typeface="Arial"/>
                </a:rPr>
                <a:t>n/a</a:t>
              </a:r>
            </a:p>
          </p:txBody>
        </p:sp>
        <p:sp>
          <p:nvSpPr>
            <p:cNvPr id="95" name="Прямоугольник 6">
              <a:extLst>
                <a:ext uri="{FF2B5EF4-FFF2-40B4-BE49-F238E27FC236}">
                  <a16:creationId xmlns="" xmlns:a16="http://schemas.microsoft.com/office/drawing/2014/main" id="{17214919-BAF9-4429-8031-991BDB6FD43D}"/>
                </a:ext>
              </a:extLst>
            </p:cNvPr>
            <p:cNvSpPr/>
            <p:nvPr/>
          </p:nvSpPr>
          <p:spPr>
            <a:xfrm>
              <a:off x="6523566" y="1266959"/>
              <a:ext cx="715434" cy="177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smtClean="0">
                  <a:solidFill>
                    <a:schemeClr val="tx1"/>
                  </a:solidFill>
                  <a:latin typeface="Arial"/>
                  <a:cs typeface="Arial"/>
                </a:rPr>
                <a:t>Sharpe Ratio</a:t>
              </a:r>
              <a:endParaRPr lang="en-GB" sz="800" dirty="0">
                <a:solidFill>
                  <a:schemeClr val="tx1"/>
                </a:solidFill>
                <a:latin typeface="Arial"/>
                <a:cs typeface="Arial"/>
              </a:endParaRPr>
            </a:p>
          </p:txBody>
        </p:sp>
        <p:sp>
          <p:nvSpPr>
            <p:cNvPr id="98" name="Прямоугольник 6">
              <a:extLst>
                <a:ext uri="{FF2B5EF4-FFF2-40B4-BE49-F238E27FC236}">
                  <a16:creationId xmlns="" xmlns:a16="http://schemas.microsoft.com/office/drawing/2014/main" id="{17214919-BAF9-4429-8031-991BDB6FD43D}"/>
                </a:ext>
              </a:extLst>
            </p:cNvPr>
            <p:cNvSpPr/>
            <p:nvPr/>
          </p:nvSpPr>
          <p:spPr>
            <a:xfrm>
              <a:off x="6523566" y="1460629"/>
              <a:ext cx="715434"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b="1" dirty="0" smtClean="0">
                  <a:solidFill>
                    <a:srgbClr val="FFFFFF"/>
                  </a:solidFill>
                  <a:latin typeface="Arial"/>
                  <a:cs typeface="Arial"/>
                </a:rPr>
                <a:t>%</a:t>
              </a:r>
              <a:endParaRPr lang="en-GB" sz="800" b="1" dirty="0">
                <a:solidFill>
                  <a:srgbClr val="FFFFFF"/>
                </a:solidFill>
                <a:latin typeface="Arial"/>
                <a:cs typeface="Arial"/>
              </a:endParaRPr>
            </a:p>
          </p:txBody>
        </p:sp>
        <p:sp>
          <p:nvSpPr>
            <p:cNvPr id="99" name="Прямоугольник 6">
              <a:extLst>
                <a:ext uri="{FF2B5EF4-FFF2-40B4-BE49-F238E27FC236}">
                  <a16:creationId xmlns="" xmlns:a16="http://schemas.microsoft.com/office/drawing/2014/main" id="{17214919-BAF9-4429-8031-991BDB6FD43D}"/>
                </a:ext>
              </a:extLst>
            </p:cNvPr>
            <p:cNvSpPr/>
            <p:nvPr/>
          </p:nvSpPr>
          <p:spPr>
            <a:xfrm>
              <a:off x="6523566" y="1653669"/>
              <a:ext cx="715434"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b="1" dirty="0" smtClean="0">
                  <a:solidFill>
                    <a:srgbClr val="FFFFFF"/>
                  </a:solidFill>
                  <a:latin typeface="Arial"/>
                  <a:cs typeface="Arial"/>
                </a:rPr>
                <a:t>%</a:t>
              </a:r>
              <a:endParaRPr lang="en-GB" sz="800" b="1" dirty="0">
                <a:solidFill>
                  <a:srgbClr val="FFFFFF"/>
                </a:solidFill>
                <a:latin typeface="Arial"/>
                <a:cs typeface="Arial"/>
              </a:endParaRPr>
            </a:p>
          </p:txBody>
        </p:sp>
        <p:sp>
          <p:nvSpPr>
            <p:cNvPr id="100" name="Прямоугольник 6">
              <a:extLst>
                <a:ext uri="{FF2B5EF4-FFF2-40B4-BE49-F238E27FC236}">
                  <a16:creationId xmlns="" xmlns:a16="http://schemas.microsoft.com/office/drawing/2014/main" id="{17214919-BAF9-4429-8031-991BDB6FD43D}"/>
                </a:ext>
              </a:extLst>
            </p:cNvPr>
            <p:cNvSpPr/>
            <p:nvPr/>
          </p:nvSpPr>
          <p:spPr>
            <a:xfrm>
              <a:off x="6523566" y="1846709"/>
              <a:ext cx="715434"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b="1" dirty="0" smtClean="0">
                  <a:solidFill>
                    <a:srgbClr val="FFFFFF"/>
                  </a:solidFill>
                  <a:latin typeface="Arial"/>
                  <a:cs typeface="Arial"/>
                </a:rPr>
                <a:t>%</a:t>
              </a:r>
              <a:endParaRPr lang="en-GB" sz="800" b="1" dirty="0">
                <a:solidFill>
                  <a:srgbClr val="FFFFFF"/>
                </a:solidFill>
                <a:latin typeface="Arial"/>
                <a:cs typeface="Arial"/>
              </a:endParaRPr>
            </a:p>
          </p:txBody>
        </p:sp>
        <p:sp>
          <p:nvSpPr>
            <p:cNvPr id="101" name="Прямоугольник 6">
              <a:extLst>
                <a:ext uri="{FF2B5EF4-FFF2-40B4-BE49-F238E27FC236}">
                  <a16:creationId xmlns="" xmlns:a16="http://schemas.microsoft.com/office/drawing/2014/main" id="{17214919-BAF9-4429-8031-991BDB6FD43D}"/>
                </a:ext>
              </a:extLst>
            </p:cNvPr>
            <p:cNvSpPr/>
            <p:nvPr/>
          </p:nvSpPr>
          <p:spPr>
            <a:xfrm>
              <a:off x="6523566" y="2039749"/>
              <a:ext cx="715434"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b="1" dirty="0" smtClean="0">
                  <a:solidFill>
                    <a:srgbClr val="FFFFFF"/>
                  </a:solidFill>
                  <a:latin typeface="Arial"/>
                  <a:cs typeface="Arial"/>
                </a:rPr>
                <a:t>%</a:t>
              </a:r>
              <a:endParaRPr lang="en-GB" sz="800" b="1" dirty="0">
                <a:solidFill>
                  <a:srgbClr val="FFFFFF"/>
                </a:solidFill>
                <a:latin typeface="Arial"/>
                <a:cs typeface="Arial"/>
              </a:endParaRPr>
            </a:p>
          </p:txBody>
        </p:sp>
        <p:sp>
          <p:nvSpPr>
            <p:cNvPr id="102" name="Прямоугольник 6">
              <a:extLst>
                <a:ext uri="{FF2B5EF4-FFF2-40B4-BE49-F238E27FC236}">
                  <a16:creationId xmlns="" xmlns:a16="http://schemas.microsoft.com/office/drawing/2014/main" id="{17214919-BAF9-4429-8031-991BDB6FD43D}"/>
                </a:ext>
              </a:extLst>
            </p:cNvPr>
            <p:cNvSpPr/>
            <p:nvPr/>
          </p:nvSpPr>
          <p:spPr>
            <a:xfrm>
              <a:off x="6523566" y="2232789"/>
              <a:ext cx="715434"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b="1" dirty="0" smtClean="0">
                  <a:solidFill>
                    <a:srgbClr val="FFFFFF"/>
                  </a:solidFill>
                  <a:latin typeface="Arial"/>
                  <a:cs typeface="Arial"/>
                </a:rPr>
                <a:t>%</a:t>
              </a:r>
              <a:endParaRPr lang="en-GB" sz="800" b="1" dirty="0">
                <a:solidFill>
                  <a:srgbClr val="FFFFFF"/>
                </a:solidFill>
                <a:latin typeface="Arial"/>
                <a:cs typeface="Arial"/>
              </a:endParaRPr>
            </a:p>
          </p:txBody>
        </p:sp>
        <p:sp>
          <p:nvSpPr>
            <p:cNvPr id="103" name="Прямоугольник 6">
              <a:extLst>
                <a:ext uri="{FF2B5EF4-FFF2-40B4-BE49-F238E27FC236}">
                  <a16:creationId xmlns="" xmlns:a16="http://schemas.microsoft.com/office/drawing/2014/main" id="{17214919-BAF9-4429-8031-991BDB6FD43D}"/>
                </a:ext>
              </a:extLst>
            </p:cNvPr>
            <p:cNvSpPr/>
            <p:nvPr/>
          </p:nvSpPr>
          <p:spPr>
            <a:xfrm>
              <a:off x="6523566" y="2425829"/>
              <a:ext cx="715434"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b="1" dirty="0">
                  <a:solidFill>
                    <a:srgbClr val="FFFFFF"/>
                  </a:solidFill>
                  <a:latin typeface="Arial"/>
                  <a:cs typeface="Arial"/>
                </a:rPr>
                <a:t>n/a</a:t>
              </a:r>
            </a:p>
          </p:txBody>
        </p:sp>
      </p:grpSp>
      <p:grpSp>
        <p:nvGrpSpPr>
          <p:cNvPr id="298" name="Gruppierung 297"/>
          <p:cNvGrpSpPr/>
          <p:nvPr/>
        </p:nvGrpSpPr>
        <p:grpSpPr>
          <a:xfrm>
            <a:off x="2292350" y="2616484"/>
            <a:ext cx="4946650" cy="1109916"/>
            <a:chOff x="2292350" y="2735008"/>
            <a:chExt cx="4946650" cy="1109916"/>
          </a:xfrm>
        </p:grpSpPr>
        <p:sp>
          <p:nvSpPr>
            <p:cNvPr id="104" name="Прямоугольник 6">
              <a:extLst>
                <a:ext uri="{FF2B5EF4-FFF2-40B4-BE49-F238E27FC236}">
                  <a16:creationId xmlns="" xmlns:a16="http://schemas.microsoft.com/office/drawing/2014/main" id="{17214919-BAF9-4429-8031-991BDB6FD43D}"/>
                </a:ext>
              </a:extLst>
            </p:cNvPr>
            <p:cNvSpPr/>
            <p:nvPr/>
          </p:nvSpPr>
          <p:spPr>
            <a:xfrm>
              <a:off x="2292351" y="2735008"/>
              <a:ext cx="4946649" cy="50984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de-DE" sz="1000" dirty="0" smtClean="0">
                  <a:ln w="0"/>
                  <a:solidFill>
                    <a:schemeClr val="tx1"/>
                  </a:solidFill>
                  <a:latin typeface="Arial"/>
                  <a:cs typeface="Arial"/>
                </a:rPr>
                <a:t>Handelsstrategien</a:t>
              </a:r>
              <a:endParaRPr lang="de-DE" sz="1000" dirty="0">
                <a:ln w="0"/>
                <a:solidFill>
                  <a:schemeClr val="tx1"/>
                </a:solidFill>
                <a:latin typeface="Arial"/>
                <a:cs typeface="Arial"/>
              </a:endParaRPr>
            </a:p>
            <a:p>
              <a:pPr algn="just">
                <a:spcBef>
                  <a:spcPts val="300"/>
                </a:spcBef>
              </a:pPr>
              <a:r>
                <a:rPr lang="de-DE" sz="600" dirty="0" smtClean="0">
                  <a:solidFill>
                    <a:srgbClr val="000000"/>
                  </a:solidFill>
                  <a:latin typeface="Arial"/>
                  <a:cs typeface="Arial"/>
                </a:rPr>
                <a:t>Vivace Multi-Strategy I investiert auf der Basis von in der Finanzwissenschaft beschriebenen, regelbasierten Handelsstrategien. Derzeit werden die folgenden acht </a:t>
              </a:r>
              <a:r>
                <a:rPr lang="de-DE" sz="600" dirty="0">
                  <a:solidFill>
                    <a:srgbClr val="000000"/>
                  </a:solidFill>
                  <a:latin typeface="Arial"/>
                  <a:cs typeface="Arial"/>
                </a:rPr>
                <a:t>Handelsstrategien</a:t>
              </a:r>
              <a:r>
                <a:rPr lang="de-DE" sz="600" dirty="0" smtClean="0">
                  <a:solidFill>
                    <a:srgbClr val="000000"/>
                  </a:solidFill>
                  <a:latin typeface="Arial"/>
                  <a:cs typeface="Arial"/>
                </a:rPr>
                <a:t> im Portfolio berücksichtigt, wobei angestrebt wird, dass die Handelsstrategien auf einer risikogewichteten Basis gleich gewichtet werden:</a:t>
              </a:r>
              <a:endParaRPr lang="ru-RU" sz="600" dirty="0">
                <a:ln w="0"/>
                <a:solidFill>
                  <a:schemeClr val="tx1"/>
                </a:solidFill>
                <a:latin typeface="Arial"/>
                <a:cs typeface="Arial"/>
              </a:endParaRPr>
            </a:p>
          </p:txBody>
        </p:sp>
        <p:sp>
          <p:nvSpPr>
            <p:cNvPr id="111" name="Прямоугольник 6">
              <a:extLst>
                <a:ext uri="{FF2B5EF4-FFF2-40B4-BE49-F238E27FC236}">
                  <a16:creationId xmlns="" xmlns:a16="http://schemas.microsoft.com/office/drawing/2014/main" id="{17214919-BAF9-4429-8031-991BDB6FD43D}"/>
                </a:ext>
              </a:extLst>
            </p:cNvPr>
            <p:cNvSpPr/>
            <p:nvPr/>
          </p:nvSpPr>
          <p:spPr>
            <a:xfrm>
              <a:off x="2292350" y="3260853"/>
              <a:ext cx="1224000" cy="2856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GB" sz="800" b="1" dirty="0" smtClean="0">
                  <a:solidFill>
                    <a:srgbClr val="FFFFFF"/>
                  </a:solidFill>
                  <a:latin typeface="Arial"/>
                  <a:cs typeface="Arial"/>
                </a:rPr>
                <a:t>Anleihe-Allokation</a:t>
              </a:r>
              <a:endParaRPr lang="en-GB" sz="800" b="1" dirty="0">
                <a:solidFill>
                  <a:srgbClr val="FFFFFF"/>
                </a:solidFill>
                <a:latin typeface="Arial"/>
                <a:cs typeface="Arial"/>
              </a:endParaRPr>
            </a:p>
          </p:txBody>
        </p:sp>
        <p:sp>
          <p:nvSpPr>
            <p:cNvPr id="112" name="Прямоугольник 6">
              <a:extLst>
                <a:ext uri="{FF2B5EF4-FFF2-40B4-BE49-F238E27FC236}">
                  <a16:creationId xmlns="" xmlns:a16="http://schemas.microsoft.com/office/drawing/2014/main" id="{17214919-BAF9-4429-8031-991BDB6FD43D}"/>
                </a:ext>
              </a:extLst>
            </p:cNvPr>
            <p:cNvSpPr/>
            <p:nvPr/>
          </p:nvSpPr>
          <p:spPr>
            <a:xfrm>
              <a:off x="3532717" y="3260853"/>
              <a:ext cx="1224000" cy="2856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GB" sz="800" b="1" dirty="0" smtClean="0">
                  <a:solidFill>
                    <a:srgbClr val="FFFFFF"/>
                  </a:solidFill>
                  <a:latin typeface="Arial"/>
                  <a:cs typeface="Arial"/>
                </a:rPr>
                <a:t>Zyklische Signale</a:t>
              </a:r>
              <a:endParaRPr lang="en-GB" sz="800" b="1" dirty="0">
                <a:solidFill>
                  <a:srgbClr val="FFFFFF"/>
                </a:solidFill>
                <a:latin typeface="Arial"/>
                <a:cs typeface="Arial"/>
              </a:endParaRPr>
            </a:p>
          </p:txBody>
        </p:sp>
        <p:sp>
          <p:nvSpPr>
            <p:cNvPr id="121" name="Прямоугольник 6">
              <a:extLst>
                <a:ext uri="{FF2B5EF4-FFF2-40B4-BE49-F238E27FC236}">
                  <a16:creationId xmlns="" xmlns:a16="http://schemas.microsoft.com/office/drawing/2014/main" id="{17214919-BAF9-4429-8031-991BDB6FD43D}"/>
                </a:ext>
              </a:extLst>
            </p:cNvPr>
            <p:cNvSpPr/>
            <p:nvPr/>
          </p:nvSpPr>
          <p:spPr>
            <a:xfrm>
              <a:off x="4773084" y="3260853"/>
              <a:ext cx="1224000" cy="2856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GB" sz="800" b="1" dirty="0" smtClean="0">
                  <a:solidFill>
                    <a:srgbClr val="FFFFFF"/>
                  </a:solidFill>
                  <a:latin typeface="Arial"/>
                  <a:cs typeface="Arial"/>
                </a:rPr>
                <a:t>Kurzfristige Schwäche</a:t>
              </a:r>
              <a:endParaRPr lang="en-GB" sz="800" b="1" dirty="0">
                <a:solidFill>
                  <a:srgbClr val="FFFFFF"/>
                </a:solidFill>
                <a:latin typeface="Arial"/>
                <a:cs typeface="Arial"/>
              </a:endParaRPr>
            </a:p>
          </p:txBody>
        </p:sp>
        <p:sp>
          <p:nvSpPr>
            <p:cNvPr id="122" name="Прямоугольник 6">
              <a:extLst>
                <a:ext uri="{FF2B5EF4-FFF2-40B4-BE49-F238E27FC236}">
                  <a16:creationId xmlns="" xmlns:a16="http://schemas.microsoft.com/office/drawing/2014/main" id="{17214919-BAF9-4429-8031-991BDB6FD43D}"/>
                </a:ext>
              </a:extLst>
            </p:cNvPr>
            <p:cNvSpPr/>
            <p:nvPr/>
          </p:nvSpPr>
          <p:spPr>
            <a:xfrm>
              <a:off x="6013450" y="3260853"/>
              <a:ext cx="1224000" cy="2856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GB" sz="800" b="1" dirty="0" smtClean="0">
                  <a:solidFill>
                    <a:srgbClr val="FFFFFF"/>
                  </a:solidFill>
                  <a:latin typeface="Arial"/>
                  <a:cs typeface="Arial"/>
                </a:rPr>
                <a:t>Aggressive Multi-Asset- Allokation</a:t>
              </a:r>
              <a:endParaRPr lang="en-GB" sz="800" b="1" dirty="0">
                <a:solidFill>
                  <a:srgbClr val="FFFFFF"/>
                </a:solidFill>
                <a:latin typeface="Arial"/>
                <a:cs typeface="Arial"/>
              </a:endParaRPr>
            </a:p>
          </p:txBody>
        </p:sp>
        <p:sp>
          <p:nvSpPr>
            <p:cNvPr id="123" name="Прямоугольник 6">
              <a:extLst>
                <a:ext uri="{FF2B5EF4-FFF2-40B4-BE49-F238E27FC236}">
                  <a16:creationId xmlns="" xmlns:a16="http://schemas.microsoft.com/office/drawing/2014/main" id="{17214919-BAF9-4429-8031-991BDB6FD43D}"/>
                </a:ext>
              </a:extLst>
            </p:cNvPr>
            <p:cNvSpPr/>
            <p:nvPr/>
          </p:nvSpPr>
          <p:spPr>
            <a:xfrm>
              <a:off x="2292350" y="3559303"/>
              <a:ext cx="1224000" cy="2856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GB" sz="800" b="1" dirty="0" smtClean="0">
                  <a:solidFill>
                    <a:srgbClr val="FFFFFF"/>
                  </a:solidFill>
                  <a:latin typeface="Arial"/>
                  <a:cs typeface="Arial"/>
                </a:rPr>
                <a:t>Stabile Multi</a:t>
              </a:r>
              <a:r>
                <a:rPr lang="en-GB" sz="800" b="1" dirty="0">
                  <a:solidFill>
                    <a:srgbClr val="FFFFFF"/>
                  </a:solidFill>
                  <a:latin typeface="Arial"/>
                  <a:cs typeface="Arial"/>
                </a:rPr>
                <a:t>-Asset- Allokation</a:t>
              </a:r>
            </a:p>
          </p:txBody>
        </p:sp>
        <p:sp>
          <p:nvSpPr>
            <p:cNvPr id="124" name="Прямоугольник 6">
              <a:extLst>
                <a:ext uri="{FF2B5EF4-FFF2-40B4-BE49-F238E27FC236}">
                  <a16:creationId xmlns="" xmlns:a16="http://schemas.microsoft.com/office/drawing/2014/main" id="{17214919-BAF9-4429-8031-991BDB6FD43D}"/>
                </a:ext>
              </a:extLst>
            </p:cNvPr>
            <p:cNvSpPr/>
            <p:nvPr/>
          </p:nvSpPr>
          <p:spPr>
            <a:xfrm>
              <a:off x="3532717" y="3559303"/>
              <a:ext cx="1224000" cy="2856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GB" sz="800" b="1" dirty="0" smtClean="0">
                  <a:solidFill>
                    <a:srgbClr val="FFFFFF"/>
                  </a:solidFill>
                  <a:latin typeface="Arial"/>
                  <a:cs typeface="Arial"/>
                </a:rPr>
                <a:t>Marktneutrale long / short Aktien-Allokation</a:t>
              </a:r>
              <a:endParaRPr lang="en-GB" sz="800" b="1" dirty="0">
                <a:solidFill>
                  <a:srgbClr val="FFFFFF"/>
                </a:solidFill>
                <a:latin typeface="Arial"/>
                <a:cs typeface="Arial"/>
              </a:endParaRPr>
            </a:p>
          </p:txBody>
        </p:sp>
        <p:sp>
          <p:nvSpPr>
            <p:cNvPr id="125" name="Прямоугольник 6">
              <a:extLst>
                <a:ext uri="{FF2B5EF4-FFF2-40B4-BE49-F238E27FC236}">
                  <a16:creationId xmlns="" xmlns:a16="http://schemas.microsoft.com/office/drawing/2014/main" id="{17214919-BAF9-4429-8031-991BDB6FD43D}"/>
                </a:ext>
              </a:extLst>
            </p:cNvPr>
            <p:cNvSpPr/>
            <p:nvPr/>
          </p:nvSpPr>
          <p:spPr>
            <a:xfrm>
              <a:off x="4773084" y="3559303"/>
              <a:ext cx="1224000" cy="2856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GB" sz="800" b="1" dirty="0" smtClean="0">
                  <a:solidFill>
                    <a:srgbClr val="FFFFFF"/>
                  </a:solidFill>
                  <a:latin typeface="Arial"/>
                  <a:cs typeface="Arial"/>
                </a:rPr>
                <a:t>Volatilität kurzfristig</a:t>
              </a:r>
              <a:endParaRPr lang="en-GB" sz="800" b="1" dirty="0">
                <a:solidFill>
                  <a:srgbClr val="FFFFFF"/>
                </a:solidFill>
                <a:latin typeface="Arial"/>
                <a:cs typeface="Arial"/>
              </a:endParaRPr>
            </a:p>
          </p:txBody>
        </p:sp>
        <p:sp>
          <p:nvSpPr>
            <p:cNvPr id="126" name="Прямоугольник 6">
              <a:extLst>
                <a:ext uri="{FF2B5EF4-FFF2-40B4-BE49-F238E27FC236}">
                  <a16:creationId xmlns="" xmlns:a16="http://schemas.microsoft.com/office/drawing/2014/main" id="{17214919-BAF9-4429-8031-991BDB6FD43D}"/>
                </a:ext>
              </a:extLst>
            </p:cNvPr>
            <p:cNvSpPr/>
            <p:nvPr/>
          </p:nvSpPr>
          <p:spPr>
            <a:xfrm>
              <a:off x="6013450" y="3559303"/>
              <a:ext cx="1224000" cy="2856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GB" sz="800" b="1" dirty="0" smtClean="0">
                  <a:solidFill>
                    <a:srgbClr val="FFFFFF"/>
                  </a:solidFill>
                  <a:latin typeface="Arial"/>
                  <a:cs typeface="Arial"/>
                </a:rPr>
                <a:t>Volatilität langfristig</a:t>
              </a:r>
              <a:endParaRPr lang="en-GB" sz="800" b="1" dirty="0">
                <a:solidFill>
                  <a:srgbClr val="FFFFFF"/>
                </a:solidFill>
                <a:latin typeface="Arial"/>
                <a:cs typeface="Arial"/>
              </a:endParaRPr>
            </a:p>
          </p:txBody>
        </p:sp>
      </p:grpSp>
      <p:grpSp>
        <p:nvGrpSpPr>
          <p:cNvPr id="297" name="Gruppierung 296"/>
          <p:cNvGrpSpPr/>
          <p:nvPr/>
        </p:nvGrpSpPr>
        <p:grpSpPr>
          <a:xfrm>
            <a:off x="2286000" y="3840497"/>
            <a:ext cx="4969933" cy="1984028"/>
            <a:chOff x="2286000" y="3959021"/>
            <a:chExt cx="4969933" cy="1984028"/>
          </a:xfrm>
        </p:grpSpPr>
        <p:sp>
          <p:nvSpPr>
            <p:cNvPr id="127" name="Прямоугольник 28">
              <a:extLst>
                <a:ext uri="{FF2B5EF4-FFF2-40B4-BE49-F238E27FC236}">
                  <a16:creationId xmlns="" xmlns:a16="http://schemas.microsoft.com/office/drawing/2014/main" id="{73676267-58F9-43B9-B882-78033223D99C}"/>
                </a:ext>
              </a:extLst>
            </p:cNvPr>
            <p:cNvSpPr/>
            <p:nvPr/>
          </p:nvSpPr>
          <p:spPr>
            <a:xfrm>
              <a:off x="2326799" y="3959021"/>
              <a:ext cx="2795474" cy="153888"/>
            </a:xfrm>
            <a:prstGeom prst="rect">
              <a:avLst/>
            </a:prstGeom>
          </p:spPr>
          <p:txBody>
            <a:bodyPr wrap="square" lIns="0" tIns="0" rIns="0" bIns="0">
              <a:spAutoFit/>
            </a:bodyPr>
            <a:lstStyle/>
            <a:p>
              <a:r>
                <a:rPr lang="de-DE" sz="1000" dirty="0" smtClean="0">
                  <a:ln w="0"/>
                  <a:latin typeface="Arial"/>
                  <a:cs typeface="Arial"/>
                </a:rPr>
                <a:t>Indexierte Wertentwicklung seit 30.11.2011 </a:t>
              </a:r>
              <a:r>
                <a:rPr lang="de-DE" sz="1000" b="1" baseline="30000" dirty="0" smtClean="0">
                  <a:ln w="0"/>
                  <a:solidFill>
                    <a:srgbClr val="000000"/>
                  </a:solidFill>
                  <a:latin typeface="Arial"/>
                  <a:cs typeface="Arial"/>
                </a:rPr>
                <a:t>*)</a:t>
              </a:r>
              <a:r>
                <a:rPr lang="de-DE" sz="1000" dirty="0" smtClean="0">
                  <a:ln w="0"/>
                  <a:latin typeface="Arial"/>
                  <a:cs typeface="Arial"/>
                </a:rPr>
                <a:t> </a:t>
              </a:r>
              <a:endParaRPr lang="en-GB" sz="1000" dirty="0">
                <a:ln w="0"/>
                <a:latin typeface="Arial"/>
                <a:cs typeface="Arial"/>
              </a:endParaRPr>
            </a:p>
          </p:txBody>
        </p:sp>
        <p:pic>
          <p:nvPicPr>
            <p:cNvPr id="133" name="Bild 132"/>
            <p:cNvPicPr>
              <a:picLocks noChangeAspect="1"/>
            </p:cNvPicPr>
            <p:nvPr/>
          </p:nvPicPr>
          <p:blipFill>
            <a:blip r:embed="rId3"/>
            <a:stretch>
              <a:fillRect/>
            </a:stretch>
          </p:blipFill>
          <p:spPr>
            <a:xfrm>
              <a:off x="2286000" y="4149089"/>
              <a:ext cx="4969933" cy="1793960"/>
            </a:xfrm>
            <a:prstGeom prst="rect">
              <a:avLst/>
            </a:prstGeom>
          </p:spPr>
        </p:pic>
      </p:grpSp>
      <p:grpSp>
        <p:nvGrpSpPr>
          <p:cNvPr id="305" name="Gruppierung 304"/>
          <p:cNvGrpSpPr/>
          <p:nvPr/>
        </p:nvGrpSpPr>
        <p:grpSpPr>
          <a:xfrm>
            <a:off x="4943827" y="5923201"/>
            <a:ext cx="2288188" cy="1809417"/>
            <a:chOff x="4839686" y="6041725"/>
            <a:chExt cx="2288188" cy="1809417"/>
          </a:xfrm>
        </p:grpSpPr>
        <p:sp>
          <p:nvSpPr>
            <p:cNvPr id="135" name="Прямоугольник 28">
              <a:extLst>
                <a:ext uri="{FF2B5EF4-FFF2-40B4-BE49-F238E27FC236}">
                  <a16:creationId xmlns="" xmlns:a16="http://schemas.microsoft.com/office/drawing/2014/main" id="{73676267-58F9-43B9-B882-78033223D99C}"/>
                </a:ext>
              </a:extLst>
            </p:cNvPr>
            <p:cNvSpPr/>
            <p:nvPr/>
          </p:nvSpPr>
          <p:spPr>
            <a:xfrm>
              <a:off x="4839686" y="6041725"/>
              <a:ext cx="1899126" cy="307777"/>
            </a:xfrm>
            <a:prstGeom prst="rect">
              <a:avLst/>
            </a:prstGeom>
          </p:spPr>
          <p:txBody>
            <a:bodyPr wrap="square" lIns="0" tIns="0" rIns="0" bIns="0">
              <a:spAutoFit/>
            </a:bodyPr>
            <a:lstStyle/>
            <a:p>
              <a:r>
                <a:rPr lang="de-DE" sz="1000" dirty="0" smtClean="0">
                  <a:ln w="0"/>
                  <a:latin typeface="Arial"/>
                  <a:cs typeface="Arial"/>
                </a:rPr>
                <a:t>Allokation nach Indizes</a:t>
              </a:r>
            </a:p>
            <a:p>
              <a:r>
                <a:rPr lang="de-DE" sz="1000" dirty="0">
                  <a:ln w="0"/>
                  <a:latin typeface="Arial"/>
                  <a:ea typeface="Wingdings"/>
                  <a:cs typeface="Arial"/>
                  <a:sym typeface="Wingdings"/>
                </a:rPr>
                <a:t></a:t>
              </a:r>
              <a:r>
                <a:rPr lang="de-DE" sz="1000" dirty="0">
                  <a:ln w="0"/>
                  <a:latin typeface="Arial"/>
                  <a:cs typeface="Arial"/>
                </a:rPr>
                <a:t>  </a:t>
              </a:r>
              <a:r>
                <a:rPr lang="de-DE" sz="1000" dirty="0" smtClean="0">
                  <a:ln w="0"/>
                  <a:latin typeface="Arial"/>
                  <a:cs typeface="Arial"/>
                </a:rPr>
                <a:t>Stichtag 2. Januar 2018</a:t>
              </a:r>
              <a:endParaRPr lang="ru-RU" sz="1000" dirty="0">
                <a:ln w="0"/>
                <a:latin typeface="Arial"/>
                <a:cs typeface="Arial"/>
              </a:endParaRPr>
            </a:p>
          </p:txBody>
        </p:sp>
        <p:sp>
          <p:nvSpPr>
            <p:cNvPr id="215" name="Rechteck 214"/>
            <p:cNvSpPr/>
            <p:nvPr/>
          </p:nvSpPr>
          <p:spPr>
            <a:xfrm>
              <a:off x="4972049" y="6407150"/>
              <a:ext cx="2155825" cy="1333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endParaRPr lang="de-DE" sz="1000">
                <a:ln w="0"/>
                <a:solidFill>
                  <a:schemeClr val="tx1"/>
                </a:solidFill>
                <a:latin typeface="Arial"/>
                <a:cs typeface="Arial"/>
              </a:endParaRPr>
            </a:p>
          </p:txBody>
        </p:sp>
        <p:sp>
          <p:nvSpPr>
            <p:cNvPr id="216" name="Rechteck 215"/>
            <p:cNvSpPr/>
            <p:nvPr/>
          </p:nvSpPr>
          <p:spPr>
            <a:xfrm>
              <a:off x="4972049" y="6647180"/>
              <a:ext cx="2155825" cy="1333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endParaRPr lang="de-DE" sz="1000">
                <a:ln w="0"/>
                <a:solidFill>
                  <a:schemeClr val="tx1"/>
                </a:solidFill>
                <a:latin typeface="Arial"/>
                <a:cs typeface="Arial"/>
              </a:endParaRPr>
            </a:p>
          </p:txBody>
        </p:sp>
        <p:sp>
          <p:nvSpPr>
            <p:cNvPr id="217" name="Rechteck 216"/>
            <p:cNvSpPr/>
            <p:nvPr/>
          </p:nvSpPr>
          <p:spPr>
            <a:xfrm>
              <a:off x="4972049" y="6887210"/>
              <a:ext cx="2155825" cy="1333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endParaRPr lang="de-DE" sz="1000">
                <a:ln w="0"/>
                <a:solidFill>
                  <a:schemeClr val="tx1"/>
                </a:solidFill>
                <a:latin typeface="Arial"/>
                <a:cs typeface="Arial"/>
              </a:endParaRPr>
            </a:p>
          </p:txBody>
        </p:sp>
        <p:sp>
          <p:nvSpPr>
            <p:cNvPr id="218" name="Rechteck 217"/>
            <p:cNvSpPr/>
            <p:nvPr/>
          </p:nvSpPr>
          <p:spPr>
            <a:xfrm>
              <a:off x="4972049" y="7127240"/>
              <a:ext cx="2155825" cy="1333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endParaRPr lang="de-DE" sz="1000">
                <a:ln w="0"/>
                <a:solidFill>
                  <a:schemeClr val="tx1"/>
                </a:solidFill>
                <a:latin typeface="Arial"/>
                <a:cs typeface="Arial"/>
              </a:endParaRPr>
            </a:p>
          </p:txBody>
        </p:sp>
        <p:sp>
          <p:nvSpPr>
            <p:cNvPr id="219" name="Rechteck 218"/>
            <p:cNvSpPr/>
            <p:nvPr/>
          </p:nvSpPr>
          <p:spPr>
            <a:xfrm>
              <a:off x="4972049" y="7367270"/>
              <a:ext cx="2155825" cy="1333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endParaRPr lang="de-DE" sz="1000">
                <a:ln w="0"/>
                <a:solidFill>
                  <a:schemeClr val="tx1"/>
                </a:solidFill>
                <a:latin typeface="Arial"/>
                <a:cs typeface="Arial"/>
              </a:endParaRPr>
            </a:p>
          </p:txBody>
        </p:sp>
        <p:sp>
          <p:nvSpPr>
            <p:cNvPr id="220" name="Rechteck 219"/>
            <p:cNvSpPr/>
            <p:nvPr/>
          </p:nvSpPr>
          <p:spPr>
            <a:xfrm>
              <a:off x="4972049" y="7607300"/>
              <a:ext cx="2155825" cy="1333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endParaRPr lang="de-DE" sz="1000">
                <a:ln w="0"/>
                <a:solidFill>
                  <a:schemeClr val="tx1"/>
                </a:solidFill>
                <a:latin typeface="Arial"/>
                <a:cs typeface="Arial"/>
              </a:endParaRPr>
            </a:p>
          </p:txBody>
        </p:sp>
        <p:sp>
          <p:nvSpPr>
            <p:cNvPr id="177" name="Textfeld 176"/>
            <p:cNvSpPr txBox="1"/>
            <p:nvPr/>
          </p:nvSpPr>
          <p:spPr>
            <a:xfrm>
              <a:off x="5003795" y="6417416"/>
              <a:ext cx="2089155" cy="1433726"/>
            </a:xfrm>
            <a:prstGeom prst="rect">
              <a:avLst/>
            </a:prstGeom>
            <a:noFill/>
          </p:spPr>
          <p:txBody>
            <a:bodyPr wrap="square" lIns="0" tIns="0" rIns="0" bIns="0" rtlCol="0">
              <a:spAutoFit/>
            </a:bodyPr>
            <a:lstStyle/>
            <a:p>
              <a:pPr>
                <a:tabLst>
                  <a:tab pos="2063750" algn="r"/>
                </a:tabLst>
              </a:pPr>
              <a:r>
                <a:rPr lang="de-DE" sz="700" dirty="0" smtClean="0"/>
                <a:t>S&amp;P 500	23,74%</a:t>
              </a:r>
            </a:p>
            <a:p>
              <a:pPr>
                <a:spcBef>
                  <a:spcPts val="100"/>
                </a:spcBef>
                <a:tabLst>
                  <a:tab pos="2063750" algn="r"/>
                </a:tabLst>
              </a:pPr>
              <a:r>
                <a:rPr lang="de-DE" sz="700" dirty="0" smtClean="0"/>
                <a:t>MSCI USA Mid Cap	23,62%</a:t>
              </a:r>
            </a:p>
            <a:p>
              <a:pPr>
                <a:spcBef>
                  <a:spcPts val="100"/>
                </a:spcBef>
                <a:tabLst>
                  <a:tab pos="2063750" algn="r"/>
                </a:tabLst>
              </a:pPr>
              <a:r>
                <a:rPr lang="de-DE" sz="700" dirty="0" smtClean="0"/>
                <a:t>Daily Inverse VIX MT	17,00%</a:t>
              </a:r>
            </a:p>
            <a:p>
              <a:pPr>
                <a:spcBef>
                  <a:spcPts val="100"/>
                </a:spcBef>
                <a:tabLst>
                  <a:tab pos="2063750" algn="r"/>
                </a:tabLst>
              </a:pPr>
              <a:r>
                <a:rPr lang="de-DE" sz="700" dirty="0" smtClean="0"/>
                <a:t>EONIA</a:t>
              </a:r>
              <a:r>
                <a:rPr lang="de-DE" sz="700" dirty="0"/>
                <a:t>	</a:t>
              </a:r>
              <a:r>
                <a:rPr lang="de-DE" sz="700" dirty="0" smtClean="0"/>
                <a:t>15,74%</a:t>
              </a:r>
            </a:p>
            <a:p>
              <a:pPr>
                <a:spcBef>
                  <a:spcPts val="100"/>
                </a:spcBef>
                <a:tabLst>
                  <a:tab pos="2063750" algn="r"/>
                </a:tabLst>
              </a:pPr>
              <a:r>
                <a:rPr lang="de-DE" sz="700" dirty="0" smtClean="0"/>
                <a:t>Thomson Reuters Global Convertible Bonds	8,56%</a:t>
              </a:r>
            </a:p>
            <a:p>
              <a:pPr>
                <a:spcBef>
                  <a:spcPts val="100"/>
                </a:spcBef>
                <a:tabLst>
                  <a:tab pos="2063750" algn="r"/>
                </a:tabLst>
              </a:pPr>
              <a:r>
                <a:rPr lang="de-DE" sz="700" dirty="0" smtClean="0"/>
                <a:t>MSCI EM Small Cap	6,17%</a:t>
              </a:r>
            </a:p>
            <a:p>
              <a:pPr>
                <a:spcBef>
                  <a:spcPts val="100"/>
                </a:spcBef>
                <a:tabLst>
                  <a:tab pos="2063750" algn="r"/>
                </a:tabLst>
              </a:pPr>
              <a:r>
                <a:rPr lang="de-DE" sz="700" dirty="0" smtClean="0"/>
                <a:t>MSCI Emerging Markets	-6,17%</a:t>
              </a:r>
            </a:p>
            <a:p>
              <a:pPr>
                <a:spcBef>
                  <a:spcPts val="100"/>
                </a:spcBef>
                <a:tabLst>
                  <a:tab pos="2063750" algn="r"/>
                </a:tabLst>
              </a:pPr>
              <a:r>
                <a:rPr lang="de-DE" sz="700" dirty="0" smtClean="0"/>
                <a:t>JP Morgan USD EM Bonds</a:t>
              </a:r>
              <a:r>
                <a:rPr lang="de-DE" sz="700" dirty="0"/>
                <a:t>	</a:t>
              </a:r>
              <a:r>
                <a:rPr lang="de-DE" sz="700" dirty="0" smtClean="0"/>
                <a:t>6,00%</a:t>
              </a:r>
            </a:p>
            <a:p>
              <a:pPr>
                <a:spcBef>
                  <a:spcPts val="100"/>
                </a:spcBef>
                <a:tabLst>
                  <a:tab pos="2063750" algn="r"/>
                </a:tabLst>
              </a:pPr>
              <a:r>
                <a:rPr lang="de-DE" sz="700" dirty="0" smtClean="0"/>
                <a:t>Daily Inverse VIX ST	2,99%</a:t>
              </a:r>
            </a:p>
            <a:p>
              <a:pPr>
                <a:spcBef>
                  <a:spcPts val="100"/>
                </a:spcBef>
                <a:tabLst>
                  <a:tab pos="2063750" algn="r"/>
                </a:tabLst>
              </a:pPr>
              <a:r>
                <a:rPr lang="de-DE" sz="700" dirty="0" smtClean="0"/>
                <a:t>MSCI USA	1,09%</a:t>
              </a:r>
            </a:p>
            <a:p>
              <a:pPr>
                <a:spcBef>
                  <a:spcPts val="100"/>
                </a:spcBef>
                <a:tabLst>
                  <a:tab pos="2063750" algn="r"/>
                </a:tabLst>
              </a:pPr>
              <a:r>
                <a:rPr lang="de-DE" sz="700" dirty="0" smtClean="0"/>
                <a:t>Commodities Th.R./CoreCommodity CRB	1,09%</a:t>
              </a:r>
            </a:p>
            <a:p>
              <a:pPr>
                <a:spcBef>
                  <a:spcPts val="100"/>
                </a:spcBef>
                <a:tabLst>
                  <a:tab pos="2063750" algn="r"/>
                </a:tabLst>
              </a:pPr>
              <a:r>
                <a:rPr lang="de-DE" sz="700" dirty="0" smtClean="0"/>
                <a:t>Euro Government Bond 15-30 yr	0,17%</a:t>
              </a:r>
              <a:endParaRPr lang="de-DE" sz="700" dirty="0"/>
            </a:p>
          </p:txBody>
        </p:sp>
      </p:grpSp>
      <p:grpSp>
        <p:nvGrpSpPr>
          <p:cNvPr id="295" name="Gruppierung 294"/>
          <p:cNvGrpSpPr/>
          <p:nvPr/>
        </p:nvGrpSpPr>
        <p:grpSpPr>
          <a:xfrm>
            <a:off x="2301503" y="5923201"/>
            <a:ext cx="2397497" cy="1774298"/>
            <a:chOff x="2301503" y="6041725"/>
            <a:chExt cx="2397497" cy="1774298"/>
          </a:xfrm>
        </p:grpSpPr>
        <p:sp>
          <p:nvSpPr>
            <p:cNvPr id="134" name="Прямоугольник 28">
              <a:extLst>
                <a:ext uri="{FF2B5EF4-FFF2-40B4-BE49-F238E27FC236}">
                  <a16:creationId xmlns="" xmlns:a16="http://schemas.microsoft.com/office/drawing/2014/main" id="{73676267-58F9-43B9-B882-78033223D99C}"/>
                </a:ext>
              </a:extLst>
            </p:cNvPr>
            <p:cNvSpPr/>
            <p:nvPr/>
          </p:nvSpPr>
          <p:spPr>
            <a:xfrm>
              <a:off x="2326799" y="6041725"/>
              <a:ext cx="1899126" cy="307777"/>
            </a:xfrm>
            <a:prstGeom prst="rect">
              <a:avLst/>
            </a:prstGeom>
          </p:spPr>
          <p:txBody>
            <a:bodyPr wrap="square" lIns="0" tIns="0" rIns="0" bIns="0">
              <a:spAutoFit/>
            </a:bodyPr>
            <a:lstStyle/>
            <a:p>
              <a:r>
                <a:rPr lang="de-DE" sz="1000" dirty="0" smtClean="0">
                  <a:ln w="0"/>
                  <a:latin typeface="Arial"/>
                  <a:cs typeface="Arial"/>
                </a:rPr>
                <a:t>Allokation nach Anlageklassen</a:t>
              </a:r>
            </a:p>
            <a:p>
              <a:r>
                <a:rPr lang="de-DE" sz="1000" dirty="0">
                  <a:ln w="0"/>
                  <a:latin typeface="Arial"/>
                  <a:ea typeface="Wingdings"/>
                  <a:cs typeface="Arial"/>
                  <a:sym typeface="Wingdings"/>
                </a:rPr>
                <a:t></a:t>
              </a:r>
              <a:r>
                <a:rPr lang="de-DE" sz="1000" dirty="0">
                  <a:ln w="0"/>
                  <a:latin typeface="Arial"/>
                  <a:cs typeface="Arial"/>
                </a:rPr>
                <a:t>  </a:t>
              </a:r>
              <a:r>
                <a:rPr lang="de-DE" sz="1000" dirty="0" smtClean="0">
                  <a:ln w="0"/>
                  <a:latin typeface="Arial"/>
                  <a:cs typeface="Arial"/>
                </a:rPr>
                <a:t>Stichtag 2. Januar 2018</a:t>
              </a:r>
              <a:endParaRPr lang="ru-RU" sz="1000" dirty="0">
                <a:ln w="0"/>
                <a:latin typeface="Arial"/>
                <a:cs typeface="Arial"/>
              </a:endParaRPr>
            </a:p>
          </p:txBody>
        </p:sp>
        <p:grpSp>
          <p:nvGrpSpPr>
            <p:cNvPr id="221" name="Gruppierung 220"/>
            <p:cNvGrpSpPr/>
            <p:nvPr/>
          </p:nvGrpSpPr>
          <p:grpSpPr>
            <a:xfrm>
              <a:off x="2301503" y="6407150"/>
              <a:ext cx="2397497" cy="1408873"/>
              <a:chOff x="2301503" y="6416675"/>
              <a:chExt cx="2397497" cy="1408873"/>
            </a:xfrm>
          </p:grpSpPr>
          <p:sp>
            <p:nvSpPr>
              <p:cNvPr id="167" name="Textfeld 166"/>
              <p:cNvSpPr txBox="1"/>
              <p:nvPr/>
            </p:nvSpPr>
            <p:spPr>
              <a:xfrm rot="18900000">
                <a:off x="2521189" y="7561843"/>
                <a:ext cx="205184" cy="92333"/>
              </a:xfrm>
              <a:prstGeom prst="rect">
                <a:avLst/>
              </a:prstGeom>
              <a:noFill/>
            </p:spPr>
            <p:txBody>
              <a:bodyPr wrap="none" lIns="0" tIns="0" rIns="0" bIns="0" rtlCol="0">
                <a:spAutoFit/>
              </a:bodyPr>
              <a:lstStyle/>
              <a:p>
                <a:r>
                  <a:rPr lang="de-DE" sz="600" dirty="0" smtClean="0"/>
                  <a:t>Aktien</a:t>
                </a:r>
                <a:endParaRPr lang="de-DE" sz="600" dirty="0"/>
              </a:p>
            </p:txBody>
          </p:sp>
          <p:sp>
            <p:nvSpPr>
              <p:cNvPr id="168" name="Textfeld 167"/>
              <p:cNvSpPr txBox="1"/>
              <p:nvPr/>
            </p:nvSpPr>
            <p:spPr>
              <a:xfrm rot="18900000">
                <a:off x="2819436" y="7584413"/>
                <a:ext cx="282129" cy="92333"/>
              </a:xfrm>
              <a:prstGeom prst="rect">
                <a:avLst/>
              </a:prstGeom>
              <a:noFill/>
            </p:spPr>
            <p:txBody>
              <a:bodyPr wrap="none" lIns="0" tIns="0" rIns="0" bIns="0" rtlCol="0">
                <a:spAutoFit/>
              </a:bodyPr>
              <a:lstStyle/>
              <a:p>
                <a:r>
                  <a:rPr lang="de-DE" sz="600" dirty="0" smtClean="0"/>
                  <a:t>Anleihen</a:t>
                </a:r>
                <a:endParaRPr lang="de-DE" sz="600" dirty="0"/>
              </a:p>
            </p:txBody>
          </p:sp>
          <p:sp>
            <p:nvSpPr>
              <p:cNvPr id="169" name="Textfeld 168"/>
              <p:cNvSpPr txBox="1"/>
              <p:nvPr/>
            </p:nvSpPr>
            <p:spPr>
              <a:xfrm rot="18900000">
                <a:off x="3172641" y="7589516"/>
                <a:ext cx="295003" cy="92333"/>
              </a:xfrm>
              <a:prstGeom prst="rect">
                <a:avLst/>
              </a:prstGeom>
              <a:noFill/>
            </p:spPr>
            <p:txBody>
              <a:bodyPr wrap="none" lIns="0" tIns="0" rIns="0" bIns="0" rtlCol="0">
                <a:spAutoFit/>
              </a:bodyPr>
              <a:lstStyle/>
              <a:p>
                <a:r>
                  <a:rPr lang="de-DE" sz="600" dirty="0" smtClean="0"/>
                  <a:t>Liquidität</a:t>
                </a:r>
                <a:endParaRPr lang="de-DE" sz="600" dirty="0"/>
              </a:p>
            </p:txBody>
          </p:sp>
          <p:cxnSp>
            <p:nvCxnSpPr>
              <p:cNvPr id="138" name="Gerade Verbindung 137"/>
              <p:cNvCxnSpPr/>
              <p:nvPr/>
            </p:nvCxnSpPr>
            <p:spPr>
              <a:xfrm flipV="1">
                <a:off x="2487614" y="6454775"/>
                <a:ext cx="0" cy="1033464"/>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150" name="Textfeld 149"/>
              <p:cNvSpPr txBox="1"/>
              <p:nvPr/>
            </p:nvSpPr>
            <p:spPr>
              <a:xfrm>
                <a:off x="2301503" y="6416675"/>
                <a:ext cx="153888" cy="76944"/>
              </a:xfrm>
              <a:prstGeom prst="rect">
                <a:avLst/>
              </a:prstGeom>
              <a:noFill/>
            </p:spPr>
            <p:txBody>
              <a:bodyPr wrap="none" lIns="0" tIns="0" rIns="0" bIns="0" rtlCol="0">
                <a:spAutoFit/>
              </a:bodyPr>
              <a:lstStyle/>
              <a:p>
                <a:pPr algn="r"/>
                <a:r>
                  <a:rPr lang="de-DE" sz="500" dirty="0" smtClean="0"/>
                  <a:t>100%</a:t>
                </a:r>
                <a:endParaRPr lang="de-DE" sz="500" dirty="0"/>
              </a:p>
            </p:txBody>
          </p:sp>
          <p:sp>
            <p:nvSpPr>
              <p:cNvPr id="151" name="Textfeld 150"/>
              <p:cNvSpPr txBox="1"/>
              <p:nvPr/>
            </p:nvSpPr>
            <p:spPr>
              <a:xfrm>
                <a:off x="2339975" y="6519862"/>
                <a:ext cx="115416" cy="76944"/>
              </a:xfrm>
              <a:prstGeom prst="rect">
                <a:avLst/>
              </a:prstGeom>
              <a:noFill/>
            </p:spPr>
            <p:txBody>
              <a:bodyPr wrap="none" lIns="0" tIns="0" rIns="0" bIns="0" rtlCol="0">
                <a:spAutoFit/>
              </a:bodyPr>
              <a:lstStyle/>
              <a:p>
                <a:pPr algn="r"/>
                <a:r>
                  <a:rPr lang="de-DE" sz="500" dirty="0" smtClean="0"/>
                  <a:t>90%</a:t>
                </a:r>
                <a:endParaRPr lang="de-DE" sz="500" dirty="0"/>
              </a:p>
            </p:txBody>
          </p:sp>
          <p:sp>
            <p:nvSpPr>
              <p:cNvPr id="152" name="Textfeld 151"/>
              <p:cNvSpPr txBox="1"/>
              <p:nvPr/>
            </p:nvSpPr>
            <p:spPr>
              <a:xfrm>
                <a:off x="2339975" y="6623049"/>
                <a:ext cx="115416" cy="76944"/>
              </a:xfrm>
              <a:prstGeom prst="rect">
                <a:avLst/>
              </a:prstGeom>
              <a:noFill/>
            </p:spPr>
            <p:txBody>
              <a:bodyPr wrap="none" lIns="0" tIns="0" rIns="0" bIns="0" rtlCol="0">
                <a:spAutoFit/>
              </a:bodyPr>
              <a:lstStyle/>
              <a:p>
                <a:pPr algn="r"/>
                <a:r>
                  <a:rPr lang="de-DE" sz="500" dirty="0"/>
                  <a:t>8</a:t>
                </a:r>
                <a:r>
                  <a:rPr lang="de-DE" sz="500" dirty="0" smtClean="0"/>
                  <a:t>0%</a:t>
                </a:r>
                <a:endParaRPr lang="de-DE" sz="500" dirty="0"/>
              </a:p>
            </p:txBody>
          </p:sp>
          <p:sp>
            <p:nvSpPr>
              <p:cNvPr id="153" name="Textfeld 152"/>
              <p:cNvSpPr txBox="1"/>
              <p:nvPr/>
            </p:nvSpPr>
            <p:spPr>
              <a:xfrm>
                <a:off x="2339975" y="6726237"/>
                <a:ext cx="115416" cy="76944"/>
              </a:xfrm>
              <a:prstGeom prst="rect">
                <a:avLst/>
              </a:prstGeom>
              <a:noFill/>
            </p:spPr>
            <p:txBody>
              <a:bodyPr wrap="none" lIns="0" tIns="0" rIns="0" bIns="0" rtlCol="0">
                <a:spAutoFit/>
              </a:bodyPr>
              <a:lstStyle/>
              <a:p>
                <a:pPr algn="r"/>
                <a:r>
                  <a:rPr lang="de-DE" sz="500" dirty="0" smtClean="0"/>
                  <a:t>70%</a:t>
                </a:r>
                <a:endParaRPr lang="de-DE" sz="500" dirty="0"/>
              </a:p>
            </p:txBody>
          </p:sp>
          <p:sp>
            <p:nvSpPr>
              <p:cNvPr id="154" name="Textfeld 153"/>
              <p:cNvSpPr txBox="1"/>
              <p:nvPr/>
            </p:nvSpPr>
            <p:spPr>
              <a:xfrm>
                <a:off x="2339975" y="6829425"/>
                <a:ext cx="115416" cy="76944"/>
              </a:xfrm>
              <a:prstGeom prst="rect">
                <a:avLst/>
              </a:prstGeom>
              <a:noFill/>
            </p:spPr>
            <p:txBody>
              <a:bodyPr wrap="none" lIns="0" tIns="0" rIns="0" bIns="0" rtlCol="0">
                <a:spAutoFit/>
              </a:bodyPr>
              <a:lstStyle/>
              <a:p>
                <a:pPr algn="r"/>
                <a:r>
                  <a:rPr lang="de-DE" sz="500" dirty="0"/>
                  <a:t>6</a:t>
                </a:r>
                <a:r>
                  <a:rPr lang="de-DE" sz="500" dirty="0" smtClean="0"/>
                  <a:t>0%</a:t>
                </a:r>
                <a:endParaRPr lang="de-DE" sz="500" dirty="0"/>
              </a:p>
            </p:txBody>
          </p:sp>
          <p:sp>
            <p:nvSpPr>
              <p:cNvPr id="155" name="Textfeld 154"/>
              <p:cNvSpPr txBox="1"/>
              <p:nvPr/>
            </p:nvSpPr>
            <p:spPr>
              <a:xfrm>
                <a:off x="2339975" y="6932613"/>
                <a:ext cx="115416" cy="76944"/>
              </a:xfrm>
              <a:prstGeom prst="rect">
                <a:avLst/>
              </a:prstGeom>
              <a:noFill/>
            </p:spPr>
            <p:txBody>
              <a:bodyPr wrap="none" lIns="0" tIns="0" rIns="0" bIns="0" rtlCol="0">
                <a:spAutoFit/>
              </a:bodyPr>
              <a:lstStyle/>
              <a:p>
                <a:pPr algn="r"/>
                <a:r>
                  <a:rPr lang="de-DE" sz="500" dirty="0" smtClean="0"/>
                  <a:t>50%</a:t>
                </a:r>
                <a:endParaRPr lang="de-DE" sz="500" dirty="0"/>
              </a:p>
            </p:txBody>
          </p:sp>
          <p:sp>
            <p:nvSpPr>
              <p:cNvPr id="156" name="Textfeld 155"/>
              <p:cNvSpPr txBox="1"/>
              <p:nvPr/>
            </p:nvSpPr>
            <p:spPr>
              <a:xfrm>
                <a:off x="2339975" y="7035801"/>
                <a:ext cx="115416" cy="76944"/>
              </a:xfrm>
              <a:prstGeom prst="rect">
                <a:avLst/>
              </a:prstGeom>
              <a:noFill/>
            </p:spPr>
            <p:txBody>
              <a:bodyPr wrap="none" lIns="0" tIns="0" rIns="0" bIns="0" rtlCol="0">
                <a:spAutoFit/>
              </a:bodyPr>
              <a:lstStyle/>
              <a:p>
                <a:pPr algn="r"/>
                <a:r>
                  <a:rPr lang="de-DE" sz="500" dirty="0"/>
                  <a:t>4</a:t>
                </a:r>
                <a:r>
                  <a:rPr lang="de-DE" sz="500" dirty="0" smtClean="0"/>
                  <a:t>0%</a:t>
                </a:r>
                <a:endParaRPr lang="de-DE" sz="500" dirty="0"/>
              </a:p>
            </p:txBody>
          </p:sp>
          <p:sp>
            <p:nvSpPr>
              <p:cNvPr id="157" name="Textfeld 156"/>
              <p:cNvSpPr txBox="1"/>
              <p:nvPr/>
            </p:nvSpPr>
            <p:spPr>
              <a:xfrm>
                <a:off x="2339975" y="7138989"/>
                <a:ext cx="115416" cy="76944"/>
              </a:xfrm>
              <a:prstGeom prst="rect">
                <a:avLst/>
              </a:prstGeom>
              <a:noFill/>
            </p:spPr>
            <p:txBody>
              <a:bodyPr wrap="none" lIns="0" tIns="0" rIns="0" bIns="0" rtlCol="0">
                <a:spAutoFit/>
              </a:bodyPr>
              <a:lstStyle/>
              <a:p>
                <a:pPr algn="r"/>
                <a:r>
                  <a:rPr lang="de-DE" sz="500" dirty="0" smtClean="0"/>
                  <a:t>30%</a:t>
                </a:r>
                <a:endParaRPr lang="de-DE" sz="500" dirty="0"/>
              </a:p>
            </p:txBody>
          </p:sp>
          <p:sp>
            <p:nvSpPr>
              <p:cNvPr id="158" name="Textfeld 157"/>
              <p:cNvSpPr txBox="1"/>
              <p:nvPr/>
            </p:nvSpPr>
            <p:spPr>
              <a:xfrm>
                <a:off x="2339975" y="7242177"/>
                <a:ext cx="115416" cy="76944"/>
              </a:xfrm>
              <a:prstGeom prst="rect">
                <a:avLst/>
              </a:prstGeom>
              <a:noFill/>
            </p:spPr>
            <p:txBody>
              <a:bodyPr wrap="none" lIns="0" tIns="0" rIns="0" bIns="0" rtlCol="0">
                <a:spAutoFit/>
              </a:bodyPr>
              <a:lstStyle/>
              <a:p>
                <a:pPr algn="r"/>
                <a:r>
                  <a:rPr lang="de-DE" sz="500" dirty="0"/>
                  <a:t>2</a:t>
                </a:r>
                <a:r>
                  <a:rPr lang="de-DE" sz="500" dirty="0" smtClean="0"/>
                  <a:t>0%</a:t>
                </a:r>
                <a:endParaRPr lang="de-DE" sz="500" dirty="0"/>
              </a:p>
            </p:txBody>
          </p:sp>
          <p:sp>
            <p:nvSpPr>
              <p:cNvPr id="159" name="Textfeld 158"/>
              <p:cNvSpPr txBox="1"/>
              <p:nvPr/>
            </p:nvSpPr>
            <p:spPr>
              <a:xfrm>
                <a:off x="2339975" y="7345365"/>
                <a:ext cx="115416" cy="76944"/>
              </a:xfrm>
              <a:prstGeom prst="rect">
                <a:avLst/>
              </a:prstGeom>
              <a:noFill/>
            </p:spPr>
            <p:txBody>
              <a:bodyPr wrap="none" lIns="0" tIns="0" rIns="0" bIns="0" rtlCol="0">
                <a:spAutoFit/>
              </a:bodyPr>
              <a:lstStyle/>
              <a:p>
                <a:pPr algn="r"/>
                <a:r>
                  <a:rPr lang="de-DE" sz="500" dirty="0" smtClean="0"/>
                  <a:t>10%</a:t>
                </a:r>
                <a:endParaRPr lang="de-DE" sz="500" dirty="0"/>
              </a:p>
            </p:txBody>
          </p:sp>
          <p:sp>
            <p:nvSpPr>
              <p:cNvPr id="160" name="Textfeld 159"/>
              <p:cNvSpPr txBox="1"/>
              <p:nvPr/>
            </p:nvSpPr>
            <p:spPr>
              <a:xfrm>
                <a:off x="2365623" y="7448550"/>
                <a:ext cx="89768" cy="76944"/>
              </a:xfrm>
              <a:prstGeom prst="rect">
                <a:avLst/>
              </a:prstGeom>
              <a:noFill/>
            </p:spPr>
            <p:txBody>
              <a:bodyPr wrap="none" lIns="0" tIns="0" rIns="0" bIns="0" rtlCol="0">
                <a:spAutoFit/>
              </a:bodyPr>
              <a:lstStyle/>
              <a:p>
                <a:pPr algn="r"/>
                <a:r>
                  <a:rPr lang="de-DE" sz="500" dirty="0" smtClean="0"/>
                  <a:t>0%</a:t>
                </a:r>
                <a:endParaRPr lang="de-DE" sz="500" dirty="0"/>
              </a:p>
            </p:txBody>
          </p:sp>
          <p:sp>
            <p:nvSpPr>
              <p:cNvPr id="166" name="Rechteck 165"/>
              <p:cNvSpPr/>
              <p:nvPr/>
            </p:nvSpPr>
            <p:spPr>
              <a:xfrm>
                <a:off x="3611826" y="6742430"/>
                <a:ext cx="338757" cy="10800"/>
              </a:xfrm>
              <a:prstGeom prst="rect">
                <a:avLst/>
              </a:prstGeom>
              <a:solidFill>
                <a:srgbClr val="4A7C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64" name="Rechteck 163"/>
              <p:cNvSpPr/>
              <p:nvPr/>
            </p:nvSpPr>
            <p:spPr>
              <a:xfrm>
                <a:off x="3974217" y="6540500"/>
                <a:ext cx="338757" cy="205200"/>
              </a:xfrm>
              <a:prstGeom prst="rect">
                <a:avLst/>
              </a:prstGeom>
              <a:solidFill>
                <a:srgbClr val="40699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65" name="Rechteck 164"/>
              <p:cNvSpPr/>
              <p:nvPr/>
            </p:nvSpPr>
            <p:spPr>
              <a:xfrm>
                <a:off x="4336609" y="6454775"/>
                <a:ext cx="338757" cy="86400"/>
              </a:xfrm>
              <a:prstGeom prst="rect">
                <a:avLst/>
              </a:prstGeom>
              <a:solidFill>
                <a:srgbClr val="2E4E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63" name="Rechteck 162"/>
              <p:cNvSpPr/>
              <p:nvPr/>
            </p:nvSpPr>
            <p:spPr>
              <a:xfrm>
                <a:off x="3249434" y="6753225"/>
                <a:ext cx="338757" cy="174699"/>
              </a:xfrm>
              <a:prstGeom prst="rect">
                <a:avLst/>
              </a:prstGeom>
              <a:solidFill>
                <a:srgbClr val="508BC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62" name="Rechteck 161"/>
              <p:cNvSpPr/>
              <p:nvPr/>
            </p:nvSpPr>
            <p:spPr>
              <a:xfrm>
                <a:off x="2887043" y="6927850"/>
                <a:ext cx="338757" cy="64800"/>
              </a:xfrm>
              <a:prstGeom prst="rect">
                <a:avLst/>
              </a:prstGeom>
              <a:solidFill>
                <a:srgbClr val="5FA0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61" name="Rechteck 160"/>
              <p:cNvSpPr/>
              <p:nvPr/>
            </p:nvSpPr>
            <p:spPr>
              <a:xfrm>
                <a:off x="2524651" y="6991349"/>
                <a:ext cx="338757" cy="500400"/>
              </a:xfrm>
              <a:prstGeom prst="rect">
                <a:avLst/>
              </a:prstGeom>
              <a:solidFill>
                <a:srgbClr val="6BB1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cxnSp>
            <p:nvCxnSpPr>
              <p:cNvPr id="137" name="Gerade Verbindung 136"/>
              <p:cNvCxnSpPr/>
              <p:nvPr/>
            </p:nvCxnSpPr>
            <p:spPr>
              <a:xfrm>
                <a:off x="2489200" y="7486650"/>
                <a:ext cx="2209800" cy="0"/>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41" name="Gerade Verbindung 140"/>
              <p:cNvCxnSpPr/>
              <p:nvPr/>
            </p:nvCxnSpPr>
            <p:spPr>
              <a:xfrm>
                <a:off x="2489200" y="7280276"/>
                <a:ext cx="2209800"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42" name="Gerade Verbindung 141"/>
              <p:cNvCxnSpPr/>
              <p:nvPr/>
            </p:nvCxnSpPr>
            <p:spPr>
              <a:xfrm>
                <a:off x="2489200" y="7177089"/>
                <a:ext cx="2209800"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43" name="Gerade Verbindung 142"/>
              <p:cNvCxnSpPr/>
              <p:nvPr/>
            </p:nvCxnSpPr>
            <p:spPr>
              <a:xfrm>
                <a:off x="2489200" y="7073902"/>
                <a:ext cx="2209800"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44" name="Gerade Verbindung 143"/>
              <p:cNvCxnSpPr/>
              <p:nvPr/>
            </p:nvCxnSpPr>
            <p:spPr>
              <a:xfrm>
                <a:off x="2489200" y="6970714"/>
                <a:ext cx="2209800"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45" name="Gerade Verbindung 144"/>
              <p:cNvCxnSpPr/>
              <p:nvPr/>
            </p:nvCxnSpPr>
            <p:spPr>
              <a:xfrm>
                <a:off x="2489200" y="6867527"/>
                <a:ext cx="2209800"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46" name="Gerade Verbindung 145"/>
              <p:cNvCxnSpPr/>
              <p:nvPr/>
            </p:nvCxnSpPr>
            <p:spPr>
              <a:xfrm>
                <a:off x="2489200" y="6764339"/>
                <a:ext cx="2209800"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47" name="Gerade Verbindung 146"/>
              <p:cNvCxnSpPr/>
              <p:nvPr/>
            </p:nvCxnSpPr>
            <p:spPr>
              <a:xfrm>
                <a:off x="2489200" y="6661151"/>
                <a:ext cx="2209800"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48" name="Gerade Verbindung 147"/>
              <p:cNvCxnSpPr/>
              <p:nvPr/>
            </p:nvCxnSpPr>
            <p:spPr>
              <a:xfrm>
                <a:off x="2489200" y="6557963"/>
                <a:ext cx="2209800"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49" name="Gerade Verbindung 148"/>
              <p:cNvCxnSpPr/>
              <p:nvPr/>
            </p:nvCxnSpPr>
            <p:spPr>
              <a:xfrm>
                <a:off x="2489200" y="6454775"/>
                <a:ext cx="2209800"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71" name="Gerade Verbindung 170"/>
              <p:cNvCxnSpPr/>
              <p:nvPr/>
            </p:nvCxnSpPr>
            <p:spPr>
              <a:xfrm>
                <a:off x="2489200" y="7383463"/>
                <a:ext cx="2209800" cy="0"/>
              </a:xfrm>
              <a:prstGeom prst="line">
                <a:avLst/>
              </a:prstGeom>
              <a:ln w="3175">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178" name="Textfeld 177"/>
              <p:cNvSpPr txBox="1"/>
              <p:nvPr/>
            </p:nvSpPr>
            <p:spPr>
              <a:xfrm rot="18900000">
                <a:off x="3527176" y="7593280"/>
                <a:ext cx="307777" cy="92333"/>
              </a:xfrm>
              <a:prstGeom prst="rect">
                <a:avLst/>
              </a:prstGeom>
              <a:noFill/>
            </p:spPr>
            <p:txBody>
              <a:bodyPr wrap="none" lIns="0" tIns="0" rIns="0" bIns="0" rtlCol="0">
                <a:spAutoFit/>
              </a:bodyPr>
              <a:lstStyle/>
              <a:p>
                <a:r>
                  <a:rPr lang="de-DE" sz="600" dirty="0" smtClean="0"/>
                  <a:t>Rohstoffe</a:t>
                </a:r>
                <a:endParaRPr lang="de-DE" sz="600" dirty="0"/>
              </a:p>
            </p:txBody>
          </p:sp>
          <p:sp>
            <p:nvSpPr>
              <p:cNvPr id="179" name="Textfeld 178"/>
              <p:cNvSpPr txBox="1"/>
              <p:nvPr/>
            </p:nvSpPr>
            <p:spPr>
              <a:xfrm rot="18900000">
                <a:off x="3885951" y="7593280"/>
                <a:ext cx="307777" cy="92333"/>
              </a:xfrm>
              <a:prstGeom prst="rect">
                <a:avLst/>
              </a:prstGeom>
              <a:noFill/>
            </p:spPr>
            <p:txBody>
              <a:bodyPr wrap="none" lIns="0" tIns="0" rIns="0" bIns="0" rtlCol="0">
                <a:spAutoFit/>
              </a:bodyPr>
              <a:lstStyle/>
              <a:p>
                <a:r>
                  <a:rPr lang="de-DE" sz="600" dirty="0" smtClean="0"/>
                  <a:t>Volatilität</a:t>
                </a:r>
                <a:endParaRPr lang="de-DE" sz="600" dirty="0"/>
              </a:p>
            </p:txBody>
          </p:sp>
          <p:sp>
            <p:nvSpPr>
              <p:cNvPr id="180" name="Textfeld 179"/>
              <p:cNvSpPr txBox="1"/>
              <p:nvPr/>
            </p:nvSpPr>
            <p:spPr>
              <a:xfrm rot="18900000">
                <a:off x="4101727" y="7647231"/>
                <a:ext cx="512961" cy="92333"/>
              </a:xfrm>
              <a:prstGeom prst="rect">
                <a:avLst/>
              </a:prstGeom>
              <a:noFill/>
            </p:spPr>
            <p:txBody>
              <a:bodyPr wrap="none" lIns="0" tIns="0" rIns="0" bIns="0" rtlCol="0">
                <a:spAutoFit/>
              </a:bodyPr>
              <a:lstStyle/>
              <a:p>
                <a:r>
                  <a:rPr lang="de-DE" sz="600" dirty="0" smtClean="0"/>
                  <a:t>Wandelanleihen</a:t>
                </a:r>
                <a:endParaRPr lang="de-DE" sz="600" dirty="0"/>
              </a:p>
            </p:txBody>
          </p:sp>
          <p:cxnSp>
            <p:nvCxnSpPr>
              <p:cNvPr id="196" name="Gerade Verbindung 195"/>
              <p:cNvCxnSpPr/>
              <p:nvPr/>
            </p:nvCxnSpPr>
            <p:spPr>
              <a:xfrm flipV="1">
                <a:off x="4038600" y="7546977"/>
                <a:ext cx="288925" cy="277049"/>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97" name="Gerade Verbindung 196"/>
              <p:cNvCxnSpPr/>
              <p:nvPr/>
            </p:nvCxnSpPr>
            <p:spPr>
              <a:xfrm flipV="1">
                <a:off x="3676650" y="7546976"/>
                <a:ext cx="287336" cy="275527"/>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98" name="Gerade Verbindung 197"/>
              <p:cNvCxnSpPr/>
              <p:nvPr/>
            </p:nvCxnSpPr>
            <p:spPr>
              <a:xfrm flipV="1">
                <a:off x="3314700" y="7546976"/>
                <a:ext cx="285749" cy="274005"/>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99" name="Gerade Verbindung 198"/>
              <p:cNvCxnSpPr/>
              <p:nvPr/>
            </p:nvCxnSpPr>
            <p:spPr>
              <a:xfrm flipV="1">
                <a:off x="2946400" y="7546976"/>
                <a:ext cx="290512" cy="278572"/>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200" name="Gerade Verbindung 199"/>
              <p:cNvCxnSpPr/>
              <p:nvPr/>
            </p:nvCxnSpPr>
            <p:spPr>
              <a:xfrm flipV="1">
                <a:off x="2584450" y="7546976"/>
                <a:ext cx="288925" cy="277051"/>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grpSp>
      </p:grpSp>
      <p:grpSp>
        <p:nvGrpSpPr>
          <p:cNvPr id="301" name="Gruppierung 300"/>
          <p:cNvGrpSpPr/>
          <p:nvPr/>
        </p:nvGrpSpPr>
        <p:grpSpPr>
          <a:xfrm>
            <a:off x="327024" y="5730296"/>
            <a:ext cx="1785410" cy="2953371"/>
            <a:chOff x="327024" y="4383204"/>
            <a:chExt cx="1785410" cy="2953371"/>
          </a:xfrm>
        </p:grpSpPr>
        <p:sp>
          <p:nvSpPr>
            <p:cNvPr id="223" name="Прямоугольник 6">
              <a:extLst>
                <a:ext uri="{FF2B5EF4-FFF2-40B4-BE49-F238E27FC236}">
                  <a16:creationId xmlns="" xmlns:a16="http://schemas.microsoft.com/office/drawing/2014/main" id="{17214919-BAF9-4429-8031-991BDB6FD43D}"/>
                </a:ext>
              </a:extLst>
            </p:cNvPr>
            <p:cNvSpPr/>
            <p:nvPr/>
          </p:nvSpPr>
          <p:spPr>
            <a:xfrm>
              <a:off x="327024" y="4579673"/>
              <a:ext cx="958851" cy="177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GB" sz="800" dirty="0" smtClean="0">
                  <a:solidFill>
                    <a:schemeClr val="tx1"/>
                  </a:solidFill>
                  <a:latin typeface="Arial"/>
                  <a:cs typeface="Arial"/>
                </a:rPr>
                <a:t>WKN</a:t>
              </a:r>
              <a:endParaRPr lang="en-GB" sz="800" dirty="0">
                <a:solidFill>
                  <a:schemeClr val="tx1"/>
                </a:solidFill>
                <a:latin typeface="Arial"/>
                <a:cs typeface="Arial"/>
              </a:endParaRPr>
            </a:p>
          </p:txBody>
        </p:sp>
        <p:sp>
          <p:nvSpPr>
            <p:cNvPr id="225" name="Прямоугольник 6">
              <a:extLst>
                <a:ext uri="{FF2B5EF4-FFF2-40B4-BE49-F238E27FC236}">
                  <a16:creationId xmlns="" xmlns:a16="http://schemas.microsoft.com/office/drawing/2014/main" id="{17214919-BAF9-4429-8031-991BDB6FD43D}"/>
                </a:ext>
              </a:extLst>
            </p:cNvPr>
            <p:cNvSpPr/>
            <p:nvPr/>
          </p:nvSpPr>
          <p:spPr>
            <a:xfrm>
              <a:off x="1301750" y="4579673"/>
              <a:ext cx="810684"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GB" sz="800" b="1" dirty="0" smtClean="0">
                  <a:solidFill>
                    <a:srgbClr val="FFFFFF"/>
                  </a:solidFill>
                  <a:latin typeface="Arial"/>
                  <a:cs typeface="Arial"/>
                </a:rPr>
                <a:t>n/a</a:t>
              </a:r>
              <a:endParaRPr lang="en-GB" sz="800" b="1" dirty="0">
                <a:solidFill>
                  <a:srgbClr val="FFFFFF"/>
                </a:solidFill>
                <a:latin typeface="Arial"/>
                <a:cs typeface="Arial"/>
              </a:endParaRPr>
            </a:p>
          </p:txBody>
        </p:sp>
        <p:sp>
          <p:nvSpPr>
            <p:cNvPr id="227" name="Прямоугольник 28">
              <a:extLst>
                <a:ext uri="{FF2B5EF4-FFF2-40B4-BE49-F238E27FC236}">
                  <a16:creationId xmlns="" xmlns:a16="http://schemas.microsoft.com/office/drawing/2014/main" id="{73676267-58F9-43B9-B882-78033223D99C}"/>
                </a:ext>
              </a:extLst>
            </p:cNvPr>
            <p:cNvSpPr/>
            <p:nvPr/>
          </p:nvSpPr>
          <p:spPr>
            <a:xfrm>
              <a:off x="327025" y="4383204"/>
              <a:ext cx="727112" cy="153888"/>
            </a:xfrm>
            <a:prstGeom prst="rect">
              <a:avLst/>
            </a:prstGeom>
          </p:spPr>
          <p:txBody>
            <a:bodyPr wrap="none" lIns="0" tIns="0" rIns="0" bIns="0">
              <a:spAutoFit/>
            </a:bodyPr>
            <a:lstStyle/>
            <a:p>
              <a:r>
                <a:rPr lang="de-DE" sz="1000" dirty="0" smtClean="0">
                  <a:ln w="0"/>
                  <a:latin typeface="Arial"/>
                  <a:cs typeface="Arial"/>
                </a:rPr>
                <a:t>Fondsdetails</a:t>
              </a:r>
              <a:endParaRPr lang="en-GB" sz="800" dirty="0">
                <a:ln w="0"/>
                <a:latin typeface="Arial"/>
                <a:cs typeface="Arial"/>
              </a:endParaRPr>
            </a:p>
          </p:txBody>
        </p:sp>
        <p:sp>
          <p:nvSpPr>
            <p:cNvPr id="228" name="Прямоугольник 6">
              <a:extLst>
                <a:ext uri="{FF2B5EF4-FFF2-40B4-BE49-F238E27FC236}">
                  <a16:creationId xmlns="" xmlns:a16="http://schemas.microsoft.com/office/drawing/2014/main" id="{17214919-BAF9-4429-8031-991BDB6FD43D}"/>
                </a:ext>
              </a:extLst>
            </p:cNvPr>
            <p:cNvSpPr/>
            <p:nvPr/>
          </p:nvSpPr>
          <p:spPr>
            <a:xfrm>
              <a:off x="327024" y="4778071"/>
              <a:ext cx="958851" cy="177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GB" sz="800" dirty="0" smtClean="0">
                  <a:solidFill>
                    <a:schemeClr val="tx1"/>
                  </a:solidFill>
                  <a:latin typeface="Arial"/>
                  <a:cs typeface="Arial"/>
                </a:rPr>
                <a:t>ISIN</a:t>
              </a:r>
              <a:endParaRPr lang="en-GB" sz="800" dirty="0">
                <a:solidFill>
                  <a:schemeClr val="tx1"/>
                </a:solidFill>
                <a:latin typeface="Arial"/>
                <a:cs typeface="Arial"/>
              </a:endParaRPr>
            </a:p>
          </p:txBody>
        </p:sp>
        <p:sp>
          <p:nvSpPr>
            <p:cNvPr id="229" name="Прямоугольник 6">
              <a:extLst>
                <a:ext uri="{FF2B5EF4-FFF2-40B4-BE49-F238E27FC236}">
                  <a16:creationId xmlns="" xmlns:a16="http://schemas.microsoft.com/office/drawing/2014/main" id="{17214919-BAF9-4429-8031-991BDB6FD43D}"/>
                </a:ext>
              </a:extLst>
            </p:cNvPr>
            <p:cNvSpPr/>
            <p:nvPr/>
          </p:nvSpPr>
          <p:spPr>
            <a:xfrm>
              <a:off x="327024" y="4976469"/>
              <a:ext cx="958851" cy="177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GB" sz="800" dirty="0" smtClean="0">
                  <a:solidFill>
                    <a:schemeClr val="tx1"/>
                  </a:solidFill>
                  <a:latin typeface="Arial"/>
                  <a:cs typeface="Arial"/>
                </a:rPr>
                <a:t>Anteilsklasse</a:t>
              </a:r>
              <a:endParaRPr lang="en-GB" sz="800" dirty="0">
                <a:solidFill>
                  <a:schemeClr val="tx1"/>
                </a:solidFill>
                <a:latin typeface="Arial"/>
                <a:cs typeface="Arial"/>
              </a:endParaRPr>
            </a:p>
          </p:txBody>
        </p:sp>
        <p:sp>
          <p:nvSpPr>
            <p:cNvPr id="230" name="Прямоугольник 6">
              <a:extLst>
                <a:ext uri="{FF2B5EF4-FFF2-40B4-BE49-F238E27FC236}">
                  <a16:creationId xmlns="" xmlns:a16="http://schemas.microsoft.com/office/drawing/2014/main" id="{17214919-BAF9-4429-8031-991BDB6FD43D}"/>
                </a:ext>
              </a:extLst>
            </p:cNvPr>
            <p:cNvSpPr/>
            <p:nvPr/>
          </p:nvSpPr>
          <p:spPr>
            <a:xfrm>
              <a:off x="327024" y="5174867"/>
              <a:ext cx="958851" cy="177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GB" sz="800" dirty="0" smtClean="0">
                  <a:solidFill>
                    <a:schemeClr val="tx1"/>
                  </a:solidFill>
                  <a:latin typeface="Arial"/>
                  <a:cs typeface="Arial"/>
                </a:rPr>
                <a:t>Auflagedatum</a:t>
              </a:r>
              <a:endParaRPr lang="en-GB" sz="800" dirty="0">
                <a:solidFill>
                  <a:schemeClr val="tx1"/>
                </a:solidFill>
                <a:latin typeface="Arial"/>
                <a:cs typeface="Arial"/>
              </a:endParaRPr>
            </a:p>
          </p:txBody>
        </p:sp>
        <p:sp>
          <p:nvSpPr>
            <p:cNvPr id="231" name="Прямоугольник 6">
              <a:extLst>
                <a:ext uri="{FF2B5EF4-FFF2-40B4-BE49-F238E27FC236}">
                  <a16:creationId xmlns="" xmlns:a16="http://schemas.microsoft.com/office/drawing/2014/main" id="{17214919-BAF9-4429-8031-991BDB6FD43D}"/>
                </a:ext>
              </a:extLst>
            </p:cNvPr>
            <p:cNvSpPr/>
            <p:nvPr/>
          </p:nvSpPr>
          <p:spPr>
            <a:xfrm>
              <a:off x="327024" y="5373265"/>
              <a:ext cx="958851" cy="177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GB" sz="800" dirty="0" smtClean="0">
                  <a:solidFill>
                    <a:schemeClr val="tx1"/>
                  </a:solidFill>
                  <a:latin typeface="Arial"/>
                  <a:cs typeface="Arial"/>
                </a:rPr>
                <a:t>Ertragsverwendung</a:t>
              </a:r>
              <a:endParaRPr lang="en-GB" sz="800" dirty="0">
                <a:solidFill>
                  <a:schemeClr val="tx1"/>
                </a:solidFill>
                <a:latin typeface="Arial"/>
                <a:cs typeface="Arial"/>
              </a:endParaRPr>
            </a:p>
          </p:txBody>
        </p:sp>
        <p:sp>
          <p:nvSpPr>
            <p:cNvPr id="232" name="Прямоугольник 6">
              <a:extLst>
                <a:ext uri="{FF2B5EF4-FFF2-40B4-BE49-F238E27FC236}">
                  <a16:creationId xmlns="" xmlns:a16="http://schemas.microsoft.com/office/drawing/2014/main" id="{17214919-BAF9-4429-8031-991BDB6FD43D}"/>
                </a:ext>
              </a:extLst>
            </p:cNvPr>
            <p:cNvSpPr/>
            <p:nvPr/>
          </p:nvSpPr>
          <p:spPr>
            <a:xfrm>
              <a:off x="327024" y="5571663"/>
              <a:ext cx="958851" cy="177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GB" sz="800" dirty="0" smtClean="0">
                  <a:solidFill>
                    <a:schemeClr val="tx1"/>
                  </a:solidFill>
                  <a:latin typeface="Arial"/>
                  <a:cs typeface="Arial"/>
                </a:rPr>
                <a:t>Fondsvermögen</a:t>
              </a:r>
              <a:endParaRPr lang="en-GB" sz="800" dirty="0">
                <a:solidFill>
                  <a:schemeClr val="tx1"/>
                </a:solidFill>
                <a:latin typeface="Arial"/>
                <a:cs typeface="Arial"/>
              </a:endParaRPr>
            </a:p>
          </p:txBody>
        </p:sp>
        <p:sp>
          <p:nvSpPr>
            <p:cNvPr id="233" name="Прямоугольник 6">
              <a:extLst>
                <a:ext uri="{FF2B5EF4-FFF2-40B4-BE49-F238E27FC236}">
                  <a16:creationId xmlns="" xmlns:a16="http://schemas.microsoft.com/office/drawing/2014/main" id="{17214919-BAF9-4429-8031-991BDB6FD43D}"/>
                </a:ext>
              </a:extLst>
            </p:cNvPr>
            <p:cNvSpPr/>
            <p:nvPr/>
          </p:nvSpPr>
          <p:spPr>
            <a:xfrm>
              <a:off x="327024" y="5770061"/>
              <a:ext cx="958851" cy="177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GB" sz="800" dirty="0" smtClean="0">
                  <a:solidFill>
                    <a:schemeClr val="tx1"/>
                  </a:solidFill>
                  <a:latin typeface="Arial"/>
                  <a:cs typeface="Arial"/>
                </a:rPr>
                <a:t>Fondswährung</a:t>
              </a:r>
              <a:endParaRPr lang="en-GB" sz="800" dirty="0">
                <a:solidFill>
                  <a:schemeClr val="tx1"/>
                </a:solidFill>
                <a:latin typeface="Arial"/>
                <a:cs typeface="Arial"/>
              </a:endParaRPr>
            </a:p>
          </p:txBody>
        </p:sp>
        <p:sp>
          <p:nvSpPr>
            <p:cNvPr id="234" name="Прямоугольник 6">
              <a:extLst>
                <a:ext uri="{FF2B5EF4-FFF2-40B4-BE49-F238E27FC236}">
                  <a16:creationId xmlns="" xmlns:a16="http://schemas.microsoft.com/office/drawing/2014/main" id="{17214919-BAF9-4429-8031-991BDB6FD43D}"/>
                </a:ext>
              </a:extLst>
            </p:cNvPr>
            <p:cNvSpPr/>
            <p:nvPr/>
          </p:nvSpPr>
          <p:spPr>
            <a:xfrm>
              <a:off x="327024" y="5968459"/>
              <a:ext cx="958851" cy="177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GB" sz="800" dirty="0" smtClean="0">
                  <a:solidFill>
                    <a:schemeClr val="tx1"/>
                  </a:solidFill>
                  <a:latin typeface="Arial"/>
                  <a:cs typeface="Arial"/>
                </a:rPr>
                <a:t>Kapitalverwaltung</a:t>
              </a:r>
              <a:endParaRPr lang="en-GB" sz="800" dirty="0">
                <a:solidFill>
                  <a:schemeClr val="tx1"/>
                </a:solidFill>
                <a:latin typeface="Arial"/>
                <a:cs typeface="Arial"/>
              </a:endParaRPr>
            </a:p>
          </p:txBody>
        </p:sp>
        <p:sp>
          <p:nvSpPr>
            <p:cNvPr id="235" name="Прямоугольник 6">
              <a:extLst>
                <a:ext uri="{FF2B5EF4-FFF2-40B4-BE49-F238E27FC236}">
                  <a16:creationId xmlns="" xmlns:a16="http://schemas.microsoft.com/office/drawing/2014/main" id="{17214919-BAF9-4429-8031-991BDB6FD43D}"/>
                </a:ext>
              </a:extLst>
            </p:cNvPr>
            <p:cNvSpPr/>
            <p:nvPr/>
          </p:nvSpPr>
          <p:spPr>
            <a:xfrm>
              <a:off x="327024" y="6166857"/>
              <a:ext cx="958851" cy="177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GB" sz="800" dirty="0" smtClean="0">
                  <a:solidFill>
                    <a:schemeClr val="tx1"/>
                  </a:solidFill>
                  <a:latin typeface="Arial"/>
                  <a:cs typeface="Arial"/>
                </a:rPr>
                <a:t>Verwahrstelle</a:t>
              </a:r>
              <a:endParaRPr lang="en-GB" sz="800" dirty="0">
                <a:solidFill>
                  <a:schemeClr val="tx1"/>
                </a:solidFill>
                <a:latin typeface="Arial"/>
                <a:cs typeface="Arial"/>
              </a:endParaRPr>
            </a:p>
          </p:txBody>
        </p:sp>
        <p:sp>
          <p:nvSpPr>
            <p:cNvPr id="236" name="Прямоугольник 6">
              <a:extLst>
                <a:ext uri="{FF2B5EF4-FFF2-40B4-BE49-F238E27FC236}">
                  <a16:creationId xmlns="" xmlns:a16="http://schemas.microsoft.com/office/drawing/2014/main" id="{17214919-BAF9-4429-8031-991BDB6FD43D}"/>
                </a:ext>
              </a:extLst>
            </p:cNvPr>
            <p:cNvSpPr/>
            <p:nvPr/>
          </p:nvSpPr>
          <p:spPr>
            <a:xfrm>
              <a:off x="327024" y="6365255"/>
              <a:ext cx="958851" cy="177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GB" sz="800" dirty="0" smtClean="0">
                  <a:solidFill>
                    <a:schemeClr val="tx1"/>
                  </a:solidFill>
                  <a:latin typeface="Arial"/>
                  <a:cs typeface="Arial"/>
                </a:rPr>
                <a:t>Asset Advisor</a:t>
              </a:r>
              <a:endParaRPr lang="en-GB" sz="800" dirty="0">
                <a:solidFill>
                  <a:schemeClr val="tx1"/>
                </a:solidFill>
                <a:latin typeface="Arial"/>
                <a:cs typeface="Arial"/>
              </a:endParaRPr>
            </a:p>
          </p:txBody>
        </p:sp>
        <p:sp>
          <p:nvSpPr>
            <p:cNvPr id="237" name="Прямоугольник 6">
              <a:extLst>
                <a:ext uri="{FF2B5EF4-FFF2-40B4-BE49-F238E27FC236}">
                  <a16:creationId xmlns="" xmlns:a16="http://schemas.microsoft.com/office/drawing/2014/main" id="{17214919-BAF9-4429-8031-991BDB6FD43D}"/>
                </a:ext>
              </a:extLst>
            </p:cNvPr>
            <p:cNvSpPr/>
            <p:nvPr/>
          </p:nvSpPr>
          <p:spPr>
            <a:xfrm>
              <a:off x="327024" y="6563653"/>
              <a:ext cx="958851" cy="177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GB" sz="800" dirty="0" smtClean="0">
                  <a:solidFill>
                    <a:schemeClr val="tx1"/>
                  </a:solidFill>
                  <a:latin typeface="Arial"/>
                  <a:cs typeface="Arial"/>
                </a:rPr>
                <a:t>Fondsinitiator</a:t>
              </a:r>
              <a:endParaRPr lang="en-GB" sz="800" dirty="0">
                <a:solidFill>
                  <a:schemeClr val="tx1"/>
                </a:solidFill>
                <a:latin typeface="Arial"/>
                <a:cs typeface="Arial"/>
              </a:endParaRPr>
            </a:p>
          </p:txBody>
        </p:sp>
        <p:sp>
          <p:nvSpPr>
            <p:cNvPr id="238" name="Прямоугольник 6">
              <a:extLst>
                <a:ext uri="{FF2B5EF4-FFF2-40B4-BE49-F238E27FC236}">
                  <a16:creationId xmlns="" xmlns:a16="http://schemas.microsoft.com/office/drawing/2014/main" id="{17214919-BAF9-4429-8031-991BDB6FD43D}"/>
                </a:ext>
              </a:extLst>
            </p:cNvPr>
            <p:cNvSpPr/>
            <p:nvPr/>
          </p:nvSpPr>
          <p:spPr>
            <a:xfrm>
              <a:off x="327024" y="6762051"/>
              <a:ext cx="958851" cy="177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GB" sz="800" dirty="0" smtClean="0">
                  <a:solidFill>
                    <a:schemeClr val="tx1"/>
                  </a:solidFill>
                  <a:latin typeface="Arial"/>
                  <a:cs typeface="Arial"/>
                </a:rPr>
                <a:t>Mindestanlage</a:t>
              </a:r>
              <a:endParaRPr lang="en-GB" sz="800" dirty="0">
                <a:solidFill>
                  <a:schemeClr val="tx1"/>
                </a:solidFill>
                <a:latin typeface="Arial"/>
                <a:cs typeface="Arial"/>
              </a:endParaRPr>
            </a:p>
          </p:txBody>
        </p:sp>
        <p:sp>
          <p:nvSpPr>
            <p:cNvPr id="240" name="Прямоугольник 6">
              <a:extLst>
                <a:ext uri="{FF2B5EF4-FFF2-40B4-BE49-F238E27FC236}">
                  <a16:creationId xmlns="" xmlns:a16="http://schemas.microsoft.com/office/drawing/2014/main" id="{17214919-BAF9-4429-8031-991BDB6FD43D}"/>
                </a:ext>
              </a:extLst>
            </p:cNvPr>
            <p:cNvSpPr/>
            <p:nvPr/>
          </p:nvSpPr>
          <p:spPr>
            <a:xfrm>
              <a:off x="327024" y="6960449"/>
              <a:ext cx="958851" cy="177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GB" sz="800" dirty="0" smtClean="0">
                  <a:solidFill>
                    <a:schemeClr val="tx1"/>
                  </a:solidFill>
                  <a:latin typeface="Arial"/>
                  <a:cs typeface="Arial"/>
                </a:rPr>
                <a:t>Sparplanfähig</a:t>
              </a:r>
              <a:endParaRPr lang="en-GB" sz="800" dirty="0">
                <a:solidFill>
                  <a:schemeClr val="tx1"/>
                </a:solidFill>
                <a:latin typeface="Arial"/>
                <a:cs typeface="Arial"/>
              </a:endParaRPr>
            </a:p>
          </p:txBody>
        </p:sp>
        <p:sp>
          <p:nvSpPr>
            <p:cNvPr id="241" name="Прямоугольник 6">
              <a:extLst>
                <a:ext uri="{FF2B5EF4-FFF2-40B4-BE49-F238E27FC236}">
                  <a16:creationId xmlns="" xmlns:a16="http://schemas.microsoft.com/office/drawing/2014/main" id="{17214919-BAF9-4429-8031-991BDB6FD43D}"/>
                </a:ext>
              </a:extLst>
            </p:cNvPr>
            <p:cNvSpPr/>
            <p:nvPr/>
          </p:nvSpPr>
          <p:spPr>
            <a:xfrm>
              <a:off x="1301750" y="4778071"/>
              <a:ext cx="810684"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GB" sz="800" b="1" dirty="0" smtClean="0">
                  <a:solidFill>
                    <a:srgbClr val="FFFFFF"/>
                  </a:solidFill>
                  <a:latin typeface="Arial"/>
                  <a:cs typeface="Arial"/>
                </a:rPr>
                <a:t>n/a</a:t>
              </a:r>
              <a:endParaRPr lang="en-GB" sz="800" b="1" dirty="0">
                <a:solidFill>
                  <a:srgbClr val="FFFFFF"/>
                </a:solidFill>
                <a:latin typeface="Arial"/>
                <a:cs typeface="Arial"/>
              </a:endParaRPr>
            </a:p>
          </p:txBody>
        </p:sp>
        <p:sp>
          <p:nvSpPr>
            <p:cNvPr id="242" name="Прямоугольник 6">
              <a:extLst>
                <a:ext uri="{FF2B5EF4-FFF2-40B4-BE49-F238E27FC236}">
                  <a16:creationId xmlns="" xmlns:a16="http://schemas.microsoft.com/office/drawing/2014/main" id="{17214919-BAF9-4429-8031-991BDB6FD43D}"/>
                </a:ext>
              </a:extLst>
            </p:cNvPr>
            <p:cNvSpPr/>
            <p:nvPr/>
          </p:nvSpPr>
          <p:spPr>
            <a:xfrm>
              <a:off x="1301750" y="4976469"/>
              <a:ext cx="810684"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GB" sz="800" b="1" dirty="0" smtClean="0">
                  <a:solidFill>
                    <a:srgbClr val="FFFFFF"/>
                  </a:solidFill>
                  <a:latin typeface="Arial"/>
                  <a:cs typeface="Arial"/>
                </a:rPr>
                <a:t> - A -</a:t>
              </a:r>
              <a:endParaRPr lang="en-GB" sz="800" b="1" dirty="0">
                <a:solidFill>
                  <a:srgbClr val="FFFFFF"/>
                </a:solidFill>
                <a:latin typeface="Arial"/>
                <a:cs typeface="Arial"/>
              </a:endParaRPr>
            </a:p>
          </p:txBody>
        </p:sp>
        <p:sp>
          <p:nvSpPr>
            <p:cNvPr id="243" name="Прямоугольник 6">
              <a:extLst>
                <a:ext uri="{FF2B5EF4-FFF2-40B4-BE49-F238E27FC236}">
                  <a16:creationId xmlns="" xmlns:a16="http://schemas.microsoft.com/office/drawing/2014/main" id="{17214919-BAF9-4429-8031-991BDB6FD43D}"/>
                </a:ext>
              </a:extLst>
            </p:cNvPr>
            <p:cNvSpPr/>
            <p:nvPr/>
          </p:nvSpPr>
          <p:spPr>
            <a:xfrm>
              <a:off x="1301750" y="5174867"/>
              <a:ext cx="810684"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GB" sz="800" b="1" dirty="0" smtClean="0">
                  <a:solidFill>
                    <a:srgbClr val="FFFFFF"/>
                  </a:solidFill>
                  <a:latin typeface="Arial"/>
                  <a:cs typeface="Arial"/>
                </a:rPr>
                <a:t>n/a</a:t>
              </a:r>
              <a:endParaRPr lang="en-GB" sz="800" b="1" dirty="0">
                <a:solidFill>
                  <a:srgbClr val="FFFFFF"/>
                </a:solidFill>
                <a:latin typeface="Arial"/>
                <a:cs typeface="Arial"/>
              </a:endParaRPr>
            </a:p>
          </p:txBody>
        </p:sp>
        <p:sp>
          <p:nvSpPr>
            <p:cNvPr id="244" name="Прямоугольник 6">
              <a:extLst>
                <a:ext uri="{FF2B5EF4-FFF2-40B4-BE49-F238E27FC236}">
                  <a16:creationId xmlns="" xmlns:a16="http://schemas.microsoft.com/office/drawing/2014/main" id="{17214919-BAF9-4429-8031-991BDB6FD43D}"/>
                </a:ext>
              </a:extLst>
            </p:cNvPr>
            <p:cNvSpPr/>
            <p:nvPr/>
          </p:nvSpPr>
          <p:spPr>
            <a:xfrm>
              <a:off x="1301750" y="5373265"/>
              <a:ext cx="810684"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GB" sz="800" b="1" dirty="0" smtClean="0">
                  <a:solidFill>
                    <a:srgbClr val="FFFFFF"/>
                  </a:solidFill>
                  <a:latin typeface="Arial"/>
                  <a:cs typeface="Arial"/>
                </a:rPr>
                <a:t>thesaurierend</a:t>
              </a:r>
              <a:endParaRPr lang="en-GB" sz="800" b="1" dirty="0">
                <a:solidFill>
                  <a:srgbClr val="FFFFFF"/>
                </a:solidFill>
                <a:latin typeface="Arial"/>
                <a:cs typeface="Arial"/>
              </a:endParaRPr>
            </a:p>
          </p:txBody>
        </p:sp>
        <p:sp>
          <p:nvSpPr>
            <p:cNvPr id="245" name="Прямоугольник 6">
              <a:extLst>
                <a:ext uri="{FF2B5EF4-FFF2-40B4-BE49-F238E27FC236}">
                  <a16:creationId xmlns="" xmlns:a16="http://schemas.microsoft.com/office/drawing/2014/main" id="{17214919-BAF9-4429-8031-991BDB6FD43D}"/>
                </a:ext>
              </a:extLst>
            </p:cNvPr>
            <p:cNvSpPr/>
            <p:nvPr/>
          </p:nvSpPr>
          <p:spPr>
            <a:xfrm>
              <a:off x="1301750" y="5571663"/>
              <a:ext cx="810684"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GB" sz="800" b="1" dirty="0" smtClean="0">
                  <a:solidFill>
                    <a:srgbClr val="FFFFFF"/>
                  </a:solidFill>
                  <a:latin typeface="Arial"/>
                  <a:cs typeface="Arial"/>
                </a:rPr>
                <a:t>n/a</a:t>
              </a:r>
              <a:endParaRPr lang="en-GB" sz="800" b="1" dirty="0">
                <a:solidFill>
                  <a:srgbClr val="FFFFFF"/>
                </a:solidFill>
                <a:latin typeface="Arial"/>
                <a:cs typeface="Arial"/>
              </a:endParaRPr>
            </a:p>
          </p:txBody>
        </p:sp>
        <p:sp>
          <p:nvSpPr>
            <p:cNvPr id="246" name="Прямоугольник 6">
              <a:extLst>
                <a:ext uri="{FF2B5EF4-FFF2-40B4-BE49-F238E27FC236}">
                  <a16:creationId xmlns="" xmlns:a16="http://schemas.microsoft.com/office/drawing/2014/main" id="{17214919-BAF9-4429-8031-991BDB6FD43D}"/>
                </a:ext>
              </a:extLst>
            </p:cNvPr>
            <p:cNvSpPr/>
            <p:nvPr/>
          </p:nvSpPr>
          <p:spPr>
            <a:xfrm>
              <a:off x="1301750" y="5770061"/>
              <a:ext cx="810684"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GB" sz="800" b="1" dirty="0" smtClean="0">
                  <a:solidFill>
                    <a:srgbClr val="FFFFFF"/>
                  </a:solidFill>
                  <a:latin typeface="Arial"/>
                  <a:cs typeface="Arial"/>
                </a:rPr>
                <a:t>Euro</a:t>
              </a:r>
              <a:endParaRPr lang="en-GB" sz="800" b="1" dirty="0">
                <a:solidFill>
                  <a:srgbClr val="FFFFFF"/>
                </a:solidFill>
                <a:latin typeface="Arial"/>
                <a:cs typeface="Arial"/>
              </a:endParaRPr>
            </a:p>
          </p:txBody>
        </p:sp>
        <p:sp>
          <p:nvSpPr>
            <p:cNvPr id="247" name="Прямоугольник 6">
              <a:extLst>
                <a:ext uri="{FF2B5EF4-FFF2-40B4-BE49-F238E27FC236}">
                  <a16:creationId xmlns="" xmlns:a16="http://schemas.microsoft.com/office/drawing/2014/main" id="{17214919-BAF9-4429-8031-991BDB6FD43D}"/>
                </a:ext>
              </a:extLst>
            </p:cNvPr>
            <p:cNvSpPr/>
            <p:nvPr/>
          </p:nvSpPr>
          <p:spPr>
            <a:xfrm>
              <a:off x="1301750" y="5968459"/>
              <a:ext cx="810684"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GB" sz="800" b="1" dirty="0" smtClean="0">
                  <a:solidFill>
                    <a:srgbClr val="FFFFFF"/>
                  </a:solidFill>
                  <a:latin typeface="Arial"/>
                  <a:cs typeface="Arial"/>
                </a:rPr>
                <a:t>Axxion</a:t>
              </a:r>
              <a:endParaRPr lang="en-GB" sz="800" b="1" dirty="0">
                <a:solidFill>
                  <a:srgbClr val="FFFFFF"/>
                </a:solidFill>
                <a:latin typeface="Arial"/>
                <a:cs typeface="Arial"/>
              </a:endParaRPr>
            </a:p>
          </p:txBody>
        </p:sp>
        <p:sp>
          <p:nvSpPr>
            <p:cNvPr id="248" name="Прямоугольник 6">
              <a:extLst>
                <a:ext uri="{FF2B5EF4-FFF2-40B4-BE49-F238E27FC236}">
                  <a16:creationId xmlns="" xmlns:a16="http://schemas.microsoft.com/office/drawing/2014/main" id="{17214919-BAF9-4429-8031-991BDB6FD43D}"/>
                </a:ext>
              </a:extLst>
            </p:cNvPr>
            <p:cNvSpPr/>
            <p:nvPr/>
          </p:nvSpPr>
          <p:spPr>
            <a:xfrm>
              <a:off x="1301750" y="6166857"/>
              <a:ext cx="810684"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GB" sz="800" b="1" dirty="0" smtClean="0">
                  <a:solidFill>
                    <a:srgbClr val="FFFFFF"/>
                  </a:solidFill>
                  <a:latin typeface="Arial"/>
                  <a:cs typeface="Arial"/>
                </a:rPr>
                <a:t>Berenberg</a:t>
              </a:r>
              <a:endParaRPr lang="en-GB" sz="800" b="1" dirty="0">
                <a:solidFill>
                  <a:srgbClr val="FFFFFF"/>
                </a:solidFill>
                <a:latin typeface="Arial"/>
                <a:cs typeface="Arial"/>
              </a:endParaRPr>
            </a:p>
          </p:txBody>
        </p:sp>
        <p:sp>
          <p:nvSpPr>
            <p:cNvPr id="249" name="Прямоугольник 6">
              <a:extLst>
                <a:ext uri="{FF2B5EF4-FFF2-40B4-BE49-F238E27FC236}">
                  <a16:creationId xmlns="" xmlns:a16="http://schemas.microsoft.com/office/drawing/2014/main" id="{17214919-BAF9-4429-8031-991BDB6FD43D}"/>
                </a:ext>
              </a:extLst>
            </p:cNvPr>
            <p:cNvSpPr/>
            <p:nvPr/>
          </p:nvSpPr>
          <p:spPr>
            <a:xfrm>
              <a:off x="1301750" y="6365255"/>
              <a:ext cx="810684"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GB" sz="800" b="1" dirty="0" smtClean="0">
                  <a:solidFill>
                    <a:srgbClr val="FFFFFF"/>
                  </a:solidFill>
                  <a:latin typeface="Arial"/>
                  <a:cs typeface="Arial"/>
                </a:rPr>
                <a:t>GSAM + Spee</a:t>
              </a:r>
              <a:endParaRPr lang="en-GB" sz="800" b="1" dirty="0">
                <a:solidFill>
                  <a:srgbClr val="FFFFFF"/>
                </a:solidFill>
                <a:latin typeface="Arial"/>
                <a:cs typeface="Arial"/>
              </a:endParaRPr>
            </a:p>
          </p:txBody>
        </p:sp>
        <p:sp>
          <p:nvSpPr>
            <p:cNvPr id="250" name="Прямоугольник 6">
              <a:extLst>
                <a:ext uri="{FF2B5EF4-FFF2-40B4-BE49-F238E27FC236}">
                  <a16:creationId xmlns="" xmlns:a16="http://schemas.microsoft.com/office/drawing/2014/main" id="{17214919-BAF9-4429-8031-991BDB6FD43D}"/>
                </a:ext>
              </a:extLst>
            </p:cNvPr>
            <p:cNvSpPr/>
            <p:nvPr/>
          </p:nvSpPr>
          <p:spPr>
            <a:xfrm>
              <a:off x="1301750" y="6563653"/>
              <a:ext cx="810684"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GB" sz="800" b="1" dirty="0" smtClean="0">
                  <a:solidFill>
                    <a:srgbClr val="FFFFFF"/>
                  </a:solidFill>
                  <a:latin typeface="Arial"/>
                  <a:cs typeface="Arial"/>
                </a:rPr>
                <a:t>Vivace Capital</a:t>
              </a:r>
              <a:endParaRPr lang="en-GB" sz="800" b="1" dirty="0">
                <a:solidFill>
                  <a:srgbClr val="FFFFFF"/>
                </a:solidFill>
                <a:latin typeface="Arial"/>
                <a:cs typeface="Arial"/>
              </a:endParaRPr>
            </a:p>
          </p:txBody>
        </p:sp>
        <p:sp>
          <p:nvSpPr>
            <p:cNvPr id="251" name="Прямоугольник 6">
              <a:extLst>
                <a:ext uri="{FF2B5EF4-FFF2-40B4-BE49-F238E27FC236}">
                  <a16:creationId xmlns="" xmlns:a16="http://schemas.microsoft.com/office/drawing/2014/main" id="{17214919-BAF9-4429-8031-991BDB6FD43D}"/>
                </a:ext>
              </a:extLst>
            </p:cNvPr>
            <p:cNvSpPr/>
            <p:nvPr/>
          </p:nvSpPr>
          <p:spPr>
            <a:xfrm>
              <a:off x="1301750" y="6762051"/>
              <a:ext cx="810684"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GB" sz="800" b="1" dirty="0" smtClean="0">
                  <a:solidFill>
                    <a:srgbClr val="FFFFFF"/>
                  </a:solidFill>
                  <a:latin typeface="Arial"/>
                  <a:cs typeface="Arial"/>
                </a:rPr>
                <a:t>€ 100</a:t>
              </a:r>
              <a:endParaRPr lang="en-GB" sz="800" b="1" dirty="0">
                <a:solidFill>
                  <a:srgbClr val="FFFFFF"/>
                </a:solidFill>
                <a:latin typeface="Arial"/>
                <a:cs typeface="Arial"/>
              </a:endParaRPr>
            </a:p>
          </p:txBody>
        </p:sp>
        <p:sp>
          <p:nvSpPr>
            <p:cNvPr id="252" name="Прямоугольник 6">
              <a:extLst>
                <a:ext uri="{FF2B5EF4-FFF2-40B4-BE49-F238E27FC236}">
                  <a16:creationId xmlns="" xmlns:a16="http://schemas.microsoft.com/office/drawing/2014/main" id="{17214919-BAF9-4429-8031-991BDB6FD43D}"/>
                </a:ext>
              </a:extLst>
            </p:cNvPr>
            <p:cNvSpPr/>
            <p:nvPr/>
          </p:nvSpPr>
          <p:spPr>
            <a:xfrm>
              <a:off x="1301750" y="6960449"/>
              <a:ext cx="810684"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GB" sz="800" b="1" dirty="0" smtClean="0">
                  <a:solidFill>
                    <a:srgbClr val="FFFFFF"/>
                  </a:solidFill>
                  <a:latin typeface="Arial"/>
                  <a:cs typeface="Arial"/>
                </a:rPr>
                <a:t>ja</a:t>
              </a:r>
              <a:endParaRPr lang="en-GB" sz="800" b="1" dirty="0">
                <a:solidFill>
                  <a:srgbClr val="FFFFFF"/>
                </a:solidFill>
                <a:latin typeface="Arial"/>
                <a:cs typeface="Arial"/>
              </a:endParaRPr>
            </a:p>
          </p:txBody>
        </p:sp>
        <p:sp>
          <p:nvSpPr>
            <p:cNvPr id="255" name="Прямоугольник 6">
              <a:extLst>
                <a:ext uri="{FF2B5EF4-FFF2-40B4-BE49-F238E27FC236}">
                  <a16:creationId xmlns="" xmlns:a16="http://schemas.microsoft.com/office/drawing/2014/main" id="{17214919-BAF9-4429-8031-991BDB6FD43D}"/>
                </a:ext>
              </a:extLst>
            </p:cNvPr>
            <p:cNvSpPr/>
            <p:nvPr/>
          </p:nvSpPr>
          <p:spPr>
            <a:xfrm>
              <a:off x="327024" y="7158775"/>
              <a:ext cx="958851" cy="177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GB" sz="800" dirty="0" smtClean="0">
                  <a:solidFill>
                    <a:schemeClr val="tx1"/>
                  </a:solidFill>
                  <a:latin typeface="Arial"/>
                  <a:cs typeface="Arial"/>
                </a:rPr>
                <a:t>Ausgabeaufschlag</a:t>
              </a:r>
              <a:endParaRPr lang="en-GB" sz="800" dirty="0">
                <a:solidFill>
                  <a:schemeClr val="tx1"/>
                </a:solidFill>
                <a:latin typeface="Arial"/>
                <a:cs typeface="Arial"/>
              </a:endParaRPr>
            </a:p>
          </p:txBody>
        </p:sp>
        <p:sp>
          <p:nvSpPr>
            <p:cNvPr id="256" name="Прямоугольник 6">
              <a:extLst>
                <a:ext uri="{FF2B5EF4-FFF2-40B4-BE49-F238E27FC236}">
                  <a16:creationId xmlns="" xmlns:a16="http://schemas.microsoft.com/office/drawing/2014/main" id="{17214919-BAF9-4429-8031-991BDB6FD43D}"/>
                </a:ext>
              </a:extLst>
            </p:cNvPr>
            <p:cNvSpPr/>
            <p:nvPr/>
          </p:nvSpPr>
          <p:spPr>
            <a:xfrm>
              <a:off x="1301750" y="7158775"/>
              <a:ext cx="810684"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GB" sz="800" b="1" dirty="0">
                  <a:solidFill>
                    <a:srgbClr val="FFFFFF"/>
                  </a:solidFill>
                  <a:latin typeface="Arial"/>
                  <a:cs typeface="Arial"/>
                </a:rPr>
                <a:t>b</a:t>
              </a:r>
              <a:r>
                <a:rPr lang="en-GB" sz="800" b="1" dirty="0" smtClean="0">
                  <a:solidFill>
                    <a:srgbClr val="FFFFFF"/>
                  </a:solidFill>
                  <a:latin typeface="Arial"/>
                  <a:cs typeface="Arial"/>
                </a:rPr>
                <a:t>is zu 5%</a:t>
              </a:r>
              <a:endParaRPr lang="en-GB" sz="800" b="1" dirty="0">
                <a:solidFill>
                  <a:srgbClr val="FFFFFF"/>
                </a:solidFill>
                <a:latin typeface="Arial"/>
                <a:cs typeface="Arial"/>
              </a:endParaRPr>
            </a:p>
          </p:txBody>
        </p:sp>
      </p:grpSp>
      <p:grpSp>
        <p:nvGrpSpPr>
          <p:cNvPr id="302" name="Gruppierung 301"/>
          <p:cNvGrpSpPr/>
          <p:nvPr/>
        </p:nvGrpSpPr>
        <p:grpSpPr>
          <a:xfrm>
            <a:off x="330018" y="8750190"/>
            <a:ext cx="1785410" cy="969463"/>
            <a:chOff x="330018" y="7886551"/>
            <a:chExt cx="1785410" cy="969463"/>
          </a:xfrm>
        </p:grpSpPr>
        <p:sp>
          <p:nvSpPr>
            <p:cNvPr id="262" name="Прямоугольник 6">
              <a:extLst>
                <a:ext uri="{FF2B5EF4-FFF2-40B4-BE49-F238E27FC236}">
                  <a16:creationId xmlns="" xmlns:a16="http://schemas.microsoft.com/office/drawing/2014/main" id="{17214919-BAF9-4429-8031-991BDB6FD43D}"/>
                </a:ext>
              </a:extLst>
            </p:cNvPr>
            <p:cNvSpPr/>
            <p:nvPr/>
          </p:nvSpPr>
          <p:spPr>
            <a:xfrm>
              <a:off x="330018" y="8083020"/>
              <a:ext cx="958851" cy="177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GB" sz="800" dirty="0" smtClean="0">
                  <a:solidFill>
                    <a:schemeClr val="tx1"/>
                  </a:solidFill>
                  <a:latin typeface="Arial"/>
                  <a:cs typeface="Arial"/>
                </a:rPr>
                <a:t>Verwaltungskosten</a:t>
              </a:r>
              <a:endParaRPr lang="en-GB" sz="800" dirty="0">
                <a:solidFill>
                  <a:schemeClr val="tx1"/>
                </a:solidFill>
                <a:latin typeface="Arial"/>
                <a:cs typeface="Arial"/>
              </a:endParaRPr>
            </a:p>
          </p:txBody>
        </p:sp>
        <p:sp>
          <p:nvSpPr>
            <p:cNvPr id="263" name="Прямоугольник 6">
              <a:extLst>
                <a:ext uri="{FF2B5EF4-FFF2-40B4-BE49-F238E27FC236}">
                  <a16:creationId xmlns="" xmlns:a16="http://schemas.microsoft.com/office/drawing/2014/main" id="{17214919-BAF9-4429-8031-991BDB6FD43D}"/>
                </a:ext>
              </a:extLst>
            </p:cNvPr>
            <p:cNvSpPr/>
            <p:nvPr/>
          </p:nvSpPr>
          <p:spPr>
            <a:xfrm>
              <a:off x="1304744" y="8083020"/>
              <a:ext cx="810684"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GB" sz="800" b="1" dirty="0" smtClean="0">
                  <a:solidFill>
                    <a:srgbClr val="FFFFFF"/>
                  </a:solidFill>
                  <a:latin typeface="Arial"/>
                  <a:cs typeface="Arial"/>
                </a:rPr>
                <a:t>1,49%</a:t>
              </a:r>
              <a:endParaRPr lang="en-GB" sz="800" b="1" dirty="0">
                <a:solidFill>
                  <a:srgbClr val="FFFFFF"/>
                </a:solidFill>
                <a:latin typeface="Arial"/>
                <a:cs typeface="Arial"/>
              </a:endParaRPr>
            </a:p>
          </p:txBody>
        </p:sp>
        <p:sp>
          <p:nvSpPr>
            <p:cNvPr id="264" name="Прямоугольник 28">
              <a:extLst>
                <a:ext uri="{FF2B5EF4-FFF2-40B4-BE49-F238E27FC236}">
                  <a16:creationId xmlns="" xmlns:a16="http://schemas.microsoft.com/office/drawing/2014/main" id="{73676267-58F9-43B9-B882-78033223D99C}"/>
                </a:ext>
              </a:extLst>
            </p:cNvPr>
            <p:cNvSpPr/>
            <p:nvPr/>
          </p:nvSpPr>
          <p:spPr>
            <a:xfrm>
              <a:off x="330019" y="7886551"/>
              <a:ext cx="399248" cy="153888"/>
            </a:xfrm>
            <a:prstGeom prst="rect">
              <a:avLst/>
            </a:prstGeom>
          </p:spPr>
          <p:txBody>
            <a:bodyPr wrap="none" lIns="0" tIns="0" rIns="0" bIns="0">
              <a:spAutoFit/>
            </a:bodyPr>
            <a:lstStyle/>
            <a:p>
              <a:r>
                <a:rPr lang="de-DE" sz="1000" dirty="0" smtClean="0">
                  <a:ln w="0"/>
                  <a:latin typeface="Arial"/>
                  <a:cs typeface="Arial"/>
                </a:rPr>
                <a:t>Kosten</a:t>
              </a:r>
              <a:endParaRPr lang="en-GB" sz="800" dirty="0">
                <a:ln w="0"/>
                <a:latin typeface="Arial"/>
                <a:cs typeface="Arial"/>
              </a:endParaRPr>
            </a:p>
          </p:txBody>
        </p:sp>
        <p:sp>
          <p:nvSpPr>
            <p:cNvPr id="265" name="Прямоугольник 6">
              <a:extLst>
                <a:ext uri="{FF2B5EF4-FFF2-40B4-BE49-F238E27FC236}">
                  <a16:creationId xmlns="" xmlns:a16="http://schemas.microsoft.com/office/drawing/2014/main" id="{17214919-BAF9-4429-8031-991BDB6FD43D}"/>
                </a:ext>
              </a:extLst>
            </p:cNvPr>
            <p:cNvSpPr/>
            <p:nvPr/>
          </p:nvSpPr>
          <p:spPr>
            <a:xfrm>
              <a:off x="330018" y="8281418"/>
              <a:ext cx="958851" cy="177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GB" sz="800" dirty="0" smtClean="0">
                  <a:solidFill>
                    <a:schemeClr val="tx1"/>
                  </a:solidFill>
                  <a:latin typeface="Arial"/>
                  <a:cs typeface="Arial"/>
                </a:rPr>
                <a:t>Transaktionskosten</a:t>
              </a:r>
              <a:endParaRPr lang="en-GB" sz="800" dirty="0">
                <a:solidFill>
                  <a:schemeClr val="tx1"/>
                </a:solidFill>
                <a:latin typeface="Arial"/>
                <a:cs typeface="Arial"/>
              </a:endParaRPr>
            </a:p>
          </p:txBody>
        </p:sp>
        <p:sp>
          <p:nvSpPr>
            <p:cNvPr id="266" name="Прямоугольник 6">
              <a:extLst>
                <a:ext uri="{FF2B5EF4-FFF2-40B4-BE49-F238E27FC236}">
                  <a16:creationId xmlns="" xmlns:a16="http://schemas.microsoft.com/office/drawing/2014/main" id="{17214919-BAF9-4429-8031-991BDB6FD43D}"/>
                </a:ext>
              </a:extLst>
            </p:cNvPr>
            <p:cNvSpPr/>
            <p:nvPr/>
          </p:nvSpPr>
          <p:spPr>
            <a:xfrm>
              <a:off x="330018" y="8479816"/>
              <a:ext cx="958851" cy="177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GB" sz="800" dirty="0" smtClean="0">
                  <a:solidFill>
                    <a:schemeClr val="tx1"/>
                  </a:solidFill>
                  <a:latin typeface="Arial"/>
                  <a:cs typeface="Arial"/>
                </a:rPr>
                <a:t>Handelskosten</a:t>
              </a:r>
              <a:endParaRPr lang="en-GB" sz="800" dirty="0">
                <a:solidFill>
                  <a:schemeClr val="tx1"/>
                </a:solidFill>
                <a:latin typeface="Arial"/>
                <a:cs typeface="Arial"/>
              </a:endParaRPr>
            </a:p>
          </p:txBody>
        </p:sp>
        <p:sp>
          <p:nvSpPr>
            <p:cNvPr id="267" name="Прямоугольник 6">
              <a:extLst>
                <a:ext uri="{FF2B5EF4-FFF2-40B4-BE49-F238E27FC236}">
                  <a16:creationId xmlns="" xmlns:a16="http://schemas.microsoft.com/office/drawing/2014/main" id="{17214919-BAF9-4429-8031-991BDB6FD43D}"/>
                </a:ext>
              </a:extLst>
            </p:cNvPr>
            <p:cNvSpPr/>
            <p:nvPr/>
          </p:nvSpPr>
          <p:spPr>
            <a:xfrm>
              <a:off x="330018" y="8678214"/>
              <a:ext cx="958851" cy="177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GB" sz="800" dirty="0" smtClean="0">
                  <a:solidFill>
                    <a:schemeClr val="tx1"/>
                  </a:solidFill>
                  <a:latin typeface="Arial"/>
                  <a:cs typeface="Arial"/>
                </a:rPr>
                <a:t>Erfolgsvergütung</a:t>
              </a:r>
              <a:endParaRPr lang="en-GB" sz="800" dirty="0">
                <a:solidFill>
                  <a:schemeClr val="tx1"/>
                </a:solidFill>
                <a:latin typeface="Arial"/>
                <a:cs typeface="Arial"/>
              </a:endParaRPr>
            </a:p>
          </p:txBody>
        </p:sp>
        <p:sp>
          <p:nvSpPr>
            <p:cNvPr id="277" name="Прямоугольник 6">
              <a:extLst>
                <a:ext uri="{FF2B5EF4-FFF2-40B4-BE49-F238E27FC236}">
                  <a16:creationId xmlns="" xmlns:a16="http://schemas.microsoft.com/office/drawing/2014/main" id="{17214919-BAF9-4429-8031-991BDB6FD43D}"/>
                </a:ext>
              </a:extLst>
            </p:cNvPr>
            <p:cNvSpPr/>
            <p:nvPr/>
          </p:nvSpPr>
          <p:spPr>
            <a:xfrm>
              <a:off x="1304744" y="8281137"/>
              <a:ext cx="810684"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GB" sz="800" b="1" dirty="0" smtClean="0">
                  <a:solidFill>
                    <a:srgbClr val="FFFFFF"/>
                  </a:solidFill>
                  <a:latin typeface="Arial"/>
                  <a:cs typeface="Arial"/>
                </a:rPr>
                <a:t>0,55% **)</a:t>
              </a:r>
              <a:endParaRPr lang="en-GB" sz="800" b="1" dirty="0">
                <a:solidFill>
                  <a:srgbClr val="FFFFFF"/>
                </a:solidFill>
                <a:latin typeface="Arial"/>
                <a:cs typeface="Arial"/>
              </a:endParaRPr>
            </a:p>
          </p:txBody>
        </p:sp>
        <p:sp>
          <p:nvSpPr>
            <p:cNvPr id="278" name="Прямоугольник 6">
              <a:extLst>
                <a:ext uri="{FF2B5EF4-FFF2-40B4-BE49-F238E27FC236}">
                  <a16:creationId xmlns="" xmlns:a16="http://schemas.microsoft.com/office/drawing/2014/main" id="{17214919-BAF9-4429-8031-991BDB6FD43D}"/>
                </a:ext>
              </a:extLst>
            </p:cNvPr>
            <p:cNvSpPr/>
            <p:nvPr/>
          </p:nvSpPr>
          <p:spPr>
            <a:xfrm>
              <a:off x="1304744" y="8479254"/>
              <a:ext cx="810684"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GB" sz="800" b="1" dirty="0" smtClean="0">
                  <a:solidFill>
                    <a:srgbClr val="FFFFFF"/>
                  </a:solidFill>
                  <a:latin typeface="Arial"/>
                  <a:cs typeface="Arial"/>
                </a:rPr>
                <a:t>0,16% **)</a:t>
              </a:r>
              <a:endParaRPr lang="en-GB" sz="800" b="1" dirty="0">
                <a:solidFill>
                  <a:srgbClr val="FFFFFF"/>
                </a:solidFill>
                <a:latin typeface="Arial"/>
                <a:cs typeface="Arial"/>
              </a:endParaRPr>
            </a:p>
          </p:txBody>
        </p:sp>
        <p:sp>
          <p:nvSpPr>
            <p:cNvPr id="279" name="Прямоугольник 6">
              <a:extLst>
                <a:ext uri="{FF2B5EF4-FFF2-40B4-BE49-F238E27FC236}">
                  <a16:creationId xmlns="" xmlns:a16="http://schemas.microsoft.com/office/drawing/2014/main" id="{17214919-BAF9-4429-8031-991BDB6FD43D}"/>
                </a:ext>
              </a:extLst>
            </p:cNvPr>
            <p:cNvSpPr/>
            <p:nvPr/>
          </p:nvSpPr>
          <p:spPr>
            <a:xfrm>
              <a:off x="1304744" y="8677371"/>
              <a:ext cx="810684" cy="17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GB" sz="800" b="1" dirty="0" smtClean="0">
                  <a:solidFill>
                    <a:srgbClr val="FFFFFF"/>
                  </a:solidFill>
                  <a:latin typeface="Arial"/>
                  <a:cs typeface="Arial"/>
                </a:rPr>
                <a:t>keine</a:t>
              </a:r>
              <a:endParaRPr lang="en-GB" sz="800" b="1" dirty="0">
                <a:solidFill>
                  <a:srgbClr val="FFFFFF"/>
                </a:solidFill>
                <a:latin typeface="Arial"/>
                <a:cs typeface="Arial"/>
              </a:endParaRPr>
            </a:p>
          </p:txBody>
        </p:sp>
      </p:grpSp>
      <p:sp>
        <p:nvSpPr>
          <p:cNvPr id="308" name="Textfeld 307"/>
          <p:cNvSpPr txBox="1"/>
          <p:nvPr/>
        </p:nvSpPr>
        <p:spPr>
          <a:xfrm>
            <a:off x="6500234" y="10081797"/>
            <a:ext cx="732535" cy="461665"/>
          </a:xfrm>
          <a:prstGeom prst="rect">
            <a:avLst/>
          </a:prstGeom>
          <a:noFill/>
        </p:spPr>
        <p:txBody>
          <a:bodyPr wrap="none" lIns="0" tIns="0" rIns="0" bIns="0" rtlCol="0">
            <a:spAutoFit/>
          </a:bodyPr>
          <a:lstStyle/>
          <a:p>
            <a:pPr algn="r"/>
            <a:r>
              <a:rPr lang="de-DE" sz="600" b="1" dirty="0" smtClean="0">
                <a:solidFill>
                  <a:srgbClr val="000000"/>
                </a:solidFill>
              </a:rPr>
              <a:t>Vivace Capital GmbH</a:t>
            </a:r>
          </a:p>
          <a:p>
            <a:pPr algn="r"/>
            <a:r>
              <a:rPr lang="de-DE" sz="600" dirty="0"/>
              <a:t>Die Rappenwiesen 15A</a:t>
            </a:r>
          </a:p>
          <a:p>
            <a:pPr algn="r"/>
            <a:r>
              <a:rPr lang="de-DE" sz="600" dirty="0"/>
              <a:t>D-61350 Bad Homburg</a:t>
            </a:r>
          </a:p>
          <a:p>
            <a:pPr algn="r"/>
            <a:r>
              <a:rPr lang="de-DE" sz="600" dirty="0"/>
              <a:t>www.vivace-capital.de</a:t>
            </a:r>
          </a:p>
          <a:p>
            <a:pPr algn="r"/>
            <a:r>
              <a:rPr lang="de-DE" sz="600" dirty="0"/>
              <a:t>info@vivace-</a:t>
            </a:r>
            <a:r>
              <a:rPr lang="de-DE" sz="600" dirty="0" smtClean="0"/>
              <a:t>capital.de</a:t>
            </a:r>
            <a:endParaRPr lang="de-DE" sz="600" dirty="0"/>
          </a:p>
        </p:txBody>
      </p:sp>
      <p:sp>
        <p:nvSpPr>
          <p:cNvPr id="309" name="Textfeld 308"/>
          <p:cNvSpPr txBox="1"/>
          <p:nvPr/>
        </p:nvSpPr>
        <p:spPr>
          <a:xfrm>
            <a:off x="323604" y="9804798"/>
            <a:ext cx="5847988" cy="777136"/>
          </a:xfrm>
          <a:prstGeom prst="rect">
            <a:avLst/>
          </a:prstGeom>
          <a:noFill/>
        </p:spPr>
        <p:txBody>
          <a:bodyPr wrap="square" lIns="0" tIns="0" rIns="0" bIns="0" rtlCol="0">
            <a:spAutoFit/>
          </a:bodyPr>
          <a:lstStyle/>
          <a:p>
            <a:pPr marL="180975" indent="-180975" algn="just"/>
            <a:r>
              <a:rPr lang="de-DE" sz="600" b="1" dirty="0" smtClean="0">
                <a:solidFill>
                  <a:srgbClr val="000000"/>
                </a:solidFill>
              </a:rPr>
              <a:t>*)	</a:t>
            </a:r>
            <a:r>
              <a:rPr lang="de-DE" sz="600" dirty="0" smtClean="0">
                <a:solidFill>
                  <a:srgbClr val="000000"/>
                </a:solidFill>
              </a:rPr>
              <a:t>Die im Rahmen dieses Factsheets  aufgeführten Zahlen zur Wertentwicklung sowie die Risikokennzahlen beruhen in Gänze auf einem von Vivace Capital GmbH durchgeführten Backtest, unter Einbezug sämtlicher durch Vivace Capital erwarteten Kosten. Der Backtest fußt auf den für Vivace Multi-Strategy I anzuwendenden algorithmischen Regeln.</a:t>
            </a:r>
          </a:p>
          <a:p>
            <a:pPr marL="180975" indent="-180975" algn="just"/>
            <a:r>
              <a:rPr lang="de-DE" sz="600" dirty="0" smtClean="0">
                <a:solidFill>
                  <a:srgbClr val="000000"/>
                </a:solidFill>
              </a:rPr>
              <a:t>**) 	Transaktions- und Handelskosten können nur geschätzt werden. Eine exakte Vorhersage ist nicht möglich.</a:t>
            </a:r>
          </a:p>
          <a:p>
            <a:pPr algn="just">
              <a:spcBef>
                <a:spcPts val="300"/>
              </a:spcBef>
            </a:pPr>
            <a:r>
              <a:rPr lang="de-DE" sz="600" dirty="0" smtClean="0">
                <a:solidFill>
                  <a:srgbClr val="000000"/>
                </a:solidFill>
              </a:rPr>
              <a:t>Dieses Dokument dient als Werbemitteilung. Mit diesem Dokument wird kein Angebot zum Verkauf, Kauf oder zur Zeichnung von Wertpapieren oder sonstigen Titeln unterbreitet. Die enthaltenen Informationen und Einschätzungen stellen keine Anlageberatung oder sonstige Empfehlung dar. Die in diesem Dokument enthaltenen Informationen und  zum Ausdruck gebrachten Meinungen geben ausschließlich die Einschätzung von Vivace Capital zum Zeitpunkt der Veröffentlichung wieder. Diese Einschätzungen können sich jederzeit ändern. Für Richtigkeit und Vollständigkeit der in diesem Dokument gemachten Angaben kann keine Gewähr und keine Haftung übernommen werden.</a:t>
            </a:r>
          </a:p>
          <a:p>
            <a:pPr algn="just"/>
            <a:r>
              <a:rPr lang="de-DE" sz="600" b="1" dirty="0" smtClean="0">
                <a:solidFill>
                  <a:srgbClr val="000000"/>
                </a:solidFill>
              </a:rPr>
              <a:t>Die historische Wertentwicklung ist kein verlässlicher Indikator für die zukünftige Wertentwicklung.</a:t>
            </a:r>
            <a:endParaRPr lang="de-DE" sz="600" b="1" dirty="0"/>
          </a:p>
        </p:txBody>
      </p:sp>
      <p:sp>
        <p:nvSpPr>
          <p:cNvPr id="342" name="Прямоугольник 6">
            <a:extLst>
              <a:ext uri="{FF2B5EF4-FFF2-40B4-BE49-F238E27FC236}">
                <a16:creationId xmlns="" xmlns:a16="http://schemas.microsoft.com/office/drawing/2014/main" id="{17214919-BAF9-4429-8031-991BDB6FD43D}"/>
              </a:ext>
            </a:extLst>
          </p:cNvPr>
          <p:cNvSpPr/>
          <p:nvPr/>
        </p:nvSpPr>
        <p:spPr>
          <a:xfrm>
            <a:off x="322619" y="4111198"/>
            <a:ext cx="1783630" cy="155257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de-DE" sz="1000" dirty="0" smtClean="0">
                <a:ln w="0"/>
                <a:solidFill>
                  <a:schemeClr val="tx1"/>
                </a:solidFill>
                <a:latin typeface="Arial"/>
                <a:cs typeface="Arial"/>
              </a:rPr>
              <a:t>Chancen und Risiken</a:t>
            </a:r>
            <a:endParaRPr lang="de-DE" sz="1000" dirty="0">
              <a:ln w="0"/>
              <a:solidFill>
                <a:schemeClr val="tx1"/>
              </a:solidFill>
              <a:latin typeface="Arial"/>
              <a:cs typeface="Arial"/>
            </a:endParaRPr>
          </a:p>
          <a:p>
            <a:pPr marL="93663" indent="-93663">
              <a:spcBef>
                <a:spcPts val="300"/>
              </a:spcBef>
            </a:pPr>
            <a:r>
              <a:rPr lang="de-DE" sz="600" dirty="0" smtClean="0">
                <a:solidFill>
                  <a:srgbClr val="000000"/>
                </a:solidFill>
                <a:latin typeface="Arial"/>
                <a:cs typeface="Arial"/>
              </a:rPr>
              <a:t>+	Flexibles, vollumfänglich regelbasiertes, syste-matisches Anlagekonzept ausschließlich auf der Basis finanzwissenschaftlicher Publikationen.</a:t>
            </a:r>
          </a:p>
          <a:p>
            <a:pPr marL="93663" indent="-93663"/>
            <a:r>
              <a:rPr lang="de-DE" sz="600" b="1" dirty="0" smtClean="0">
                <a:ln w="0"/>
                <a:solidFill>
                  <a:srgbClr val="000000"/>
                </a:solidFill>
                <a:latin typeface="Arial"/>
                <a:cs typeface="Arial"/>
              </a:rPr>
              <a:t>+	</a:t>
            </a:r>
            <a:r>
              <a:rPr lang="de-DE" sz="600" dirty="0" smtClean="0">
                <a:ln w="0"/>
                <a:solidFill>
                  <a:srgbClr val="000000"/>
                </a:solidFill>
                <a:latin typeface="Arial"/>
                <a:cs typeface="Arial"/>
              </a:rPr>
              <a:t>Fokus auf dem Management der Risiken mit dem Ziel eine geringen Schwankungsbreite im Verhältnis zum erzielten Ertrag zu erreichen.</a:t>
            </a:r>
          </a:p>
          <a:p>
            <a:pPr marL="93663" indent="-93663">
              <a:spcBef>
                <a:spcPts val="300"/>
              </a:spcBef>
            </a:pPr>
            <a:r>
              <a:rPr lang="de-DE" sz="600" dirty="0" smtClean="0">
                <a:ln w="0"/>
                <a:solidFill>
                  <a:srgbClr val="000000"/>
                </a:solidFill>
                <a:latin typeface="Arial"/>
                <a:cs typeface="Arial"/>
              </a:rPr>
              <a:t>-	Wertpapierkurse können marktbedingt stark schwanken. </a:t>
            </a:r>
            <a:r>
              <a:rPr lang="de-DE" sz="600" dirty="0">
                <a:ln w="0"/>
                <a:solidFill>
                  <a:srgbClr val="000000"/>
                </a:solidFill>
                <a:latin typeface="Arial"/>
                <a:cs typeface="Arial"/>
              </a:rPr>
              <a:t>D</a:t>
            </a:r>
            <a:r>
              <a:rPr lang="de-DE" sz="600" dirty="0" smtClean="0">
                <a:ln w="0"/>
                <a:solidFill>
                  <a:srgbClr val="000000"/>
                </a:solidFill>
                <a:latin typeface="Arial"/>
                <a:cs typeface="Arial"/>
              </a:rPr>
              <a:t>ie breite Streuung der getätigten Investments kann zu einer begrenzten Teilhabe an der positiven Wertentwicklung einzelner Anlageklassen führen.</a:t>
            </a:r>
          </a:p>
          <a:p>
            <a:pPr marL="93663" indent="-93663"/>
            <a:r>
              <a:rPr lang="de-DE" sz="600" dirty="0" smtClean="0">
                <a:ln w="0"/>
                <a:solidFill>
                  <a:srgbClr val="000000"/>
                </a:solidFill>
                <a:latin typeface="Arial"/>
                <a:cs typeface="Arial"/>
              </a:rPr>
              <a:t>-	Wechselkurveränderungen, insbesondere im Bereich des US Dollars, können den Wert des Investments negativ beeinflussen.</a:t>
            </a:r>
            <a:endParaRPr lang="ru-RU" sz="600" dirty="0">
              <a:ln w="0"/>
              <a:solidFill>
                <a:schemeClr val="tx1"/>
              </a:solidFill>
              <a:latin typeface="Arial"/>
              <a:cs typeface="Arial"/>
            </a:endParaRPr>
          </a:p>
        </p:txBody>
      </p:sp>
    </p:spTree>
    <p:extLst>
      <p:ext uri="{BB962C8B-B14F-4D97-AF65-F5344CB8AC3E}">
        <p14:creationId xmlns:p14="http://schemas.microsoft.com/office/powerpoint/2010/main" val="1097310939"/>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Тема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387</Words>
  <Application>Microsoft Office PowerPoint</Application>
  <PresentationFormat>Custom</PresentationFormat>
  <Paragraphs>180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Тема Office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Anastasia Risevets</dc:creator>
  <cp:lastModifiedBy>Золотарев Александр</cp:lastModifiedBy>
  <cp:revision>70</cp:revision>
  <cp:lastPrinted>2018-01-15T06:16:41Z</cp:lastPrinted>
  <dcterms:created xsi:type="dcterms:W3CDTF">2017-09-12T15:15:04Z</dcterms:created>
  <dcterms:modified xsi:type="dcterms:W3CDTF">2018-01-16T14:45:25Z</dcterms:modified>
</cp:coreProperties>
</file>