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2" r:id="rId7"/>
    <p:sldId id="279" r:id="rId8"/>
    <p:sldId id="280" r:id="rId9"/>
    <p:sldId id="281" r:id="rId10"/>
    <p:sldId id="283" r:id="rId11"/>
    <p:sldId id="282" r:id="rId12"/>
    <p:sldId id="291" r:id="rId13"/>
    <p:sldId id="290" r:id="rId14"/>
    <p:sldId id="289" r:id="rId15"/>
    <p:sldId id="284" r:id="rId16"/>
    <p:sldId id="285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587634-0FB1-4DD3-AED5-8F77FF31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287"/>
            <a:ext cx="12192001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974499"/>
            <a:ext cx="4947857" cy="642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>
                <a:latin typeface="Goudy Old Style" panose="02020502050305020303" pitchFamily="18" charset="0"/>
              </a:rPr>
              <a:t>by </a:t>
            </a:r>
            <a:r>
              <a:rPr lang="en-US" sz="1700" dirty="0" err="1">
                <a:latin typeface="Goudy Old Style" panose="02020502050305020303" pitchFamily="18" charset="0"/>
              </a:rPr>
              <a:t>Shiming</a:t>
            </a:r>
            <a:r>
              <a:rPr lang="en-US" sz="1700" dirty="0">
                <a:latin typeface="Goudy Old Style" panose="02020502050305020303" pitchFamily="18" charset="0"/>
              </a:rPr>
              <a:t> </a:t>
            </a:r>
            <a:r>
              <a:rPr lang="en-US" sz="1700" dirty="0" err="1">
                <a:latin typeface="Goudy Old Style" panose="02020502050305020303" pitchFamily="18" charset="0"/>
              </a:rPr>
              <a:t>Jin</a:t>
            </a:r>
            <a:r>
              <a:rPr lang="en-US" sz="1700" dirty="0">
                <a:latin typeface="Goudy Old Style" panose="02020502050305020303" pitchFamily="18" charset="0"/>
              </a:rPr>
              <a:t>, </a:t>
            </a:r>
            <a:r>
              <a:rPr lang="en-US" sz="1700" dirty="0" err="1">
                <a:latin typeface="Goudy Old Style" panose="02020502050305020303" pitchFamily="18" charset="0"/>
              </a:rPr>
              <a:t>Yepeng</a:t>
            </a:r>
            <a:r>
              <a:rPr lang="en-US" sz="1700" dirty="0">
                <a:latin typeface="Goudy Old Style" panose="02020502050305020303" pitchFamily="18" charset="0"/>
              </a:rPr>
              <a:t> Fan, Zexuan Huang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12825-AE5D-402E-A31E-F0703AC2CB1E}"/>
              </a:ext>
            </a:extLst>
          </p:cNvPr>
          <p:cNvSpPr txBox="1"/>
          <p:nvPr/>
        </p:nvSpPr>
        <p:spPr>
          <a:xfrm>
            <a:off x="6052402" y="2341889"/>
            <a:ext cx="512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oudy Old Style" panose="02020502050305020303" pitchFamily="18" charset="0"/>
              </a:rPr>
              <a:t>Scheduling with </a:t>
            </a:r>
            <a:br>
              <a:rPr lang="en-US" sz="3600" dirty="0">
                <a:latin typeface="Goudy Old Style" panose="02020502050305020303" pitchFamily="18" charset="0"/>
              </a:rPr>
            </a:br>
            <a:r>
              <a:rPr lang="en-US" sz="3600" dirty="0">
                <a:latin typeface="Goudy Old Style" panose="02020502050305020303" pitchFamily="18" charset="0"/>
              </a:rPr>
              <a:t>Profits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B1E6-5BA1-4257-8924-4B32E1A7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Problem: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F1E2-AED9-49D7-863F-50ECF232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F0000"/>
                </a:solidFill>
              </a:rPr>
              <a:t>Objective: 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Given a set of tasks, what is the optimal profit P?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Initialization: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Restructure the set of n tasks such that a</a:t>
            </a:r>
            <a:r>
              <a:rPr lang="en-US" sz="1800" baseline="-25000" dirty="0"/>
              <a:t>1</a:t>
            </a:r>
            <a:r>
              <a:rPr lang="en-US" sz="1800" dirty="0"/>
              <a:t> ≤ a</a:t>
            </a:r>
            <a:r>
              <a:rPr lang="en-US" sz="1800" baseline="-25000" dirty="0"/>
              <a:t>2</a:t>
            </a:r>
            <a:r>
              <a:rPr lang="en-US" sz="1800" dirty="0"/>
              <a:t> ≤ … ≤ a</a:t>
            </a:r>
            <a:r>
              <a:rPr lang="en-US" sz="1800" baseline="-25000" dirty="0"/>
              <a:t>n</a:t>
            </a:r>
            <a:r>
              <a:rPr lang="en-US" sz="1800" dirty="0"/>
              <a:t>. Define Prof(</a:t>
            </a:r>
            <a:r>
              <a:rPr lang="en-US" sz="1800" dirty="0" err="1"/>
              <a:t>j,G</a:t>
            </a:r>
            <a:r>
              <a:rPr lang="en-US" sz="1800" dirty="0"/>
              <a:t>) to be the maximum profit obtainable when considering tasks 1, …, j with overall deadline G.</a:t>
            </a:r>
          </a:p>
        </p:txBody>
      </p:sp>
    </p:spTree>
    <p:extLst>
      <p:ext uri="{BB962C8B-B14F-4D97-AF65-F5344CB8AC3E}">
        <p14:creationId xmlns:p14="http://schemas.microsoft.com/office/powerpoint/2010/main" val="14850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084-9778-4454-97F8-12B5BFED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Optimization Problem: Pseudocodes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315E-D2BC-465A-B765-83BA412C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401300" cy="41122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Initialize:  </a:t>
            </a:r>
          </a:p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Prof(1,G) = 0 if t</a:t>
            </a:r>
            <a:r>
              <a:rPr lang="en-US" sz="1900" baseline="-25000" dirty="0">
                <a:latin typeface="Goudy Old Style" panose="02020502050305020303" pitchFamily="18" charset="0"/>
              </a:rPr>
              <a:t>1</a:t>
            </a:r>
            <a:r>
              <a:rPr lang="en-US" sz="1900" dirty="0">
                <a:latin typeface="Goudy Old Style" panose="02020502050305020303" pitchFamily="18" charset="0"/>
              </a:rPr>
              <a:t> &gt; G</a:t>
            </a:r>
          </a:p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Prof(1,G) = p1 if t</a:t>
            </a:r>
            <a:r>
              <a:rPr lang="en-US" sz="1900" baseline="-25000" dirty="0">
                <a:latin typeface="Goudy Old Style" panose="02020502050305020303" pitchFamily="18" charset="0"/>
              </a:rPr>
              <a:t>1</a:t>
            </a:r>
            <a:r>
              <a:rPr lang="en-US" sz="1900" dirty="0">
                <a:latin typeface="Goudy Old Style" panose="02020502050305020303" pitchFamily="18" charset="0"/>
              </a:rPr>
              <a:t> ≤ G</a:t>
            </a:r>
          </a:p>
          <a:p>
            <a:pPr marL="0" indent="0">
              <a:buNone/>
            </a:pPr>
            <a:br>
              <a:rPr lang="en-US" sz="1900" dirty="0">
                <a:latin typeface="Goudy Old Style" panose="02020502050305020303" pitchFamily="18" charset="0"/>
              </a:rPr>
            </a:br>
            <a:r>
              <a:rPr lang="en-US" sz="1900" dirty="0">
                <a:latin typeface="Goudy Old Style" panose="02020502050305020303" pitchFamily="18" charset="0"/>
              </a:rPr>
              <a:t>for (2 ≤ j ≤ n){</a:t>
            </a:r>
          </a:p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	for (1 ≤ G ≤ a</a:t>
            </a:r>
            <a:r>
              <a:rPr lang="en-US" sz="1900" baseline="-25000" dirty="0">
                <a:latin typeface="Goudy Old Style" panose="02020502050305020303" pitchFamily="18" charset="0"/>
              </a:rPr>
              <a:t>n</a:t>
            </a:r>
            <a:r>
              <a:rPr lang="en-US" sz="1900" dirty="0">
                <a:latin typeface="Goudy Old Style" panose="02020502050305020303" pitchFamily="18" charset="0"/>
                <a:sym typeface="Wingdings" panose="05000000000000000000" pitchFamily="2" charset="2"/>
              </a:rPr>
              <a:t>)}</a:t>
            </a:r>
            <a:endParaRPr lang="en-US" sz="1900" dirty="0">
              <a:latin typeface="Goudy Old Style" panose="02020502050305020303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		if (G &lt; </a:t>
            </a:r>
            <a:r>
              <a:rPr lang="en-US" sz="1900" dirty="0" err="1">
                <a:latin typeface="Goudy Old Style" panose="02020502050305020303" pitchFamily="18" charset="0"/>
              </a:rPr>
              <a:t>t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  <a:sym typeface="Wingdings" panose="05000000000000000000" pitchFamily="2" charset="2"/>
              </a:rPr>
              <a:t>) </a:t>
            </a:r>
            <a:r>
              <a:rPr lang="en-US" sz="19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=&gt;</a:t>
            </a:r>
            <a:r>
              <a:rPr lang="en-US" sz="1900" dirty="0">
                <a:latin typeface="Goudy Old Style" panose="02020502050305020303" pitchFamily="18" charset="0"/>
              </a:rPr>
              <a:t> Prof(</a:t>
            </a:r>
            <a:r>
              <a:rPr lang="en-US" sz="1900" dirty="0" err="1">
                <a:latin typeface="Goudy Old Style" panose="02020502050305020303" pitchFamily="18" charset="0"/>
              </a:rPr>
              <a:t>j,G</a:t>
            </a:r>
            <a:r>
              <a:rPr lang="en-US" sz="1900" dirty="0">
                <a:latin typeface="Goudy Old Style" panose="02020502050305020303" pitchFamily="18" charset="0"/>
              </a:rPr>
              <a:t>) = Prof(j-1,G);</a:t>
            </a:r>
          </a:p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		else if (</a:t>
            </a:r>
            <a:r>
              <a:rPr lang="en-US" sz="1900" dirty="0" err="1">
                <a:latin typeface="Goudy Old Style" panose="02020502050305020303" pitchFamily="18" charset="0"/>
              </a:rPr>
              <a:t>t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 ≤ G ≤ </a:t>
            </a:r>
            <a:r>
              <a:rPr lang="en-US" sz="1900" dirty="0" err="1">
                <a:latin typeface="Goudy Old Style" panose="02020502050305020303" pitchFamily="18" charset="0"/>
              </a:rPr>
              <a:t>a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  <a:sym typeface="Wingdings" panose="05000000000000000000" pitchFamily="2" charset="2"/>
              </a:rPr>
              <a:t>)</a:t>
            </a:r>
            <a:r>
              <a:rPr lang="en-US" sz="1900" dirty="0">
                <a:latin typeface="Goudy Old Style" panose="02020502050305020303" pitchFamily="18" charset="0"/>
              </a:rPr>
              <a:t> </a:t>
            </a:r>
            <a:r>
              <a:rPr lang="en-US" sz="19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=&gt; </a:t>
            </a:r>
            <a:r>
              <a:rPr lang="en-US" sz="1900" dirty="0">
                <a:latin typeface="Goudy Old Style" panose="02020502050305020303" pitchFamily="18" charset="0"/>
              </a:rPr>
              <a:t>Prof(</a:t>
            </a:r>
            <a:r>
              <a:rPr lang="en-US" sz="1900" dirty="0" err="1">
                <a:latin typeface="Goudy Old Style" panose="02020502050305020303" pitchFamily="18" charset="0"/>
              </a:rPr>
              <a:t>j,G</a:t>
            </a:r>
            <a:r>
              <a:rPr lang="en-US" sz="1900" dirty="0">
                <a:latin typeface="Goudy Old Style" panose="02020502050305020303" pitchFamily="18" charset="0"/>
              </a:rPr>
              <a:t>) = max{Prof(j-1,G-t</a:t>
            </a:r>
            <a:r>
              <a:rPr lang="en-US" sz="1900" baseline="-25000" dirty="0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) + </a:t>
            </a:r>
            <a:r>
              <a:rPr lang="en-US" sz="1900" dirty="0" err="1">
                <a:latin typeface="Goudy Old Style" panose="02020502050305020303" pitchFamily="18" charset="0"/>
              </a:rPr>
              <a:t>p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, Prof(j-1,G)};</a:t>
            </a:r>
          </a:p>
          <a:p>
            <a:pPr marL="0" indent="0">
              <a:buNone/>
            </a:pPr>
            <a:r>
              <a:rPr lang="en-US" sz="1900" dirty="0">
                <a:latin typeface="Goudy Old Style" panose="02020502050305020303" pitchFamily="18" charset="0"/>
              </a:rPr>
              <a:t>		else (</a:t>
            </a:r>
            <a:r>
              <a:rPr lang="en-US" sz="1900" dirty="0" err="1">
                <a:latin typeface="Goudy Old Style" panose="02020502050305020303" pitchFamily="18" charset="0"/>
              </a:rPr>
              <a:t>a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 &lt; G) </a:t>
            </a:r>
            <a:r>
              <a:rPr lang="en-US" sz="19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=&gt;</a:t>
            </a:r>
            <a:r>
              <a:rPr lang="en-US" sz="1900" dirty="0">
                <a:latin typeface="Goudy Old Style" panose="02020502050305020303" pitchFamily="18" charset="0"/>
              </a:rPr>
              <a:t> Prof(</a:t>
            </a:r>
            <a:r>
              <a:rPr lang="en-US" sz="1900" dirty="0" err="1">
                <a:latin typeface="Goudy Old Style" panose="02020502050305020303" pitchFamily="18" charset="0"/>
              </a:rPr>
              <a:t>j,G</a:t>
            </a:r>
            <a:r>
              <a:rPr lang="en-US" sz="1900" dirty="0">
                <a:latin typeface="Goudy Old Style" panose="02020502050305020303" pitchFamily="18" charset="0"/>
              </a:rPr>
              <a:t>) = max{Prof(j-1,a</a:t>
            </a:r>
            <a:r>
              <a:rPr lang="en-US" sz="1900" baseline="-25000" dirty="0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-t</a:t>
            </a:r>
            <a:r>
              <a:rPr lang="en-US" sz="1900" baseline="-25000" dirty="0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) + </a:t>
            </a:r>
            <a:r>
              <a:rPr lang="en-US" sz="1900" dirty="0" err="1">
                <a:latin typeface="Goudy Old Style" panose="02020502050305020303" pitchFamily="18" charset="0"/>
              </a:rPr>
              <a:t>p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900" dirty="0">
                <a:latin typeface="Goudy Old Style" panose="02020502050305020303" pitchFamily="18" charset="0"/>
              </a:rPr>
              <a:t>, Prof(j-1,G)};</a:t>
            </a:r>
          </a:p>
          <a:p>
            <a:pPr marL="0" indent="0">
              <a:buNone/>
            </a:pPr>
            <a:br>
              <a:rPr lang="en-US" sz="1900" dirty="0">
                <a:latin typeface="Goudy Old Style" panose="02020502050305020303" pitchFamily="18" charset="0"/>
              </a:rPr>
            </a:br>
            <a:r>
              <a:rPr lang="en-US" sz="1900" dirty="0">
                <a:latin typeface="Goudy Old Style" panose="02020502050305020303" pitchFamily="18" charset="0"/>
              </a:rPr>
              <a:t>return Prof(</a:t>
            </a:r>
            <a:r>
              <a:rPr lang="en-US" sz="1900" dirty="0" err="1">
                <a:latin typeface="Goudy Old Style" panose="02020502050305020303" pitchFamily="18" charset="0"/>
              </a:rPr>
              <a:t>n,a</a:t>
            </a:r>
            <a:r>
              <a:rPr lang="en-US" sz="1900" baseline="-25000" dirty="0" err="1">
                <a:latin typeface="Goudy Old Style" panose="02020502050305020303" pitchFamily="18" charset="0"/>
              </a:rPr>
              <a:t>n</a:t>
            </a:r>
            <a:r>
              <a:rPr lang="en-US" sz="1900" dirty="0">
                <a:latin typeface="Goudy Old Style" panose="02020502050305020303" pitchFamily="18" charset="0"/>
              </a:rPr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42EE-8F66-4815-A498-F16E7DBA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Decision Problem: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CF28-E78B-48E3-98EE-A967A497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Input: </a:t>
            </a:r>
            <a:r>
              <a:rPr lang="en-US" sz="2000" dirty="0"/>
              <a:t>A profit P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Output: </a:t>
            </a:r>
            <a:r>
              <a:rPr lang="en-US" sz="2000" dirty="0"/>
              <a:t>Yes or No, determined by whether or not P is a possible yielding by our problem instance</a:t>
            </a:r>
          </a:p>
          <a:p>
            <a:br>
              <a:rPr lang="en-US" sz="2000" dirty="0"/>
            </a:br>
            <a:r>
              <a:rPr lang="en-US" sz="2000" dirty="0"/>
              <a:t>Restructure the set of n tasks such that a</a:t>
            </a:r>
            <a:r>
              <a:rPr lang="en-US" sz="2000" baseline="-25000" dirty="0"/>
              <a:t>1</a:t>
            </a:r>
            <a:r>
              <a:rPr lang="en-US" sz="2000" dirty="0"/>
              <a:t> ≤ a</a:t>
            </a:r>
            <a:r>
              <a:rPr lang="en-US" sz="2000" baseline="-25000" dirty="0"/>
              <a:t>2</a:t>
            </a:r>
            <a:r>
              <a:rPr lang="en-US" sz="2000" dirty="0"/>
              <a:t> ≤ … ≤ a</a:t>
            </a:r>
            <a:r>
              <a:rPr lang="en-US" sz="2000" baseline="-25000" dirty="0"/>
              <a:t>n</a:t>
            </a:r>
            <a:r>
              <a:rPr lang="en-US" sz="2000" dirty="0"/>
              <a:t>. Define Prof(</a:t>
            </a:r>
            <a:r>
              <a:rPr lang="en-US" sz="2000" dirty="0" err="1"/>
              <a:t>j,G</a:t>
            </a:r>
            <a:r>
              <a:rPr lang="en-US" sz="2000" dirty="0"/>
              <a:t>) to be the maximum profit obtainable when considering tasks 1, …, j with overall deadline 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05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FF95-F439-47F1-B901-5CF2BB2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7819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Decision Problem: Pseudocodes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DB80-D829-4372-B00E-3CBF8AC7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9512"/>
            <a:ext cx="10753726" cy="448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Initialize:  </a:t>
            </a: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Prof(1,G) = 0 if t</a:t>
            </a:r>
            <a:r>
              <a:rPr lang="en-US" sz="1600" baseline="-25000" dirty="0">
                <a:latin typeface="Goudy Old Style" panose="02020502050305020303" pitchFamily="18" charset="0"/>
              </a:rPr>
              <a:t>1</a:t>
            </a:r>
            <a:r>
              <a:rPr lang="en-US" sz="1600" dirty="0">
                <a:latin typeface="Goudy Old Style" panose="02020502050305020303" pitchFamily="18" charset="0"/>
              </a:rPr>
              <a:t> &gt; G</a:t>
            </a: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Prof(1,G) = p1 if t</a:t>
            </a:r>
            <a:r>
              <a:rPr lang="en-US" sz="1600" baseline="-25000" dirty="0">
                <a:latin typeface="Goudy Old Style" panose="02020502050305020303" pitchFamily="18" charset="0"/>
              </a:rPr>
              <a:t>1</a:t>
            </a:r>
            <a:r>
              <a:rPr lang="en-US" sz="1600" dirty="0">
                <a:latin typeface="Goudy Old Style" panose="02020502050305020303" pitchFamily="18" charset="0"/>
              </a:rPr>
              <a:t> ≤ G</a:t>
            </a:r>
          </a:p>
          <a:p>
            <a:pPr marL="0" indent="0">
              <a:buNone/>
            </a:pPr>
            <a:br>
              <a:rPr lang="en-US" sz="1600" dirty="0">
                <a:latin typeface="Goudy Old Style" panose="02020502050305020303" pitchFamily="18" charset="0"/>
              </a:rPr>
            </a:br>
            <a:r>
              <a:rPr lang="en-US" sz="1600" dirty="0">
                <a:latin typeface="Goudy Old Style" panose="02020502050305020303" pitchFamily="18" charset="0"/>
              </a:rPr>
              <a:t>for (2 ≤ j ≤ n){</a:t>
            </a: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	for (1 ≤ G ≤ a</a:t>
            </a:r>
            <a:r>
              <a:rPr lang="en-US" sz="1600" baseline="-25000" dirty="0">
                <a:latin typeface="Goudy Old Style" panose="02020502050305020303" pitchFamily="18" charset="0"/>
              </a:rPr>
              <a:t>n</a:t>
            </a:r>
            <a:r>
              <a:rPr lang="en-US" sz="1600" dirty="0">
                <a:latin typeface="Goudy Old Style" panose="02020502050305020303" pitchFamily="18" charset="0"/>
                <a:sym typeface="Wingdings" panose="05000000000000000000" pitchFamily="2" charset="2"/>
              </a:rPr>
              <a:t>)}</a:t>
            </a:r>
            <a:endParaRPr lang="en-US" sz="1600" dirty="0">
              <a:latin typeface="Goudy Old Style" panose="020205020503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		if (G &lt; </a:t>
            </a:r>
            <a:r>
              <a:rPr lang="en-US" sz="1600" dirty="0" err="1">
                <a:latin typeface="Goudy Old Style" panose="02020502050305020303" pitchFamily="18" charset="0"/>
              </a:rPr>
              <a:t>t</a:t>
            </a:r>
            <a:r>
              <a:rPr lang="en-US" sz="16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  <a:sym typeface="Wingdings" panose="05000000000000000000" pitchFamily="2" charset="2"/>
              </a:rPr>
              <a:t>) </a:t>
            </a:r>
            <a:r>
              <a:rPr lang="en-US" sz="16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=&gt;</a:t>
            </a:r>
            <a:r>
              <a:rPr lang="en-US" sz="1600" dirty="0">
                <a:latin typeface="Goudy Old Style" panose="02020502050305020303" pitchFamily="18" charset="0"/>
              </a:rPr>
              <a:t> Prof(</a:t>
            </a:r>
            <a:r>
              <a:rPr lang="en-US" sz="1600" dirty="0" err="1">
                <a:latin typeface="Goudy Old Style" panose="02020502050305020303" pitchFamily="18" charset="0"/>
              </a:rPr>
              <a:t>j,G</a:t>
            </a:r>
            <a:r>
              <a:rPr lang="en-US" sz="1600" dirty="0">
                <a:latin typeface="Goudy Old Style" panose="02020502050305020303" pitchFamily="18" charset="0"/>
              </a:rPr>
              <a:t>) = Prof(j-1,G);</a:t>
            </a: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		else if (</a:t>
            </a:r>
            <a:r>
              <a:rPr lang="en-US" sz="1600" dirty="0" err="1">
                <a:latin typeface="Goudy Old Style" panose="02020502050305020303" pitchFamily="18" charset="0"/>
              </a:rPr>
              <a:t>t</a:t>
            </a:r>
            <a:r>
              <a:rPr lang="en-US" sz="16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 ≤ G ≤ </a:t>
            </a:r>
            <a:r>
              <a:rPr lang="en-US" sz="1600" dirty="0" err="1">
                <a:latin typeface="Goudy Old Style" panose="02020502050305020303" pitchFamily="18" charset="0"/>
              </a:rPr>
              <a:t>a</a:t>
            </a:r>
            <a:r>
              <a:rPr lang="en-US" sz="16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  <a:sym typeface="Wingdings" panose="05000000000000000000" pitchFamily="2" charset="2"/>
              </a:rPr>
              <a:t>)</a:t>
            </a:r>
            <a:r>
              <a:rPr lang="en-US" sz="1600" dirty="0">
                <a:latin typeface="Goudy Old Style" panose="02020502050305020303" pitchFamily="18" charset="0"/>
              </a:rPr>
              <a:t> </a:t>
            </a:r>
            <a:r>
              <a:rPr lang="en-US" sz="16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=&gt; </a:t>
            </a:r>
            <a:r>
              <a:rPr lang="en-US" sz="1600" dirty="0">
                <a:latin typeface="Goudy Old Style" panose="02020502050305020303" pitchFamily="18" charset="0"/>
              </a:rPr>
              <a:t>Prof(</a:t>
            </a:r>
            <a:r>
              <a:rPr lang="en-US" sz="1600" dirty="0" err="1">
                <a:latin typeface="Goudy Old Style" panose="02020502050305020303" pitchFamily="18" charset="0"/>
              </a:rPr>
              <a:t>j,G</a:t>
            </a:r>
            <a:r>
              <a:rPr lang="en-US" sz="1600" dirty="0">
                <a:latin typeface="Goudy Old Style" panose="02020502050305020303" pitchFamily="18" charset="0"/>
              </a:rPr>
              <a:t>) = max{Prof(j-1,G-t</a:t>
            </a:r>
            <a:r>
              <a:rPr lang="en-US" sz="1600" baseline="-25000" dirty="0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) + </a:t>
            </a:r>
            <a:r>
              <a:rPr lang="en-US" sz="1600" dirty="0" err="1">
                <a:latin typeface="Goudy Old Style" panose="02020502050305020303" pitchFamily="18" charset="0"/>
              </a:rPr>
              <a:t>p</a:t>
            </a:r>
            <a:r>
              <a:rPr lang="en-US" sz="16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, Prof(j-1,G)};</a:t>
            </a: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</a:rPr>
              <a:t>		else (</a:t>
            </a:r>
            <a:r>
              <a:rPr lang="en-US" sz="1600" dirty="0" err="1">
                <a:latin typeface="Goudy Old Style" panose="02020502050305020303" pitchFamily="18" charset="0"/>
              </a:rPr>
              <a:t>a</a:t>
            </a:r>
            <a:r>
              <a:rPr lang="en-US" sz="16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 &lt; G) </a:t>
            </a:r>
            <a:r>
              <a:rPr lang="en-US" sz="16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=&gt;</a:t>
            </a:r>
            <a:r>
              <a:rPr lang="en-US" sz="1600" dirty="0">
                <a:latin typeface="Goudy Old Style" panose="02020502050305020303" pitchFamily="18" charset="0"/>
              </a:rPr>
              <a:t> Prof(</a:t>
            </a:r>
            <a:r>
              <a:rPr lang="en-US" sz="1600" dirty="0" err="1">
                <a:latin typeface="Goudy Old Style" panose="02020502050305020303" pitchFamily="18" charset="0"/>
              </a:rPr>
              <a:t>j,G</a:t>
            </a:r>
            <a:r>
              <a:rPr lang="en-US" sz="1600" dirty="0">
                <a:latin typeface="Goudy Old Style" panose="02020502050305020303" pitchFamily="18" charset="0"/>
              </a:rPr>
              <a:t>) = max{Prof(j-1,a</a:t>
            </a:r>
            <a:r>
              <a:rPr lang="en-US" sz="1600" baseline="-25000" dirty="0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-t</a:t>
            </a:r>
            <a:r>
              <a:rPr lang="en-US" sz="1600" baseline="-25000" dirty="0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) + </a:t>
            </a:r>
            <a:r>
              <a:rPr lang="en-US" sz="1600" dirty="0" err="1">
                <a:latin typeface="Goudy Old Style" panose="02020502050305020303" pitchFamily="18" charset="0"/>
              </a:rPr>
              <a:t>p</a:t>
            </a:r>
            <a:r>
              <a:rPr lang="en-US" sz="1600" baseline="-25000" dirty="0" err="1">
                <a:latin typeface="Goudy Old Style" panose="02020502050305020303" pitchFamily="18" charset="0"/>
              </a:rPr>
              <a:t>j</a:t>
            </a:r>
            <a:r>
              <a:rPr lang="en-US" sz="1600" dirty="0">
                <a:latin typeface="Goudy Old Style" panose="02020502050305020303" pitchFamily="18" charset="0"/>
              </a:rPr>
              <a:t>, Prof(j-1,G)};</a:t>
            </a:r>
          </a:p>
          <a:p>
            <a:pPr marL="0" indent="0">
              <a:buNone/>
            </a:pPr>
            <a:br>
              <a:rPr lang="en-US" sz="1600" dirty="0">
                <a:latin typeface="Goudy Old Style" panose="02020502050305020303" pitchFamily="18" charset="0"/>
                <a:cs typeface="Angsana New" panose="02020603050405020304" pitchFamily="18" charset="-34"/>
              </a:rPr>
            </a:br>
            <a:r>
              <a:rPr lang="en-US" sz="1600" dirty="0">
                <a:latin typeface="Goudy Old Style" panose="02020502050305020303" pitchFamily="18" charset="0"/>
                <a:cs typeface="Angsana New" panose="02020603050405020304" pitchFamily="18" charset="-34"/>
              </a:rPr>
              <a:t>if P ≤ Prof(</a:t>
            </a:r>
            <a:r>
              <a:rPr lang="en-US" sz="1600" dirty="0" err="1">
                <a:latin typeface="Goudy Old Style" panose="02020502050305020303" pitchFamily="18" charset="0"/>
                <a:cs typeface="Angsana New" panose="02020603050405020304" pitchFamily="18" charset="-34"/>
              </a:rPr>
              <a:t>n,a</a:t>
            </a:r>
            <a:r>
              <a:rPr lang="en-US" sz="1600" baseline="-25000" dirty="0" err="1">
                <a:latin typeface="Goudy Old Style" panose="02020502050305020303" pitchFamily="18" charset="0"/>
                <a:cs typeface="Angsana New" panose="02020603050405020304" pitchFamily="18" charset="-34"/>
              </a:rPr>
              <a:t>n</a:t>
            </a:r>
            <a:r>
              <a:rPr lang="en-US" sz="1600" dirty="0">
                <a:latin typeface="Goudy Old Style" panose="02020502050305020303" pitchFamily="18" charset="0"/>
                <a:cs typeface="Angsana New" panose="02020603050405020304" pitchFamily="18" charset="-34"/>
              </a:rPr>
              <a:t>)</a:t>
            </a:r>
            <a:r>
              <a:rPr lang="en-US" sz="16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 =&gt; </a:t>
            </a:r>
            <a:r>
              <a:rPr lang="en-US" sz="1600" dirty="0">
                <a:latin typeface="Goudy Old Style" panose="02020502050305020303" pitchFamily="18" charset="0"/>
                <a:cs typeface="Angsana New" panose="02020603050405020304" pitchFamily="18" charset="-34"/>
              </a:rPr>
              <a:t>return YES</a:t>
            </a:r>
          </a:p>
          <a:p>
            <a:pPr marL="0" indent="0">
              <a:buNone/>
            </a:pPr>
            <a:r>
              <a:rPr lang="en-US" sz="1600" dirty="0">
                <a:latin typeface="Goudy Old Style" panose="02020502050305020303" pitchFamily="18" charset="0"/>
                <a:cs typeface="Angsana New" panose="02020603050405020304" pitchFamily="18" charset="-34"/>
              </a:rPr>
              <a:t>else</a:t>
            </a:r>
            <a:r>
              <a:rPr lang="en-US" sz="1600" b="1" dirty="0">
                <a:latin typeface="Goudy Old Style" panose="02020502050305020303" pitchFamily="18" charset="0"/>
                <a:cs typeface="Angsana New" panose="02020603050405020304" pitchFamily="18" charset="-34"/>
              </a:rPr>
              <a:t> =&gt;</a:t>
            </a:r>
            <a:r>
              <a:rPr lang="en-US" sz="1600" dirty="0">
                <a:latin typeface="Goudy Old Style" panose="02020502050305020303" pitchFamily="18" charset="0"/>
                <a:cs typeface="Angsana New" panose="02020603050405020304" pitchFamily="18" charset="-34"/>
              </a:rPr>
              <a:t> return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EF53C779-93AB-4507-B5C6-B5618B04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72CB75-7293-41F1-8151-7CC718184EC0}"/>
              </a:ext>
            </a:extLst>
          </p:cNvPr>
          <p:cNvSpPr/>
          <p:nvPr/>
        </p:nvSpPr>
        <p:spPr>
          <a:xfrm>
            <a:off x="5846654" y="1856357"/>
            <a:ext cx="4434213" cy="31452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Goudy Old Style" panose="02020502050305020303" pitchFamily="18" charset="0"/>
              </a:rPr>
              <a:t>Program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5143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5C903B6E-28E7-4B02-82E5-58A481D8B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79E48-24E4-478E-9406-E3095DDFB41C}"/>
              </a:ext>
            </a:extLst>
          </p:cNvPr>
          <p:cNvSpPr/>
          <p:nvPr/>
        </p:nvSpPr>
        <p:spPr>
          <a:xfrm>
            <a:off x="2563660" y="1689765"/>
            <a:ext cx="7064679" cy="34784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Goudy Old Style" panose="02020502050305020303" pitchFamily="18" charset="0"/>
              </a:rPr>
              <a:t>Thank You!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0B3B-9DE8-4556-9C3E-9590140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605B-F0AD-4E9D-9FE9-9CCD6BA3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News Gothic MT" panose="020B0504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12E83-6799-4D2E-B778-9C91DC00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08632"/>
            <a:ext cx="102679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1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EF53C779-93AB-4507-B5C6-B5618B04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72CB75-7293-41F1-8151-7CC718184EC0}"/>
              </a:ext>
            </a:extLst>
          </p:cNvPr>
          <p:cNvSpPr/>
          <p:nvPr/>
        </p:nvSpPr>
        <p:spPr>
          <a:xfrm>
            <a:off x="5846654" y="1856357"/>
            <a:ext cx="4434213" cy="31452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Goudy Old Style" panose="02020502050305020303" pitchFamily="18" charset="0"/>
              </a:rPr>
              <a:t>Statement as Decision Problem &amp; Proof of NP Completeness</a:t>
            </a:r>
          </a:p>
        </p:txBody>
      </p:sp>
    </p:spTree>
    <p:extLst>
      <p:ext uri="{BB962C8B-B14F-4D97-AF65-F5344CB8AC3E}">
        <p14:creationId xmlns:p14="http://schemas.microsoft.com/office/powerpoint/2010/main" val="27389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111B7-1612-4116-8B88-240BF27DF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287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0B3FA-45BE-4E2A-B411-1F4F28BA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as a Decision Problem  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A0710B-9D93-4D13-AFB7-AC50400C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799" y="2266950"/>
            <a:ext cx="9928753" cy="31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ED4C-ACAA-48BB-B103-0DB8CB4F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NP completeness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0FC84-822D-44A6-8695-95E0D7000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85" y="2014194"/>
            <a:ext cx="9440629" cy="39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9DE00D-5EDB-4B3B-AD1B-C786F81D4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287"/>
            <a:ext cx="12192001" cy="685799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08AAA-6345-4EE2-9C59-0D627110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911" y="18838"/>
            <a:ext cx="9782175" cy="68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8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9DE00D-5EDB-4B3B-AD1B-C786F81D4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287"/>
            <a:ext cx="12192001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EA2F44-75FF-4FD3-BAAF-4CC698DE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53" y="1144972"/>
            <a:ext cx="9208293" cy="45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EF53C779-93AB-4507-B5C6-B5618B04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72CB75-7293-41F1-8151-7CC718184EC0}"/>
              </a:ext>
            </a:extLst>
          </p:cNvPr>
          <p:cNvSpPr/>
          <p:nvPr/>
        </p:nvSpPr>
        <p:spPr>
          <a:xfrm>
            <a:off x="5846654" y="1856357"/>
            <a:ext cx="4434213" cy="31452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Goudy Old Style" panose="02020502050305020303" pitchFamily="18" charset="0"/>
              </a:rPr>
              <a:t>Algorithm for Decision Problem and 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304651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F88-D8A8-DF47-B080-DAB8CEF6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EF3B-D6D0-3B4F-A0E5-8ECCDA1E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13" y="3069051"/>
            <a:ext cx="1070158" cy="206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8800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43D5786-04EC-8F47-81B7-65E68B34C8E1}"/>
              </a:ext>
            </a:extLst>
          </p:cNvPr>
          <p:cNvSpPr/>
          <p:nvPr/>
        </p:nvSpPr>
        <p:spPr>
          <a:xfrm>
            <a:off x="3397055" y="3429000"/>
            <a:ext cx="1539433" cy="8333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B138-C44E-F24B-A637-699B8D8EAEDE}"/>
              </a:ext>
            </a:extLst>
          </p:cNvPr>
          <p:cNvSpPr txBox="1"/>
          <p:nvPr/>
        </p:nvSpPr>
        <p:spPr>
          <a:xfrm>
            <a:off x="1186290" y="2109925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deadline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CC71-A3E7-234E-BBE9-4D2A4B0CF43A}"/>
              </a:ext>
            </a:extLst>
          </p:cNvPr>
          <p:cNvSpPr txBox="1"/>
          <p:nvPr/>
        </p:nvSpPr>
        <p:spPr>
          <a:xfrm>
            <a:off x="5623372" y="2294591"/>
            <a:ext cx="5908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 &lt; </a:t>
            </a:r>
            <a:r>
              <a:rPr lang="en-US" sz="3200" dirty="0" err="1"/>
              <a:t>t</a:t>
            </a:r>
            <a:r>
              <a:rPr lang="en-US" sz="3200" baseline="-25000" dirty="0" err="1"/>
              <a:t>i</a:t>
            </a:r>
            <a:r>
              <a:rPr lang="zh-CN" altLang="en-US" sz="3200" dirty="0"/>
              <a:t>：</a:t>
            </a:r>
            <a:r>
              <a:rPr lang="en-US" altLang="zh-CN" sz="3200" dirty="0"/>
              <a:t>Task can’t be finished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CFB60-BA1C-474C-9A3F-55D0530013C0}"/>
              </a:ext>
            </a:extLst>
          </p:cNvPr>
          <p:cNvSpPr txBox="1"/>
          <p:nvPr/>
        </p:nvSpPr>
        <p:spPr>
          <a:xfrm>
            <a:off x="5623372" y="3440026"/>
            <a:ext cx="5277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</a:t>
            </a:r>
            <a:r>
              <a:rPr lang="en-US" sz="3200" baseline="-25000" dirty="0" err="1"/>
              <a:t>i</a:t>
            </a:r>
            <a:r>
              <a:rPr lang="en-US" sz="3200" baseline="-25000" dirty="0"/>
              <a:t> </a:t>
            </a:r>
            <a:r>
              <a:rPr lang="en-US" sz="3200" dirty="0"/>
              <a:t>&lt;= G &lt; a</a:t>
            </a:r>
            <a:r>
              <a:rPr lang="en-US" sz="3200" baseline="-25000" dirty="0"/>
              <a:t>i </a:t>
            </a:r>
            <a:r>
              <a:rPr lang="en-US" sz="3200" dirty="0"/>
              <a:t>&amp; a</a:t>
            </a:r>
            <a:r>
              <a:rPr lang="en-US" sz="3200" baseline="-25000" dirty="0"/>
              <a:t>i </a:t>
            </a:r>
            <a:r>
              <a:rPr lang="en-US" sz="3200" dirty="0"/>
              <a:t>&lt; G: </a:t>
            </a:r>
          </a:p>
          <a:p>
            <a:r>
              <a:rPr lang="en-US" sz="3200" dirty="0"/>
              <a:t>Either finish the task or not</a:t>
            </a:r>
          </a:p>
        </p:txBody>
      </p:sp>
    </p:spTree>
    <p:extLst>
      <p:ext uri="{BB962C8B-B14F-4D97-AF65-F5344CB8AC3E}">
        <p14:creationId xmlns:p14="http://schemas.microsoft.com/office/powerpoint/2010/main" val="386087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{C9DBB91A-DE67-410E-9A9B-25BC667E9F89}tf78438558_win32</Template>
  <TotalTime>328</TotalTime>
  <Words>515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Garamond</vt:lpstr>
      <vt:lpstr>Goudy Old Style</vt:lpstr>
      <vt:lpstr>News Gothic MT</vt:lpstr>
      <vt:lpstr>SavonVTI</vt:lpstr>
      <vt:lpstr>PowerPoint Presentation</vt:lpstr>
      <vt:lpstr>The Problem</vt:lpstr>
      <vt:lpstr>PowerPoint Presentation</vt:lpstr>
      <vt:lpstr>Statement as a Decision Problem   </vt:lpstr>
      <vt:lpstr>Proof of NP completeness</vt:lpstr>
      <vt:lpstr>PowerPoint Presentation</vt:lpstr>
      <vt:lpstr>PowerPoint Presentation</vt:lpstr>
      <vt:lpstr>PowerPoint Presentation</vt:lpstr>
      <vt:lpstr>Underlying Logic</vt:lpstr>
      <vt:lpstr>Optimization Problem: Algorithm Design</vt:lpstr>
      <vt:lpstr>Optimization Problem: Pseudocodes</vt:lpstr>
      <vt:lpstr>Decision Problem: Algorithm Design</vt:lpstr>
      <vt:lpstr>Decision Problem: Pseudocodes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zexuan huang</dc:creator>
  <cp:lastModifiedBy>Fan Yepeng</cp:lastModifiedBy>
  <cp:revision>16</cp:revision>
  <dcterms:created xsi:type="dcterms:W3CDTF">2020-12-10T22:48:03Z</dcterms:created>
  <dcterms:modified xsi:type="dcterms:W3CDTF">2020-12-12T10:41:12Z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