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25B"/>
    <a:srgbClr val="2AF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463372"/>
            <a:ext cx="1035812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12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2AF9D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12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12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6141" y="2240908"/>
            <a:ext cx="7379716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B12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2417"/>
            <a:ext cx="10358120" cy="427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AF9D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0"/>
            <a:ext cx="1456944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055"/>
              </a:spcBef>
            </a:pPr>
            <a:r>
              <a:rPr lang="pt-BR" spc="-295" dirty="0"/>
              <a:t>CRUD com </a:t>
            </a:r>
            <a:r>
              <a:rPr lang="pt-BR" spc="-295" dirty="0" err="1"/>
              <a:t>SQLite</a:t>
            </a:r>
            <a:endParaRPr spc="-315" dirty="0"/>
          </a:p>
          <a:p>
            <a:pPr marL="6350" algn="ctr">
              <a:lnSpc>
                <a:spcPct val="100000"/>
              </a:lnSpc>
              <a:spcBef>
                <a:spcPts val="1170"/>
              </a:spcBef>
            </a:pPr>
            <a:r>
              <a:rPr sz="3600" spc="-310" dirty="0">
                <a:solidFill>
                  <a:srgbClr val="2AF9D9"/>
                </a:solidFill>
              </a:rPr>
              <a:t>Prof.</a:t>
            </a:r>
            <a:r>
              <a:rPr sz="3600" spc="-355" dirty="0">
                <a:solidFill>
                  <a:srgbClr val="2AF9D9"/>
                </a:solidFill>
              </a:rPr>
              <a:t> </a:t>
            </a:r>
            <a:r>
              <a:rPr sz="3600" spc="-240" dirty="0">
                <a:solidFill>
                  <a:srgbClr val="2AF9D9"/>
                </a:solidFill>
              </a:rPr>
              <a:t>Alex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52400"/>
            <a:ext cx="10358120" cy="65716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584200" marR="5080" indent="-571500">
              <a:lnSpc>
                <a:spcPct val="80000"/>
              </a:lnSpc>
              <a:spcBef>
                <a:spcPts val="1090"/>
              </a:spcBef>
              <a:buFontTx/>
              <a:buChar char="-"/>
            </a:pPr>
            <a:r>
              <a:rPr lang="en-US" sz="3600" spc="-10" dirty="0" err="1"/>
              <a:t>Acrescentar</a:t>
            </a:r>
            <a:r>
              <a:rPr lang="en-US" sz="3600" spc="-10" dirty="0"/>
              <a:t> o </a:t>
            </a:r>
            <a:r>
              <a:rPr lang="en-US" sz="3600" spc="-10" dirty="0" err="1"/>
              <a:t>pacote</a:t>
            </a:r>
            <a:r>
              <a:rPr lang="en-US" sz="3600" spc="-10" dirty="0"/>
              <a:t> </a:t>
            </a:r>
            <a:r>
              <a:rPr lang="pt-BR" dirty="0" err="1">
                <a:solidFill>
                  <a:srgbClr val="EB125B"/>
                </a:solidFill>
              </a:rPr>
              <a:t>sqlite</a:t>
            </a:r>
            <a:r>
              <a:rPr lang="pt-BR" dirty="0">
                <a:solidFill>
                  <a:srgbClr val="EB125B"/>
                </a:solidFill>
              </a:rPr>
              <a:t>-net-</a:t>
            </a:r>
            <a:r>
              <a:rPr lang="pt-BR" dirty="0" err="1">
                <a:solidFill>
                  <a:srgbClr val="EB125B"/>
                </a:solidFill>
              </a:rPr>
              <a:t>pcl</a:t>
            </a:r>
            <a:r>
              <a:rPr lang="pt-BR" dirty="0"/>
              <a:t> ao projeto</a:t>
            </a:r>
            <a:endParaRPr lang="en-US" sz="3600" spc="-1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91FE2C-2793-4083-8D7E-1255CECC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5" y="1066800"/>
            <a:ext cx="4719313" cy="27843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9851CF-8960-42FE-8163-7BBB65AB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68" y="2639319"/>
            <a:ext cx="7315794" cy="4113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5105400" cy="6449201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r>
              <a:rPr lang="pt-BR" dirty="0"/>
              <a:t>Clique com o botão direito sobre a pasta </a:t>
            </a:r>
            <a:r>
              <a:rPr lang="pt-BR" dirty="0" err="1">
                <a:solidFill>
                  <a:srgbClr val="FFFF00"/>
                </a:solidFill>
              </a:rPr>
              <a:t>Resources</a:t>
            </a:r>
            <a:r>
              <a:rPr lang="pt-BR" dirty="0"/>
              <a:t> e a seguir em </a:t>
            </a:r>
            <a:r>
              <a:rPr lang="pt-BR" dirty="0" err="1"/>
              <a:t>Add</a:t>
            </a:r>
            <a:r>
              <a:rPr lang="pt-BR" dirty="0"/>
              <a:t> Folder e informe o nome </a:t>
            </a:r>
            <a:r>
              <a:rPr lang="pt-BR" dirty="0" err="1">
                <a:solidFill>
                  <a:srgbClr val="FFFF00"/>
                </a:solidFill>
              </a:rPr>
              <a:t>Model</a:t>
            </a:r>
            <a:r>
              <a:rPr lang="pt-BR" dirty="0"/>
              <a:t>.</a:t>
            </a:r>
          </a:p>
          <a:p>
            <a:r>
              <a:rPr lang="pt-BR" dirty="0"/>
              <a:t>Selecione a pasta </a:t>
            </a:r>
            <a:r>
              <a:rPr lang="pt-BR" dirty="0" err="1"/>
              <a:t>Model</a:t>
            </a:r>
            <a:r>
              <a:rPr lang="pt-BR" dirty="0"/>
              <a:t> e no menu Project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e informe o nome </a:t>
            </a:r>
            <a:r>
              <a:rPr lang="pt-BR" dirty="0" err="1">
                <a:solidFill>
                  <a:srgbClr val="FFFF00"/>
                </a:solidFill>
              </a:rPr>
              <a:t>Aluno.cs</a:t>
            </a:r>
            <a:r>
              <a:rPr lang="pt-BR" dirty="0"/>
              <a:t>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0F83DA8-8B39-486B-9475-D1FA4E491CF7}"/>
              </a:ext>
            </a:extLst>
          </p:cNvPr>
          <p:cNvSpPr txBox="1">
            <a:spLocks/>
          </p:cNvSpPr>
          <p:nvPr/>
        </p:nvSpPr>
        <p:spPr>
          <a:xfrm>
            <a:off x="6324602" y="204399"/>
            <a:ext cx="5562598" cy="64184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>
            <a:lvl1pPr marL="0">
              <a:defRPr sz="4100" b="0" i="0">
                <a:solidFill>
                  <a:srgbClr val="2AF9D9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using</a:t>
            </a:r>
            <a:r>
              <a:rPr lang="pt-BR" sz="2400" dirty="0"/>
              <a:t> </a:t>
            </a:r>
            <a:r>
              <a:rPr lang="pt-BR" sz="2400" dirty="0" err="1"/>
              <a:t>SQLite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 err="1"/>
              <a:t>namespace</a:t>
            </a:r>
            <a:r>
              <a:rPr lang="pt-BR" sz="2400" dirty="0"/>
              <a:t> </a:t>
            </a:r>
            <a:r>
              <a:rPr lang="pt-BR" sz="2400" dirty="0" err="1"/>
              <a:t>crudSQLite.Resources.Model</a:t>
            </a:r>
            <a:endParaRPr lang="pt-BR" sz="2400" dirty="0"/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class</a:t>
            </a:r>
            <a:r>
              <a:rPr lang="pt-BR" sz="2400" dirty="0"/>
              <a:t> Aluno</a:t>
            </a:r>
          </a:p>
          <a:p>
            <a:r>
              <a:rPr lang="pt-BR" sz="2400" dirty="0"/>
              <a:t>    {</a:t>
            </a:r>
          </a:p>
          <a:p>
            <a:r>
              <a:rPr lang="pt-BR" sz="2400" dirty="0"/>
              <a:t>        [</a:t>
            </a:r>
            <a:r>
              <a:rPr lang="pt-BR" sz="2400" dirty="0" err="1"/>
              <a:t>PrimaryKey</a:t>
            </a:r>
            <a:r>
              <a:rPr lang="pt-BR" sz="2400" dirty="0"/>
              <a:t>, </a:t>
            </a:r>
            <a:r>
              <a:rPr lang="pt-BR" sz="2400" dirty="0" err="1"/>
              <a:t>AutoIncrement</a:t>
            </a:r>
            <a:r>
              <a:rPr lang="pt-BR" sz="2400" dirty="0"/>
              <a:t>]</a:t>
            </a:r>
          </a:p>
          <a:p>
            <a:r>
              <a:rPr lang="en-US" sz="2400" dirty="0"/>
              <a:t>        public int Id { get; set; }</a:t>
            </a:r>
          </a:p>
          <a:p>
            <a:endParaRPr lang="pt-BR" sz="2400" dirty="0"/>
          </a:p>
          <a:p>
            <a:r>
              <a:rPr lang="en-US" sz="2400" dirty="0"/>
              <a:t>        public string Nome { get; set; }</a:t>
            </a:r>
          </a:p>
          <a:p>
            <a:r>
              <a:rPr lang="en-US" sz="2400" dirty="0"/>
              <a:t>        public int </a:t>
            </a:r>
            <a:r>
              <a:rPr lang="en-US" sz="2400" dirty="0" err="1"/>
              <a:t>Idade</a:t>
            </a:r>
            <a:r>
              <a:rPr lang="en-US" sz="2400" dirty="0"/>
              <a:t> { get; set; }</a:t>
            </a:r>
          </a:p>
          <a:p>
            <a:r>
              <a:rPr lang="en-US" sz="2400" dirty="0"/>
              <a:t>        public string Email { get; set; }</a:t>
            </a:r>
          </a:p>
          <a:p>
            <a:endParaRPr lang="pt-BR" sz="2400" dirty="0"/>
          </a:p>
          <a:p>
            <a:r>
              <a:rPr lang="pt-BR" sz="2400" dirty="0"/>
              <a:t>        </a:t>
            </a:r>
            <a:r>
              <a:rPr lang="pt-BR" sz="2400" dirty="0" err="1"/>
              <a:t>public</a:t>
            </a:r>
            <a:r>
              <a:rPr lang="pt-BR" sz="2400" dirty="0"/>
              <a:t> Aluno()</a:t>
            </a:r>
          </a:p>
          <a:p>
            <a:r>
              <a:rPr lang="pt-BR" sz="2400" dirty="0"/>
              <a:t>        { }</a:t>
            </a:r>
          </a:p>
          <a:p>
            <a:r>
              <a:rPr lang="pt-BR" sz="2400" dirty="0"/>
              <a:t>    }</a:t>
            </a:r>
          </a:p>
          <a:p>
            <a:r>
              <a:rPr lang="pt-BR" sz="2400" dirty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13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5105400" cy="455637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r>
              <a:rPr lang="pt-BR" dirty="0"/>
              <a:t>Clique com o botão direito sobre a pasta </a:t>
            </a:r>
            <a:r>
              <a:rPr lang="pt-BR" dirty="0" err="1">
                <a:solidFill>
                  <a:srgbClr val="FFFF00"/>
                </a:solidFill>
              </a:rPr>
              <a:t>Resources</a:t>
            </a:r>
            <a:r>
              <a:rPr lang="pt-BR" dirty="0"/>
              <a:t> e a seguir em </a:t>
            </a:r>
            <a:r>
              <a:rPr lang="pt-BR" dirty="0" err="1"/>
              <a:t>Add</a:t>
            </a:r>
            <a:r>
              <a:rPr lang="pt-BR" dirty="0"/>
              <a:t> Folder e informe o nome </a:t>
            </a:r>
            <a:r>
              <a:rPr lang="pt-BR" dirty="0" err="1">
                <a:solidFill>
                  <a:srgbClr val="FFFF00"/>
                </a:solidFill>
              </a:rPr>
              <a:t>DataBaseHelper</a:t>
            </a:r>
            <a:r>
              <a:rPr lang="pt-BR" dirty="0"/>
              <a:t>.</a:t>
            </a:r>
          </a:p>
          <a:p>
            <a:r>
              <a:rPr lang="pt-BR" dirty="0"/>
              <a:t>Nesta nova pasta  crie a classe </a:t>
            </a:r>
            <a:r>
              <a:rPr lang="pt-BR" dirty="0" err="1">
                <a:solidFill>
                  <a:srgbClr val="FFFF00"/>
                </a:solidFill>
              </a:rPr>
              <a:t>DataBase.cs</a:t>
            </a:r>
            <a:r>
              <a:rPr lang="pt-BR" dirty="0"/>
              <a:t>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0F83DA8-8B39-486B-9475-D1FA4E491CF7}"/>
              </a:ext>
            </a:extLst>
          </p:cNvPr>
          <p:cNvSpPr txBox="1">
            <a:spLocks/>
          </p:cNvSpPr>
          <p:nvPr/>
        </p:nvSpPr>
        <p:spPr>
          <a:xfrm>
            <a:off x="6324602" y="204399"/>
            <a:ext cx="5562598" cy="370999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>
            <a:lvl1pPr marL="0">
              <a:defRPr sz="4100" b="0" i="0">
                <a:solidFill>
                  <a:srgbClr val="2AF9D9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b="1" dirty="0">
                <a:solidFill>
                  <a:schemeClr val="bg1"/>
                </a:solidFill>
              </a:rPr>
              <a:t>O código fonte da classe está no arquivo PDF anexo</a:t>
            </a:r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7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10972800" cy="140166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r>
              <a:rPr lang="pt-BR" dirty="0"/>
              <a:t>Próximo passo: criar o arquivo </a:t>
            </a:r>
            <a:r>
              <a:rPr lang="pt-BR" dirty="0" err="1"/>
              <a:t>activity_main</a:t>
            </a:r>
            <a:r>
              <a:rPr lang="pt-BR" dirty="0"/>
              <a:t> como imagem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FED1D8-B8F6-4083-8D24-637BE9CC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06466"/>
            <a:ext cx="3076575" cy="492442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8EDB11EB-92FC-43BD-8BDB-C0637782F91C}"/>
              </a:ext>
            </a:extLst>
          </p:cNvPr>
          <p:cNvSpPr txBox="1">
            <a:spLocks/>
          </p:cNvSpPr>
          <p:nvPr/>
        </p:nvSpPr>
        <p:spPr>
          <a:xfrm>
            <a:off x="4752974" y="2407299"/>
            <a:ext cx="6981825" cy="140166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>
            <a:lvl1pPr marL="0">
              <a:defRPr sz="4100" b="0" i="0">
                <a:solidFill>
                  <a:srgbClr val="2AF9D9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>
                <a:solidFill>
                  <a:schemeClr val="bg1"/>
                </a:solidFill>
              </a:rPr>
              <a:t>O código deste arquivo está no </a:t>
            </a:r>
            <a:r>
              <a:rPr lang="pt-BR" kern="0" dirty="0" err="1">
                <a:solidFill>
                  <a:schemeClr val="bg1"/>
                </a:solidFill>
              </a:rPr>
              <a:t>pdf</a:t>
            </a:r>
            <a:r>
              <a:rPr lang="pt-BR" kern="0" dirty="0">
                <a:solidFill>
                  <a:schemeClr val="bg1"/>
                </a:solidFill>
              </a:rPr>
              <a:t> anexo</a:t>
            </a:r>
          </a:p>
        </p:txBody>
      </p:sp>
    </p:spTree>
    <p:extLst>
      <p:ext uri="{BB962C8B-B14F-4D97-AF65-F5344CB8AC3E}">
        <p14:creationId xmlns:p14="http://schemas.microsoft.com/office/powerpoint/2010/main" val="123556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5105400" cy="329449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r>
              <a:rPr lang="pt-BR" dirty="0"/>
              <a:t>Clique com o botão direito sobre a pasta </a:t>
            </a:r>
            <a:r>
              <a:rPr lang="pt-BR" dirty="0">
                <a:solidFill>
                  <a:srgbClr val="FFFF00"/>
                </a:solidFill>
              </a:rPr>
              <a:t>Layout</a:t>
            </a:r>
            <a:r>
              <a:rPr lang="pt-BR" dirty="0"/>
              <a:t> e crie um Android Layout com o nome </a:t>
            </a:r>
            <a:r>
              <a:rPr lang="pt-BR" dirty="0" err="1">
                <a:solidFill>
                  <a:srgbClr val="FFFF00"/>
                </a:solidFill>
              </a:rPr>
              <a:t>listViewLayout</a:t>
            </a:r>
            <a:r>
              <a:rPr lang="pt-BR" dirty="0"/>
              <a:t>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0F83DA8-8B39-486B-9475-D1FA4E491CF7}"/>
              </a:ext>
            </a:extLst>
          </p:cNvPr>
          <p:cNvSpPr txBox="1">
            <a:spLocks/>
          </p:cNvSpPr>
          <p:nvPr/>
        </p:nvSpPr>
        <p:spPr>
          <a:xfrm>
            <a:off x="746760" y="4648200"/>
            <a:ext cx="5562598" cy="112466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>
            <a:lvl1pPr marL="0">
              <a:defRPr sz="4100" b="0" i="0">
                <a:solidFill>
                  <a:srgbClr val="2AF9D9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</a:rPr>
              <a:t>O código fonte do arquivo está no arquivo PDF anexo</a:t>
            </a:r>
            <a:endParaRPr lang="pt-BR" sz="1800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E064BE-11C3-4012-88EB-0D5195F7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406" y="1371600"/>
            <a:ext cx="5492994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10896600" cy="217110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/>
            <a:r>
              <a:rPr lang="pt-BR" sz="6600" dirty="0"/>
              <a:t>Crie a classe </a:t>
            </a:r>
            <a:r>
              <a:rPr lang="pt-BR" sz="6600" dirty="0" err="1">
                <a:solidFill>
                  <a:srgbClr val="FFFF00"/>
                </a:solidFill>
              </a:rPr>
              <a:t>ListAdapter</a:t>
            </a:r>
            <a:r>
              <a:rPr lang="pt-BR" sz="6600" dirty="0"/>
              <a:t> no escopo do projeto.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0F83DA8-8B39-486B-9475-D1FA4E491CF7}"/>
              </a:ext>
            </a:extLst>
          </p:cNvPr>
          <p:cNvSpPr txBox="1">
            <a:spLocks/>
          </p:cNvSpPr>
          <p:nvPr/>
        </p:nvSpPr>
        <p:spPr>
          <a:xfrm>
            <a:off x="3733800" y="1143000"/>
            <a:ext cx="5562598" cy="370999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>
            <a:lvl1pPr marL="0">
              <a:defRPr sz="4100" b="0" i="0">
                <a:solidFill>
                  <a:srgbClr val="2AF9D9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b="1" dirty="0">
                <a:solidFill>
                  <a:schemeClr val="bg1"/>
                </a:solidFill>
              </a:rPr>
              <a:t>O código fonte da classe está no arquivo PDF anexo</a:t>
            </a:r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10896600" cy="31867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/>
            <a:r>
              <a:rPr lang="pt-BR" sz="6600" dirty="0"/>
              <a:t>Para finalizar, o código da </a:t>
            </a:r>
            <a:r>
              <a:rPr lang="pt-BR" sz="6600" dirty="0" err="1">
                <a:solidFill>
                  <a:srgbClr val="FFFF00"/>
                </a:solidFill>
              </a:rPr>
              <a:t>MainActivity.cs</a:t>
            </a:r>
            <a:r>
              <a:rPr lang="pt-BR" sz="6600" dirty="0"/>
              <a:t> também está no </a:t>
            </a:r>
            <a:r>
              <a:rPr lang="pt-BR" sz="6600" dirty="0" err="1"/>
              <a:t>pdf</a:t>
            </a:r>
            <a:r>
              <a:rPr lang="pt-BR" sz="6600" dirty="0"/>
              <a:t> anexo.</a:t>
            </a:r>
          </a:p>
        </p:txBody>
      </p:sp>
    </p:spTree>
    <p:extLst>
      <p:ext uri="{BB962C8B-B14F-4D97-AF65-F5344CB8AC3E}">
        <p14:creationId xmlns:p14="http://schemas.microsoft.com/office/powerpoint/2010/main" val="41130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304800"/>
            <a:ext cx="10896600" cy="623375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/>
            <a:r>
              <a:rPr lang="pt-BR" sz="6600" dirty="0">
                <a:solidFill>
                  <a:srgbClr val="EB125B"/>
                </a:solidFill>
              </a:rPr>
              <a:t>Difícil?</a:t>
            </a:r>
          </a:p>
          <a:p>
            <a:pPr algn="ctr"/>
            <a:r>
              <a:rPr lang="pt-BR" sz="6600" dirty="0">
                <a:solidFill>
                  <a:srgbClr val="EB125B"/>
                </a:solidFill>
              </a:rPr>
              <a:t>Nem tanto!</a:t>
            </a:r>
          </a:p>
          <a:p>
            <a:pPr algn="ctr"/>
            <a:endParaRPr lang="pt-BR" sz="6600" dirty="0">
              <a:solidFill>
                <a:srgbClr val="EB125B"/>
              </a:solidFill>
            </a:endParaRPr>
          </a:p>
          <a:p>
            <a:pPr algn="ctr"/>
            <a:endParaRPr lang="pt-BR" sz="6600" dirty="0">
              <a:solidFill>
                <a:srgbClr val="EB125B"/>
              </a:solidFill>
            </a:endParaRPr>
          </a:p>
          <a:p>
            <a:pPr algn="ctr"/>
            <a:endParaRPr lang="pt-BR" sz="6600" dirty="0">
              <a:solidFill>
                <a:srgbClr val="EB125B"/>
              </a:solidFill>
            </a:endParaRPr>
          </a:p>
          <a:p>
            <a:pPr algn="ctr"/>
            <a:r>
              <a:rPr lang="pt-BR" sz="6600" dirty="0">
                <a:solidFill>
                  <a:srgbClr val="EB125B"/>
                </a:solidFill>
              </a:rPr>
              <a:t>Dúvidas?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C3A4E3-3745-4050-99F7-DA7E8ACE9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2705104" cy="34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3A5B2455484D479E0C4EAD485121E7" ma:contentTypeVersion="6" ma:contentTypeDescription="Crie um novo documento." ma:contentTypeScope="" ma:versionID="b215a547b7dca46eadd9b24b86a244e6">
  <xsd:schema xmlns:xsd="http://www.w3.org/2001/XMLSchema" xmlns:xs="http://www.w3.org/2001/XMLSchema" xmlns:p="http://schemas.microsoft.com/office/2006/metadata/properties" xmlns:ns2="a67697ac-6eee-4b3f-8353-ff6c4c00cdbf" targetNamespace="http://schemas.microsoft.com/office/2006/metadata/properties" ma:root="true" ma:fieldsID="b6ed0088354edd2318dc74c646514ed4" ns2:_="">
    <xsd:import namespace="a67697ac-6eee-4b3f-8353-ff6c4c00c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697ac-6eee-4b3f-8353-ff6c4c00c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FD657B-94E2-485D-B9E6-C59AB328660F}"/>
</file>

<file path=customXml/itemProps2.xml><?xml version="1.0" encoding="utf-8"?>
<ds:datastoreItem xmlns:ds="http://schemas.openxmlformats.org/officeDocument/2006/customXml" ds:itemID="{36564F9B-68EA-481C-8647-9A1A92B0EAEB}"/>
</file>

<file path=customXml/itemProps3.xml><?xml version="1.0" encoding="utf-8"?>
<ds:datastoreItem xmlns:ds="http://schemas.openxmlformats.org/officeDocument/2006/customXml" ds:itemID="{A5BB8F70-37C2-4006-9B00-452B4DD7A1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256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Carlito</vt:lpstr>
      <vt:lpstr>Trebuchet MS</vt:lpstr>
      <vt:lpstr>Office Theme</vt:lpstr>
      <vt:lpstr>CRUD com SQLite Prof. Alex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Blocos usados no QUIZ</dc:title>
  <dc:creator>Windows User</dc:creator>
  <cp:lastModifiedBy>ALEX DEUS</cp:lastModifiedBy>
  <cp:revision>11</cp:revision>
  <dcterms:created xsi:type="dcterms:W3CDTF">2020-03-31T11:34:14Z</dcterms:created>
  <dcterms:modified xsi:type="dcterms:W3CDTF">2020-07-03T19:41:49Z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2020-03-31T00:00:00Z</vt:filetime>
  </property>
  <property fmtid="{D5CDD505-2E9C-101B-9397-08002B2CF9AE}" pid="5" name="ContentTypeId">
    <vt:lpwstr>0x0101003A3A5B2455484D479E0C4EAD485121E7</vt:lpwstr>
  </property>
</Properties>
</file>