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30275213" cy="21383625"/>
  <p:notesSz cx="9928225" cy="67976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BC8DBA-7418-44DE-A905-4A3DDD48CAAF}">
  <a:tblStyle styleId="{C6BC8DBA-7418-44DE-A905-4A3DDD48CA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69E6E92-C9E3-418E-914A-254489C08C5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22925" y="0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162300" y="509588"/>
            <a:ext cx="3605213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456362"/>
            <a:ext cx="4300537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1pPr>
            <a:lvl2pPr marL="457200" marR="0" lvl="1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2pPr>
            <a:lvl3pPr marL="914400" marR="0" lvl="2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marL="1371600" marR="0" lvl="3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marL="1828800" marR="0" lvl="4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marL="2286000" marR="0" lvl="5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marR="0" lvl="6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marL="4572000" marR="0" lvl="7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marL="6400800" marR="0" lvl="8" indent="-889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98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/>
        </p:nvSpPr>
        <p:spPr>
          <a:xfrm>
            <a:off x="5622925" y="6456362"/>
            <a:ext cx="4303712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sp>
        <p:nvSpPr>
          <p:cNvPr id="86" name="Google Shape;8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62300" y="509588"/>
            <a:ext cx="3605213" cy="254793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4:notes"/>
          <p:cNvSpPr txBox="1">
            <a:spLocks noGrp="1"/>
          </p:cNvSpPr>
          <p:nvPr>
            <p:ph type="body" idx="1"/>
          </p:nvPr>
        </p:nvSpPr>
        <p:spPr>
          <a:xfrm>
            <a:off x="992187" y="3227387"/>
            <a:ext cx="79438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2270137" y="1900243"/>
            <a:ext cx="25734941" cy="356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2270137" y="6177193"/>
            <a:ext cx="25734941" cy="1283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algn="l" rtl="0">
              <a:spcBef>
                <a:spcPts val="20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645717" lvl="1" indent="-224206" algn="l" rtl="0">
              <a:spcBef>
                <a:spcPts val="182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968574" lvl="2" indent="-22420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291434" lvl="3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1614291" lvl="4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1937148" lvl="5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2260007" lvl="6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2582865" lvl="7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2905724" lvl="8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ctrTitle"/>
          </p:nvPr>
        </p:nvSpPr>
        <p:spPr>
          <a:xfrm>
            <a:off x="2270137" y="6642445"/>
            <a:ext cx="25734941" cy="4584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marR="0" lvl="5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marR="0" lvl="6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marR="0" lvl="7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marR="0" lvl="8" indent="-6277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subTitle" idx="1"/>
          </p:nvPr>
        </p:nvSpPr>
        <p:spPr>
          <a:xfrm>
            <a:off x="4541396" y="12117837"/>
            <a:ext cx="21192425" cy="546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20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1pPr>
            <a:lvl2pPr marL="322858" marR="0" lvl="1" indent="0" algn="ctr" rtl="0">
              <a:spcBef>
                <a:spcPts val="182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2pPr>
            <a:lvl3pPr marL="645717" marR="0" lvl="2" indent="0" algn="ctr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3pPr>
            <a:lvl4pPr marL="968574" marR="0" lvl="3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4pPr>
            <a:lvl5pPr marL="1291434" marR="0" lvl="4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5pPr>
            <a:lvl6pPr marL="1614291" marR="0" lvl="5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6pPr>
            <a:lvl7pPr marL="1937148" marR="0" lvl="6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7pPr>
            <a:lvl8pPr marL="2260007" marR="0" lvl="7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8pPr>
            <a:lvl9pPr marL="2582865" marR="0" lvl="8" indent="0" algn="ctr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 rot="5400000">
            <a:off x="16234593" y="7237557"/>
            <a:ext cx="17107798" cy="6433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 rot="5400000">
            <a:off x="3313231" y="857149"/>
            <a:ext cx="17107798" cy="19193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algn="l" rtl="0">
              <a:spcBef>
                <a:spcPts val="20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645717" lvl="1" indent="-224206" algn="l" rtl="0">
              <a:spcBef>
                <a:spcPts val="182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968574" lvl="2" indent="-22420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291434" lvl="3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1614291" lvl="4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1937148" lvl="5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2260007" lvl="6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2582865" lvl="7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2905724" lvl="8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2270137" y="1900243"/>
            <a:ext cx="25734941" cy="356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 rot="5400000">
            <a:off x="8722184" y="-274853"/>
            <a:ext cx="12830848" cy="2573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algn="l" rtl="0">
              <a:spcBef>
                <a:spcPts val="206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645717" lvl="1" indent="-224206" algn="l" rtl="0">
              <a:spcBef>
                <a:spcPts val="1822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968574" lvl="2" indent="-224206" algn="l" rtl="0">
              <a:spcBef>
                <a:spcPts val="15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291434" lvl="3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1614291" lvl="4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1937148" lvl="5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2260007" lvl="6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2582865" lvl="7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2905724" lvl="8" indent="-224206" algn="l" rtl="0"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5934687" y="14968762"/>
            <a:ext cx="18164455" cy="17668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>
            <a:spLocks noGrp="1"/>
          </p:cNvSpPr>
          <p:nvPr>
            <p:ph type="pic" idx="2"/>
          </p:nvPr>
        </p:nvSpPr>
        <p:spPr>
          <a:xfrm>
            <a:off x="5934687" y="1910333"/>
            <a:ext cx="18164455" cy="12830848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5934687" y="16735597"/>
            <a:ext cx="18164455" cy="251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161430" rtl="0">
              <a:spcBef>
                <a:spcPts val="2063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645717" lvl="1" indent="-161430" rtl="0">
              <a:spcBef>
                <a:spcPts val="1822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968574" lvl="2" indent="-161430" rtl="0">
              <a:spcBef>
                <a:spcPts val="15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291434" lvl="3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1614291" lvl="4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1937148" lvl="5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2260007" lvl="6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2582865" lvl="7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2905724" lvl="8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513423" y="850907"/>
            <a:ext cx="9960754" cy="3623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11836817" y="850907"/>
            <a:ext cx="16924972" cy="1825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rtl="0">
              <a:spcBef>
                <a:spcPts val="2063"/>
              </a:spcBef>
              <a:spcAft>
                <a:spcPts val="0"/>
              </a:spcAft>
              <a:buSzPts val="1400"/>
              <a:buChar char="•"/>
              <a:defRPr/>
            </a:lvl1pPr>
            <a:lvl2pPr marL="645717" lvl="1" indent="-224206" rtl="0">
              <a:spcBef>
                <a:spcPts val="1822"/>
              </a:spcBef>
              <a:spcAft>
                <a:spcPts val="0"/>
              </a:spcAft>
              <a:buSzPts val="1400"/>
              <a:buChar char="–"/>
              <a:defRPr/>
            </a:lvl2pPr>
            <a:lvl3pPr marL="968574" lvl="2" indent="-224206" rtl="0">
              <a:spcBef>
                <a:spcPts val="1540"/>
              </a:spcBef>
              <a:spcAft>
                <a:spcPts val="0"/>
              </a:spcAft>
              <a:buSzPts val="1400"/>
              <a:buChar char="•"/>
              <a:defRPr/>
            </a:lvl3pPr>
            <a:lvl4pPr marL="1291434" lvl="3" indent="-224206" rtl="0">
              <a:spcBef>
                <a:spcPts val="1285"/>
              </a:spcBef>
              <a:spcAft>
                <a:spcPts val="0"/>
              </a:spcAft>
              <a:buSzPts val="1400"/>
              <a:buChar char="–"/>
              <a:defRPr/>
            </a:lvl4pPr>
            <a:lvl5pPr marL="1614291" lvl="4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5pPr>
            <a:lvl6pPr marL="1937148" lvl="5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6pPr>
            <a:lvl7pPr marL="2260007" lvl="6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7pPr>
            <a:lvl8pPr marL="2582865" lvl="7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8pPr>
            <a:lvl9pPr marL="2905724" lvl="8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1513423" y="4474261"/>
            <a:ext cx="9960754" cy="1462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161430" rtl="0">
              <a:spcBef>
                <a:spcPts val="2063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645717" lvl="1" indent="-161430" rtl="0">
              <a:spcBef>
                <a:spcPts val="1822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968574" lvl="2" indent="-161430" rtl="0">
              <a:spcBef>
                <a:spcPts val="15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291434" lvl="3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1614291" lvl="4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1937148" lvl="5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2260007" lvl="6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2582865" lvl="7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2905724" lvl="8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70137" y="1900243"/>
            <a:ext cx="25734941" cy="356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title"/>
          </p:nvPr>
        </p:nvSpPr>
        <p:spPr>
          <a:xfrm>
            <a:off x="1513423" y="856512"/>
            <a:ext cx="27248365" cy="3563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1"/>
          </p:nvPr>
        </p:nvSpPr>
        <p:spPr>
          <a:xfrm>
            <a:off x="1513424" y="4787045"/>
            <a:ext cx="13377184" cy="1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22858" lvl="0" indent="-161430" rtl="0">
              <a:spcBef>
                <a:spcPts val="2063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645717" lvl="1" indent="-161430" rtl="0">
              <a:spcBef>
                <a:spcPts val="1822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968574" lvl="2" indent="-161430" rtl="0">
              <a:spcBef>
                <a:spcPts val="15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291434" lvl="3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1614291" lvl="4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1937148" lvl="5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2260007" lvl="6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2582865" lvl="7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2905724" lvl="8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2"/>
          </p:nvPr>
        </p:nvSpPr>
        <p:spPr>
          <a:xfrm>
            <a:off x="1513424" y="6781460"/>
            <a:ext cx="13377184" cy="1232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rtl="0">
              <a:spcBef>
                <a:spcPts val="2063"/>
              </a:spcBef>
              <a:spcAft>
                <a:spcPts val="0"/>
              </a:spcAft>
              <a:buSzPts val="1400"/>
              <a:buChar char="•"/>
              <a:defRPr/>
            </a:lvl1pPr>
            <a:lvl2pPr marL="645717" lvl="1" indent="-224206" rtl="0">
              <a:spcBef>
                <a:spcPts val="1822"/>
              </a:spcBef>
              <a:spcAft>
                <a:spcPts val="0"/>
              </a:spcAft>
              <a:buSzPts val="1400"/>
              <a:buChar char="–"/>
              <a:defRPr/>
            </a:lvl2pPr>
            <a:lvl3pPr marL="968574" lvl="2" indent="-224206" rtl="0">
              <a:spcBef>
                <a:spcPts val="1540"/>
              </a:spcBef>
              <a:spcAft>
                <a:spcPts val="0"/>
              </a:spcAft>
              <a:buSzPts val="1400"/>
              <a:buChar char="•"/>
              <a:defRPr/>
            </a:lvl3pPr>
            <a:lvl4pPr marL="1291434" lvl="3" indent="-224206" rtl="0">
              <a:spcBef>
                <a:spcPts val="1285"/>
              </a:spcBef>
              <a:spcAft>
                <a:spcPts val="0"/>
              </a:spcAft>
              <a:buSzPts val="1400"/>
              <a:buChar char="–"/>
              <a:defRPr/>
            </a:lvl4pPr>
            <a:lvl5pPr marL="1614291" lvl="4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5pPr>
            <a:lvl6pPr marL="1937148" lvl="5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6pPr>
            <a:lvl7pPr marL="2260007" lvl="6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7pPr>
            <a:lvl8pPr marL="2582865" lvl="7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8pPr>
            <a:lvl9pPr marL="2905724" lvl="8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3"/>
          </p:nvPr>
        </p:nvSpPr>
        <p:spPr>
          <a:xfrm>
            <a:off x="15378992" y="4787045"/>
            <a:ext cx="13382798" cy="1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22858" lvl="0" indent="-161430" rtl="0">
              <a:spcBef>
                <a:spcPts val="2063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645717" lvl="1" indent="-161430" rtl="0">
              <a:spcBef>
                <a:spcPts val="1822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968574" lvl="2" indent="-161430" rtl="0">
              <a:spcBef>
                <a:spcPts val="15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291434" lvl="3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1614291" lvl="4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1937148" lvl="5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2260007" lvl="6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2582865" lvl="7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2905724" lvl="8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4"/>
          </p:nvPr>
        </p:nvSpPr>
        <p:spPr>
          <a:xfrm>
            <a:off x="15378992" y="6781460"/>
            <a:ext cx="13382798" cy="12320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rtl="0">
              <a:spcBef>
                <a:spcPts val="2063"/>
              </a:spcBef>
              <a:spcAft>
                <a:spcPts val="0"/>
              </a:spcAft>
              <a:buSzPts val="1400"/>
              <a:buChar char="•"/>
              <a:defRPr/>
            </a:lvl1pPr>
            <a:lvl2pPr marL="645717" lvl="1" indent="-224206" rtl="0">
              <a:spcBef>
                <a:spcPts val="1822"/>
              </a:spcBef>
              <a:spcAft>
                <a:spcPts val="0"/>
              </a:spcAft>
              <a:buSzPts val="1400"/>
              <a:buChar char="–"/>
              <a:defRPr/>
            </a:lvl2pPr>
            <a:lvl3pPr marL="968574" lvl="2" indent="-224206" rtl="0">
              <a:spcBef>
                <a:spcPts val="1540"/>
              </a:spcBef>
              <a:spcAft>
                <a:spcPts val="0"/>
              </a:spcAft>
              <a:buSzPts val="1400"/>
              <a:buChar char="•"/>
              <a:defRPr/>
            </a:lvl3pPr>
            <a:lvl4pPr marL="1291434" lvl="3" indent="-224206" rtl="0">
              <a:spcBef>
                <a:spcPts val="1285"/>
              </a:spcBef>
              <a:spcAft>
                <a:spcPts val="0"/>
              </a:spcAft>
              <a:buSzPts val="1400"/>
              <a:buChar char="–"/>
              <a:defRPr/>
            </a:lvl4pPr>
            <a:lvl5pPr marL="1614291" lvl="4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5pPr>
            <a:lvl6pPr marL="1937148" lvl="5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6pPr>
            <a:lvl7pPr marL="2260007" lvl="6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7pPr>
            <a:lvl8pPr marL="2582865" lvl="7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8pPr>
            <a:lvl9pPr marL="2905724" lvl="8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2270137" y="1900243"/>
            <a:ext cx="25734941" cy="356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22858"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645717"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968574"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291434"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2270136" y="6177193"/>
            <a:ext cx="12813580" cy="1283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rtl="0">
              <a:spcBef>
                <a:spcPts val="2063"/>
              </a:spcBef>
              <a:spcAft>
                <a:spcPts val="0"/>
              </a:spcAft>
              <a:buSzPts val="1400"/>
              <a:buChar char="•"/>
              <a:defRPr/>
            </a:lvl1pPr>
            <a:lvl2pPr marL="645717" lvl="1" indent="-224206" rtl="0">
              <a:spcBef>
                <a:spcPts val="1822"/>
              </a:spcBef>
              <a:spcAft>
                <a:spcPts val="0"/>
              </a:spcAft>
              <a:buSzPts val="1400"/>
              <a:buChar char="–"/>
              <a:defRPr/>
            </a:lvl2pPr>
            <a:lvl3pPr marL="968574" lvl="2" indent="-224206" rtl="0">
              <a:spcBef>
                <a:spcPts val="1540"/>
              </a:spcBef>
              <a:spcAft>
                <a:spcPts val="0"/>
              </a:spcAft>
              <a:buSzPts val="1400"/>
              <a:buChar char="•"/>
              <a:defRPr/>
            </a:lvl3pPr>
            <a:lvl4pPr marL="1291434" lvl="3" indent="-224206" rtl="0">
              <a:spcBef>
                <a:spcPts val="1285"/>
              </a:spcBef>
              <a:spcAft>
                <a:spcPts val="0"/>
              </a:spcAft>
              <a:buSzPts val="1400"/>
              <a:buChar char="–"/>
              <a:defRPr/>
            </a:lvl4pPr>
            <a:lvl5pPr marL="1614291" lvl="4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5pPr>
            <a:lvl6pPr marL="1937148" lvl="5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6pPr>
            <a:lvl7pPr marL="2260007" lvl="6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7pPr>
            <a:lvl8pPr marL="2582865" lvl="7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8pPr>
            <a:lvl9pPr marL="2905724" lvl="8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15191498" y="6177193"/>
            <a:ext cx="12813580" cy="1283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322858" lvl="0" indent="-224206" rtl="0">
              <a:spcBef>
                <a:spcPts val="2063"/>
              </a:spcBef>
              <a:spcAft>
                <a:spcPts val="0"/>
              </a:spcAft>
              <a:buSzPts val="1400"/>
              <a:buChar char="•"/>
              <a:defRPr/>
            </a:lvl1pPr>
            <a:lvl2pPr marL="645717" lvl="1" indent="-224206" rtl="0">
              <a:spcBef>
                <a:spcPts val="1822"/>
              </a:spcBef>
              <a:spcAft>
                <a:spcPts val="0"/>
              </a:spcAft>
              <a:buSzPts val="1400"/>
              <a:buChar char="–"/>
              <a:defRPr/>
            </a:lvl2pPr>
            <a:lvl3pPr marL="968574" lvl="2" indent="-224206" rtl="0">
              <a:spcBef>
                <a:spcPts val="1540"/>
              </a:spcBef>
              <a:spcAft>
                <a:spcPts val="0"/>
              </a:spcAft>
              <a:buSzPts val="1400"/>
              <a:buChar char="•"/>
              <a:defRPr/>
            </a:lvl3pPr>
            <a:lvl4pPr marL="1291434" lvl="3" indent="-224206" rtl="0">
              <a:spcBef>
                <a:spcPts val="1285"/>
              </a:spcBef>
              <a:spcAft>
                <a:spcPts val="0"/>
              </a:spcAft>
              <a:buSzPts val="1400"/>
              <a:buChar char="–"/>
              <a:defRPr/>
            </a:lvl4pPr>
            <a:lvl5pPr marL="1614291" lvl="4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5pPr>
            <a:lvl6pPr marL="1937148" lvl="5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6pPr>
            <a:lvl7pPr marL="2260007" lvl="6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7pPr>
            <a:lvl8pPr marL="2582865" lvl="7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8pPr>
            <a:lvl9pPr marL="2905724" lvl="8" indent="-224206" rtl="0">
              <a:spcBef>
                <a:spcPts val="1285"/>
              </a:spcBef>
              <a:spcAft>
                <a:spcPts val="0"/>
              </a:spcAft>
              <a:buSzPts val="14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title"/>
          </p:nvPr>
        </p:nvSpPr>
        <p:spPr>
          <a:xfrm>
            <a:off x="2391389" y="13741171"/>
            <a:ext cx="25733819" cy="424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91389" y="9062872"/>
            <a:ext cx="25733819" cy="4678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322858" lvl="0" indent="-161430" rtl="0">
              <a:spcBef>
                <a:spcPts val="2063"/>
              </a:spcBef>
              <a:spcAft>
                <a:spcPts val="0"/>
              </a:spcAft>
              <a:buSzPts val="1400"/>
              <a:buFont typeface="Times New Roman"/>
              <a:buNone/>
              <a:defRPr/>
            </a:lvl1pPr>
            <a:lvl2pPr marL="645717" lvl="1" indent="-161430" rtl="0">
              <a:spcBef>
                <a:spcPts val="1822"/>
              </a:spcBef>
              <a:spcAft>
                <a:spcPts val="0"/>
              </a:spcAft>
              <a:buSzPts val="1400"/>
              <a:buFont typeface="Times New Roman"/>
              <a:buNone/>
              <a:defRPr/>
            </a:lvl2pPr>
            <a:lvl3pPr marL="968574" lvl="2" indent="-161430" rtl="0">
              <a:spcBef>
                <a:spcPts val="1540"/>
              </a:spcBef>
              <a:spcAft>
                <a:spcPts val="0"/>
              </a:spcAft>
              <a:buSzPts val="1400"/>
              <a:buFont typeface="Times New Roman"/>
              <a:buNone/>
              <a:defRPr/>
            </a:lvl3pPr>
            <a:lvl4pPr marL="1291434" lvl="3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4pPr>
            <a:lvl5pPr marL="1614291" lvl="4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5pPr>
            <a:lvl6pPr marL="1937148" lvl="5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6pPr>
            <a:lvl7pPr marL="2260007" lvl="6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7pPr>
            <a:lvl8pPr marL="2582865" lvl="7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8pPr>
            <a:lvl9pPr marL="2905724" lvl="8" indent="-161430" rtl="0">
              <a:spcBef>
                <a:spcPts val="1285"/>
              </a:spcBef>
              <a:spcAft>
                <a:spcPts val="0"/>
              </a:spcAft>
              <a:buSzPts val="14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270137" y="1900243"/>
            <a:ext cx="25734941" cy="3565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0" marR="0" lvl="1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457200" marR="0" lvl="5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914400" marR="0" lvl="6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371600" marR="0" lvl="7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828800" marR="0" lvl="8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270137" y="6177193"/>
            <a:ext cx="25734941" cy="1283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175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1pPr>
            <a:lvl2pPr marL="914400" marR="0" lvl="1" indent="-317500" algn="l" rtl="0">
              <a:spcBef>
                <a:spcPts val="25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2pPr>
            <a:lvl3pPr marL="1371600" marR="0" lvl="2" indent="-317500" algn="l" rtl="0">
              <a:spcBef>
                <a:spcPts val="21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•"/>
              <a:defRPr/>
            </a:lvl3pPr>
            <a:lvl4pPr marL="1828800" marR="0" lvl="3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–"/>
              <a:defRPr/>
            </a:lvl4pPr>
            <a:lvl5pPr marL="2286000" marR="0" lvl="4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5pPr>
            <a:lvl6pPr marL="2743200" marR="0" lvl="5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6pPr>
            <a:lvl7pPr marL="3200400" marR="0" lvl="6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7pPr>
            <a:lvl8pPr marL="3657600" marR="0" lvl="7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8pPr>
            <a:lvl9pPr marL="4114800" marR="0" lvl="8" indent="-31750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»"/>
              <a:defRPr/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2270136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10343602" y="19483382"/>
            <a:ext cx="9588012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322858" marR="0" lvl="1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645717" marR="0" lvl="2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968574" marR="0" lvl="3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1291434" marR="0" lvl="4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1614291" marR="0" lvl="5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937148" marR="0" lvl="6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2260007" marR="0" lvl="7" indent="-62778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2582865" marR="0" lvl="8" indent="-62778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21697648" y="19483382"/>
            <a:ext cx="6307430" cy="1424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8550" tIns="209275" rIns="418550" bIns="20927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 New Roman"/>
              <a:buNone/>
              <a:defRPr sz="452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988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9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1967" y="17586030"/>
            <a:ext cx="2278438" cy="33000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5729761" y="488214"/>
            <a:ext cx="18815692" cy="83959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64563" tIns="32273" rIns="64563" bIns="32273" anchor="t" anchorCtr="0">
            <a:noAutofit/>
          </a:bodyPr>
          <a:lstStyle/>
          <a:p>
            <a:pPr algn="ctr">
              <a:buClr>
                <a:schemeClr val="dk1"/>
              </a:buClr>
            </a:pPr>
            <a:r>
              <a:rPr lang="en-US" sz="5084" b="1" dirty="0">
                <a:solidFill>
                  <a:schemeClr val="bg1"/>
                </a:solidFill>
              </a:rPr>
              <a:t>Semi-supervised Learning using Variational Autoencoders</a:t>
            </a:r>
            <a:endParaRPr sz="5084" dirty="0">
              <a:solidFill>
                <a:schemeClr val="bg1"/>
              </a:solidFill>
            </a:endParaRPr>
          </a:p>
        </p:txBody>
      </p:sp>
      <p:graphicFrame>
        <p:nvGraphicFramePr>
          <p:cNvPr id="93" name="Google Shape;93;p13"/>
          <p:cNvGraphicFramePr/>
          <p:nvPr>
            <p:extLst>
              <p:ext uri="{D42A27DB-BD31-4B8C-83A1-F6EECF244321}">
                <p14:modId xmlns:p14="http://schemas.microsoft.com/office/powerpoint/2010/main" val="3879900118"/>
              </p:ext>
            </p:extLst>
          </p:nvPr>
        </p:nvGraphicFramePr>
        <p:xfrm>
          <a:off x="8262619" y="1487159"/>
          <a:ext cx="11422806" cy="983828"/>
        </p:xfrm>
        <a:graphic>
          <a:graphicData uri="http://schemas.openxmlformats.org/drawingml/2006/table">
            <a:tbl>
              <a:tblPr>
                <a:noFill/>
                <a:tableStyleId>{C6BC8DBA-7418-44DE-A905-4A3DDD48CAAF}</a:tableStyleId>
              </a:tblPr>
              <a:tblGrid>
                <a:gridCol w="11422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8382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500" dirty="0">
                          <a:solidFill>
                            <a:schemeClr val="dk1"/>
                          </a:solidFill>
                        </a:rPr>
                        <a:t>a P14 project in 02456 Deep Learning, autumn 2020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500" i="1" dirty="0">
                          <a:solidFill>
                            <a:schemeClr val="dk1"/>
                          </a:solidFill>
                        </a:rPr>
                        <a:t>by Uffe Poul Hansen s203264 &amp; Axel Bregnsbo s152672</a:t>
                      </a:r>
                      <a:endParaRPr lang="en-US" sz="2500" i="1" dirty="0"/>
                    </a:p>
                  </a:txBody>
                  <a:tcPr marL="0" marR="0" marT="32273" marB="322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95;p13"/>
          <p:cNvSpPr txBox="1"/>
          <p:nvPr/>
        </p:nvSpPr>
        <p:spPr>
          <a:xfrm>
            <a:off x="11264982" y="2841119"/>
            <a:ext cx="3207758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Introduction</a:t>
            </a:r>
            <a:endParaRPr sz="3390" b="1" dirty="0">
              <a:solidFill>
                <a:schemeClr val="bg1"/>
              </a:solidFill>
            </a:endParaRPr>
          </a:p>
        </p:txBody>
      </p:sp>
      <p:cxnSp>
        <p:nvCxnSpPr>
          <p:cNvPr id="127" name="Google Shape;127;p13"/>
          <p:cNvCxnSpPr>
            <a:cxnSpLocks/>
          </p:cNvCxnSpPr>
          <p:nvPr/>
        </p:nvCxnSpPr>
        <p:spPr>
          <a:xfrm>
            <a:off x="32872200" y="12067161"/>
            <a:ext cx="0" cy="4010654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" name="Google Shape;128;p13"/>
          <p:cNvCxnSpPr>
            <a:cxnSpLocks/>
          </p:cNvCxnSpPr>
          <p:nvPr/>
        </p:nvCxnSpPr>
        <p:spPr>
          <a:xfrm>
            <a:off x="32041186" y="6732365"/>
            <a:ext cx="0" cy="9202232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3"/>
          <p:cNvCxnSpPr/>
          <p:nvPr/>
        </p:nvCxnSpPr>
        <p:spPr>
          <a:xfrm>
            <a:off x="31274036" y="9547050"/>
            <a:ext cx="0" cy="7318460"/>
          </a:xfrm>
          <a:prstGeom prst="straightConnector1">
            <a:avLst/>
          </a:prstGeom>
          <a:noFill/>
          <a:ln w="38100" cap="flat" cmpd="sng">
            <a:solidFill>
              <a:srgbClr val="BF2B3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" name="Google Shape;144;p13"/>
          <p:cNvSpPr/>
          <p:nvPr/>
        </p:nvSpPr>
        <p:spPr>
          <a:xfrm>
            <a:off x="18652198" y="12214153"/>
            <a:ext cx="5437363" cy="10021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563" tIns="64563" rIns="64563" bIns="64563" anchor="ctr" anchorCtr="0">
            <a:noAutofit/>
          </a:bodyPr>
          <a:lstStyle/>
          <a:p>
            <a:endParaRPr sz="698"/>
          </a:p>
        </p:txBody>
      </p:sp>
      <p:sp>
        <p:nvSpPr>
          <p:cNvPr id="145" name="Google Shape;145;p13"/>
          <p:cNvSpPr/>
          <p:nvPr/>
        </p:nvSpPr>
        <p:spPr>
          <a:xfrm>
            <a:off x="9526528" y="9214281"/>
            <a:ext cx="53600" cy="7944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4563" tIns="64563" rIns="64563" bIns="64563" anchor="ctr" anchorCtr="0">
            <a:noAutofit/>
          </a:bodyPr>
          <a:lstStyle/>
          <a:p>
            <a:endParaRPr sz="698"/>
          </a:p>
        </p:txBody>
      </p:sp>
      <p:sp>
        <p:nvSpPr>
          <p:cNvPr id="59" name="Google Shape;95;p13">
            <a:extLst>
              <a:ext uri="{FF2B5EF4-FFF2-40B4-BE49-F238E27FC236}">
                <a16:creationId xmlns:a16="http://schemas.microsoft.com/office/drawing/2014/main" id="{FB55B74F-A557-42BE-8370-4C31AAB42147}"/>
              </a:ext>
            </a:extLst>
          </p:cNvPr>
          <p:cNvSpPr txBox="1"/>
          <p:nvPr/>
        </p:nvSpPr>
        <p:spPr>
          <a:xfrm>
            <a:off x="2522001" y="2435158"/>
            <a:ext cx="3207758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The Models</a:t>
            </a:r>
            <a:endParaRPr sz="3390" b="1" dirty="0">
              <a:solidFill>
                <a:schemeClr val="bg1"/>
              </a:solidFill>
            </a:endParaRPr>
          </a:p>
        </p:txBody>
      </p:sp>
      <p:sp>
        <p:nvSpPr>
          <p:cNvPr id="69" name="Google Shape;95;p13">
            <a:extLst>
              <a:ext uri="{FF2B5EF4-FFF2-40B4-BE49-F238E27FC236}">
                <a16:creationId xmlns:a16="http://schemas.microsoft.com/office/drawing/2014/main" id="{E52D5635-FD8A-40E7-B1A1-9ED184283092}"/>
              </a:ext>
            </a:extLst>
          </p:cNvPr>
          <p:cNvSpPr txBox="1"/>
          <p:nvPr/>
        </p:nvSpPr>
        <p:spPr>
          <a:xfrm>
            <a:off x="13351625" y="7335699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Model Parameters</a:t>
            </a:r>
            <a:endParaRPr sz="3390" b="1" dirty="0">
              <a:solidFill>
                <a:schemeClr val="bg1"/>
              </a:solidFill>
            </a:endParaRPr>
          </a:p>
        </p:txBody>
      </p:sp>
      <p:sp>
        <p:nvSpPr>
          <p:cNvPr id="70" name="Google Shape;95;p13">
            <a:extLst>
              <a:ext uri="{FF2B5EF4-FFF2-40B4-BE49-F238E27FC236}">
                <a16:creationId xmlns:a16="http://schemas.microsoft.com/office/drawing/2014/main" id="{8F93DD45-D77D-4951-BDC4-4CD352736B5F}"/>
              </a:ext>
            </a:extLst>
          </p:cNvPr>
          <p:cNvSpPr txBox="1"/>
          <p:nvPr/>
        </p:nvSpPr>
        <p:spPr>
          <a:xfrm>
            <a:off x="17763479" y="8937286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Classifier Results</a:t>
            </a:r>
            <a:endParaRPr sz="3390" b="1" dirty="0">
              <a:solidFill>
                <a:schemeClr val="bg1"/>
              </a:solidFill>
            </a:endParaRPr>
          </a:p>
        </p:txBody>
      </p:sp>
      <p:sp>
        <p:nvSpPr>
          <p:cNvPr id="73" name="Google Shape;95;p13">
            <a:extLst>
              <a:ext uri="{FF2B5EF4-FFF2-40B4-BE49-F238E27FC236}">
                <a16:creationId xmlns:a16="http://schemas.microsoft.com/office/drawing/2014/main" id="{A5101C8D-A68D-4ED3-B060-1DC37BA08B0A}"/>
              </a:ext>
            </a:extLst>
          </p:cNvPr>
          <p:cNvSpPr txBox="1"/>
          <p:nvPr/>
        </p:nvSpPr>
        <p:spPr>
          <a:xfrm>
            <a:off x="18127493" y="14936991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Learnings</a:t>
            </a:r>
            <a:endParaRPr sz="3390" b="1" dirty="0">
              <a:solidFill>
                <a:schemeClr val="bg1"/>
              </a:solidFill>
            </a:endParaRPr>
          </a:p>
        </p:txBody>
      </p:sp>
      <p:sp>
        <p:nvSpPr>
          <p:cNvPr id="74" name="Google Shape;95;p13">
            <a:extLst>
              <a:ext uri="{FF2B5EF4-FFF2-40B4-BE49-F238E27FC236}">
                <a16:creationId xmlns:a16="http://schemas.microsoft.com/office/drawing/2014/main" id="{A524F66D-F763-4900-AA1B-29BB3973C244}"/>
              </a:ext>
            </a:extLst>
          </p:cNvPr>
          <p:cNvSpPr txBox="1"/>
          <p:nvPr/>
        </p:nvSpPr>
        <p:spPr>
          <a:xfrm>
            <a:off x="24689774" y="8928839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Style Transfer</a:t>
            </a:r>
            <a:endParaRPr sz="3390" b="1" dirty="0">
              <a:solidFill>
                <a:schemeClr val="bg1"/>
              </a:solidFill>
            </a:endParaRPr>
          </a:p>
        </p:txBody>
      </p:sp>
      <p:sp>
        <p:nvSpPr>
          <p:cNvPr id="75" name="Google Shape;95;p13">
            <a:extLst>
              <a:ext uri="{FF2B5EF4-FFF2-40B4-BE49-F238E27FC236}">
                <a16:creationId xmlns:a16="http://schemas.microsoft.com/office/drawing/2014/main" id="{8E82B126-E9FB-4331-821A-1C2BA5F4EEDC}"/>
              </a:ext>
            </a:extLst>
          </p:cNvPr>
          <p:cNvSpPr txBox="1"/>
          <p:nvPr/>
        </p:nvSpPr>
        <p:spPr>
          <a:xfrm>
            <a:off x="21795649" y="2495289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Inside the VAE</a:t>
            </a:r>
            <a:endParaRPr sz="3390" b="1" dirty="0">
              <a:solidFill>
                <a:schemeClr val="bg1"/>
              </a:solidFill>
            </a:endParaRPr>
          </a:p>
        </p:txBody>
      </p:sp>
      <p:pic>
        <p:nvPicPr>
          <p:cNvPr id="17" name="Picture 16" descr="Diagram&#10;&#10;Description automatically generated">
            <a:extLst>
              <a:ext uri="{FF2B5EF4-FFF2-40B4-BE49-F238E27FC236}">
                <a16:creationId xmlns:a16="http://schemas.microsoft.com/office/drawing/2014/main" id="{8258461B-A85B-4C5F-B908-B4B2BF99D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699" y="3718882"/>
            <a:ext cx="4049369" cy="2838594"/>
          </a:xfrm>
          <a:prstGeom prst="rect">
            <a:avLst/>
          </a:prstGeom>
        </p:spPr>
      </p:pic>
      <p:pic>
        <p:nvPicPr>
          <p:cNvPr id="19" name="Picture 18" descr="Diagram&#10;&#10;Description automatically generated">
            <a:extLst>
              <a:ext uri="{FF2B5EF4-FFF2-40B4-BE49-F238E27FC236}">
                <a16:creationId xmlns:a16="http://schemas.microsoft.com/office/drawing/2014/main" id="{34E2E6D2-0BAB-4F0C-9034-F731F1DBD8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583" y="12067162"/>
            <a:ext cx="7345367" cy="3491066"/>
          </a:xfrm>
          <a:prstGeom prst="rect">
            <a:avLst/>
          </a:prstGeom>
        </p:spPr>
      </p:pic>
      <p:pic>
        <p:nvPicPr>
          <p:cNvPr id="21" name="Picture 20" descr="Diagram&#10;&#10;Description automatically generated">
            <a:extLst>
              <a:ext uri="{FF2B5EF4-FFF2-40B4-BE49-F238E27FC236}">
                <a16:creationId xmlns:a16="http://schemas.microsoft.com/office/drawing/2014/main" id="{89A16C02-2DD4-4A28-93DF-186D85D1E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5141" y="7468748"/>
            <a:ext cx="7345367" cy="3491066"/>
          </a:xfrm>
          <a:prstGeom prst="rect">
            <a:avLst/>
          </a:prstGeom>
        </p:spPr>
      </p:pic>
      <p:pic>
        <p:nvPicPr>
          <p:cNvPr id="23" name="Picture 22" descr="Text, letter&#10;&#10;Description automatically generated">
            <a:extLst>
              <a:ext uri="{FF2B5EF4-FFF2-40B4-BE49-F238E27FC236}">
                <a16:creationId xmlns:a16="http://schemas.microsoft.com/office/drawing/2014/main" id="{8D8C70EA-46E8-47E4-8231-32A408D1F6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9586" y="8376168"/>
            <a:ext cx="4244438" cy="1957418"/>
          </a:xfrm>
          <a:prstGeom prst="rect">
            <a:avLst/>
          </a:prstGeom>
        </p:spPr>
      </p:pic>
      <p:pic>
        <p:nvPicPr>
          <p:cNvPr id="27" name="Picture 26" descr="Text&#10;&#10;Description automatically generated">
            <a:extLst>
              <a:ext uri="{FF2B5EF4-FFF2-40B4-BE49-F238E27FC236}">
                <a16:creationId xmlns:a16="http://schemas.microsoft.com/office/drawing/2014/main" id="{2DB2F221-05AC-40DC-839C-6559067520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11105" y="12989962"/>
            <a:ext cx="5320681" cy="1082971"/>
          </a:xfrm>
          <a:prstGeom prst="rect">
            <a:avLst/>
          </a:prstGeom>
        </p:spPr>
      </p:pic>
      <p:pic>
        <p:nvPicPr>
          <p:cNvPr id="29" name="Picture 28" descr="Diagram&#10;&#10;Description automatically generated">
            <a:extLst>
              <a:ext uri="{FF2B5EF4-FFF2-40B4-BE49-F238E27FC236}">
                <a16:creationId xmlns:a16="http://schemas.microsoft.com/office/drawing/2014/main" id="{0EF8B83E-44E1-48DD-8D6F-903E03C8A70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5142" y="16348594"/>
            <a:ext cx="8354345" cy="4096454"/>
          </a:xfrm>
          <a:prstGeom prst="rect">
            <a:avLst/>
          </a:prstGeom>
        </p:spPr>
      </p:pic>
      <p:pic>
        <p:nvPicPr>
          <p:cNvPr id="31" name="Picture 30" descr="Text&#10;&#10;Description automatically generated">
            <a:extLst>
              <a:ext uri="{FF2B5EF4-FFF2-40B4-BE49-F238E27FC236}">
                <a16:creationId xmlns:a16="http://schemas.microsoft.com/office/drawing/2014/main" id="{E0C90FC1-CAD4-41D1-BD81-A296E1488B5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1456" y="15934598"/>
            <a:ext cx="5186151" cy="1082971"/>
          </a:xfrm>
          <a:prstGeom prst="rect">
            <a:avLst/>
          </a:prstGeom>
        </p:spPr>
      </p:pic>
      <p:pic>
        <p:nvPicPr>
          <p:cNvPr id="33" name="Picture 32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C9E3E6F7-9F88-43BA-A1FD-C724D22A4C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52047" y="9926446"/>
            <a:ext cx="4863279" cy="4775833"/>
          </a:xfrm>
          <a:prstGeom prst="rect">
            <a:avLst/>
          </a:prstGeom>
        </p:spPr>
      </p:pic>
      <p:sp>
        <p:nvSpPr>
          <p:cNvPr id="94" name="Google Shape;94;p13"/>
          <p:cNvSpPr txBox="1"/>
          <p:nvPr/>
        </p:nvSpPr>
        <p:spPr>
          <a:xfrm>
            <a:off x="7567973" y="3718915"/>
            <a:ext cx="11084223" cy="3307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sz="1695" dirty="0"/>
              <a:t>Based on the article by Kingma et al. [1] we have built two different classifiers based on VAE’s, where the VAE part enables us to train the model on non-labelled data. These are then compared to a classical FF model.</a:t>
            </a:r>
          </a:p>
          <a:p>
            <a:pPr>
              <a:buClr>
                <a:schemeClr val="dk1"/>
              </a:buClr>
              <a:buSzPts val="1100"/>
            </a:pPr>
            <a:endParaRPr lang="en-US" sz="1695" dirty="0"/>
          </a:p>
          <a:p>
            <a:pPr>
              <a:buClr>
                <a:schemeClr val="dk1"/>
              </a:buClr>
              <a:buSzPts val="1100"/>
            </a:pPr>
            <a:r>
              <a:rPr lang="en-US" sz="1695" dirty="0"/>
              <a:t>M1: VAE + classifier using the much smaller latent space instead of the full image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sz="1695" dirty="0"/>
              <a:t>M2: VAE where the continuous z latent space is augmented with a discreet y class variable, the network generating the p(</a:t>
            </a:r>
            <a:r>
              <a:rPr lang="en-US" sz="1695" dirty="0" err="1"/>
              <a:t>y|z</a:t>
            </a:r>
            <a:r>
              <a:rPr lang="en-US" sz="1695" dirty="0"/>
              <a:t>) posterior is used as classifier.</a:t>
            </a:r>
          </a:p>
          <a:p>
            <a:pPr>
              <a:buClr>
                <a:schemeClr val="dk1"/>
              </a:buClr>
              <a:buSzPts val="1100"/>
            </a:pPr>
            <a:endParaRPr lang="en-US" sz="1695" dirty="0"/>
          </a:p>
          <a:p>
            <a:pPr>
              <a:buClr>
                <a:schemeClr val="dk1"/>
              </a:buClr>
              <a:buSzPts val="1100"/>
            </a:pPr>
            <a:r>
              <a:rPr lang="en-US" sz="1695" dirty="0"/>
              <a:t>The M2 model has the interesting property that is enables style transfer: with given input x, one can hold z and vary y, see picture.</a:t>
            </a:r>
          </a:p>
          <a:p>
            <a:pPr>
              <a:buClr>
                <a:schemeClr val="dk1"/>
              </a:buClr>
              <a:buSzPts val="1100"/>
            </a:pPr>
            <a:endParaRPr lang="en-US" sz="1695" dirty="0"/>
          </a:p>
          <a:p>
            <a:pPr lvl="0">
              <a:buClr>
                <a:schemeClr val="dk1"/>
              </a:buClr>
              <a:buSzPts val="1100"/>
            </a:pPr>
            <a:r>
              <a:rPr lang="en-US" sz="1695" dirty="0"/>
              <a:t>[1]: Kingma et al. (2014). Semi-supervised Learning with Deep Generative Models, arxiv.org/abs/1406.5298v2</a:t>
            </a:r>
          </a:p>
        </p:txBody>
      </p:sp>
      <p:pic>
        <p:nvPicPr>
          <p:cNvPr id="146" name="Picture 14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9C762DF-8B12-4ED4-A29F-909E836865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939240" y="3525038"/>
            <a:ext cx="4863279" cy="4775833"/>
          </a:xfrm>
          <a:prstGeom prst="rect">
            <a:avLst/>
          </a:prstGeom>
        </p:spPr>
      </p:pic>
      <p:pic>
        <p:nvPicPr>
          <p:cNvPr id="147" name="Picture 14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4DDBA7CF-364E-4BD7-8FAD-580396B187D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602813" y="3525038"/>
            <a:ext cx="4863279" cy="4775833"/>
          </a:xfrm>
          <a:prstGeom prst="rect">
            <a:avLst/>
          </a:prstGeom>
        </p:spPr>
      </p:pic>
      <p:sp>
        <p:nvSpPr>
          <p:cNvPr id="148" name="Google Shape;95;p13">
            <a:extLst>
              <a:ext uri="{FF2B5EF4-FFF2-40B4-BE49-F238E27FC236}">
                <a16:creationId xmlns:a16="http://schemas.microsoft.com/office/drawing/2014/main" id="{43983BB0-551D-4B94-96CD-B1E728CFB4A5}"/>
              </a:ext>
            </a:extLst>
          </p:cNvPr>
          <p:cNvSpPr txBox="1"/>
          <p:nvPr/>
        </p:nvSpPr>
        <p:spPr>
          <a:xfrm>
            <a:off x="24689774" y="14936991"/>
            <a:ext cx="4587825" cy="65033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txBody>
          <a:bodyPr spcFirstLastPara="1" wrap="square" lIns="64563" tIns="64563" rIns="64563" bIns="64563" anchor="t" anchorCtr="0">
            <a:noAutofit/>
          </a:bodyPr>
          <a:lstStyle/>
          <a:p>
            <a:pPr algn="ctr"/>
            <a:r>
              <a:rPr lang="en-US" sz="3390" b="1" dirty="0">
                <a:solidFill>
                  <a:schemeClr val="bg1"/>
                </a:solidFill>
              </a:rPr>
              <a:t>Signature Forging</a:t>
            </a:r>
            <a:endParaRPr sz="3390" b="1" dirty="0">
              <a:solidFill>
                <a:schemeClr val="bg1"/>
              </a:solidFill>
            </a:endParaRPr>
          </a:p>
        </p:txBody>
      </p:sp>
      <p:pic>
        <p:nvPicPr>
          <p:cNvPr id="149" name="Picture 148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D205B242-77E7-4A6C-8B62-48488365D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52047" y="15934598"/>
            <a:ext cx="4863279" cy="477583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1039</TotalTime>
  <Words>189</Words>
  <Application>Microsoft Office PowerPoint</Application>
  <PresentationFormat>Custom</PresentationFormat>
  <Paragraphs>20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Times New Roman</vt:lpstr>
      <vt:lpstr>Arial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Axel Bregnsbo (AXBR)</cp:lastModifiedBy>
  <cp:revision>25</cp:revision>
  <dcterms:modified xsi:type="dcterms:W3CDTF">2020-12-07T09:01:24Z</dcterms:modified>
</cp:coreProperties>
</file>