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Здоровье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37D-412B-981C-5983B8441A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37D-412B-981C-5983B8441A6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37D-412B-981C-5983B8441A6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437D-412B-981C-5983B8441A6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37D-412B-981C-5983B8441A6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437D-412B-981C-5983B8441A6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37D-412B-981C-5983B8441A6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437D-412B-981C-5983B8441A6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37D-412B-981C-5983B8441A6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437D-412B-981C-5983B8441A63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37D-412B-981C-5983B8441A63}"/>
              </c:ext>
            </c:extLst>
          </c:dPt>
          <c:dLbls>
            <c:dLbl>
              <c:idx val="0"/>
              <c:layout/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437D-412B-981C-5983B8441A63}"/>
                </c:ext>
              </c:extLst>
            </c:dLbl>
            <c:dLbl>
              <c:idx val="1"/>
              <c:layout>
                <c:manualLayout>
                  <c:x val="-0.13192885472141627"/>
                  <c:y val="8.37208416098622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437D-412B-981C-5983B8441A63}"/>
                </c:ext>
              </c:extLst>
            </c:dLbl>
            <c:dLbl>
              <c:idx val="2"/>
              <c:layout/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437D-412B-981C-5983B8441A63}"/>
                </c:ext>
              </c:extLst>
            </c:dLbl>
            <c:dLbl>
              <c:idx val="3"/>
              <c:layout/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437D-412B-981C-5983B8441A63}"/>
                </c:ext>
              </c:extLst>
            </c:dLbl>
            <c:dLbl>
              <c:idx val="4"/>
              <c:layout/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437D-412B-981C-5983B8441A63}"/>
                </c:ext>
              </c:extLst>
            </c:dLbl>
            <c:dLbl>
              <c:idx val="5"/>
              <c:layout/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437D-412B-981C-5983B8441A63}"/>
                </c:ext>
              </c:extLst>
            </c:dLbl>
            <c:dLbl>
              <c:idx val="6"/>
              <c:layout/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437D-412B-981C-5983B8441A63}"/>
                </c:ext>
              </c:extLst>
            </c:dLbl>
            <c:dLbl>
              <c:idx val="7"/>
              <c:layout/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437D-412B-981C-5983B8441A63}"/>
                </c:ext>
              </c:extLst>
            </c:dLbl>
            <c:dLbl>
              <c:idx val="8"/>
              <c:layout/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437D-412B-981C-5983B8441A63}"/>
                </c:ext>
              </c:extLst>
            </c:dLbl>
            <c:dLbl>
              <c:idx val="9"/>
              <c:layout/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437D-412B-981C-5983B8441A63}"/>
                </c:ext>
              </c:extLst>
            </c:dLbl>
            <c:dLbl>
              <c:idx val="10"/>
              <c:layout/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437D-412B-981C-5983B8441A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Лист1!$A$2:$A$12</c:f>
              <c:strCache>
                <c:ptCount val="11"/>
                <c:pt idx="0">
                  <c:v>сон</c:v>
                </c:pt>
                <c:pt idx="1">
                  <c:v>диагностика</c:v>
                </c:pt>
                <c:pt idx="2">
                  <c:v>энергия</c:v>
                </c:pt>
                <c:pt idx="3">
                  <c:v>спорт</c:v>
                </c:pt>
                <c:pt idx="4">
                  <c:v>питание</c:v>
                </c:pt>
                <c:pt idx="5">
                  <c:v>уровень стресса</c:v>
                </c:pt>
                <c:pt idx="6">
                  <c:v>личн.рост</c:v>
                </c:pt>
                <c:pt idx="7">
                  <c:v>уровень расходов</c:v>
                </c:pt>
                <c:pt idx="8">
                  <c:v>план на будущее</c:v>
                </c:pt>
                <c:pt idx="9">
                  <c:v>вода</c:v>
                </c:pt>
                <c:pt idx="10">
                  <c:v>режим дня</c:v>
                </c:pt>
              </c:strCache>
            </c:str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1.2</c:v>
                </c:pt>
                <c:pt idx="1">
                  <c:v>1.2</c:v>
                </c:pt>
                <c:pt idx="2">
                  <c:v>1.2</c:v>
                </c:pt>
                <c:pt idx="3">
                  <c:v>1.2</c:v>
                </c:pt>
                <c:pt idx="4">
                  <c:v>1.2</c:v>
                </c:pt>
                <c:pt idx="5">
                  <c:v>1.2</c:v>
                </c:pt>
                <c:pt idx="6">
                  <c:v>1.2</c:v>
                </c:pt>
                <c:pt idx="7">
                  <c:v>1.2</c:v>
                </c:pt>
                <c:pt idx="8">
                  <c:v>1.2</c:v>
                </c:pt>
                <c:pt idx="9">
                  <c:v>1.2</c:v>
                </c:pt>
                <c:pt idx="10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7D-412B-981C-5983B8441A6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Бизнес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6DC-4246-955C-6FF025C3543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A6DC-4246-955C-6FF025C35431}"/>
              </c:ext>
            </c:extLst>
          </c:dPt>
          <c:dLbls>
            <c:dLbl>
              <c:idx val="0"/>
              <c:layout>
                <c:manualLayout>
                  <c:x val="-8.5919852117359946E-2"/>
                  <c:y val="9.174728839475827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A6DC-4246-955C-6FF025C35431}"/>
                </c:ext>
              </c:extLst>
            </c:dLbl>
            <c:dLbl>
              <c:idx val="15"/>
              <c:layout>
                <c:manualLayout>
                  <c:x val="4.3165124046879944E-2"/>
                  <c:y val="4.335043419028158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A6DC-4246-955C-6FF025C3543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Лист1!$A$2:$A$17</c:f>
              <c:strCache>
                <c:ptCount val="16"/>
                <c:pt idx="0">
                  <c:v>компания, идея</c:v>
                </c:pt>
                <c:pt idx="1">
                  <c:v>маркетинг</c:v>
                </c:pt>
                <c:pt idx="2">
                  <c:v>клиенты</c:v>
                </c:pt>
                <c:pt idx="3">
                  <c:v>партнеры</c:v>
                </c:pt>
                <c:pt idx="4">
                  <c:v>наставник</c:v>
                </c:pt>
                <c:pt idx="5">
                  <c:v>окружение</c:v>
                </c:pt>
                <c:pt idx="6">
                  <c:v> рынок - продукт, услуга</c:v>
                </c:pt>
                <c:pt idx="7">
                  <c:v>риски</c:v>
                </c:pt>
                <c:pt idx="8">
                  <c:v>ТО</c:v>
                </c:pt>
                <c:pt idx="9">
                  <c:v>пассивный доход</c:v>
                </c:pt>
                <c:pt idx="10">
                  <c:v>система обучения</c:v>
                </c:pt>
                <c:pt idx="11">
                  <c:v>сервисы</c:v>
                </c:pt>
                <c:pt idx="12">
                  <c:v>инструменты ЛБ</c:v>
                </c:pt>
                <c:pt idx="13">
                  <c:v>признание</c:v>
                </c:pt>
                <c:pt idx="14">
                  <c:v>благотворительность</c:v>
                </c:pt>
                <c:pt idx="15">
                  <c:v>будущее</c:v>
                </c:pt>
              </c:strCache>
            </c:strRef>
          </c:cat>
          <c:val>
            <c:numRef>
              <c:f>Лист1!$B$2:$B$17</c:f>
              <c:numCache>
                <c:formatCode>General</c:formatCode>
                <c:ptCount val="16"/>
                <c:pt idx="0">
                  <c:v>1.2</c:v>
                </c:pt>
                <c:pt idx="1">
                  <c:v>1.2</c:v>
                </c:pt>
                <c:pt idx="2">
                  <c:v>1.2</c:v>
                </c:pt>
                <c:pt idx="3">
                  <c:v>1.2</c:v>
                </c:pt>
                <c:pt idx="4">
                  <c:v>1.2</c:v>
                </c:pt>
                <c:pt idx="5">
                  <c:v>1.2</c:v>
                </c:pt>
                <c:pt idx="6">
                  <c:v>1.2</c:v>
                </c:pt>
                <c:pt idx="7">
                  <c:v>1.2</c:v>
                </c:pt>
                <c:pt idx="8">
                  <c:v>1.2</c:v>
                </c:pt>
                <c:pt idx="9">
                  <c:v>1.2</c:v>
                </c:pt>
                <c:pt idx="10">
                  <c:v>1.2</c:v>
                </c:pt>
                <c:pt idx="11">
                  <c:v>1.2</c:v>
                </c:pt>
                <c:pt idx="12">
                  <c:v>1.2</c:v>
                </c:pt>
                <c:pt idx="13">
                  <c:v>1.2</c:v>
                </c:pt>
                <c:pt idx="14">
                  <c:v>1.2</c:v>
                </c:pt>
                <c:pt idx="15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7D-412B-981C-5983B8441A6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2130400854031161E-2"/>
          <c:y val="2.7999295006454497E-2"/>
          <c:w val="0.3097388015864399"/>
          <c:h val="0.946300070023007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Доход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6DC-4246-955C-6FF025C3543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A6DC-4246-955C-6FF025C35431}"/>
              </c:ext>
            </c:extLst>
          </c:dPt>
          <c:dLbls>
            <c:dLbl>
              <c:idx val="0"/>
              <c:layout>
                <c:manualLayout>
                  <c:x val="-8.5919852117359946E-2"/>
                  <c:y val="9.174728839475827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A6DC-4246-955C-6FF025C35431}"/>
                </c:ext>
              </c:extLst>
            </c:dLbl>
            <c:dLbl>
              <c:idx val="15"/>
              <c:layout>
                <c:manualLayout>
                  <c:x val="4.3165124046879944E-2"/>
                  <c:y val="4.335043419028158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A6DC-4246-955C-6FF025C3543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Лист1!$A$2:$A$17</c:f>
              <c:strCache>
                <c:ptCount val="16"/>
                <c:pt idx="0">
                  <c:v>компания, идея</c:v>
                </c:pt>
                <c:pt idx="1">
                  <c:v>маркетинг (ТО)</c:v>
                </c:pt>
                <c:pt idx="2">
                  <c:v>Пассивный доход</c:v>
                </c:pt>
                <c:pt idx="3">
                  <c:v>Дополнительные источники дохода</c:v>
                </c:pt>
                <c:pt idx="4">
                  <c:v>премии</c:v>
                </c:pt>
                <c:pt idx="5">
                  <c:v>Сбережения / Подушка безопасности</c:v>
                </c:pt>
                <c:pt idx="6">
                  <c:v>Ежемесячные расходы</c:v>
                </c:pt>
                <c:pt idx="7">
                  <c:v>Инвестиции и активы</c:v>
                </c:pt>
                <c:pt idx="8">
                  <c:v>риски (страхование, документы, завещание)</c:v>
                </c:pt>
                <c:pt idx="9">
                  <c:v>Недвижимость</c:v>
                </c:pt>
                <c:pt idx="10">
                  <c:v>Возможность внедрять в жизнь свои мечты</c:v>
                </c:pt>
                <c:pt idx="11">
                  <c:v>Финансовая безопасность/независимость/свобода</c:v>
                </c:pt>
                <c:pt idx="12">
                  <c:v>Понимание финансов</c:v>
                </c:pt>
                <c:pt idx="13">
                  <c:v>признание</c:v>
                </c:pt>
                <c:pt idx="14">
                  <c:v>благотворительность</c:v>
                </c:pt>
                <c:pt idx="15">
                  <c:v>будущее</c:v>
                </c:pt>
              </c:strCache>
            </c:strRef>
          </c:cat>
          <c:val>
            <c:numRef>
              <c:f>Лист1!$B$2:$B$17</c:f>
              <c:numCache>
                <c:formatCode>General</c:formatCode>
                <c:ptCount val="16"/>
                <c:pt idx="0">
                  <c:v>1.2</c:v>
                </c:pt>
                <c:pt idx="1">
                  <c:v>1.2</c:v>
                </c:pt>
                <c:pt idx="2">
                  <c:v>1.2</c:v>
                </c:pt>
                <c:pt idx="3">
                  <c:v>1.2</c:v>
                </c:pt>
                <c:pt idx="4">
                  <c:v>1.2</c:v>
                </c:pt>
                <c:pt idx="5">
                  <c:v>1.2</c:v>
                </c:pt>
                <c:pt idx="6">
                  <c:v>1.2</c:v>
                </c:pt>
                <c:pt idx="7">
                  <c:v>1.2</c:v>
                </c:pt>
                <c:pt idx="8">
                  <c:v>1.2</c:v>
                </c:pt>
                <c:pt idx="9">
                  <c:v>1.2</c:v>
                </c:pt>
                <c:pt idx="10">
                  <c:v>1.2</c:v>
                </c:pt>
                <c:pt idx="11">
                  <c:v>1.2</c:v>
                </c:pt>
                <c:pt idx="12">
                  <c:v>1.2</c:v>
                </c:pt>
                <c:pt idx="13">
                  <c:v>1.2</c:v>
                </c:pt>
                <c:pt idx="14">
                  <c:v>1.2</c:v>
                </c:pt>
                <c:pt idx="15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7D-412B-981C-5983B8441A6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2130400854031161E-2"/>
          <c:y val="2.7999295006454497E-2"/>
          <c:w val="0.3562386715268927"/>
          <c:h val="0.970498497125245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Хобби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6DC-4246-955C-6FF025C3543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8.5919852117359946E-2"/>
                  <c:y val="9.174728839475827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A6DC-4246-955C-6FF025C35431}"/>
                </c:ext>
              </c:extLst>
            </c:dLbl>
            <c:dLbl>
              <c:idx val="12"/>
              <c:layout>
                <c:manualLayout>
                  <c:x val="4.3165124046879944E-2"/>
                  <c:y val="4.335043419028158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Лист1!$A$2:$A$14</c:f>
              <c:strCache>
                <c:ptCount val="13"/>
                <c:pt idx="0">
                  <c:v>Количество свободного времени</c:v>
                </c:pt>
                <c:pt idx="1">
                  <c:v>Друзья и знакомые</c:v>
                </c:pt>
                <c:pt idx="2">
                  <c:v>Социальная активность</c:v>
                </c:pt>
                <c:pt idx="3">
                  <c:v>Уровень и качество знакомых/друзей</c:v>
                </c:pt>
                <c:pt idx="4">
                  <c:v>Уровень трат на хобби и досуг</c:v>
                </c:pt>
                <c:pt idx="5">
                  <c:v>Культурные мероприятия (театр и т.д.)</c:v>
                </c:pt>
                <c:pt idx="6">
                  <c:v>Наличие отдельного уголка для хобби и инструментов</c:v>
                </c:pt>
                <c:pt idx="7">
                  <c:v>Рост в профессионализме</c:v>
                </c:pt>
                <c:pt idx="8">
                  <c:v>риски (страхование, документы, завещание)</c:v>
                </c:pt>
                <c:pt idx="9">
                  <c:v>Количество хобби</c:v>
                </c:pt>
                <c:pt idx="10">
                  <c:v>признание</c:v>
                </c:pt>
                <c:pt idx="11">
                  <c:v>благотворительность</c:v>
                </c:pt>
                <c:pt idx="12">
                  <c:v>будущее</c:v>
                </c:pt>
              </c:strCache>
            </c:strRef>
          </c:cat>
          <c:val>
            <c:numRef>
              <c:f>Лист1!$B$2:$B$14</c:f>
              <c:numCache>
                <c:formatCode>General</c:formatCode>
                <c:ptCount val="13"/>
                <c:pt idx="0">
                  <c:v>1.2</c:v>
                </c:pt>
                <c:pt idx="1">
                  <c:v>1.2</c:v>
                </c:pt>
                <c:pt idx="2">
                  <c:v>1.2</c:v>
                </c:pt>
                <c:pt idx="3">
                  <c:v>1.2</c:v>
                </c:pt>
                <c:pt idx="4">
                  <c:v>1.2</c:v>
                </c:pt>
                <c:pt idx="5">
                  <c:v>1.2</c:v>
                </c:pt>
                <c:pt idx="6">
                  <c:v>1.2</c:v>
                </c:pt>
                <c:pt idx="7">
                  <c:v>1.2</c:v>
                </c:pt>
                <c:pt idx="8">
                  <c:v>1.2</c:v>
                </c:pt>
                <c:pt idx="9">
                  <c:v>1.2</c:v>
                </c:pt>
                <c:pt idx="10">
                  <c:v>1.2</c:v>
                </c:pt>
                <c:pt idx="11">
                  <c:v>1.2</c:v>
                </c:pt>
                <c:pt idx="12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7D-412B-981C-5983B8441A6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2130400854031161E-2"/>
          <c:y val="2.7999295006454497E-2"/>
          <c:w val="0.3562386715268927"/>
          <c:h val="0.970498497125245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Техника «ВКЛАД»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НОВЫЙ ИНСТРУМЕНТ</a:t>
            </a:r>
          </a:p>
          <a:p>
            <a:r>
              <a:rPr lang="ru-RU" dirty="0" smtClean="0"/>
              <a:t>СОЗДАНИЯ ПАРТНЕРОВ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8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3" r="5553"/>
          <a:stretch>
            <a:fillRect/>
          </a:stretch>
        </p:blipFill>
        <p:spPr>
          <a:xfrm>
            <a:off x="7653402" y="0"/>
            <a:ext cx="4538597" cy="685800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85443" y="2129425"/>
            <a:ext cx="5776646" cy="48851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30-минутная встреча</a:t>
            </a:r>
            <a:br>
              <a:rPr lang="ru-RU" dirty="0" smtClean="0"/>
            </a:br>
            <a:r>
              <a:rPr lang="ru-RU" dirty="0" smtClean="0"/>
              <a:t>для выявления потребностей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15233" y="2517732"/>
            <a:ext cx="4922730" cy="229226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План: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dirty="0" smtClean="0"/>
              <a:t>Подстройка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dirty="0" smtClean="0"/>
              <a:t>Регламент и правила встречи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dirty="0" smtClean="0"/>
              <a:t>Первая часть – круг потребностей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dirty="0" smtClean="0"/>
              <a:t>Вторая часть – определение одной сферы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dirty="0" smtClean="0"/>
              <a:t>Назначение второй встречи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5443" y="5323562"/>
            <a:ext cx="577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Вам надо завтра до 18.00 со мной связаться. Если я не увижу от вас сообщения или звонка, я понимаю, что вы дальше двигаетесь самостоятельно. В любом случае, вам была полезна встреча? (попросить оставить комментарий под вашим постом в </a:t>
            </a:r>
            <a:r>
              <a:rPr lang="ru-RU" sz="1200" dirty="0" err="1" smtClean="0"/>
              <a:t>инстаграмм</a:t>
            </a:r>
            <a:r>
              <a:rPr lang="ru-RU" sz="1200" dirty="0" smtClean="0"/>
              <a:t>)</a:t>
            </a:r>
            <a:endParaRPr lang="en-US" sz="1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85443" y="841756"/>
            <a:ext cx="54613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Делайте пользу!</a:t>
            </a:r>
            <a:endParaRPr lang="ru-RU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734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38254" y="1662545"/>
            <a:ext cx="66169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/>
              <a:t>Помогу именно Вам за 30 мин. Найти способ, как зарабатывать через интернет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Помогу разобраться что у вас в жизни сейчас не работает и как быть там, где вы хотите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Запуск своего бизнеса онлайн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Поиск новой ниши для бизнеса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Как запустить свой бизнес в нише </a:t>
            </a:r>
            <a:r>
              <a:rPr lang="en-US" dirty="0" err="1" smtClean="0"/>
              <a:t>welllness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uk-UA" dirty="0" smtClean="0"/>
              <a:t>30-минутная </a:t>
            </a:r>
            <a:r>
              <a:rPr lang="uk-UA" dirty="0" err="1" smtClean="0"/>
              <a:t>консультация</a:t>
            </a:r>
            <a:r>
              <a:rPr lang="uk-UA" dirty="0" smtClean="0"/>
              <a:t> «</a:t>
            </a:r>
            <a:r>
              <a:rPr lang="uk-UA" dirty="0" err="1" smtClean="0"/>
              <a:t>Как</a:t>
            </a:r>
            <a:r>
              <a:rPr lang="uk-UA" dirty="0" smtClean="0"/>
              <a:t> </a:t>
            </a:r>
            <a:r>
              <a:rPr lang="uk-UA" dirty="0" err="1" smtClean="0"/>
              <a:t>создать</a:t>
            </a:r>
            <a:r>
              <a:rPr lang="uk-UA" dirty="0" smtClean="0"/>
              <a:t> </a:t>
            </a:r>
            <a:r>
              <a:rPr lang="uk-UA" dirty="0" err="1" smtClean="0"/>
              <a:t>еще</a:t>
            </a:r>
            <a:r>
              <a:rPr lang="uk-UA" dirty="0" smtClean="0"/>
              <a:t> один </a:t>
            </a:r>
            <a:r>
              <a:rPr lang="uk-UA" dirty="0" err="1" smtClean="0"/>
              <a:t>источник</a:t>
            </a:r>
            <a:r>
              <a:rPr lang="uk-UA" dirty="0" smtClean="0"/>
              <a:t> </a:t>
            </a:r>
            <a:r>
              <a:rPr lang="uk-UA" dirty="0" err="1" smtClean="0"/>
              <a:t>дохода</a:t>
            </a:r>
            <a:r>
              <a:rPr lang="uk-UA" dirty="0" smtClean="0"/>
              <a:t>»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Как открыть свой бизнес,  если даже не знаете с чего начать</a:t>
            </a:r>
            <a:endParaRPr lang="uk-UA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3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Колесо</a:t>
            </a:r>
            <a:br>
              <a:rPr lang="ru-RU" dirty="0" smtClean="0"/>
            </a:br>
            <a:r>
              <a:rPr lang="ru-RU" dirty="0" smtClean="0"/>
              <a:t>Здоровье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775758"/>
              </p:ext>
            </p:extLst>
          </p:nvPr>
        </p:nvGraphicFramePr>
        <p:xfrm>
          <a:off x="5118100" y="803275"/>
          <a:ext cx="6281738" cy="524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111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Колесо</a:t>
            </a:r>
            <a:br>
              <a:rPr lang="ru-RU" dirty="0" smtClean="0"/>
            </a:br>
            <a:r>
              <a:rPr lang="ru-RU" dirty="0" smtClean="0"/>
              <a:t>Бизнес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242787"/>
              </p:ext>
            </p:extLst>
          </p:nvPr>
        </p:nvGraphicFramePr>
        <p:xfrm>
          <a:off x="5118100" y="803275"/>
          <a:ext cx="6281738" cy="524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815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Колесо</a:t>
            </a:r>
            <a:br>
              <a:rPr lang="ru-RU" dirty="0" smtClean="0"/>
            </a:br>
            <a:r>
              <a:rPr lang="ru-RU" dirty="0" smtClean="0"/>
              <a:t>Доход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212548"/>
              </p:ext>
            </p:extLst>
          </p:nvPr>
        </p:nvGraphicFramePr>
        <p:xfrm>
          <a:off x="5118100" y="803275"/>
          <a:ext cx="6281738" cy="524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223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Хобби,</a:t>
            </a:r>
            <a:br>
              <a:rPr lang="ru-RU" dirty="0" smtClean="0"/>
            </a:br>
            <a:r>
              <a:rPr lang="ru-RU" dirty="0" smtClean="0"/>
              <a:t>свободное время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874981"/>
              </p:ext>
            </p:extLst>
          </p:nvPr>
        </p:nvGraphicFramePr>
        <p:xfrm>
          <a:off x="5118100" y="803275"/>
          <a:ext cx="6281738" cy="524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10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7289" y="1504379"/>
            <a:ext cx="3500828" cy="3140773"/>
          </a:xfrm>
        </p:spPr>
        <p:txBody>
          <a:bodyPr>
            <a:normAutofit/>
          </a:bodyPr>
          <a:lstStyle/>
          <a:p>
            <a:r>
              <a:rPr lang="ru-RU" dirty="0"/>
              <a:t>Создаем WOW эффект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3-мя </a:t>
            </a:r>
            <a:r>
              <a:rPr lang="ru-RU" dirty="0"/>
              <a:t>ключевыми вопросами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4"/>
          </p:nvPr>
        </p:nvSpPr>
        <p:spPr>
          <a:xfrm>
            <a:off x="4773168" y="659854"/>
            <a:ext cx="6803135" cy="564950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1. Если бы вам нужно было решить эту проблему за 1 год, что бы вы сделали</a:t>
            </a:r>
            <a:r>
              <a:rPr lang="ru-RU" dirty="0" smtClean="0"/>
              <a:t>?</a:t>
            </a:r>
          </a:p>
          <a:p>
            <a:r>
              <a:rPr lang="ru-RU" dirty="0"/>
              <a:t>2. Если бы вам нужно было решить эту проблему всего за 1 неделю, что бы вы сделали</a:t>
            </a:r>
            <a:r>
              <a:rPr lang="ru-RU" dirty="0" smtClean="0"/>
              <a:t>?</a:t>
            </a:r>
          </a:p>
          <a:p>
            <a:r>
              <a:rPr lang="ru-RU" dirty="0"/>
              <a:t>3. Опираясь на ответы на вопросы 1 и 2, какое действие вы можете сделать завтра утром, </a:t>
            </a:r>
            <a:r>
              <a:rPr lang="ru-RU" dirty="0" smtClean="0"/>
              <a:t>которое поможет </a:t>
            </a:r>
            <a:r>
              <a:rPr lang="ru-RU" dirty="0"/>
              <a:t>вам решить вашу проблему</a:t>
            </a:r>
            <a:r>
              <a:rPr lang="ru-RU" dirty="0" smtClean="0"/>
              <a:t>?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Является ли это решение полным / комплексным? Нет.</a:t>
            </a:r>
          </a:p>
          <a:p>
            <a:pPr marL="0" indent="0">
              <a:buNone/>
            </a:pPr>
            <a:r>
              <a:rPr lang="ru-RU" dirty="0"/>
              <a:t>Является ли это решение постоянным и долгоиграющим? Конечно же нет.</a:t>
            </a:r>
          </a:p>
          <a:p>
            <a:pPr marL="0" indent="0">
              <a:buNone/>
            </a:pPr>
            <a:r>
              <a:rPr lang="ru-RU" dirty="0"/>
              <a:t>Но у клиента появляется понимание решения, понимание следующих шагов, он </a:t>
            </a:r>
            <a:r>
              <a:rPr lang="ru-RU" dirty="0" smtClean="0"/>
              <a:t>начинает двигаться </a:t>
            </a:r>
            <a:r>
              <a:rPr lang="ru-RU" dirty="0"/>
              <a:t>вперед, и ситуация начинает меняться к лучшему.</a:t>
            </a:r>
          </a:p>
          <a:p>
            <a:pPr marL="0" indent="0">
              <a:buNone/>
            </a:pPr>
            <a:r>
              <a:rPr lang="ru-RU" dirty="0"/>
              <a:t>Этого вполне достаточно для того, чтобы клиент решил дальше с вами работать или нет, и </a:t>
            </a:r>
            <a:r>
              <a:rPr lang="ru-RU" dirty="0" smtClean="0"/>
              <a:t>для того</a:t>
            </a:r>
            <a:r>
              <a:rPr lang="ru-RU" dirty="0"/>
              <a:t>, чтобы Вы поняли, стоит ли Вам дальше работать с этим клиентом.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1283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TM16401371[[fn=Атлас]]</Template>
  <TotalTime>191</TotalTime>
  <Words>324</Words>
  <Application>Microsoft Office PowerPoint</Application>
  <PresentationFormat>Широкоэкранный</PresentationFormat>
  <Paragraphs>54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</vt:lpstr>
      <vt:lpstr>Техника «ВКЛАД»</vt:lpstr>
      <vt:lpstr>30-минутная встреча для выявления потребностей</vt:lpstr>
      <vt:lpstr>Примеры</vt:lpstr>
      <vt:lpstr>Колесо Здоровье</vt:lpstr>
      <vt:lpstr>Колесо Бизнес</vt:lpstr>
      <vt:lpstr>Колесо Доход</vt:lpstr>
      <vt:lpstr>Хобби, свободное время</vt:lpstr>
      <vt:lpstr>Создаем WOW эффект  3-мя ключевыми вопросами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Техника «ВКЛАД»</dc:title>
  <dc:creator>Григорий Каданер</dc:creator>
  <cp:lastModifiedBy>Григорий Каданер</cp:lastModifiedBy>
  <cp:revision>7</cp:revision>
  <dcterms:created xsi:type="dcterms:W3CDTF">2019-07-30T14:25:36Z</dcterms:created>
  <dcterms:modified xsi:type="dcterms:W3CDTF">2019-07-30T17:36:45Z</dcterms:modified>
</cp:coreProperties>
</file>