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4" r:id="rId3"/>
    <p:sldId id="283" r:id="rId4"/>
    <p:sldId id="285" r:id="rId5"/>
    <p:sldId id="287" r:id="rId6"/>
    <p:sldId id="295" r:id="rId7"/>
    <p:sldId id="296" r:id="rId8"/>
    <p:sldId id="293" r:id="rId9"/>
    <p:sldId id="292" r:id="rId10"/>
    <p:sldId id="290" r:id="rId11"/>
    <p:sldId id="291" r:id="rId12"/>
    <p:sldId id="294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94C"/>
    <a:srgbClr val="579B88"/>
    <a:srgbClr val="00ACC1"/>
    <a:srgbClr val="2D3142"/>
    <a:srgbClr val="7451EB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613DA-4255-4206-A3B5-884EF1A4C597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5A450-159B-4C25-9E8A-CFA20D259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366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0EDCA-1BA7-4E58-A5A4-770FD6648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08B7F4-F229-42BE-90C3-4C48DC5ED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1251E7-4951-47CE-9AC0-B4A0C746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002E-8804-4677-8B81-1834B8D9FE9D}" type="datetime1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ED425B-A9BA-46FE-B2B7-DEA39B48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C5D137-0B18-45EC-8BCD-762ABED5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969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C9E81C-0DF8-49F5-9BA9-CAB2EAD7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1B15AE-87FF-463F-8E27-575353EF2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4430CC-1505-4151-A862-3E7E75FC5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045E-266D-4751-A1ED-F71B324B99A2}" type="datetime1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8BCFFD-CB24-403E-B513-C24448756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1445B9-E6D3-465B-9667-1A615C648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54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C14F998-ACF1-4391-935F-23EA16F5B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D2A779-4925-4911-A348-540E653E8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A4E7DA-FB5D-4F05-A3B2-9CB6EADE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FC7F-3E0B-4F7A-A72C-55E9B8D1D097}" type="datetime1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ACD13E-B805-42C2-B1BE-595E7BB1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76E206-79CF-4349-B998-44F7DC67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07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8AFD51-9D59-4347-A3CB-6314D6FD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9516EB-6301-4BA8-B131-1485C684E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4563FA-32E7-49FC-8516-D528115F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FB2D-EA3E-4DEA-BB9D-5B6B87910378}" type="datetime1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94CBBD-5D8E-4573-8AC3-4F35EC0A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5EC38A-0A3A-421C-90B1-A5008CE9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2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5C0C0A-F7B6-46AC-ADAC-778F3C9E0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1D1C3B-CBAA-4C68-A04C-C2DC1B0D8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42F1CB-9900-4EC7-BC55-488CD439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5BD9-B899-460F-B539-19634B69DBA5}" type="datetime1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5F7F5A-1753-4918-8FF0-EDE02FD7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BF25CA-65C2-43D1-9FAC-0C652CBE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91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CDDA49-D455-4507-A581-7B86FEE1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DCAAA5-18D6-4176-BF43-3375EDD8F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C0AB2A-F2A6-4EDA-94C0-94091B83A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804ADE-C1F9-49C3-9E9B-ACB139A5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045D-F434-4C28-9E99-1168037B8AC4}" type="datetime1">
              <a:rPr lang="fr-FR" smtClean="0"/>
              <a:t>13/03/2020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EABF61-AB89-4792-A275-27515DBD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2370F5-A710-46FE-972B-53612E73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4607D6-A1F0-44FA-95F9-63E0303D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CE6E18-02E8-4BA1-A5F4-6D26C8329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C48F7A-30D8-493E-910F-415FE548B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1227E3-8EDB-4EA3-AADC-BBA9E110F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343DF80-7C46-4938-B0E0-6D09BEBA1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F044F2C-C90A-4812-B3E4-427C5C4DB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77DD-6C00-46AD-9800-703F5B97EE2E}" type="datetime1">
              <a:rPr lang="fr-FR" smtClean="0"/>
              <a:t>13/03/2020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B872630-B749-48BD-AAC6-3CAC4D04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DFFCF69-1569-4EAD-82CB-4137ED3E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68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CA4F96-9EF4-4A13-A28A-0D48642BE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50C8F5-0ED1-49B8-82C9-980EEF96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31E5-CC38-4744-9DCB-1E61EBCD3BAF}" type="datetime1">
              <a:rPr lang="fr-FR" smtClean="0"/>
              <a:t>13/03/2020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1C6D98-178E-4D1D-9CA4-BFF7B994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2FAAC6-E6F1-4F43-B9B7-3FE8F642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65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E418D27-975C-4818-B041-5445851E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C6E5-9977-4513-BDE4-39CC98AED8FA}" type="datetime1">
              <a:rPr lang="fr-FR" smtClean="0"/>
              <a:t>13/03/2020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A4BF023-BDA5-4ECF-9CC5-3799F4D5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B81EDC-9D31-4DF2-9908-5EE0CF94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15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B8DF9A-982C-46C2-B96A-6CF949644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22A7BE-F120-4359-AB40-9A6C82AEF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CC055A-CBF4-4110-93E6-5A6B38B61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0444E1-9BF7-4987-B7DD-72B01986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5C4C-CC6F-40A5-B4BE-1A41830CD75C}" type="datetime1">
              <a:rPr lang="fr-FR" smtClean="0"/>
              <a:t>13/03/2020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050810-CD8F-4B6F-8998-EF0F9408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A10C38-6AD5-4162-9E46-4F68791E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68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5098F9-F0BF-4505-BCA7-2AE988BB7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C5E9714-BF1B-4B32-8663-0EE8DB31C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0F33C6-0DC5-4C53-8FF3-B6A668FAF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C43B0A-A572-4BAB-93B8-90040C7E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EBF6-0876-4D14-83A3-F5C5BD2DF8E5}" type="datetime1">
              <a:rPr lang="fr-FR" smtClean="0"/>
              <a:t>13/03/2020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8D0C5D-8D6C-4488-9D55-AF2A9CDC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949EAC-B4A6-4FDC-AB8C-6B26FA54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22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FCB94F-F75C-4C83-9F31-70A912A5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0E2495-F964-4B0C-8600-FE753BDB0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43B519-7277-42AE-B2E9-3666E22A5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4EABA-510C-413E-AB45-35724D0C1BF4}" type="datetime1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8FB2E9-D027-4F3F-958C-36789E8F7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2BF3E-94F1-430D-AA3D-C684B2507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22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packs/programming-6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packs/programming-61" TargetMode="External"/><Relationship Id="rId7" Type="http://schemas.openxmlformats.org/officeDocument/2006/relationships/hyperlink" Target="http://aguillo.activity-net.com/oc/omf/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packs/programming-61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aguillo.activity-net.com/oc/omf/index.html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packs/programming-6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hyperlink" Target="http://aguillo.activity-net.com/oc/omf/index.html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hyperlink" Target="https://www.flaticon.com/packs/programming-61" TargetMode="External"/><Relationship Id="rId9" Type="http://schemas.openxmlformats.org/officeDocument/2006/relationships/hyperlink" Target="http://aguillo.activity-net.com/oc/omf/index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packs/programming-6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hyperlink" Target="http://aguillo.activity-net.com/oc/omf/index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Gyo/p3_anim_we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A515865-8238-442F-A294-BE7FE2C9C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664" y="2014039"/>
            <a:ext cx="6578672" cy="78786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E12C10-06CB-49A0-9826-D3D9A921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1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277445C-2D2E-42A8-A3D9-E7EAF51D8D90}"/>
              </a:ext>
            </a:extLst>
          </p:cNvPr>
          <p:cNvSpPr txBox="1"/>
          <p:nvPr/>
        </p:nvSpPr>
        <p:spPr>
          <a:xfrm>
            <a:off x="849087" y="3699227"/>
            <a:ext cx="10493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 3 </a:t>
            </a:r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Dynamiser une page web avec des animations CSS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4836314-D884-49B4-B0AF-5D9F2DF734E0}"/>
              </a:ext>
            </a:extLst>
          </p:cNvPr>
          <p:cNvSpPr txBox="1"/>
          <p:nvPr/>
        </p:nvSpPr>
        <p:spPr>
          <a:xfrm>
            <a:off x="3581399" y="4412109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Etudiant : Alexandre Guillo</a:t>
            </a:r>
          </a:p>
          <a:p>
            <a:pPr algn="ctr"/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Mentor : Cédric Law-Dune</a:t>
            </a:r>
          </a:p>
          <a:p>
            <a:pPr algn="ctr"/>
            <a:endParaRPr lang="fr-F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fr-F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Soutenance du – mars 2020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33A25C-D5C0-417C-8B02-C2506ACF0F6E}"/>
              </a:ext>
            </a:extLst>
          </p:cNvPr>
          <p:cNvSpPr/>
          <p:nvPr/>
        </p:nvSpPr>
        <p:spPr>
          <a:xfrm>
            <a:off x="0" y="0"/>
            <a:ext cx="214604" cy="6858000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47CB60-F5DE-4081-BF06-6B417FC8D97F}"/>
              </a:ext>
            </a:extLst>
          </p:cNvPr>
          <p:cNvSpPr/>
          <p:nvPr/>
        </p:nvSpPr>
        <p:spPr>
          <a:xfrm>
            <a:off x="283027" y="0"/>
            <a:ext cx="80866" cy="6858000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B2B0A5A-5618-4529-87C5-42A239D62B5E}"/>
              </a:ext>
            </a:extLst>
          </p:cNvPr>
          <p:cNvSpPr txBox="1"/>
          <p:nvPr/>
        </p:nvSpPr>
        <p:spPr>
          <a:xfrm>
            <a:off x="2205134" y="2924790"/>
            <a:ext cx="7781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Formation développeur web junior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BFAAAA7-1AA7-42C9-B138-74C936149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143" y="6375056"/>
            <a:ext cx="327711" cy="32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64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10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Le rétrocompatibilité des navigateurs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60C1D9E4-D029-49D0-8678-D11BF8471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377" y="1276623"/>
            <a:ext cx="786208" cy="741001"/>
          </a:xfrm>
          <a:prstGeom prst="rect">
            <a:avLst/>
          </a:prstGeom>
        </p:spPr>
      </p:pic>
      <p:pic>
        <p:nvPicPr>
          <p:cNvPr id="18" name="Image 1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1A5158D-8994-4F1C-B984-26CC4EFE8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518" y="1353255"/>
            <a:ext cx="741001" cy="741001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AE822D5C-875C-4922-B73D-6B4D07D07F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59" y="1347066"/>
            <a:ext cx="684305" cy="68430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97D9111-1698-471D-BC3F-CD741CA061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4878" y="2356536"/>
            <a:ext cx="2478365" cy="37375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88C34F9-1FD6-4E15-B056-E12CFF3A1D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6027" y="2356536"/>
            <a:ext cx="2485062" cy="37375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E6F88F3-CDB4-4F2F-B9D4-CC84CC4BEB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5673" y="2356536"/>
            <a:ext cx="2495016" cy="37375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40285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11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Validation W3C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66B9F4-7AD4-4D9A-8246-95FCCDF35855}"/>
              </a:ext>
            </a:extLst>
          </p:cNvPr>
          <p:cNvSpPr txBox="1"/>
          <p:nvPr/>
        </p:nvSpPr>
        <p:spPr>
          <a:xfrm>
            <a:off x="738231" y="6370623"/>
            <a:ext cx="3531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err="1"/>
              <a:t>Icons</a:t>
            </a:r>
            <a:r>
              <a:rPr lang="fr-FR" sz="900" i="1" dirty="0"/>
              <a:t> pack by </a:t>
            </a:r>
            <a:r>
              <a:rPr lang="fr-FR" sz="900" i="1" dirty="0" err="1"/>
              <a:t>Freepik</a:t>
            </a:r>
            <a:r>
              <a:rPr lang="fr-FR" sz="900" i="1" dirty="0"/>
              <a:t> on </a:t>
            </a:r>
            <a:r>
              <a:rPr lang="fr-FR" sz="900" i="1" dirty="0">
                <a:hlinkClick r:id="rId3"/>
              </a:rPr>
              <a:t>flaticon.com</a:t>
            </a:r>
            <a:endParaRPr lang="fr-FR" sz="900" i="1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7F24F2D-9CDF-4806-9E82-8D67C1C99B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577" y="2301717"/>
            <a:ext cx="1177617" cy="117761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FAF46FA-DBC9-4989-A743-62FE37768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7022" y="1673026"/>
            <a:ext cx="4625873" cy="255431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E553D18-B73E-4470-A349-CA7422A808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7022" y="4477154"/>
            <a:ext cx="6461545" cy="1567491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8E5F2233-FFCC-4D62-B90E-415506057971}"/>
              </a:ext>
            </a:extLst>
          </p:cNvPr>
          <p:cNvSpPr/>
          <p:nvPr/>
        </p:nvSpPr>
        <p:spPr>
          <a:xfrm>
            <a:off x="2281804" y="1568741"/>
            <a:ext cx="7239699" cy="456361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845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12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FDFF9F1-0B0F-4D38-AAA5-C3FC80E7030E}"/>
              </a:ext>
            </a:extLst>
          </p:cNvPr>
          <p:cNvGrpSpPr/>
          <p:nvPr/>
        </p:nvGrpSpPr>
        <p:grpSpPr>
          <a:xfrm>
            <a:off x="0" y="2904688"/>
            <a:ext cx="12192000" cy="1048624"/>
            <a:chOff x="0" y="0"/>
            <a:chExt cx="12192000" cy="104862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45A592-8B05-4162-B887-3AF9CDC328ED}"/>
                </a:ext>
              </a:extLst>
            </p:cNvPr>
            <p:cNvSpPr/>
            <p:nvPr/>
          </p:nvSpPr>
          <p:spPr>
            <a:xfrm>
              <a:off x="0" y="0"/>
              <a:ext cx="12192000" cy="1048624"/>
            </a:xfrm>
            <a:prstGeom prst="rect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b="1" dirty="0"/>
                <a:t>MERCI DE VOTRE ATTENTION</a:t>
              </a:r>
              <a:endParaRPr lang="fr-FR" b="1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9B49342-8407-487F-93F9-3A290CD951B4}"/>
                </a:ext>
              </a:extLst>
            </p:cNvPr>
            <p:cNvSpPr/>
            <p:nvPr/>
          </p:nvSpPr>
          <p:spPr>
            <a:xfrm>
              <a:off x="0" y="949322"/>
              <a:ext cx="12192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12626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269FE6-D975-4156-93CB-C36464CC08BB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SOMMAIRE</a:t>
            </a:r>
            <a:endParaRPr lang="fr-FR" b="1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2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20CF514-E12E-43B0-A7D6-975456AAC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857DE07-5623-4919-8E1C-795B1A1ACFC5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7A4D82A1-ED11-4DCB-8C10-276F367FB070}"/>
              </a:ext>
            </a:extLst>
          </p:cNvPr>
          <p:cNvGrpSpPr/>
          <p:nvPr/>
        </p:nvGrpSpPr>
        <p:grpSpPr>
          <a:xfrm>
            <a:off x="2874933" y="4917313"/>
            <a:ext cx="6442134" cy="448445"/>
            <a:chOff x="1734754" y="3496161"/>
            <a:chExt cx="6442134" cy="448445"/>
          </a:xfrm>
        </p:grpSpPr>
        <p:sp>
          <p:nvSpPr>
            <p:cNvPr id="32" name="Flèche : pentagone 31">
              <a:extLst>
                <a:ext uri="{FF2B5EF4-FFF2-40B4-BE49-F238E27FC236}">
                  <a16:creationId xmlns:a16="http://schemas.microsoft.com/office/drawing/2014/main" id="{14F2B311-604B-4201-8E3D-2378406F7739}"/>
                </a:ext>
              </a:extLst>
            </p:cNvPr>
            <p:cNvSpPr/>
            <p:nvPr/>
          </p:nvSpPr>
          <p:spPr>
            <a:xfrm rot="10800000">
              <a:off x="1734754" y="3496161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Flèche : pentagone 22">
              <a:extLst>
                <a:ext uri="{FF2B5EF4-FFF2-40B4-BE49-F238E27FC236}">
                  <a16:creationId xmlns:a16="http://schemas.microsoft.com/office/drawing/2014/main" id="{57F1D2E3-7858-4118-AA8D-D5989227063F}"/>
                </a:ext>
              </a:extLst>
            </p:cNvPr>
            <p:cNvSpPr txBox="1"/>
            <p:nvPr/>
          </p:nvSpPr>
          <p:spPr>
            <a:xfrm rot="21600000">
              <a:off x="1846865" y="3496161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Utilisation de Git et GitHub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DFB14399-3AD3-4EB6-804A-F008CC86ECC0}"/>
              </a:ext>
            </a:extLst>
          </p:cNvPr>
          <p:cNvGrpSpPr/>
          <p:nvPr/>
        </p:nvGrpSpPr>
        <p:grpSpPr>
          <a:xfrm>
            <a:off x="2874933" y="4352023"/>
            <a:ext cx="6442134" cy="448445"/>
            <a:chOff x="1734754" y="4078470"/>
            <a:chExt cx="6442134" cy="448445"/>
          </a:xfrm>
        </p:grpSpPr>
        <p:sp>
          <p:nvSpPr>
            <p:cNvPr id="30" name="Flèche : pentagone 29">
              <a:extLst>
                <a:ext uri="{FF2B5EF4-FFF2-40B4-BE49-F238E27FC236}">
                  <a16:creationId xmlns:a16="http://schemas.microsoft.com/office/drawing/2014/main" id="{77EED977-815D-4748-9763-55F59E2CD2E2}"/>
                </a:ext>
              </a:extLst>
            </p:cNvPr>
            <p:cNvSpPr/>
            <p:nvPr/>
          </p:nvSpPr>
          <p:spPr>
            <a:xfrm rot="10800000">
              <a:off x="1734754" y="4078470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Flèche : pentagone 25">
              <a:extLst>
                <a:ext uri="{FF2B5EF4-FFF2-40B4-BE49-F238E27FC236}">
                  <a16:creationId xmlns:a16="http://schemas.microsoft.com/office/drawing/2014/main" id="{FD194302-5847-4271-88F1-DBA25D08E97D}"/>
                </a:ext>
              </a:extLst>
            </p:cNvPr>
            <p:cNvSpPr txBox="1"/>
            <p:nvPr/>
          </p:nvSpPr>
          <p:spPr>
            <a:xfrm rot="21600000">
              <a:off x="1846865" y="4078470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Référencement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A773147F-1B3D-47BC-98FD-70A7F6082748}"/>
              </a:ext>
            </a:extLst>
          </p:cNvPr>
          <p:cNvGrpSpPr/>
          <p:nvPr/>
        </p:nvGrpSpPr>
        <p:grpSpPr>
          <a:xfrm>
            <a:off x="2874933" y="1459405"/>
            <a:ext cx="6442134" cy="448445"/>
            <a:chOff x="1734754" y="2304"/>
            <a:chExt cx="6442134" cy="448445"/>
          </a:xfrm>
        </p:grpSpPr>
        <p:sp>
          <p:nvSpPr>
            <p:cNvPr id="44" name="Flèche : pentagone 43">
              <a:extLst>
                <a:ext uri="{FF2B5EF4-FFF2-40B4-BE49-F238E27FC236}">
                  <a16:creationId xmlns:a16="http://schemas.microsoft.com/office/drawing/2014/main" id="{A3B484EC-E28E-4A0D-B580-704829801932}"/>
                </a:ext>
              </a:extLst>
            </p:cNvPr>
            <p:cNvSpPr/>
            <p:nvPr/>
          </p:nvSpPr>
          <p:spPr>
            <a:xfrm rot="10800000">
              <a:off x="1734754" y="2304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Flèche : pentagone 4">
              <a:extLst>
                <a:ext uri="{FF2B5EF4-FFF2-40B4-BE49-F238E27FC236}">
                  <a16:creationId xmlns:a16="http://schemas.microsoft.com/office/drawing/2014/main" id="{6D92ABC3-10E9-4BA0-B59E-A8205735AD7E}"/>
                </a:ext>
              </a:extLst>
            </p:cNvPr>
            <p:cNvSpPr txBox="1"/>
            <p:nvPr/>
          </p:nvSpPr>
          <p:spPr>
            <a:xfrm rot="21600000">
              <a:off x="1846865" y="2304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Qui suis-je ?</a:t>
              </a:r>
            </a:p>
          </p:txBody>
        </p:sp>
      </p:grpSp>
      <p:sp>
        <p:nvSpPr>
          <p:cNvPr id="11" name="Ellipse 10">
            <a:extLst>
              <a:ext uri="{FF2B5EF4-FFF2-40B4-BE49-F238E27FC236}">
                <a16:creationId xmlns:a16="http://schemas.microsoft.com/office/drawing/2014/main" id="{592F5BEB-2E6B-48BD-AB80-7AF73EC03587}"/>
              </a:ext>
            </a:extLst>
          </p:cNvPr>
          <p:cNvSpPr/>
          <p:nvPr/>
        </p:nvSpPr>
        <p:spPr>
          <a:xfrm>
            <a:off x="2650710" y="1459405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1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361B0FA-943D-4943-92CC-63AC8FF53E07}"/>
              </a:ext>
            </a:extLst>
          </p:cNvPr>
          <p:cNvGrpSpPr/>
          <p:nvPr/>
        </p:nvGrpSpPr>
        <p:grpSpPr>
          <a:xfrm>
            <a:off x="2874933" y="2041714"/>
            <a:ext cx="6442134" cy="448445"/>
            <a:chOff x="1734754" y="584613"/>
            <a:chExt cx="6442134" cy="448445"/>
          </a:xfrm>
        </p:grpSpPr>
        <p:sp>
          <p:nvSpPr>
            <p:cNvPr id="42" name="Flèche : pentagone 41">
              <a:extLst>
                <a:ext uri="{FF2B5EF4-FFF2-40B4-BE49-F238E27FC236}">
                  <a16:creationId xmlns:a16="http://schemas.microsoft.com/office/drawing/2014/main" id="{69D0427D-D863-48CE-BBA3-FF550B5E5612}"/>
                </a:ext>
              </a:extLst>
            </p:cNvPr>
            <p:cNvSpPr/>
            <p:nvPr/>
          </p:nvSpPr>
          <p:spPr>
            <a:xfrm rot="10800000">
              <a:off x="1734754" y="584613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Flèche : pentagone 7">
              <a:extLst>
                <a:ext uri="{FF2B5EF4-FFF2-40B4-BE49-F238E27FC236}">
                  <a16:creationId xmlns:a16="http://schemas.microsoft.com/office/drawing/2014/main" id="{3FC33619-532F-4751-9E54-E72A626CC0A8}"/>
                </a:ext>
              </a:extLst>
            </p:cNvPr>
            <p:cNvSpPr txBox="1"/>
            <p:nvPr/>
          </p:nvSpPr>
          <p:spPr>
            <a:xfrm rot="21600000">
              <a:off x="1846865" y="584613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Les grandes lignes du projet</a:t>
              </a:r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4F72717C-A6BF-40A3-AD7D-94E61C851F8F}"/>
              </a:ext>
            </a:extLst>
          </p:cNvPr>
          <p:cNvSpPr/>
          <p:nvPr/>
        </p:nvSpPr>
        <p:spPr>
          <a:xfrm>
            <a:off x="2650710" y="2041714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2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921062C-5C04-42AE-B0E8-A011A0F78770}"/>
              </a:ext>
            </a:extLst>
          </p:cNvPr>
          <p:cNvGrpSpPr/>
          <p:nvPr/>
        </p:nvGrpSpPr>
        <p:grpSpPr>
          <a:xfrm>
            <a:off x="2874933" y="2624024"/>
            <a:ext cx="6442134" cy="448445"/>
            <a:chOff x="1734754" y="1166923"/>
            <a:chExt cx="6442134" cy="448445"/>
          </a:xfrm>
        </p:grpSpPr>
        <p:sp>
          <p:nvSpPr>
            <p:cNvPr id="40" name="Flèche : pentagone 39">
              <a:extLst>
                <a:ext uri="{FF2B5EF4-FFF2-40B4-BE49-F238E27FC236}">
                  <a16:creationId xmlns:a16="http://schemas.microsoft.com/office/drawing/2014/main" id="{E7A6F9FC-2C5F-4376-90DB-4F45FF93AFFC}"/>
                </a:ext>
              </a:extLst>
            </p:cNvPr>
            <p:cNvSpPr/>
            <p:nvPr/>
          </p:nvSpPr>
          <p:spPr>
            <a:xfrm rot="10800000">
              <a:off x="1734754" y="1166923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Flèche : pentagone 10">
              <a:extLst>
                <a:ext uri="{FF2B5EF4-FFF2-40B4-BE49-F238E27FC236}">
                  <a16:creationId xmlns:a16="http://schemas.microsoft.com/office/drawing/2014/main" id="{497D10C1-4500-4E0D-917F-D99771C6EFA0}"/>
                </a:ext>
              </a:extLst>
            </p:cNvPr>
            <p:cNvSpPr txBox="1"/>
            <p:nvPr/>
          </p:nvSpPr>
          <p:spPr>
            <a:xfrm rot="21600000">
              <a:off x="1846865" y="1166923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Responsive sur </a:t>
              </a:r>
              <a:r>
                <a:rPr lang="fr-FR" sz="2000" dirty="0"/>
                <a:t>mobile</a:t>
              </a:r>
              <a:endParaRPr lang="fr-FR" sz="2000" kern="1200" dirty="0"/>
            </a:p>
          </p:txBody>
        </p:sp>
      </p:grpSp>
      <p:sp>
        <p:nvSpPr>
          <p:cNvPr id="15" name="Ellipse 14">
            <a:extLst>
              <a:ext uri="{FF2B5EF4-FFF2-40B4-BE49-F238E27FC236}">
                <a16:creationId xmlns:a16="http://schemas.microsoft.com/office/drawing/2014/main" id="{2E43AB99-8E96-4152-B2C1-202BFAAA1A7D}"/>
              </a:ext>
            </a:extLst>
          </p:cNvPr>
          <p:cNvSpPr/>
          <p:nvPr/>
        </p:nvSpPr>
        <p:spPr>
          <a:xfrm>
            <a:off x="2650710" y="2624024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3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0B5C54D-939A-45C8-8889-0605C5586C42}"/>
              </a:ext>
            </a:extLst>
          </p:cNvPr>
          <p:cNvGrpSpPr/>
          <p:nvPr/>
        </p:nvGrpSpPr>
        <p:grpSpPr>
          <a:xfrm>
            <a:off x="2874933" y="3206333"/>
            <a:ext cx="6442134" cy="448445"/>
            <a:chOff x="1734754" y="1749232"/>
            <a:chExt cx="6442134" cy="448445"/>
          </a:xfrm>
        </p:grpSpPr>
        <p:sp>
          <p:nvSpPr>
            <p:cNvPr id="38" name="Flèche : pentagone 37">
              <a:extLst>
                <a:ext uri="{FF2B5EF4-FFF2-40B4-BE49-F238E27FC236}">
                  <a16:creationId xmlns:a16="http://schemas.microsoft.com/office/drawing/2014/main" id="{D76693D9-3E8B-4489-9650-27CB8F26844B}"/>
                </a:ext>
              </a:extLst>
            </p:cNvPr>
            <p:cNvSpPr/>
            <p:nvPr/>
          </p:nvSpPr>
          <p:spPr>
            <a:xfrm rot="10800000">
              <a:off x="1734754" y="1749232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Flèche : pentagone 13">
              <a:extLst>
                <a:ext uri="{FF2B5EF4-FFF2-40B4-BE49-F238E27FC236}">
                  <a16:creationId xmlns:a16="http://schemas.microsoft.com/office/drawing/2014/main" id="{052A1F1C-417D-4E86-B4EC-DFFEE866E25F}"/>
                </a:ext>
              </a:extLst>
            </p:cNvPr>
            <p:cNvSpPr txBox="1"/>
            <p:nvPr/>
          </p:nvSpPr>
          <p:spPr>
            <a:xfrm rot="21600000">
              <a:off x="1846865" y="1749232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Responsive sur tablette</a:t>
              </a:r>
            </a:p>
          </p:txBody>
        </p:sp>
      </p:grpSp>
      <p:sp>
        <p:nvSpPr>
          <p:cNvPr id="17" name="Ellipse 16">
            <a:extLst>
              <a:ext uri="{FF2B5EF4-FFF2-40B4-BE49-F238E27FC236}">
                <a16:creationId xmlns:a16="http://schemas.microsoft.com/office/drawing/2014/main" id="{D9AD4360-CB52-49AC-8091-4611A4CFABD8}"/>
              </a:ext>
            </a:extLst>
          </p:cNvPr>
          <p:cNvSpPr/>
          <p:nvPr/>
        </p:nvSpPr>
        <p:spPr>
          <a:xfrm>
            <a:off x="2650710" y="3206333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4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C2033579-D76B-4D2C-A1A7-70928A06569E}"/>
              </a:ext>
            </a:extLst>
          </p:cNvPr>
          <p:cNvGrpSpPr/>
          <p:nvPr/>
        </p:nvGrpSpPr>
        <p:grpSpPr>
          <a:xfrm>
            <a:off x="2874933" y="5498045"/>
            <a:ext cx="6442134" cy="448445"/>
            <a:chOff x="1734754" y="2331542"/>
            <a:chExt cx="6442134" cy="448445"/>
          </a:xfrm>
        </p:grpSpPr>
        <p:sp>
          <p:nvSpPr>
            <p:cNvPr id="36" name="Flèche : pentagone 35">
              <a:extLst>
                <a:ext uri="{FF2B5EF4-FFF2-40B4-BE49-F238E27FC236}">
                  <a16:creationId xmlns:a16="http://schemas.microsoft.com/office/drawing/2014/main" id="{52CC44D8-DD61-46D0-9453-AE4294A34791}"/>
                </a:ext>
              </a:extLst>
            </p:cNvPr>
            <p:cNvSpPr/>
            <p:nvPr/>
          </p:nvSpPr>
          <p:spPr>
            <a:xfrm rot="10800000">
              <a:off x="1734754" y="2331542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Flèche : pentagone 16">
              <a:extLst>
                <a:ext uri="{FF2B5EF4-FFF2-40B4-BE49-F238E27FC236}">
                  <a16:creationId xmlns:a16="http://schemas.microsoft.com/office/drawing/2014/main" id="{160349BA-5DD2-4EF8-9943-85A6F139D651}"/>
                </a:ext>
              </a:extLst>
            </p:cNvPr>
            <p:cNvSpPr txBox="1"/>
            <p:nvPr/>
          </p:nvSpPr>
          <p:spPr>
            <a:xfrm rot="21600000">
              <a:off x="1846865" y="2331542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Rétrocompatibilité avec les principaux navigateurs</a:t>
              </a:r>
            </a:p>
          </p:txBody>
        </p:sp>
      </p:grpSp>
      <p:sp>
        <p:nvSpPr>
          <p:cNvPr id="19" name="Ellipse 18">
            <a:extLst>
              <a:ext uri="{FF2B5EF4-FFF2-40B4-BE49-F238E27FC236}">
                <a16:creationId xmlns:a16="http://schemas.microsoft.com/office/drawing/2014/main" id="{BFF281FD-DF31-4D8C-8AF1-1DFCC261BAF7}"/>
              </a:ext>
            </a:extLst>
          </p:cNvPr>
          <p:cNvSpPr/>
          <p:nvPr/>
        </p:nvSpPr>
        <p:spPr>
          <a:xfrm>
            <a:off x="2650711" y="4329190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6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DA525F31-6FAB-4A5F-9C47-D02A3FB05232}"/>
              </a:ext>
            </a:extLst>
          </p:cNvPr>
          <p:cNvGrpSpPr/>
          <p:nvPr/>
        </p:nvGrpSpPr>
        <p:grpSpPr>
          <a:xfrm>
            <a:off x="2874933" y="6080354"/>
            <a:ext cx="6442134" cy="448445"/>
            <a:chOff x="1734754" y="2913851"/>
            <a:chExt cx="6442134" cy="448445"/>
          </a:xfrm>
        </p:grpSpPr>
        <p:sp>
          <p:nvSpPr>
            <p:cNvPr id="34" name="Flèche : pentagone 33">
              <a:extLst>
                <a:ext uri="{FF2B5EF4-FFF2-40B4-BE49-F238E27FC236}">
                  <a16:creationId xmlns:a16="http://schemas.microsoft.com/office/drawing/2014/main" id="{CF6397E2-07BB-45E9-AED4-C3D42A94E5CC}"/>
                </a:ext>
              </a:extLst>
            </p:cNvPr>
            <p:cNvSpPr/>
            <p:nvPr/>
          </p:nvSpPr>
          <p:spPr>
            <a:xfrm rot="10800000">
              <a:off x="1734754" y="2913851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Flèche : pentagone 19">
              <a:extLst>
                <a:ext uri="{FF2B5EF4-FFF2-40B4-BE49-F238E27FC236}">
                  <a16:creationId xmlns:a16="http://schemas.microsoft.com/office/drawing/2014/main" id="{6C55D922-B2F3-4875-9E03-C4BEAEFE5D04}"/>
                </a:ext>
              </a:extLst>
            </p:cNvPr>
            <p:cNvSpPr txBox="1"/>
            <p:nvPr/>
          </p:nvSpPr>
          <p:spPr>
            <a:xfrm rot="21600000">
              <a:off x="1846865" y="2913851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Validation W3C</a:t>
              </a:r>
            </a:p>
          </p:txBody>
        </p:sp>
      </p:grpSp>
      <p:sp>
        <p:nvSpPr>
          <p:cNvPr id="21" name="Ellipse 20">
            <a:extLst>
              <a:ext uri="{FF2B5EF4-FFF2-40B4-BE49-F238E27FC236}">
                <a16:creationId xmlns:a16="http://schemas.microsoft.com/office/drawing/2014/main" id="{11E02471-2D7A-4536-BCA3-1EE95D9371B4}"/>
              </a:ext>
            </a:extLst>
          </p:cNvPr>
          <p:cNvSpPr/>
          <p:nvPr/>
        </p:nvSpPr>
        <p:spPr>
          <a:xfrm>
            <a:off x="2650711" y="4911499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7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1781C6EC-674D-47F0-AFF9-4AB15834639D}"/>
              </a:ext>
            </a:extLst>
          </p:cNvPr>
          <p:cNvSpPr/>
          <p:nvPr/>
        </p:nvSpPr>
        <p:spPr>
          <a:xfrm>
            <a:off x="2650711" y="5493809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8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59B61CE-3269-4A36-A4DD-78E6116E1286}"/>
              </a:ext>
            </a:extLst>
          </p:cNvPr>
          <p:cNvSpPr/>
          <p:nvPr/>
        </p:nvSpPr>
        <p:spPr>
          <a:xfrm>
            <a:off x="2650711" y="6076118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9</a:t>
            </a:r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BE7968D4-2BC0-48D7-8143-C24AC9315446}"/>
              </a:ext>
            </a:extLst>
          </p:cNvPr>
          <p:cNvGrpSpPr/>
          <p:nvPr/>
        </p:nvGrpSpPr>
        <p:grpSpPr>
          <a:xfrm>
            <a:off x="2874933" y="3788642"/>
            <a:ext cx="6442134" cy="448445"/>
            <a:chOff x="1734754" y="1749232"/>
            <a:chExt cx="6442134" cy="448445"/>
          </a:xfrm>
        </p:grpSpPr>
        <p:sp>
          <p:nvSpPr>
            <p:cNvPr id="47" name="Flèche : pentagone 46">
              <a:extLst>
                <a:ext uri="{FF2B5EF4-FFF2-40B4-BE49-F238E27FC236}">
                  <a16:creationId xmlns:a16="http://schemas.microsoft.com/office/drawing/2014/main" id="{1B12F881-F6C4-497E-892A-93354DFF3C26}"/>
                </a:ext>
              </a:extLst>
            </p:cNvPr>
            <p:cNvSpPr/>
            <p:nvPr/>
          </p:nvSpPr>
          <p:spPr>
            <a:xfrm rot="10800000">
              <a:off x="1734754" y="1749232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Flèche : pentagone 13">
              <a:extLst>
                <a:ext uri="{FF2B5EF4-FFF2-40B4-BE49-F238E27FC236}">
                  <a16:creationId xmlns:a16="http://schemas.microsoft.com/office/drawing/2014/main" id="{6107BF8C-CFAD-4FFE-AB78-ED7A24296E0B}"/>
                </a:ext>
              </a:extLst>
            </p:cNvPr>
            <p:cNvSpPr txBox="1"/>
            <p:nvPr/>
          </p:nvSpPr>
          <p:spPr>
            <a:xfrm rot="21600000">
              <a:off x="1846865" y="1749232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Polices, animations et dégradés</a:t>
              </a:r>
            </a:p>
          </p:txBody>
        </p:sp>
      </p:grpSp>
      <p:sp>
        <p:nvSpPr>
          <p:cNvPr id="49" name="Ellipse 48">
            <a:extLst>
              <a:ext uri="{FF2B5EF4-FFF2-40B4-BE49-F238E27FC236}">
                <a16:creationId xmlns:a16="http://schemas.microsoft.com/office/drawing/2014/main" id="{0AE5E45B-2A63-498E-83BB-3FD46D527341}"/>
              </a:ext>
            </a:extLst>
          </p:cNvPr>
          <p:cNvSpPr/>
          <p:nvPr/>
        </p:nvSpPr>
        <p:spPr>
          <a:xfrm>
            <a:off x="2650710" y="3788642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54160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3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Qui suis-je ?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A34978E-D5D5-4513-BBA6-BB5B1F6310EE}"/>
              </a:ext>
            </a:extLst>
          </p:cNvPr>
          <p:cNvSpPr txBox="1"/>
          <p:nvPr/>
        </p:nvSpPr>
        <p:spPr>
          <a:xfrm>
            <a:off x="1508449" y="4004237"/>
            <a:ext cx="92652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/>
              <a:t>« 15 années passées dans le secteur de l'audiovisuel en qualité de Responsable Etudes et Développement, 15 années à m'interroger sur le code qui pourrait me passionner. Le code civil ? Le code de la propriété intellectuelle ?  Le code vestimentaire pour la réunion d'aujourd'hui ? Le digicode qui ouvre la porte vers une nouvelle vie ? Aujourd'hui mon choix est fait, mon quotidien sera ponctué de balises, de margin, de flex, de commit et de tout ce qu'il me reste à découvrir. Le seul regret serait de ne pas avoir essayé. 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705ECDC-ADCB-497D-9938-BDC5C78DF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031" y="1650553"/>
            <a:ext cx="2069938" cy="19503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2909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4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Les grandes lignes du projet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66B9F4-7AD4-4D9A-8246-95FCCDF35855}"/>
              </a:ext>
            </a:extLst>
          </p:cNvPr>
          <p:cNvSpPr txBox="1"/>
          <p:nvPr/>
        </p:nvSpPr>
        <p:spPr>
          <a:xfrm>
            <a:off x="738231" y="6370623"/>
            <a:ext cx="3531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err="1"/>
              <a:t>Icons</a:t>
            </a:r>
            <a:r>
              <a:rPr lang="fr-FR" sz="900" i="1" dirty="0"/>
              <a:t> pack by </a:t>
            </a:r>
            <a:r>
              <a:rPr lang="fr-FR" sz="900" i="1" dirty="0" err="1"/>
              <a:t>Freepik</a:t>
            </a:r>
            <a:r>
              <a:rPr lang="fr-FR" sz="900" i="1" dirty="0"/>
              <a:t> on </a:t>
            </a:r>
            <a:r>
              <a:rPr lang="fr-FR" sz="900" i="1" dirty="0">
                <a:hlinkClick r:id="rId3"/>
              </a:rPr>
              <a:t>flaticon.com</a:t>
            </a:r>
            <a:endParaRPr lang="fr-FR" sz="900" i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51F9AE8-A161-4AE4-A61B-DA88D1D7AA0A}"/>
              </a:ext>
            </a:extLst>
          </p:cNvPr>
          <p:cNvSpPr txBox="1"/>
          <p:nvPr/>
        </p:nvSpPr>
        <p:spPr>
          <a:xfrm>
            <a:off x="3777692" y="1597836"/>
            <a:ext cx="4636616" cy="400110"/>
          </a:xfrm>
          <a:prstGeom prst="rect">
            <a:avLst/>
          </a:prstGeom>
          <a:solidFill>
            <a:srgbClr val="579B88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6C94C"/>
                </a:solidFill>
              </a:rPr>
              <a:t>ETUDE DU BRIEF &amp; DE LA MAQUETTE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357F416-E23D-463B-8426-670280126515}"/>
              </a:ext>
            </a:extLst>
          </p:cNvPr>
          <p:cNvCxnSpPr>
            <a:cxnSpLocks/>
          </p:cNvCxnSpPr>
          <p:nvPr/>
        </p:nvCxnSpPr>
        <p:spPr>
          <a:xfrm flipV="1">
            <a:off x="3092910" y="4005164"/>
            <a:ext cx="0" cy="1141289"/>
          </a:xfrm>
          <a:prstGeom prst="straightConnector1">
            <a:avLst/>
          </a:prstGeom>
          <a:ln w="22225" cap="rnd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8E72FCC2-66E9-4C34-BB77-782F474499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128" y="1525689"/>
            <a:ext cx="497399" cy="497399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33F8DDD5-3C52-4264-8024-A79CC2D6D1F0}"/>
              </a:ext>
            </a:extLst>
          </p:cNvPr>
          <p:cNvSpPr txBox="1"/>
          <p:nvPr/>
        </p:nvSpPr>
        <p:spPr>
          <a:xfrm>
            <a:off x="3777227" y="5248340"/>
            <a:ext cx="4636616" cy="400110"/>
          </a:xfrm>
          <a:prstGeom prst="rect">
            <a:avLst/>
          </a:prstGeom>
          <a:solidFill>
            <a:srgbClr val="579B88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6C94C"/>
                </a:solidFill>
              </a:rPr>
              <a:t>MISE EN LIGNE DU SITE INTERNET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2E04DE6-E2B1-4807-A4D1-F1CC8247530E}"/>
              </a:ext>
            </a:extLst>
          </p:cNvPr>
          <p:cNvSpPr txBox="1"/>
          <p:nvPr/>
        </p:nvSpPr>
        <p:spPr>
          <a:xfrm>
            <a:off x="3755455" y="3896658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HTML5 + CSS3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7F3559E-967E-43D4-B1FB-DCAB56BD15B8}"/>
              </a:ext>
            </a:extLst>
          </p:cNvPr>
          <p:cNvSpPr txBox="1"/>
          <p:nvPr/>
        </p:nvSpPr>
        <p:spPr>
          <a:xfrm>
            <a:off x="3766341" y="2221508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CHARTE GRAPHIQUE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0B20B70-2CF7-48D1-915A-808F6229CC68}"/>
              </a:ext>
            </a:extLst>
          </p:cNvPr>
          <p:cNvSpPr txBox="1"/>
          <p:nvPr/>
        </p:nvSpPr>
        <p:spPr>
          <a:xfrm>
            <a:off x="3766341" y="2712769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ANIMATIONS + DÉGRADÉS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FD172E4-A370-453B-8DAC-1BA35A7B6482}"/>
              </a:ext>
            </a:extLst>
          </p:cNvPr>
          <p:cNvSpPr txBox="1"/>
          <p:nvPr/>
        </p:nvSpPr>
        <p:spPr>
          <a:xfrm>
            <a:off x="3777229" y="3203858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GOOGLE FONTS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0AC7ABC-4052-4646-87B7-706DD100F78B}"/>
              </a:ext>
            </a:extLst>
          </p:cNvPr>
          <p:cNvSpPr txBox="1"/>
          <p:nvPr/>
        </p:nvSpPr>
        <p:spPr>
          <a:xfrm>
            <a:off x="3766341" y="4314021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GIT GITHUB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6F781E0A-7F75-47EE-8DA6-5555ED337C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897" y="5183415"/>
            <a:ext cx="548026" cy="548026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0B4510CF-E46B-4D34-92EA-A98FF934A0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817" y="3471450"/>
            <a:ext cx="466186" cy="466186"/>
          </a:xfrm>
          <a:prstGeom prst="rect">
            <a:avLst/>
          </a:prstGeom>
        </p:spPr>
      </p:pic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C0907BF5-3ED7-4F03-93F8-94C74140430B}"/>
              </a:ext>
            </a:extLst>
          </p:cNvPr>
          <p:cNvCxnSpPr>
            <a:cxnSpLocks/>
          </p:cNvCxnSpPr>
          <p:nvPr/>
        </p:nvCxnSpPr>
        <p:spPr>
          <a:xfrm flipV="1">
            <a:off x="3092910" y="2190390"/>
            <a:ext cx="0" cy="1229786"/>
          </a:xfrm>
          <a:prstGeom prst="straightConnector1">
            <a:avLst/>
          </a:prstGeom>
          <a:ln w="22225" cap="rnd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lg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3BB9289-2915-499A-8300-479C4B4F4087}"/>
              </a:ext>
            </a:extLst>
          </p:cNvPr>
          <p:cNvSpPr txBox="1"/>
          <p:nvPr/>
        </p:nvSpPr>
        <p:spPr>
          <a:xfrm>
            <a:off x="3907942" y="5932908"/>
            <a:ext cx="421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Lien vers le site web « ohmyfood » : </a:t>
            </a:r>
            <a:r>
              <a:rPr lang="fr-FR" dirty="0">
                <a:hlinkClick r:id="rId7"/>
              </a:rPr>
              <a:t>ICI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0ED2903-8BC2-4D43-BD96-8F26B2C02AF5}"/>
              </a:ext>
            </a:extLst>
          </p:cNvPr>
          <p:cNvSpPr txBox="1"/>
          <p:nvPr/>
        </p:nvSpPr>
        <p:spPr>
          <a:xfrm>
            <a:off x="3766341" y="4710414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VALIDATION W3C</a:t>
            </a:r>
          </a:p>
        </p:txBody>
      </p:sp>
    </p:spTree>
    <p:extLst>
      <p:ext uri="{BB962C8B-B14F-4D97-AF65-F5344CB8AC3E}">
        <p14:creationId xmlns:p14="http://schemas.microsoft.com/office/powerpoint/2010/main" val="114098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5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Le responsive sur mobile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66B9F4-7AD4-4D9A-8246-95FCCDF35855}"/>
              </a:ext>
            </a:extLst>
          </p:cNvPr>
          <p:cNvSpPr txBox="1"/>
          <p:nvPr/>
        </p:nvSpPr>
        <p:spPr>
          <a:xfrm>
            <a:off x="738231" y="6370623"/>
            <a:ext cx="3531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err="1"/>
              <a:t>Icons</a:t>
            </a:r>
            <a:r>
              <a:rPr lang="fr-FR" sz="900" i="1" dirty="0"/>
              <a:t> pack by </a:t>
            </a:r>
            <a:r>
              <a:rPr lang="fr-FR" sz="900" i="1" dirty="0" err="1"/>
              <a:t>Freepik</a:t>
            </a:r>
            <a:r>
              <a:rPr lang="fr-FR" sz="900" i="1" dirty="0"/>
              <a:t> on </a:t>
            </a:r>
            <a:r>
              <a:rPr lang="fr-FR" sz="900" i="1" dirty="0">
                <a:hlinkClick r:id="rId3"/>
              </a:rPr>
              <a:t>flaticon.com</a:t>
            </a:r>
            <a:endParaRPr lang="fr-FR" sz="900" i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3845823-1D09-4D3B-A49D-903E9270F422}"/>
              </a:ext>
            </a:extLst>
          </p:cNvPr>
          <p:cNvSpPr txBox="1"/>
          <p:nvPr/>
        </p:nvSpPr>
        <p:spPr>
          <a:xfrm>
            <a:off x="4307619" y="1120407"/>
            <a:ext cx="3741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2D3142"/>
                </a:solidFill>
              </a:rPr>
              <a:t>« Mobile First ! »</a:t>
            </a:r>
          </a:p>
        </p:txBody>
      </p:sp>
      <p:sp>
        <p:nvSpPr>
          <p:cNvPr id="16" name="Flèche : droite rayée 15">
            <a:extLst>
              <a:ext uri="{FF2B5EF4-FFF2-40B4-BE49-F238E27FC236}">
                <a16:creationId xmlns:a16="http://schemas.microsoft.com/office/drawing/2014/main" id="{2846A6C0-52C7-44AF-95F4-941936EAB02D}"/>
              </a:ext>
            </a:extLst>
          </p:cNvPr>
          <p:cNvSpPr/>
          <p:nvPr/>
        </p:nvSpPr>
        <p:spPr>
          <a:xfrm rot="16200000">
            <a:off x="5696316" y="3593406"/>
            <a:ext cx="976832" cy="557765"/>
          </a:xfrm>
          <a:prstGeom prst="stripedRightArrow">
            <a:avLst/>
          </a:prstGeom>
          <a:solidFill>
            <a:srgbClr val="579B88"/>
          </a:solidFill>
          <a:ln>
            <a:solidFill>
              <a:srgbClr val="F6C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26EA300-4239-49F6-9FD4-6D3B7EA22D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755" y="1645932"/>
            <a:ext cx="2617717" cy="4710418"/>
          </a:xfrm>
          <a:prstGeom prst="rect">
            <a:avLst/>
          </a:prstGeom>
        </p:spPr>
      </p:pic>
      <p:pic>
        <p:nvPicPr>
          <p:cNvPr id="9" name="Image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530841A-9761-4118-A316-AAE256D4A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79" y="1641549"/>
            <a:ext cx="2617717" cy="4710418"/>
          </a:xfrm>
          <a:prstGeom prst="rect">
            <a:avLst/>
          </a:prstGeom>
        </p:spPr>
      </p:pic>
      <p:pic>
        <p:nvPicPr>
          <p:cNvPr id="12" name="Image 11" descr="Une image contenant dessin, signe&#10;&#10;Description générée automatiquement">
            <a:hlinkClick r:id="rId6"/>
            <a:extLst>
              <a:ext uri="{FF2B5EF4-FFF2-40B4-BE49-F238E27FC236}">
                <a16:creationId xmlns:a16="http://schemas.microsoft.com/office/drawing/2014/main" id="{EDA2DE9B-898C-4870-AEA7-1900D7993F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631" y="5504353"/>
            <a:ext cx="915857" cy="91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1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6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Le responsive sur tablette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66B9F4-7AD4-4D9A-8246-95FCCDF35855}"/>
              </a:ext>
            </a:extLst>
          </p:cNvPr>
          <p:cNvSpPr txBox="1"/>
          <p:nvPr/>
        </p:nvSpPr>
        <p:spPr>
          <a:xfrm>
            <a:off x="738231" y="6370623"/>
            <a:ext cx="3531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err="1"/>
              <a:t>Icons</a:t>
            </a:r>
            <a:r>
              <a:rPr lang="fr-FR" sz="900" i="1" dirty="0"/>
              <a:t> pack by </a:t>
            </a:r>
            <a:r>
              <a:rPr lang="fr-FR" sz="900" i="1" dirty="0" err="1"/>
              <a:t>Freepik</a:t>
            </a:r>
            <a:r>
              <a:rPr lang="fr-FR" sz="900" i="1" dirty="0"/>
              <a:t> on </a:t>
            </a:r>
            <a:r>
              <a:rPr lang="fr-FR" sz="900" i="1" dirty="0">
                <a:hlinkClick r:id="rId3"/>
              </a:rPr>
              <a:t>flaticon.com</a:t>
            </a:r>
            <a:endParaRPr lang="fr-FR" sz="900" i="1" dirty="0"/>
          </a:p>
        </p:txBody>
      </p:sp>
      <p:pic>
        <p:nvPicPr>
          <p:cNvPr id="16" name="Image 1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0497297-1AC6-4D78-88F4-2B7D34BA5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83" y="1483312"/>
            <a:ext cx="2629813" cy="4519992"/>
          </a:xfrm>
          <a:prstGeom prst="rect">
            <a:avLst/>
          </a:prstGeom>
          <a:ln w="19050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50E6D26-DA63-40B1-8924-4E1E2DA60ABC}"/>
              </a:ext>
            </a:extLst>
          </p:cNvPr>
          <p:cNvSpPr/>
          <p:nvPr/>
        </p:nvSpPr>
        <p:spPr>
          <a:xfrm>
            <a:off x="4269996" y="5860062"/>
            <a:ext cx="2738700" cy="1419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DCC7AF27-2EA4-4C67-A8A0-79815B9B1D65}"/>
              </a:ext>
            </a:extLst>
          </p:cNvPr>
          <p:cNvSpPr/>
          <p:nvPr/>
        </p:nvSpPr>
        <p:spPr>
          <a:xfrm>
            <a:off x="5581822" y="5906274"/>
            <a:ext cx="223934" cy="22393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FDC35B-7C88-4328-8BFF-DEC843BD0AEB}"/>
              </a:ext>
            </a:extLst>
          </p:cNvPr>
          <p:cNvSpPr/>
          <p:nvPr/>
        </p:nvSpPr>
        <p:spPr>
          <a:xfrm>
            <a:off x="4269996" y="1411176"/>
            <a:ext cx="2821481" cy="1377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 descr="Une image contenant dessin, signe&#10;&#10;Description générée automatiquement">
            <a:hlinkClick r:id="rId5"/>
            <a:extLst>
              <a:ext uri="{FF2B5EF4-FFF2-40B4-BE49-F238E27FC236}">
                <a16:creationId xmlns:a16="http://schemas.microsoft.com/office/drawing/2014/main" id="{46FBEC4E-9A46-4E8F-90C3-875B695367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308" y="5672281"/>
            <a:ext cx="915857" cy="91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3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7B7B0955-2751-4AD4-8913-513F2B92D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31" y="1778467"/>
            <a:ext cx="1846413" cy="2626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7</a:t>
            </a:fld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Polices, animations et dégradés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66B9F4-7AD4-4D9A-8246-95FCCDF35855}"/>
              </a:ext>
            </a:extLst>
          </p:cNvPr>
          <p:cNvSpPr txBox="1"/>
          <p:nvPr/>
        </p:nvSpPr>
        <p:spPr>
          <a:xfrm>
            <a:off x="738231" y="6370623"/>
            <a:ext cx="3531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err="1"/>
              <a:t>Icons</a:t>
            </a:r>
            <a:r>
              <a:rPr lang="fr-FR" sz="900" i="1" dirty="0"/>
              <a:t> pack by </a:t>
            </a:r>
            <a:r>
              <a:rPr lang="fr-FR" sz="900" i="1" dirty="0" err="1"/>
              <a:t>Freepik</a:t>
            </a:r>
            <a:r>
              <a:rPr lang="fr-FR" sz="900" i="1" dirty="0"/>
              <a:t> on </a:t>
            </a:r>
            <a:r>
              <a:rPr lang="fr-FR" sz="900" i="1" dirty="0">
                <a:hlinkClick r:id="rId4"/>
              </a:rPr>
              <a:t>flaticon.com</a:t>
            </a:r>
            <a:endParaRPr lang="fr-FR" sz="900" i="1" dirty="0"/>
          </a:p>
        </p:txBody>
      </p:sp>
      <p:pic>
        <p:nvPicPr>
          <p:cNvPr id="5" name="Image 4" descr="Une image contenant miroir&#10;&#10;Description générée automatiquement">
            <a:extLst>
              <a:ext uri="{FF2B5EF4-FFF2-40B4-BE49-F238E27FC236}">
                <a16:creationId xmlns:a16="http://schemas.microsoft.com/office/drawing/2014/main" id="{88F53C94-A164-439E-BAD3-41C17F4B78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152" y="3472292"/>
            <a:ext cx="324724" cy="18759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D57B04D-2D83-42A3-988F-B557B112CB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2835" y="1783118"/>
            <a:ext cx="1851539" cy="2622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1F654AD-1274-4D4A-A792-70B8413152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2565" y="1778467"/>
            <a:ext cx="1851538" cy="26220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ABF6A737-D5D3-4951-9006-B317DB5B455D}"/>
              </a:ext>
            </a:extLst>
          </p:cNvPr>
          <p:cNvSpPr txBox="1"/>
          <p:nvPr/>
        </p:nvSpPr>
        <p:spPr>
          <a:xfrm>
            <a:off x="7977930" y="1378411"/>
            <a:ext cx="4093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>
                <a:solidFill>
                  <a:srgbClr val="2D3142"/>
                </a:solidFill>
              </a:rPr>
              <a:t>Utilisation des polices google fonts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BF84199-FAFF-4C23-9582-F8C70F8D4977}"/>
              </a:ext>
            </a:extLst>
          </p:cNvPr>
          <p:cNvSpPr txBox="1"/>
          <p:nvPr/>
        </p:nvSpPr>
        <p:spPr>
          <a:xfrm>
            <a:off x="659332" y="1378411"/>
            <a:ext cx="4452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>
                <a:solidFill>
                  <a:srgbClr val="2D3142"/>
                </a:solidFill>
              </a:rPr>
              <a:t>Linear Gradient, zoom et opacité au survol de la souris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2758C2DF-3693-4808-A3A2-0F6355B2CA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2155" y="1778467"/>
            <a:ext cx="3281645" cy="26220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age 18" descr="Une image contenant dessin, signe&#10;&#10;Description générée automatiquement">
            <a:hlinkClick r:id="rId9"/>
            <a:extLst>
              <a:ext uri="{FF2B5EF4-FFF2-40B4-BE49-F238E27FC236}">
                <a16:creationId xmlns:a16="http://schemas.microsoft.com/office/drawing/2014/main" id="{0C736204-41A1-48D3-80D2-53CBB71A73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200" y="2734145"/>
            <a:ext cx="915857" cy="91585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523E330-2C27-49F0-A8FB-BDD23F0153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8231" y="5130328"/>
            <a:ext cx="6677025" cy="80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Image 20" descr="Une image contenant miroir&#10;&#10;Description générée automatiquement">
            <a:extLst>
              <a:ext uri="{FF2B5EF4-FFF2-40B4-BE49-F238E27FC236}">
                <a16:creationId xmlns:a16="http://schemas.microsoft.com/office/drawing/2014/main" id="{D8FA14AF-5125-4E6C-95D7-F559E9CA8A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565" y="5631787"/>
            <a:ext cx="380361" cy="219736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FE1F9FAE-70D7-4021-858A-A8D8A46D6EA7}"/>
              </a:ext>
            </a:extLst>
          </p:cNvPr>
          <p:cNvSpPr txBox="1"/>
          <p:nvPr/>
        </p:nvSpPr>
        <p:spPr>
          <a:xfrm>
            <a:off x="659332" y="4813903"/>
            <a:ext cx="4452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>
                <a:solidFill>
                  <a:srgbClr val="2D3142"/>
                </a:solidFill>
              </a:rPr>
              <a:t>Soulignement au survol de la souris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4DB8E4F-56B2-4399-BB1E-D965B422D023}"/>
              </a:ext>
            </a:extLst>
          </p:cNvPr>
          <p:cNvSpPr txBox="1"/>
          <p:nvPr/>
        </p:nvSpPr>
        <p:spPr>
          <a:xfrm>
            <a:off x="7977930" y="4819125"/>
            <a:ext cx="4093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>
                <a:solidFill>
                  <a:srgbClr val="2D3142"/>
                </a:solidFill>
              </a:rPr>
              <a:t>Autres animations : wiggle &amp; dots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D8E5B81E-7250-4742-B985-A597DAC8717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72155" y="5130328"/>
            <a:ext cx="3281645" cy="80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771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8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Référencement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66B9F4-7AD4-4D9A-8246-95FCCDF35855}"/>
              </a:ext>
            </a:extLst>
          </p:cNvPr>
          <p:cNvSpPr txBox="1"/>
          <p:nvPr/>
        </p:nvSpPr>
        <p:spPr>
          <a:xfrm>
            <a:off x="738231" y="6370623"/>
            <a:ext cx="3531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err="1"/>
              <a:t>Icons</a:t>
            </a:r>
            <a:r>
              <a:rPr lang="fr-FR" sz="900" i="1" dirty="0"/>
              <a:t> pack by </a:t>
            </a:r>
            <a:r>
              <a:rPr lang="fr-FR" sz="900" i="1" dirty="0" err="1"/>
              <a:t>Freepik</a:t>
            </a:r>
            <a:r>
              <a:rPr lang="fr-FR" sz="900" i="1" dirty="0"/>
              <a:t> on </a:t>
            </a:r>
            <a:r>
              <a:rPr lang="fr-FR" sz="900" i="1" dirty="0">
                <a:hlinkClick r:id="rId3"/>
              </a:rPr>
              <a:t>flaticon.com</a:t>
            </a:r>
            <a:endParaRPr lang="fr-FR" sz="900" i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8CB0AD6-70A3-48CA-8EEF-118C92C1A336}"/>
              </a:ext>
            </a:extLst>
          </p:cNvPr>
          <p:cNvSpPr txBox="1"/>
          <p:nvPr/>
        </p:nvSpPr>
        <p:spPr>
          <a:xfrm>
            <a:off x="4021340" y="2624332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&lt;strong&gt;…&lt;/strong&gt;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BC42322-46EA-4F2B-9BCF-280A44B48B2D}"/>
              </a:ext>
            </a:extLst>
          </p:cNvPr>
          <p:cNvSpPr txBox="1"/>
          <p:nvPr/>
        </p:nvSpPr>
        <p:spPr>
          <a:xfrm>
            <a:off x="2629947" y="1939136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&lt;h1&gt;…&lt;/h1&gt;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7D37D44-F18D-4B68-BC0E-0205FB5E5314}"/>
              </a:ext>
            </a:extLst>
          </p:cNvPr>
          <p:cNvSpPr txBox="1"/>
          <p:nvPr/>
        </p:nvSpPr>
        <p:spPr>
          <a:xfrm>
            <a:off x="1613434" y="5056974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&lt;h2&gt;…&lt;/h2&gt;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AD5777F-1FE5-48D6-A649-B43A8B1D2FD8}"/>
              </a:ext>
            </a:extLst>
          </p:cNvPr>
          <p:cNvSpPr txBox="1"/>
          <p:nvPr/>
        </p:nvSpPr>
        <p:spPr>
          <a:xfrm>
            <a:off x="1075188" y="1310683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&lt;meta&gt;</a:t>
            </a:r>
          </a:p>
        </p:txBody>
      </p:sp>
      <p:pic>
        <p:nvPicPr>
          <p:cNvPr id="15" name="Image 14" descr="Une image contenant dessin, signe&#10;&#10;Description générée automatiquement">
            <a:hlinkClick r:id="rId4"/>
            <a:extLst>
              <a:ext uri="{FF2B5EF4-FFF2-40B4-BE49-F238E27FC236}">
                <a16:creationId xmlns:a16="http://schemas.microsoft.com/office/drawing/2014/main" id="{D2DE5B8E-1229-444C-89F2-6756798984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186" y="2219073"/>
            <a:ext cx="915857" cy="91585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96D3DF2-4810-4BF3-B623-C760A6769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2186" y="3434505"/>
            <a:ext cx="5591421" cy="14867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04225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9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Utilisation Git et GitHub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hlinkClick r:id="rId3"/>
            <a:extLst>
              <a:ext uri="{FF2B5EF4-FFF2-40B4-BE49-F238E27FC236}">
                <a16:creationId xmlns:a16="http://schemas.microsoft.com/office/drawing/2014/main" id="{893EEAD2-2F13-49D3-9213-6960F3EAD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580" y="1211769"/>
            <a:ext cx="808839" cy="808839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C87C6B68-C9FE-4A03-824A-262FE62309D3}"/>
              </a:ext>
            </a:extLst>
          </p:cNvPr>
          <p:cNvSpPr/>
          <p:nvPr/>
        </p:nvSpPr>
        <p:spPr>
          <a:xfrm>
            <a:off x="1764484" y="2164360"/>
            <a:ext cx="8663032" cy="413840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678BBE0-268D-4633-B886-4F7B95A245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0832" y="2597951"/>
            <a:ext cx="7570333" cy="327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331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2536</TotalTime>
  <Words>365</Words>
  <Application>Microsoft Office PowerPoint</Application>
  <PresentationFormat>Grand écran</PresentationFormat>
  <Paragraphs>72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Guillo</dc:creator>
  <cp:lastModifiedBy>Alexandre Guillo</cp:lastModifiedBy>
  <cp:revision>109</cp:revision>
  <dcterms:created xsi:type="dcterms:W3CDTF">2020-01-31T07:48:10Z</dcterms:created>
  <dcterms:modified xsi:type="dcterms:W3CDTF">2020-03-13T12:25:55Z</dcterms:modified>
</cp:coreProperties>
</file>