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84" r:id="rId3"/>
    <p:sldId id="285" r:id="rId4"/>
    <p:sldId id="287" r:id="rId5"/>
    <p:sldId id="295" r:id="rId6"/>
    <p:sldId id="296" r:id="rId7"/>
    <p:sldId id="293" r:id="rId8"/>
    <p:sldId id="292" r:id="rId9"/>
    <p:sldId id="290" r:id="rId10"/>
    <p:sldId id="291" r:id="rId11"/>
    <p:sldId id="294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C94C"/>
    <a:srgbClr val="579B88"/>
    <a:srgbClr val="00ACC1"/>
    <a:srgbClr val="2D3142"/>
    <a:srgbClr val="7451EB"/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E613DA-4255-4206-A3B5-884EF1A4C597}" type="datetimeFigureOut">
              <a:rPr lang="fr-FR" smtClean="0"/>
              <a:t>09/04/2020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15A450-159B-4C25-9E8A-CFA20D2595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6366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A0EDCA-1BA7-4E58-A5A4-770FD6648A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A08B7F4-F229-42BE-90C3-4C48DC5ED0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D1251E7-4951-47CE-9AC0-B4A0C7469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6002E-8804-4677-8B81-1834B8D9FE9D}" type="datetime1">
              <a:rPr lang="fr-FR" smtClean="0"/>
              <a:t>09/04/2020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EED425B-A9BA-46FE-B2B7-DEA39B48B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8C5D137-0B18-45EC-8BCD-762ABED57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A6CB-1D4F-4755-92CD-46E1CA3E33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9697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C9E81C-0DF8-49F5-9BA9-CAB2EAD7F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A1B15AE-87FF-463F-8E27-575353EF28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F4430CC-1505-4151-A862-3E7E75FC5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4045E-266D-4751-A1ED-F71B324B99A2}" type="datetime1">
              <a:rPr lang="fr-FR" smtClean="0"/>
              <a:t>09/04/2020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C8BCFFD-CB24-403E-B513-C24448756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41445B9-E6D3-465B-9667-1A615C648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A6CB-1D4F-4755-92CD-46E1CA3E33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1541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C14F998-ACF1-4391-935F-23EA16F5B9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4D2A779-4925-4911-A348-540E653E87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0A4E7DA-FB5D-4F05-A3B2-9CB6EADE0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CFC7F-3E0B-4F7A-A72C-55E9B8D1D097}" type="datetime1">
              <a:rPr lang="fr-FR" smtClean="0"/>
              <a:t>09/04/2020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CACD13E-B805-42C2-B1BE-595E7BB15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F76E206-79CF-4349-B998-44F7DC672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A6CB-1D4F-4755-92CD-46E1CA3E33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2077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8AFD51-9D59-4347-A3CB-6314D6FDF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9516EB-6301-4BA8-B131-1485C684E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84563FA-32E7-49FC-8516-D528115F8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4FB2D-EA3E-4DEA-BB9D-5B6B87910378}" type="datetime1">
              <a:rPr lang="fr-FR" smtClean="0"/>
              <a:t>09/04/2020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A94CBBD-5D8E-4573-8AC3-4F35EC0A7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25EC38A-0A3A-421C-90B1-A5008CE9E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A6CB-1D4F-4755-92CD-46E1CA3E33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721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5C0C0A-F7B6-46AC-ADAC-778F3C9E0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71D1C3B-CBAA-4C68-A04C-C2DC1B0D8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542F1CB-9900-4EC7-BC55-488CD439A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C5BD9-B899-460F-B539-19634B69DBA5}" type="datetime1">
              <a:rPr lang="fr-FR" smtClean="0"/>
              <a:t>09/04/2020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05F7F5A-1753-4918-8FF0-EDE02FD79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5BF25CA-65C2-43D1-9FAC-0C652CBE5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A6CB-1D4F-4755-92CD-46E1CA3E33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9916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CDDA49-D455-4507-A581-7B86FEE19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BDCAAA5-18D6-4176-BF43-3375EDD8F8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FC0AB2A-F2A6-4EDA-94C0-94091B83A8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7804ADE-C1F9-49C3-9E9B-ACB139A52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B045D-F434-4C28-9E99-1168037B8AC4}" type="datetime1">
              <a:rPr lang="fr-FR" smtClean="0"/>
              <a:t>09/04/2020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EEABF61-AB89-4792-A275-27515DBD8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62370F5-A710-46FE-972B-53612E737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A6CB-1D4F-4755-92CD-46E1CA3E33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96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4607D6-A1F0-44FA-95F9-63E0303DB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CCE6E18-02E8-4BA1-A5F4-6D26C8329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4C48F7A-30D8-493E-910F-415FE548B7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C1227E3-8EDB-4EA3-AADC-BBA9E110F7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343DF80-7C46-4938-B0E0-6D09BEBA15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F044F2C-C90A-4812-B3E4-427C5C4DB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77DD-6C00-46AD-9800-703F5B97EE2E}" type="datetime1">
              <a:rPr lang="fr-FR" smtClean="0"/>
              <a:t>09/04/2020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B872630-B749-48BD-AAC6-3CAC4D048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DFFCF69-1569-4EAD-82CB-4137ED3ED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A6CB-1D4F-4755-92CD-46E1CA3E33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668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CA4F96-9EF4-4A13-A28A-0D48642BE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950C8F5-0ED1-49B8-82C9-980EEF961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231E5-CC38-4744-9DCB-1E61EBCD3BAF}" type="datetime1">
              <a:rPr lang="fr-FR" smtClean="0"/>
              <a:t>09/04/2020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A1C6D98-178E-4D1D-9CA4-BFF7B994F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92FAAC6-E6F1-4F43-B9B7-3FE8F642A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A6CB-1D4F-4755-92CD-46E1CA3E33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0652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E418D27-975C-4818-B041-5445851E2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8C6E5-9977-4513-BDE4-39CC98AED8FA}" type="datetime1">
              <a:rPr lang="fr-FR" smtClean="0"/>
              <a:t>09/04/2020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A4BF023-BDA5-4ECF-9CC5-3799F4D54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3B81EDC-9D31-4DF2-9908-5EE0CF94D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A6CB-1D4F-4755-92CD-46E1CA3E33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0153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B8DF9A-982C-46C2-B96A-6CF949644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322A7BE-F120-4359-AB40-9A6C82AEF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CCC055A-CBF4-4110-93E6-5A6B38B61A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00444E1-9BF7-4987-B7DD-72B01986E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25C4C-CC6F-40A5-B4BE-1A41830CD75C}" type="datetime1">
              <a:rPr lang="fr-FR" smtClean="0"/>
              <a:t>09/04/2020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4050810-CD8F-4B6F-8998-EF0F9408C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9A10C38-6AD5-4162-9E46-4F68791E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A6CB-1D4F-4755-92CD-46E1CA3E33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6682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5098F9-F0BF-4505-BCA7-2AE988BB7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C5E9714-BF1B-4B32-8663-0EE8DB31C8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90F33C6-0DC5-4C53-8FF3-B6A668FAF7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8C43B0A-A572-4BAB-93B8-90040C7EF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9EBF6-0876-4D14-83A3-F5C5BD2DF8E5}" type="datetime1">
              <a:rPr lang="fr-FR" smtClean="0"/>
              <a:t>09/04/2020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48D0C5D-8D6C-4488-9D55-AF2A9CDCE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F949EAC-B4A6-4FDC-AB8C-6B26FA54B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A6CB-1D4F-4755-92CD-46E1CA3E33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7225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AFCB94F-F75C-4C83-9F31-70A912A53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30E2495-F964-4B0C-8600-FE753BDB06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E43B519-7277-42AE-B2E9-3666E22A50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4EABA-510C-413E-AB45-35724D0C1BF4}" type="datetime1">
              <a:rPr lang="fr-FR" smtClean="0"/>
              <a:t>09/04/2020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A8FB2E9-D027-4F3F-958C-36789E8F74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262BF3E-94F1-430D-AA3D-C684B25073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F3A6CB-1D4F-4755-92CD-46E1CA3E33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4228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packs/programming-61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packs/programming-61" TargetMode="External"/><Relationship Id="rId7" Type="http://schemas.openxmlformats.org/officeDocument/2006/relationships/hyperlink" Target="https://mrgyo.github.io/p3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packs/programming-61" TargetMode="External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mrgyo.github.io/p3/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packs/programming-61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hyperlink" Target="https://mrgyo.github.io/p3/" TargetMode="Externa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12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11" Type="http://schemas.openxmlformats.org/officeDocument/2006/relationships/image" Target="../media/image15.png"/><Relationship Id="rId5" Type="http://schemas.openxmlformats.org/officeDocument/2006/relationships/image" Target="../media/image11.png"/><Relationship Id="rId10" Type="http://schemas.openxmlformats.org/officeDocument/2006/relationships/image" Target="../media/image8.png"/><Relationship Id="rId4" Type="http://schemas.openxmlformats.org/officeDocument/2006/relationships/hyperlink" Target="https://www.flaticon.com/packs/programming-61" TargetMode="External"/><Relationship Id="rId9" Type="http://schemas.openxmlformats.org/officeDocument/2006/relationships/hyperlink" Target="https://mrgyo.github.io/p3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hyperlink" Target="https://mrgyo.github.io/p3/" TargetMode="External"/><Relationship Id="rId4" Type="http://schemas.openxmlformats.org/officeDocument/2006/relationships/hyperlink" Target="https://www.flaticon.com/packs/programming-61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rGyo/p3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8A515865-8238-442F-A294-BE7FE2C9C0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664" y="2014039"/>
            <a:ext cx="6578672" cy="787866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4E12C10-06CB-49A0-9826-D3D9A9215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A6CB-1D4F-4755-92CD-46E1CA3E33B0}" type="slidenum">
              <a:rPr lang="fr-FR" smtClean="0"/>
              <a:t>1</a:t>
            </a:fld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277445C-2D2E-42A8-A3D9-E7EAF51D8D90}"/>
              </a:ext>
            </a:extLst>
          </p:cNvPr>
          <p:cNvSpPr txBox="1"/>
          <p:nvPr/>
        </p:nvSpPr>
        <p:spPr>
          <a:xfrm>
            <a:off x="849087" y="3699227"/>
            <a:ext cx="10493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Projet 3 </a:t>
            </a:r>
            <a:r>
              <a:rPr lang="fr-F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Dynamiser une page web avec des animations CSS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4836314-D884-49B4-B0AF-5D9F2DF734E0}"/>
              </a:ext>
            </a:extLst>
          </p:cNvPr>
          <p:cNvSpPr txBox="1"/>
          <p:nvPr/>
        </p:nvSpPr>
        <p:spPr>
          <a:xfrm>
            <a:off x="3581399" y="4412109"/>
            <a:ext cx="502920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Etudiant : Alexandre Guillo</a:t>
            </a:r>
          </a:p>
          <a:p>
            <a:pPr algn="ctr"/>
            <a:r>
              <a:rPr lang="fr-F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Mentor : Cédric Law-Dune</a:t>
            </a:r>
          </a:p>
          <a:p>
            <a:pPr algn="ctr"/>
            <a:r>
              <a:rPr lang="fr-F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Mentor-Evaluateur : Hugo Defois</a:t>
            </a:r>
          </a:p>
          <a:p>
            <a:pPr algn="ctr"/>
            <a:endParaRPr lang="fr-FR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fr-FR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fr-FR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Soutenance du 9 avril 2020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33A25C-D5C0-417C-8B02-C2506ACF0F6E}"/>
              </a:ext>
            </a:extLst>
          </p:cNvPr>
          <p:cNvSpPr/>
          <p:nvPr/>
        </p:nvSpPr>
        <p:spPr>
          <a:xfrm>
            <a:off x="0" y="0"/>
            <a:ext cx="214604" cy="6858000"/>
          </a:xfrm>
          <a:prstGeom prst="rect">
            <a:avLst/>
          </a:prstGeom>
          <a:solidFill>
            <a:srgbClr val="745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C47CB60-F5DE-4081-BF06-6B417FC8D97F}"/>
              </a:ext>
            </a:extLst>
          </p:cNvPr>
          <p:cNvSpPr/>
          <p:nvPr/>
        </p:nvSpPr>
        <p:spPr>
          <a:xfrm>
            <a:off x="283027" y="0"/>
            <a:ext cx="80866" cy="6858000"/>
          </a:xfrm>
          <a:prstGeom prst="rect">
            <a:avLst/>
          </a:prstGeom>
          <a:solidFill>
            <a:srgbClr val="745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B2B0A5A-5618-4529-87C5-42A239D62B5E}"/>
              </a:ext>
            </a:extLst>
          </p:cNvPr>
          <p:cNvSpPr txBox="1"/>
          <p:nvPr/>
        </p:nvSpPr>
        <p:spPr>
          <a:xfrm>
            <a:off x="2205134" y="2924790"/>
            <a:ext cx="7781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Formation développeur web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BBFAAAA7-1AA7-42C9-B138-74C9361498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2143" y="6375056"/>
            <a:ext cx="327711" cy="327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864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3AA74EE9-4C10-4F2F-866B-5957AC8286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66" y="6251381"/>
            <a:ext cx="453636" cy="453636"/>
          </a:xfrm>
          <a:prstGeom prst="rect">
            <a:avLst/>
          </a:prstGeom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2DC8857-AC2A-48D9-8952-C025F1DB1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A6CB-1D4F-4755-92CD-46E1CA3E33B0}" type="slidenum">
              <a:rPr lang="fr-FR" smtClean="0"/>
              <a:t>10</a:t>
            </a:fld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45A592-8B05-4162-B887-3AF9CDC328ED}"/>
              </a:ext>
            </a:extLst>
          </p:cNvPr>
          <p:cNvSpPr/>
          <p:nvPr/>
        </p:nvSpPr>
        <p:spPr>
          <a:xfrm>
            <a:off x="0" y="0"/>
            <a:ext cx="12192000" cy="1048624"/>
          </a:xfrm>
          <a:prstGeom prst="rect">
            <a:avLst/>
          </a:prstGeom>
          <a:solidFill>
            <a:srgbClr val="745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	</a:t>
            </a:r>
            <a:r>
              <a:rPr lang="fr-FR" sz="3200" b="1" dirty="0"/>
              <a:t>Validation W3C</a:t>
            </a:r>
            <a:endParaRPr lang="fr-FR" b="1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9B49342-8407-487F-93F9-3A290CD951B4}"/>
              </a:ext>
            </a:extLst>
          </p:cNvPr>
          <p:cNvSpPr/>
          <p:nvPr/>
        </p:nvSpPr>
        <p:spPr>
          <a:xfrm>
            <a:off x="0" y="949322"/>
            <a:ext cx="121920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766B9F4-7AD4-4D9A-8246-95FCCDF35855}"/>
              </a:ext>
            </a:extLst>
          </p:cNvPr>
          <p:cNvSpPr txBox="1"/>
          <p:nvPr/>
        </p:nvSpPr>
        <p:spPr>
          <a:xfrm>
            <a:off x="738231" y="6370623"/>
            <a:ext cx="35317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i="1" dirty="0" err="1"/>
              <a:t>Icons</a:t>
            </a:r>
            <a:r>
              <a:rPr lang="fr-FR" sz="900" i="1" dirty="0"/>
              <a:t> pack by </a:t>
            </a:r>
            <a:r>
              <a:rPr lang="fr-FR" sz="900" i="1" dirty="0" err="1"/>
              <a:t>Freepik</a:t>
            </a:r>
            <a:r>
              <a:rPr lang="fr-FR" sz="900" i="1" dirty="0"/>
              <a:t> on </a:t>
            </a:r>
            <a:r>
              <a:rPr lang="fr-FR" sz="900" i="1" dirty="0">
                <a:hlinkClick r:id="rId3"/>
              </a:rPr>
              <a:t>flaticon.com</a:t>
            </a:r>
            <a:endParaRPr lang="fr-FR" sz="900" i="1" dirty="0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77F24F2D-9CDF-4806-9E82-8D67C1C99B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577" y="2301717"/>
            <a:ext cx="1177617" cy="1177617"/>
          </a:xfrm>
          <a:prstGeom prst="rect">
            <a:avLst/>
          </a:prstGeom>
        </p:spPr>
      </p:pic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8E5F2233-FFCC-4D62-B90E-415506057971}"/>
              </a:ext>
            </a:extLst>
          </p:cNvPr>
          <p:cNvSpPr/>
          <p:nvPr/>
        </p:nvSpPr>
        <p:spPr>
          <a:xfrm>
            <a:off x="2281804" y="1568741"/>
            <a:ext cx="7239699" cy="4682640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73DE0790-501A-489C-A2FD-6F020E79DE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7367" y="1699989"/>
            <a:ext cx="4728648" cy="268945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38B45B98-ADF5-4511-ADC6-4AC032D5C3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47367" y="4489143"/>
            <a:ext cx="6414841" cy="1577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45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3AA74EE9-4C10-4F2F-866B-5957AC8286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66" y="6251381"/>
            <a:ext cx="453636" cy="453636"/>
          </a:xfrm>
          <a:prstGeom prst="rect">
            <a:avLst/>
          </a:prstGeom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2DC8857-AC2A-48D9-8952-C025F1DB1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A6CB-1D4F-4755-92CD-46E1CA3E33B0}" type="slidenum">
              <a:rPr lang="fr-FR" smtClean="0"/>
              <a:t>11</a:t>
            </a:fld>
            <a:endParaRPr lang="fr-FR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7FDFF9F1-0B0F-4D38-AAA5-C3FC80E7030E}"/>
              </a:ext>
            </a:extLst>
          </p:cNvPr>
          <p:cNvGrpSpPr/>
          <p:nvPr/>
        </p:nvGrpSpPr>
        <p:grpSpPr>
          <a:xfrm>
            <a:off x="0" y="2904688"/>
            <a:ext cx="12192000" cy="1048624"/>
            <a:chOff x="0" y="0"/>
            <a:chExt cx="12192000" cy="104862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945A592-8B05-4162-B887-3AF9CDC328ED}"/>
                </a:ext>
              </a:extLst>
            </p:cNvPr>
            <p:cNvSpPr/>
            <p:nvPr/>
          </p:nvSpPr>
          <p:spPr>
            <a:xfrm>
              <a:off x="0" y="0"/>
              <a:ext cx="12192000" cy="1048624"/>
            </a:xfrm>
            <a:prstGeom prst="rect">
              <a:avLst/>
            </a:prstGeom>
            <a:solidFill>
              <a:srgbClr val="7451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3200" b="1" dirty="0"/>
                <a:t>MERCI DE VOTRE ATTENTION</a:t>
              </a:r>
              <a:endParaRPr lang="fr-FR" b="1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89B49342-8407-487F-93F9-3A290CD951B4}"/>
                </a:ext>
              </a:extLst>
            </p:cNvPr>
            <p:cNvSpPr/>
            <p:nvPr/>
          </p:nvSpPr>
          <p:spPr>
            <a:xfrm>
              <a:off x="0" y="949322"/>
              <a:ext cx="121920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126267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2269FE6-D975-4156-93CB-C36464CC08BB}"/>
              </a:ext>
            </a:extLst>
          </p:cNvPr>
          <p:cNvSpPr/>
          <p:nvPr/>
        </p:nvSpPr>
        <p:spPr>
          <a:xfrm>
            <a:off x="0" y="0"/>
            <a:ext cx="12192000" cy="1048624"/>
          </a:xfrm>
          <a:prstGeom prst="rect">
            <a:avLst/>
          </a:prstGeom>
          <a:solidFill>
            <a:srgbClr val="745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	</a:t>
            </a:r>
            <a:r>
              <a:rPr lang="fr-FR" sz="3200" b="1" dirty="0"/>
              <a:t>SOMMAIRE</a:t>
            </a:r>
            <a:endParaRPr lang="fr-FR" b="1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2DC8857-AC2A-48D9-8952-C025F1DB1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A6CB-1D4F-4755-92CD-46E1CA3E33B0}" type="slidenum">
              <a:rPr lang="fr-FR" smtClean="0"/>
              <a:t>2</a:t>
            </a:fld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C20CF514-E12E-43B0-A7D6-975456AAC5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66" y="6251381"/>
            <a:ext cx="453636" cy="4536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857DE07-5623-4919-8E1C-795B1A1ACFC5}"/>
              </a:ext>
            </a:extLst>
          </p:cNvPr>
          <p:cNvSpPr/>
          <p:nvPr/>
        </p:nvSpPr>
        <p:spPr>
          <a:xfrm>
            <a:off x="0" y="949322"/>
            <a:ext cx="121920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7A4D82A1-ED11-4DCB-8C10-276F367FB070}"/>
              </a:ext>
            </a:extLst>
          </p:cNvPr>
          <p:cNvGrpSpPr/>
          <p:nvPr/>
        </p:nvGrpSpPr>
        <p:grpSpPr>
          <a:xfrm>
            <a:off x="2874933" y="4464307"/>
            <a:ext cx="6442134" cy="448445"/>
            <a:chOff x="1734754" y="3496161"/>
            <a:chExt cx="6442134" cy="448445"/>
          </a:xfrm>
        </p:grpSpPr>
        <p:sp>
          <p:nvSpPr>
            <p:cNvPr id="32" name="Flèche : pentagone 31">
              <a:extLst>
                <a:ext uri="{FF2B5EF4-FFF2-40B4-BE49-F238E27FC236}">
                  <a16:creationId xmlns:a16="http://schemas.microsoft.com/office/drawing/2014/main" id="{14F2B311-604B-4201-8E3D-2378406F7739}"/>
                </a:ext>
              </a:extLst>
            </p:cNvPr>
            <p:cNvSpPr/>
            <p:nvPr/>
          </p:nvSpPr>
          <p:spPr>
            <a:xfrm rot="10800000">
              <a:off x="1734754" y="3496161"/>
              <a:ext cx="6442134" cy="448445"/>
            </a:xfrm>
            <a:prstGeom prst="homePlate">
              <a:avLst/>
            </a:prstGeom>
            <a:solidFill>
              <a:srgbClr val="7451EB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3" name="Flèche : pentagone 22">
              <a:extLst>
                <a:ext uri="{FF2B5EF4-FFF2-40B4-BE49-F238E27FC236}">
                  <a16:creationId xmlns:a16="http://schemas.microsoft.com/office/drawing/2014/main" id="{57F1D2E3-7858-4118-AA8D-D5989227063F}"/>
                </a:ext>
              </a:extLst>
            </p:cNvPr>
            <p:cNvSpPr txBox="1"/>
            <p:nvPr/>
          </p:nvSpPr>
          <p:spPr>
            <a:xfrm rot="21600000">
              <a:off x="1846865" y="3496161"/>
              <a:ext cx="6330023" cy="4484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7752" tIns="76200" rIns="142240" bIns="76200" numCol="1" spcCol="1270" anchor="ctr" anchorCtr="0">
              <a:noAutofit/>
            </a:bodyPr>
            <a:lstStyle/>
            <a:p>
              <a:pPr marL="0" lvl="0" indent="0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000" kern="1200" dirty="0"/>
                <a:t>Utilisation de Git et GitHub</a:t>
              </a:r>
            </a:p>
          </p:txBody>
        </p:sp>
      </p:grp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DFB14399-3AD3-4EB6-804A-F008CC86ECC0}"/>
              </a:ext>
            </a:extLst>
          </p:cNvPr>
          <p:cNvGrpSpPr/>
          <p:nvPr/>
        </p:nvGrpSpPr>
        <p:grpSpPr>
          <a:xfrm>
            <a:off x="2874933" y="3899017"/>
            <a:ext cx="6442134" cy="448445"/>
            <a:chOff x="1734754" y="4078470"/>
            <a:chExt cx="6442134" cy="448445"/>
          </a:xfrm>
        </p:grpSpPr>
        <p:sp>
          <p:nvSpPr>
            <p:cNvPr id="30" name="Flèche : pentagone 29">
              <a:extLst>
                <a:ext uri="{FF2B5EF4-FFF2-40B4-BE49-F238E27FC236}">
                  <a16:creationId xmlns:a16="http://schemas.microsoft.com/office/drawing/2014/main" id="{77EED977-815D-4748-9763-55F59E2CD2E2}"/>
                </a:ext>
              </a:extLst>
            </p:cNvPr>
            <p:cNvSpPr/>
            <p:nvPr/>
          </p:nvSpPr>
          <p:spPr>
            <a:xfrm rot="10800000">
              <a:off x="1734754" y="4078470"/>
              <a:ext cx="6442134" cy="448445"/>
            </a:xfrm>
            <a:prstGeom prst="homePlate">
              <a:avLst/>
            </a:prstGeom>
            <a:solidFill>
              <a:srgbClr val="7451EB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Flèche : pentagone 25">
              <a:extLst>
                <a:ext uri="{FF2B5EF4-FFF2-40B4-BE49-F238E27FC236}">
                  <a16:creationId xmlns:a16="http://schemas.microsoft.com/office/drawing/2014/main" id="{FD194302-5847-4271-88F1-DBA25D08E97D}"/>
                </a:ext>
              </a:extLst>
            </p:cNvPr>
            <p:cNvSpPr txBox="1"/>
            <p:nvPr/>
          </p:nvSpPr>
          <p:spPr>
            <a:xfrm rot="21600000">
              <a:off x="1846865" y="4078470"/>
              <a:ext cx="6330023" cy="4484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7752" tIns="76200" rIns="142240" bIns="76200" numCol="1" spcCol="1270" anchor="ctr" anchorCtr="0">
              <a:noAutofit/>
            </a:bodyPr>
            <a:lstStyle/>
            <a:p>
              <a:pPr marL="0" lvl="0" indent="0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000" kern="1200" dirty="0"/>
                <a:t>Référencement</a:t>
              </a:r>
            </a:p>
          </p:txBody>
        </p:sp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1361B0FA-943D-4943-92CC-63AC8FF53E07}"/>
              </a:ext>
            </a:extLst>
          </p:cNvPr>
          <p:cNvGrpSpPr/>
          <p:nvPr/>
        </p:nvGrpSpPr>
        <p:grpSpPr>
          <a:xfrm>
            <a:off x="2874933" y="1588708"/>
            <a:ext cx="6442134" cy="448445"/>
            <a:chOff x="1734754" y="584613"/>
            <a:chExt cx="6442134" cy="448445"/>
          </a:xfrm>
        </p:grpSpPr>
        <p:sp>
          <p:nvSpPr>
            <p:cNvPr id="42" name="Flèche : pentagone 41">
              <a:extLst>
                <a:ext uri="{FF2B5EF4-FFF2-40B4-BE49-F238E27FC236}">
                  <a16:creationId xmlns:a16="http://schemas.microsoft.com/office/drawing/2014/main" id="{69D0427D-D863-48CE-BBA3-FF550B5E5612}"/>
                </a:ext>
              </a:extLst>
            </p:cNvPr>
            <p:cNvSpPr/>
            <p:nvPr/>
          </p:nvSpPr>
          <p:spPr>
            <a:xfrm rot="10800000">
              <a:off x="1734754" y="584613"/>
              <a:ext cx="6442134" cy="448445"/>
            </a:xfrm>
            <a:prstGeom prst="homePlate">
              <a:avLst/>
            </a:prstGeom>
            <a:solidFill>
              <a:srgbClr val="7451EB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Flèche : pentagone 7">
              <a:extLst>
                <a:ext uri="{FF2B5EF4-FFF2-40B4-BE49-F238E27FC236}">
                  <a16:creationId xmlns:a16="http://schemas.microsoft.com/office/drawing/2014/main" id="{3FC33619-532F-4751-9E54-E72A626CC0A8}"/>
                </a:ext>
              </a:extLst>
            </p:cNvPr>
            <p:cNvSpPr txBox="1"/>
            <p:nvPr/>
          </p:nvSpPr>
          <p:spPr>
            <a:xfrm rot="21600000">
              <a:off x="1846865" y="584613"/>
              <a:ext cx="6330023" cy="4484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7752" tIns="76200" rIns="142240" bIns="76200" numCol="1" spcCol="1270" anchor="ctr" anchorCtr="0">
              <a:noAutofit/>
            </a:bodyPr>
            <a:lstStyle/>
            <a:p>
              <a:pPr marL="0" lvl="0" indent="0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000" kern="1200" dirty="0"/>
                <a:t>Les grandes lignes du projet</a:t>
              </a:r>
            </a:p>
          </p:txBody>
        </p:sp>
      </p:grpSp>
      <p:sp>
        <p:nvSpPr>
          <p:cNvPr id="13" name="Ellipse 12">
            <a:extLst>
              <a:ext uri="{FF2B5EF4-FFF2-40B4-BE49-F238E27FC236}">
                <a16:creationId xmlns:a16="http://schemas.microsoft.com/office/drawing/2014/main" id="{4F72717C-A6BF-40A3-AD7D-94E61C851F8F}"/>
              </a:ext>
            </a:extLst>
          </p:cNvPr>
          <p:cNvSpPr/>
          <p:nvPr/>
        </p:nvSpPr>
        <p:spPr>
          <a:xfrm>
            <a:off x="2650710" y="1588708"/>
            <a:ext cx="448445" cy="448445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r>
              <a:rPr lang="fr-FR" b="1" dirty="0">
                <a:solidFill>
                  <a:srgbClr val="7451EB"/>
                </a:solidFill>
              </a:rPr>
              <a:t>1</a:t>
            </a: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6921062C-5C04-42AE-B0E8-A011A0F78770}"/>
              </a:ext>
            </a:extLst>
          </p:cNvPr>
          <p:cNvGrpSpPr/>
          <p:nvPr/>
        </p:nvGrpSpPr>
        <p:grpSpPr>
          <a:xfrm>
            <a:off x="2874933" y="2171018"/>
            <a:ext cx="6442134" cy="448445"/>
            <a:chOff x="1734754" y="1166923"/>
            <a:chExt cx="6442134" cy="448445"/>
          </a:xfrm>
        </p:grpSpPr>
        <p:sp>
          <p:nvSpPr>
            <p:cNvPr id="40" name="Flèche : pentagone 39">
              <a:extLst>
                <a:ext uri="{FF2B5EF4-FFF2-40B4-BE49-F238E27FC236}">
                  <a16:creationId xmlns:a16="http://schemas.microsoft.com/office/drawing/2014/main" id="{E7A6F9FC-2C5F-4376-90DB-4F45FF93AFFC}"/>
                </a:ext>
              </a:extLst>
            </p:cNvPr>
            <p:cNvSpPr/>
            <p:nvPr/>
          </p:nvSpPr>
          <p:spPr>
            <a:xfrm rot="10800000">
              <a:off x="1734754" y="1166923"/>
              <a:ext cx="6442134" cy="448445"/>
            </a:xfrm>
            <a:prstGeom prst="homePlate">
              <a:avLst/>
            </a:prstGeom>
            <a:solidFill>
              <a:srgbClr val="7451EB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" name="Flèche : pentagone 10">
              <a:extLst>
                <a:ext uri="{FF2B5EF4-FFF2-40B4-BE49-F238E27FC236}">
                  <a16:creationId xmlns:a16="http://schemas.microsoft.com/office/drawing/2014/main" id="{497D10C1-4500-4E0D-917F-D99771C6EFA0}"/>
                </a:ext>
              </a:extLst>
            </p:cNvPr>
            <p:cNvSpPr txBox="1"/>
            <p:nvPr/>
          </p:nvSpPr>
          <p:spPr>
            <a:xfrm rot="21600000">
              <a:off x="1846865" y="1166923"/>
              <a:ext cx="6330023" cy="4484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7752" tIns="76200" rIns="142240" bIns="76200" numCol="1" spcCol="1270" anchor="ctr" anchorCtr="0">
              <a:noAutofit/>
            </a:bodyPr>
            <a:lstStyle/>
            <a:p>
              <a:pPr marL="0" lvl="0" indent="0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000" kern="1200" dirty="0"/>
                <a:t>Responsive sur </a:t>
              </a:r>
              <a:r>
                <a:rPr lang="fr-FR" sz="2000" dirty="0"/>
                <a:t>mobile</a:t>
              </a:r>
              <a:endParaRPr lang="fr-FR" sz="2000" kern="1200" dirty="0"/>
            </a:p>
          </p:txBody>
        </p:sp>
      </p:grpSp>
      <p:sp>
        <p:nvSpPr>
          <p:cNvPr id="15" name="Ellipse 14">
            <a:extLst>
              <a:ext uri="{FF2B5EF4-FFF2-40B4-BE49-F238E27FC236}">
                <a16:creationId xmlns:a16="http://schemas.microsoft.com/office/drawing/2014/main" id="{2E43AB99-8E96-4152-B2C1-202BFAAA1A7D}"/>
              </a:ext>
            </a:extLst>
          </p:cNvPr>
          <p:cNvSpPr/>
          <p:nvPr/>
        </p:nvSpPr>
        <p:spPr>
          <a:xfrm>
            <a:off x="2650710" y="2171018"/>
            <a:ext cx="448445" cy="448445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r>
              <a:rPr lang="fr-FR" b="1" dirty="0">
                <a:solidFill>
                  <a:srgbClr val="7451EB"/>
                </a:solidFill>
              </a:rPr>
              <a:t>2</a:t>
            </a:r>
          </a:p>
        </p:txBody>
      </p: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10B5C54D-939A-45C8-8889-0605C5586C42}"/>
              </a:ext>
            </a:extLst>
          </p:cNvPr>
          <p:cNvGrpSpPr/>
          <p:nvPr/>
        </p:nvGrpSpPr>
        <p:grpSpPr>
          <a:xfrm>
            <a:off x="2874933" y="2753327"/>
            <a:ext cx="6442134" cy="448445"/>
            <a:chOff x="1734754" y="1749232"/>
            <a:chExt cx="6442134" cy="448445"/>
          </a:xfrm>
        </p:grpSpPr>
        <p:sp>
          <p:nvSpPr>
            <p:cNvPr id="38" name="Flèche : pentagone 37">
              <a:extLst>
                <a:ext uri="{FF2B5EF4-FFF2-40B4-BE49-F238E27FC236}">
                  <a16:creationId xmlns:a16="http://schemas.microsoft.com/office/drawing/2014/main" id="{D76693D9-3E8B-4489-9650-27CB8F26844B}"/>
                </a:ext>
              </a:extLst>
            </p:cNvPr>
            <p:cNvSpPr/>
            <p:nvPr/>
          </p:nvSpPr>
          <p:spPr>
            <a:xfrm rot="10800000">
              <a:off x="1734754" y="1749232"/>
              <a:ext cx="6442134" cy="448445"/>
            </a:xfrm>
            <a:prstGeom prst="homePlate">
              <a:avLst/>
            </a:prstGeom>
            <a:solidFill>
              <a:srgbClr val="7451EB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9" name="Flèche : pentagone 13">
              <a:extLst>
                <a:ext uri="{FF2B5EF4-FFF2-40B4-BE49-F238E27FC236}">
                  <a16:creationId xmlns:a16="http://schemas.microsoft.com/office/drawing/2014/main" id="{052A1F1C-417D-4E86-B4EC-DFFEE866E25F}"/>
                </a:ext>
              </a:extLst>
            </p:cNvPr>
            <p:cNvSpPr txBox="1"/>
            <p:nvPr/>
          </p:nvSpPr>
          <p:spPr>
            <a:xfrm rot="21600000">
              <a:off x="1846865" y="1749232"/>
              <a:ext cx="6330023" cy="4484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7752" tIns="76200" rIns="142240" bIns="76200" numCol="1" spcCol="1270" anchor="ctr" anchorCtr="0">
              <a:noAutofit/>
            </a:bodyPr>
            <a:lstStyle/>
            <a:p>
              <a:pPr marL="0" lvl="0" indent="0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000" kern="1200" dirty="0"/>
                <a:t>Responsive sur tablette</a:t>
              </a:r>
            </a:p>
          </p:txBody>
        </p:sp>
      </p:grpSp>
      <p:sp>
        <p:nvSpPr>
          <p:cNvPr id="17" name="Ellipse 16">
            <a:extLst>
              <a:ext uri="{FF2B5EF4-FFF2-40B4-BE49-F238E27FC236}">
                <a16:creationId xmlns:a16="http://schemas.microsoft.com/office/drawing/2014/main" id="{D9AD4360-CB52-49AC-8091-4611A4CFABD8}"/>
              </a:ext>
            </a:extLst>
          </p:cNvPr>
          <p:cNvSpPr/>
          <p:nvPr/>
        </p:nvSpPr>
        <p:spPr>
          <a:xfrm>
            <a:off x="2650710" y="2753327"/>
            <a:ext cx="448445" cy="448445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r>
              <a:rPr lang="fr-FR" b="1" dirty="0">
                <a:solidFill>
                  <a:srgbClr val="7451EB"/>
                </a:solidFill>
              </a:rPr>
              <a:t>3</a:t>
            </a:r>
          </a:p>
        </p:txBody>
      </p: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C2033579-D76B-4D2C-A1A7-70928A06569E}"/>
              </a:ext>
            </a:extLst>
          </p:cNvPr>
          <p:cNvGrpSpPr/>
          <p:nvPr/>
        </p:nvGrpSpPr>
        <p:grpSpPr>
          <a:xfrm>
            <a:off x="2874933" y="5045039"/>
            <a:ext cx="6442134" cy="448445"/>
            <a:chOff x="1734754" y="2331542"/>
            <a:chExt cx="6442134" cy="448445"/>
          </a:xfrm>
        </p:grpSpPr>
        <p:sp>
          <p:nvSpPr>
            <p:cNvPr id="36" name="Flèche : pentagone 35">
              <a:extLst>
                <a:ext uri="{FF2B5EF4-FFF2-40B4-BE49-F238E27FC236}">
                  <a16:creationId xmlns:a16="http://schemas.microsoft.com/office/drawing/2014/main" id="{52CC44D8-DD61-46D0-9453-AE4294A34791}"/>
                </a:ext>
              </a:extLst>
            </p:cNvPr>
            <p:cNvSpPr/>
            <p:nvPr/>
          </p:nvSpPr>
          <p:spPr>
            <a:xfrm rot="10800000">
              <a:off x="1734754" y="2331542"/>
              <a:ext cx="6442134" cy="448445"/>
            </a:xfrm>
            <a:prstGeom prst="homePlate">
              <a:avLst/>
            </a:prstGeom>
            <a:solidFill>
              <a:srgbClr val="7451EB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Flèche : pentagone 16">
              <a:extLst>
                <a:ext uri="{FF2B5EF4-FFF2-40B4-BE49-F238E27FC236}">
                  <a16:creationId xmlns:a16="http://schemas.microsoft.com/office/drawing/2014/main" id="{160349BA-5DD2-4EF8-9943-85A6F139D651}"/>
                </a:ext>
              </a:extLst>
            </p:cNvPr>
            <p:cNvSpPr txBox="1"/>
            <p:nvPr/>
          </p:nvSpPr>
          <p:spPr>
            <a:xfrm rot="21600000">
              <a:off x="1846865" y="2331542"/>
              <a:ext cx="6330023" cy="4484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7752" tIns="76200" rIns="142240" bIns="76200" numCol="1" spcCol="1270" anchor="ctr" anchorCtr="0">
              <a:noAutofit/>
            </a:bodyPr>
            <a:lstStyle/>
            <a:p>
              <a:pPr marL="0" lvl="0" indent="0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000" kern="1200" dirty="0"/>
                <a:t>Rétrocompatibilité avec les principaux navigateurs</a:t>
              </a:r>
            </a:p>
          </p:txBody>
        </p:sp>
      </p:grpSp>
      <p:sp>
        <p:nvSpPr>
          <p:cNvPr id="19" name="Ellipse 18">
            <a:extLst>
              <a:ext uri="{FF2B5EF4-FFF2-40B4-BE49-F238E27FC236}">
                <a16:creationId xmlns:a16="http://schemas.microsoft.com/office/drawing/2014/main" id="{BFF281FD-DF31-4D8C-8AF1-1DFCC261BAF7}"/>
              </a:ext>
            </a:extLst>
          </p:cNvPr>
          <p:cNvSpPr/>
          <p:nvPr/>
        </p:nvSpPr>
        <p:spPr>
          <a:xfrm>
            <a:off x="2650711" y="3876184"/>
            <a:ext cx="448445" cy="448445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r>
              <a:rPr lang="fr-FR" b="1" dirty="0">
                <a:solidFill>
                  <a:srgbClr val="7451EB"/>
                </a:solidFill>
              </a:rPr>
              <a:t>5</a:t>
            </a:r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DA525F31-6FAB-4A5F-9C47-D02A3FB05232}"/>
              </a:ext>
            </a:extLst>
          </p:cNvPr>
          <p:cNvGrpSpPr/>
          <p:nvPr/>
        </p:nvGrpSpPr>
        <p:grpSpPr>
          <a:xfrm>
            <a:off x="2874933" y="5627348"/>
            <a:ext cx="6442134" cy="448445"/>
            <a:chOff x="1734754" y="2913851"/>
            <a:chExt cx="6442134" cy="448445"/>
          </a:xfrm>
        </p:grpSpPr>
        <p:sp>
          <p:nvSpPr>
            <p:cNvPr id="34" name="Flèche : pentagone 33">
              <a:extLst>
                <a:ext uri="{FF2B5EF4-FFF2-40B4-BE49-F238E27FC236}">
                  <a16:creationId xmlns:a16="http://schemas.microsoft.com/office/drawing/2014/main" id="{CF6397E2-07BB-45E9-AED4-C3D42A94E5CC}"/>
                </a:ext>
              </a:extLst>
            </p:cNvPr>
            <p:cNvSpPr/>
            <p:nvPr/>
          </p:nvSpPr>
          <p:spPr>
            <a:xfrm rot="10800000">
              <a:off x="1734754" y="2913851"/>
              <a:ext cx="6442134" cy="448445"/>
            </a:xfrm>
            <a:prstGeom prst="homePlate">
              <a:avLst/>
            </a:prstGeom>
            <a:solidFill>
              <a:srgbClr val="7451EB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Flèche : pentagone 19">
              <a:extLst>
                <a:ext uri="{FF2B5EF4-FFF2-40B4-BE49-F238E27FC236}">
                  <a16:creationId xmlns:a16="http://schemas.microsoft.com/office/drawing/2014/main" id="{6C55D922-B2F3-4875-9E03-C4BEAEFE5D04}"/>
                </a:ext>
              </a:extLst>
            </p:cNvPr>
            <p:cNvSpPr txBox="1"/>
            <p:nvPr/>
          </p:nvSpPr>
          <p:spPr>
            <a:xfrm rot="21600000">
              <a:off x="1846865" y="2913851"/>
              <a:ext cx="6330023" cy="4484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7752" tIns="76200" rIns="142240" bIns="76200" numCol="1" spcCol="1270" anchor="ctr" anchorCtr="0">
              <a:noAutofit/>
            </a:bodyPr>
            <a:lstStyle/>
            <a:p>
              <a:pPr marL="0" lvl="0" indent="0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000" kern="1200" dirty="0"/>
                <a:t>Validation W3C</a:t>
              </a:r>
            </a:p>
          </p:txBody>
        </p:sp>
      </p:grpSp>
      <p:sp>
        <p:nvSpPr>
          <p:cNvPr id="21" name="Ellipse 20">
            <a:extLst>
              <a:ext uri="{FF2B5EF4-FFF2-40B4-BE49-F238E27FC236}">
                <a16:creationId xmlns:a16="http://schemas.microsoft.com/office/drawing/2014/main" id="{11E02471-2D7A-4536-BCA3-1EE95D9371B4}"/>
              </a:ext>
            </a:extLst>
          </p:cNvPr>
          <p:cNvSpPr/>
          <p:nvPr/>
        </p:nvSpPr>
        <p:spPr>
          <a:xfrm>
            <a:off x="2650711" y="4458493"/>
            <a:ext cx="448445" cy="448445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r>
              <a:rPr lang="fr-FR" b="1" dirty="0">
                <a:solidFill>
                  <a:srgbClr val="7451EB"/>
                </a:solidFill>
              </a:rPr>
              <a:t>6</a:t>
            </a: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1781C6EC-674D-47F0-AFF9-4AB15834639D}"/>
              </a:ext>
            </a:extLst>
          </p:cNvPr>
          <p:cNvSpPr/>
          <p:nvPr/>
        </p:nvSpPr>
        <p:spPr>
          <a:xfrm>
            <a:off x="2650711" y="5040803"/>
            <a:ext cx="448445" cy="448445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r>
              <a:rPr lang="fr-FR" b="1" dirty="0">
                <a:solidFill>
                  <a:srgbClr val="7451EB"/>
                </a:solidFill>
              </a:rPr>
              <a:t>7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759B61CE-3269-4A36-A4DD-78E6116E1286}"/>
              </a:ext>
            </a:extLst>
          </p:cNvPr>
          <p:cNvSpPr/>
          <p:nvPr/>
        </p:nvSpPr>
        <p:spPr>
          <a:xfrm>
            <a:off x="2650711" y="5623112"/>
            <a:ext cx="448445" cy="448445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r>
              <a:rPr lang="fr-FR" b="1" dirty="0">
                <a:solidFill>
                  <a:srgbClr val="7451EB"/>
                </a:solidFill>
              </a:rPr>
              <a:t>8</a:t>
            </a:r>
          </a:p>
        </p:txBody>
      </p:sp>
      <p:grpSp>
        <p:nvGrpSpPr>
          <p:cNvPr id="46" name="Groupe 45">
            <a:extLst>
              <a:ext uri="{FF2B5EF4-FFF2-40B4-BE49-F238E27FC236}">
                <a16:creationId xmlns:a16="http://schemas.microsoft.com/office/drawing/2014/main" id="{BE7968D4-2BC0-48D7-8143-C24AC9315446}"/>
              </a:ext>
            </a:extLst>
          </p:cNvPr>
          <p:cNvGrpSpPr/>
          <p:nvPr/>
        </p:nvGrpSpPr>
        <p:grpSpPr>
          <a:xfrm>
            <a:off x="2874933" y="3335636"/>
            <a:ext cx="6442134" cy="448445"/>
            <a:chOff x="1734754" y="1749232"/>
            <a:chExt cx="6442134" cy="448445"/>
          </a:xfrm>
        </p:grpSpPr>
        <p:sp>
          <p:nvSpPr>
            <p:cNvPr id="47" name="Flèche : pentagone 46">
              <a:extLst>
                <a:ext uri="{FF2B5EF4-FFF2-40B4-BE49-F238E27FC236}">
                  <a16:creationId xmlns:a16="http://schemas.microsoft.com/office/drawing/2014/main" id="{1B12F881-F6C4-497E-892A-93354DFF3C26}"/>
                </a:ext>
              </a:extLst>
            </p:cNvPr>
            <p:cNvSpPr/>
            <p:nvPr/>
          </p:nvSpPr>
          <p:spPr>
            <a:xfrm rot="10800000">
              <a:off x="1734754" y="1749232"/>
              <a:ext cx="6442134" cy="448445"/>
            </a:xfrm>
            <a:prstGeom prst="homePlate">
              <a:avLst/>
            </a:prstGeom>
            <a:solidFill>
              <a:srgbClr val="7451EB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" name="Flèche : pentagone 13">
              <a:extLst>
                <a:ext uri="{FF2B5EF4-FFF2-40B4-BE49-F238E27FC236}">
                  <a16:creationId xmlns:a16="http://schemas.microsoft.com/office/drawing/2014/main" id="{6107BF8C-CFAD-4FFE-AB78-ED7A24296E0B}"/>
                </a:ext>
              </a:extLst>
            </p:cNvPr>
            <p:cNvSpPr txBox="1"/>
            <p:nvPr/>
          </p:nvSpPr>
          <p:spPr>
            <a:xfrm rot="21600000">
              <a:off x="1846865" y="1749232"/>
              <a:ext cx="6330023" cy="4484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7752" tIns="76200" rIns="142240" bIns="76200" numCol="1" spcCol="1270" anchor="ctr" anchorCtr="0">
              <a:noAutofit/>
            </a:bodyPr>
            <a:lstStyle/>
            <a:p>
              <a:pPr marL="0" lvl="0" indent="0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000" kern="1200" dirty="0"/>
                <a:t>Polices, animations et dégradés</a:t>
              </a:r>
            </a:p>
          </p:txBody>
        </p:sp>
      </p:grpSp>
      <p:sp>
        <p:nvSpPr>
          <p:cNvPr id="49" name="Ellipse 48">
            <a:extLst>
              <a:ext uri="{FF2B5EF4-FFF2-40B4-BE49-F238E27FC236}">
                <a16:creationId xmlns:a16="http://schemas.microsoft.com/office/drawing/2014/main" id="{0AE5E45B-2A63-498E-83BB-3FD46D527341}"/>
              </a:ext>
            </a:extLst>
          </p:cNvPr>
          <p:cNvSpPr/>
          <p:nvPr/>
        </p:nvSpPr>
        <p:spPr>
          <a:xfrm>
            <a:off x="2650710" y="3335636"/>
            <a:ext cx="448445" cy="448445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r>
              <a:rPr lang="fr-FR" b="1" dirty="0">
                <a:solidFill>
                  <a:srgbClr val="7451EB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054160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3AA74EE9-4C10-4F2F-866B-5957AC8286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66" y="6251381"/>
            <a:ext cx="453636" cy="453636"/>
          </a:xfrm>
          <a:prstGeom prst="rect">
            <a:avLst/>
          </a:prstGeom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2DC8857-AC2A-48D9-8952-C025F1DB1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A6CB-1D4F-4755-92CD-46E1CA3E33B0}" type="slidenum">
              <a:rPr lang="fr-FR" smtClean="0"/>
              <a:t>3</a:t>
            </a:fld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45A592-8B05-4162-B887-3AF9CDC328ED}"/>
              </a:ext>
            </a:extLst>
          </p:cNvPr>
          <p:cNvSpPr/>
          <p:nvPr/>
        </p:nvSpPr>
        <p:spPr>
          <a:xfrm>
            <a:off x="0" y="0"/>
            <a:ext cx="12192000" cy="1048624"/>
          </a:xfrm>
          <a:prstGeom prst="rect">
            <a:avLst/>
          </a:prstGeom>
          <a:solidFill>
            <a:srgbClr val="745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	</a:t>
            </a:r>
            <a:r>
              <a:rPr lang="fr-FR" sz="3200" b="1" dirty="0"/>
              <a:t>Les grandes lignes du projet</a:t>
            </a:r>
            <a:endParaRPr lang="fr-FR" b="1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9B49342-8407-487F-93F9-3A290CD951B4}"/>
              </a:ext>
            </a:extLst>
          </p:cNvPr>
          <p:cNvSpPr/>
          <p:nvPr/>
        </p:nvSpPr>
        <p:spPr>
          <a:xfrm>
            <a:off x="0" y="949322"/>
            <a:ext cx="121920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766B9F4-7AD4-4D9A-8246-95FCCDF35855}"/>
              </a:ext>
            </a:extLst>
          </p:cNvPr>
          <p:cNvSpPr txBox="1"/>
          <p:nvPr/>
        </p:nvSpPr>
        <p:spPr>
          <a:xfrm>
            <a:off x="738231" y="6370623"/>
            <a:ext cx="35317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i="1" dirty="0" err="1"/>
              <a:t>Icons</a:t>
            </a:r>
            <a:r>
              <a:rPr lang="fr-FR" sz="900" i="1" dirty="0"/>
              <a:t> pack by </a:t>
            </a:r>
            <a:r>
              <a:rPr lang="fr-FR" sz="900" i="1" dirty="0" err="1"/>
              <a:t>Freepik</a:t>
            </a:r>
            <a:r>
              <a:rPr lang="fr-FR" sz="900" i="1" dirty="0"/>
              <a:t> on </a:t>
            </a:r>
            <a:r>
              <a:rPr lang="fr-FR" sz="900" i="1" dirty="0">
                <a:hlinkClick r:id="rId3"/>
              </a:rPr>
              <a:t>flaticon.com</a:t>
            </a:r>
            <a:endParaRPr lang="fr-FR" sz="900" i="1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C51F9AE8-A161-4AE4-A61B-DA88D1D7AA0A}"/>
              </a:ext>
            </a:extLst>
          </p:cNvPr>
          <p:cNvSpPr txBox="1"/>
          <p:nvPr/>
        </p:nvSpPr>
        <p:spPr>
          <a:xfrm>
            <a:off x="3777692" y="1597836"/>
            <a:ext cx="4636616" cy="400110"/>
          </a:xfrm>
          <a:prstGeom prst="rect">
            <a:avLst/>
          </a:prstGeom>
          <a:solidFill>
            <a:srgbClr val="579B88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F6C94C"/>
                </a:solidFill>
              </a:rPr>
              <a:t>ETUDE DU BRIEF &amp; DE LA MAQUETTE</a:t>
            </a: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4357F416-E23D-463B-8426-670280126515}"/>
              </a:ext>
            </a:extLst>
          </p:cNvPr>
          <p:cNvCxnSpPr>
            <a:cxnSpLocks/>
          </p:cNvCxnSpPr>
          <p:nvPr/>
        </p:nvCxnSpPr>
        <p:spPr>
          <a:xfrm flipV="1">
            <a:off x="3092910" y="4005164"/>
            <a:ext cx="0" cy="1141289"/>
          </a:xfrm>
          <a:prstGeom prst="straightConnector1">
            <a:avLst/>
          </a:prstGeom>
          <a:ln w="22225" cap="rnd">
            <a:solidFill>
              <a:schemeClr val="tx1">
                <a:lumMod val="75000"/>
                <a:lumOff val="25000"/>
              </a:schemeClr>
            </a:solidFill>
            <a:prstDash val="sysDash"/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Image 21">
            <a:extLst>
              <a:ext uri="{FF2B5EF4-FFF2-40B4-BE49-F238E27FC236}">
                <a16:creationId xmlns:a16="http://schemas.microsoft.com/office/drawing/2014/main" id="{8E72FCC2-66E9-4C34-BB77-782F474499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128" y="1525689"/>
            <a:ext cx="497399" cy="497399"/>
          </a:xfrm>
          <a:prstGeom prst="rect">
            <a:avLst/>
          </a:prstGeom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33F8DDD5-3C52-4264-8024-A79CC2D6D1F0}"/>
              </a:ext>
            </a:extLst>
          </p:cNvPr>
          <p:cNvSpPr txBox="1"/>
          <p:nvPr/>
        </p:nvSpPr>
        <p:spPr>
          <a:xfrm>
            <a:off x="3777227" y="5248340"/>
            <a:ext cx="4636616" cy="400110"/>
          </a:xfrm>
          <a:prstGeom prst="rect">
            <a:avLst/>
          </a:prstGeom>
          <a:solidFill>
            <a:srgbClr val="579B88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F6C94C"/>
                </a:solidFill>
              </a:rPr>
              <a:t>MISE EN LIGNE DU SITE INTERNET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02E04DE6-E2B1-4807-A4D1-F1CC8247530E}"/>
              </a:ext>
            </a:extLst>
          </p:cNvPr>
          <p:cNvSpPr txBox="1"/>
          <p:nvPr/>
        </p:nvSpPr>
        <p:spPr>
          <a:xfrm>
            <a:off x="3755455" y="3896658"/>
            <a:ext cx="4636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HTML5 + CSS3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97F3559E-967E-43D4-B1FB-DCAB56BD15B8}"/>
              </a:ext>
            </a:extLst>
          </p:cNvPr>
          <p:cNvSpPr txBox="1"/>
          <p:nvPr/>
        </p:nvSpPr>
        <p:spPr>
          <a:xfrm>
            <a:off x="3766341" y="2221508"/>
            <a:ext cx="4636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CHARTE GRAPHIQUE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80B20B70-2CF7-48D1-915A-808F6229CC68}"/>
              </a:ext>
            </a:extLst>
          </p:cNvPr>
          <p:cNvSpPr txBox="1"/>
          <p:nvPr/>
        </p:nvSpPr>
        <p:spPr>
          <a:xfrm>
            <a:off x="3766341" y="2712769"/>
            <a:ext cx="4636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ANIMATIONS + DÉGRADÉS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AFD172E4-A370-453B-8DAC-1BA35A7B6482}"/>
              </a:ext>
            </a:extLst>
          </p:cNvPr>
          <p:cNvSpPr txBox="1"/>
          <p:nvPr/>
        </p:nvSpPr>
        <p:spPr>
          <a:xfrm>
            <a:off x="3777229" y="3203858"/>
            <a:ext cx="4636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GOOGLE FONTS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E0AC7ABC-4052-4646-87B7-706DD100F78B}"/>
              </a:ext>
            </a:extLst>
          </p:cNvPr>
          <p:cNvSpPr txBox="1"/>
          <p:nvPr/>
        </p:nvSpPr>
        <p:spPr>
          <a:xfrm>
            <a:off x="3766341" y="4314021"/>
            <a:ext cx="4636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GIT GITHUB GITHUBPAGES</a:t>
            </a:r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6F781E0A-7F75-47EE-8DA6-5555ED337C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897" y="5183415"/>
            <a:ext cx="548026" cy="548026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0B4510CF-E46B-4D34-92EA-A98FF934A0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817" y="3471450"/>
            <a:ext cx="466186" cy="466186"/>
          </a:xfrm>
          <a:prstGeom prst="rect">
            <a:avLst/>
          </a:prstGeom>
        </p:spPr>
      </p:pic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C0907BF5-3ED7-4F03-93F8-94C74140430B}"/>
              </a:ext>
            </a:extLst>
          </p:cNvPr>
          <p:cNvCxnSpPr>
            <a:cxnSpLocks/>
          </p:cNvCxnSpPr>
          <p:nvPr/>
        </p:nvCxnSpPr>
        <p:spPr>
          <a:xfrm flipV="1">
            <a:off x="3092910" y="2190390"/>
            <a:ext cx="0" cy="1229786"/>
          </a:xfrm>
          <a:prstGeom prst="straightConnector1">
            <a:avLst/>
          </a:prstGeom>
          <a:ln w="22225" cap="rnd">
            <a:solidFill>
              <a:schemeClr val="tx1">
                <a:lumMod val="75000"/>
                <a:lumOff val="25000"/>
              </a:schemeClr>
            </a:solidFill>
            <a:prstDash val="sysDash"/>
            <a:headEnd type="none" w="lg" len="me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03BB9289-2915-499A-8300-479C4B4F4087}"/>
              </a:ext>
            </a:extLst>
          </p:cNvPr>
          <p:cNvSpPr txBox="1"/>
          <p:nvPr/>
        </p:nvSpPr>
        <p:spPr>
          <a:xfrm>
            <a:off x="3907942" y="5932908"/>
            <a:ext cx="421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Lien vers le site web « ohmyfood » : </a:t>
            </a:r>
            <a:r>
              <a:rPr lang="fr-FR" dirty="0">
                <a:hlinkClick r:id="rId7"/>
              </a:rPr>
              <a:t>ICI</a:t>
            </a:r>
            <a:endParaRPr lang="fr-FR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90ED2903-8BC2-4D43-BD96-8F26B2C02AF5}"/>
              </a:ext>
            </a:extLst>
          </p:cNvPr>
          <p:cNvSpPr txBox="1"/>
          <p:nvPr/>
        </p:nvSpPr>
        <p:spPr>
          <a:xfrm>
            <a:off x="3766341" y="4710414"/>
            <a:ext cx="4636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VALIDATION W3C HTML &amp; CSS</a:t>
            </a:r>
          </a:p>
        </p:txBody>
      </p:sp>
    </p:spTree>
    <p:extLst>
      <p:ext uri="{BB962C8B-B14F-4D97-AF65-F5344CB8AC3E}">
        <p14:creationId xmlns:p14="http://schemas.microsoft.com/office/powerpoint/2010/main" val="1140986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3AA74EE9-4C10-4F2F-866B-5957AC8286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66" y="6251381"/>
            <a:ext cx="453636" cy="453636"/>
          </a:xfrm>
          <a:prstGeom prst="rect">
            <a:avLst/>
          </a:prstGeom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2DC8857-AC2A-48D9-8952-C025F1DB1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A6CB-1D4F-4755-92CD-46E1CA3E33B0}" type="slidenum">
              <a:rPr lang="fr-FR" smtClean="0"/>
              <a:t>4</a:t>
            </a:fld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45A592-8B05-4162-B887-3AF9CDC328ED}"/>
              </a:ext>
            </a:extLst>
          </p:cNvPr>
          <p:cNvSpPr/>
          <p:nvPr/>
        </p:nvSpPr>
        <p:spPr>
          <a:xfrm>
            <a:off x="0" y="0"/>
            <a:ext cx="12192000" cy="1048624"/>
          </a:xfrm>
          <a:prstGeom prst="rect">
            <a:avLst/>
          </a:prstGeom>
          <a:solidFill>
            <a:srgbClr val="745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	</a:t>
            </a:r>
            <a:r>
              <a:rPr lang="fr-FR" sz="3200" b="1" dirty="0"/>
              <a:t>Le responsive sur mobile</a:t>
            </a:r>
            <a:endParaRPr lang="fr-FR" b="1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9B49342-8407-487F-93F9-3A290CD951B4}"/>
              </a:ext>
            </a:extLst>
          </p:cNvPr>
          <p:cNvSpPr/>
          <p:nvPr/>
        </p:nvSpPr>
        <p:spPr>
          <a:xfrm>
            <a:off x="0" y="949322"/>
            <a:ext cx="121920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766B9F4-7AD4-4D9A-8246-95FCCDF35855}"/>
              </a:ext>
            </a:extLst>
          </p:cNvPr>
          <p:cNvSpPr txBox="1"/>
          <p:nvPr/>
        </p:nvSpPr>
        <p:spPr>
          <a:xfrm>
            <a:off x="738231" y="6370623"/>
            <a:ext cx="35317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i="1" dirty="0" err="1"/>
              <a:t>Icons</a:t>
            </a:r>
            <a:r>
              <a:rPr lang="fr-FR" sz="900" i="1" dirty="0"/>
              <a:t> pack by </a:t>
            </a:r>
            <a:r>
              <a:rPr lang="fr-FR" sz="900" i="1" dirty="0" err="1"/>
              <a:t>Freepik</a:t>
            </a:r>
            <a:r>
              <a:rPr lang="fr-FR" sz="900" i="1" dirty="0"/>
              <a:t> on </a:t>
            </a:r>
            <a:r>
              <a:rPr lang="fr-FR" sz="900" i="1" dirty="0">
                <a:hlinkClick r:id="rId3"/>
              </a:rPr>
              <a:t>flaticon.com</a:t>
            </a:r>
            <a:endParaRPr lang="fr-FR" sz="900" i="1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3845823-1D09-4D3B-A49D-903E9270F422}"/>
              </a:ext>
            </a:extLst>
          </p:cNvPr>
          <p:cNvSpPr txBox="1"/>
          <p:nvPr/>
        </p:nvSpPr>
        <p:spPr>
          <a:xfrm>
            <a:off x="4307619" y="1120407"/>
            <a:ext cx="3741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rgbClr val="2D3142"/>
                </a:solidFill>
              </a:rPr>
              <a:t>« Mobile First ! »</a:t>
            </a:r>
          </a:p>
        </p:txBody>
      </p:sp>
      <p:sp>
        <p:nvSpPr>
          <p:cNvPr id="16" name="Flèche : droite rayée 15">
            <a:extLst>
              <a:ext uri="{FF2B5EF4-FFF2-40B4-BE49-F238E27FC236}">
                <a16:creationId xmlns:a16="http://schemas.microsoft.com/office/drawing/2014/main" id="{2846A6C0-52C7-44AF-95F4-941936EAB02D}"/>
              </a:ext>
            </a:extLst>
          </p:cNvPr>
          <p:cNvSpPr/>
          <p:nvPr/>
        </p:nvSpPr>
        <p:spPr>
          <a:xfrm rot="16200000">
            <a:off x="5696316" y="3593406"/>
            <a:ext cx="976832" cy="557765"/>
          </a:xfrm>
          <a:prstGeom prst="stripedRightArrow">
            <a:avLst/>
          </a:prstGeom>
          <a:solidFill>
            <a:srgbClr val="579B88"/>
          </a:solidFill>
          <a:ln>
            <a:solidFill>
              <a:srgbClr val="F6C9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4" name="Image 3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226EA300-4239-49F6-9FD4-6D3B7EA22D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755" y="1645932"/>
            <a:ext cx="2617717" cy="4710418"/>
          </a:xfrm>
          <a:prstGeom prst="rect">
            <a:avLst/>
          </a:prstGeom>
        </p:spPr>
      </p:pic>
      <p:pic>
        <p:nvPicPr>
          <p:cNvPr id="9" name="Image 8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C530841A-9761-4118-A316-AAE256D4AE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479" y="1641549"/>
            <a:ext cx="2617717" cy="4710418"/>
          </a:xfrm>
          <a:prstGeom prst="rect">
            <a:avLst/>
          </a:prstGeom>
        </p:spPr>
      </p:pic>
      <p:pic>
        <p:nvPicPr>
          <p:cNvPr id="12" name="Image 11" descr="Une image contenant dessin, signe&#10;&#10;Description générée automatiquement">
            <a:hlinkClick r:id="rId6"/>
            <a:extLst>
              <a:ext uri="{FF2B5EF4-FFF2-40B4-BE49-F238E27FC236}">
                <a16:creationId xmlns:a16="http://schemas.microsoft.com/office/drawing/2014/main" id="{EDA2DE9B-898C-4870-AEA7-1900D7993FA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631" y="5504353"/>
            <a:ext cx="915857" cy="91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215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3AA74EE9-4C10-4F2F-866B-5957AC8286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66" y="6251381"/>
            <a:ext cx="453636" cy="453636"/>
          </a:xfrm>
          <a:prstGeom prst="rect">
            <a:avLst/>
          </a:prstGeom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2DC8857-AC2A-48D9-8952-C025F1DB1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A6CB-1D4F-4755-92CD-46E1CA3E33B0}" type="slidenum">
              <a:rPr lang="fr-FR" smtClean="0"/>
              <a:t>5</a:t>
            </a:fld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45A592-8B05-4162-B887-3AF9CDC328ED}"/>
              </a:ext>
            </a:extLst>
          </p:cNvPr>
          <p:cNvSpPr/>
          <p:nvPr/>
        </p:nvSpPr>
        <p:spPr>
          <a:xfrm>
            <a:off x="0" y="0"/>
            <a:ext cx="12192000" cy="1048624"/>
          </a:xfrm>
          <a:prstGeom prst="rect">
            <a:avLst/>
          </a:prstGeom>
          <a:solidFill>
            <a:srgbClr val="745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	</a:t>
            </a:r>
            <a:r>
              <a:rPr lang="fr-FR" sz="3200" b="1" dirty="0"/>
              <a:t>Le responsive sur tablette</a:t>
            </a:r>
            <a:endParaRPr lang="fr-FR" b="1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9B49342-8407-487F-93F9-3A290CD951B4}"/>
              </a:ext>
            </a:extLst>
          </p:cNvPr>
          <p:cNvSpPr/>
          <p:nvPr/>
        </p:nvSpPr>
        <p:spPr>
          <a:xfrm>
            <a:off x="0" y="949322"/>
            <a:ext cx="121920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766B9F4-7AD4-4D9A-8246-95FCCDF35855}"/>
              </a:ext>
            </a:extLst>
          </p:cNvPr>
          <p:cNvSpPr txBox="1"/>
          <p:nvPr/>
        </p:nvSpPr>
        <p:spPr>
          <a:xfrm>
            <a:off x="738231" y="6370623"/>
            <a:ext cx="35317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i="1" dirty="0" err="1"/>
              <a:t>Icons</a:t>
            </a:r>
            <a:r>
              <a:rPr lang="fr-FR" sz="900" i="1" dirty="0"/>
              <a:t> pack by </a:t>
            </a:r>
            <a:r>
              <a:rPr lang="fr-FR" sz="900" i="1" dirty="0" err="1"/>
              <a:t>Freepik</a:t>
            </a:r>
            <a:r>
              <a:rPr lang="fr-FR" sz="900" i="1" dirty="0"/>
              <a:t> on </a:t>
            </a:r>
            <a:r>
              <a:rPr lang="fr-FR" sz="900" i="1" dirty="0">
                <a:hlinkClick r:id="rId3"/>
              </a:rPr>
              <a:t>flaticon.com</a:t>
            </a:r>
            <a:endParaRPr lang="fr-FR" sz="900" i="1" dirty="0"/>
          </a:p>
        </p:txBody>
      </p:sp>
      <p:pic>
        <p:nvPicPr>
          <p:cNvPr id="16" name="Image 15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10497297-1AC6-4D78-88F4-2B7D34BA51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883" y="1483312"/>
            <a:ext cx="2629813" cy="4519992"/>
          </a:xfrm>
          <a:prstGeom prst="rect">
            <a:avLst/>
          </a:prstGeom>
          <a:ln w="190500"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50E6D26-DA63-40B1-8924-4E1E2DA60ABC}"/>
              </a:ext>
            </a:extLst>
          </p:cNvPr>
          <p:cNvSpPr/>
          <p:nvPr/>
        </p:nvSpPr>
        <p:spPr>
          <a:xfrm>
            <a:off x="4269996" y="5860062"/>
            <a:ext cx="2738700" cy="1419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DCC7AF27-2EA4-4C67-A8A0-79815B9B1D65}"/>
              </a:ext>
            </a:extLst>
          </p:cNvPr>
          <p:cNvSpPr/>
          <p:nvPr/>
        </p:nvSpPr>
        <p:spPr>
          <a:xfrm>
            <a:off x="5581822" y="5906274"/>
            <a:ext cx="223934" cy="22393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BFDC35B-7C88-4328-8BFF-DEC843BD0AEB}"/>
              </a:ext>
            </a:extLst>
          </p:cNvPr>
          <p:cNvSpPr/>
          <p:nvPr/>
        </p:nvSpPr>
        <p:spPr>
          <a:xfrm>
            <a:off x="4269996" y="1411176"/>
            <a:ext cx="2821481" cy="1377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" name="Image 19" descr="Une image contenant dessin, signe&#10;&#10;Description générée automatiquement">
            <a:hlinkClick r:id="rId5"/>
            <a:extLst>
              <a:ext uri="{FF2B5EF4-FFF2-40B4-BE49-F238E27FC236}">
                <a16:creationId xmlns:a16="http://schemas.microsoft.com/office/drawing/2014/main" id="{46FBEC4E-9A46-4E8F-90C3-875B695367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308" y="5672281"/>
            <a:ext cx="915857" cy="91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032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>
            <a:extLst>
              <a:ext uri="{FF2B5EF4-FFF2-40B4-BE49-F238E27FC236}">
                <a16:creationId xmlns:a16="http://schemas.microsoft.com/office/drawing/2014/main" id="{7B7B0955-2751-4AD4-8913-513F2B92D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231" y="1778467"/>
            <a:ext cx="1846413" cy="26266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3AA74EE9-4C10-4F2F-866B-5957AC8286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66" y="6251381"/>
            <a:ext cx="453636" cy="453636"/>
          </a:xfrm>
          <a:prstGeom prst="rect">
            <a:avLst/>
          </a:prstGeom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2DC8857-AC2A-48D9-8952-C025F1DB1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A6CB-1D4F-4755-92CD-46E1CA3E33B0}" type="slidenum">
              <a:rPr lang="fr-FR" smtClean="0"/>
              <a:t>6</a:t>
            </a:fld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45A592-8B05-4162-B887-3AF9CDC328ED}"/>
              </a:ext>
            </a:extLst>
          </p:cNvPr>
          <p:cNvSpPr/>
          <p:nvPr/>
        </p:nvSpPr>
        <p:spPr>
          <a:xfrm>
            <a:off x="0" y="0"/>
            <a:ext cx="12192000" cy="1048624"/>
          </a:xfrm>
          <a:prstGeom prst="rect">
            <a:avLst/>
          </a:prstGeom>
          <a:solidFill>
            <a:srgbClr val="745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	</a:t>
            </a:r>
            <a:r>
              <a:rPr lang="fr-FR" sz="3200" b="1" dirty="0"/>
              <a:t>Polices, animations et dégradés</a:t>
            </a:r>
            <a:endParaRPr lang="fr-FR" b="1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9B49342-8407-487F-93F9-3A290CD951B4}"/>
              </a:ext>
            </a:extLst>
          </p:cNvPr>
          <p:cNvSpPr/>
          <p:nvPr/>
        </p:nvSpPr>
        <p:spPr>
          <a:xfrm>
            <a:off x="0" y="949322"/>
            <a:ext cx="121920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766B9F4-7AD4-4D9A-8246-95FCCDF35855}"/>
              </a:ext>
            </a:extLst>
          </p:cNvPr>
          <p:cNvSpPr txBox="1"/>
          <p:nvPr/>
        </p:nvSpPr>
        <p:spPr>
          <a:xfrm>
            <a:off x="738231" y="6370623"/>
            <a:ext cx="35317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i="1" dirty="0" err="1"/>
              <a:t>Icons</a:t>
            </a:r>
            <a:r>
              <a:rPr lang="fr-FR" sz="900" i="1" dirty="0"/>
              <a:t> pack by </a:t>
            </a:r>
            <a:r>
              <a:rPr lang="fr-FR" sz="900" i="1" dirty="0" err="1"/>
              <a:t>Freepik</a:t>
            </a:r>
            <a:r>
              <a:rPr lang="fr-FR" sz="900" i="1" dirty="0"/>
              <a:t> on </a:t>
            </a:r>
            <a:r>
              <a:rPr lang="fr-FR" sz="900" i="1" dirty="0">
                <a:hlinkClick r:id="rId4"/>
              </a:rPr>
              <a:t>flaticon.com</a:t>
            </a:r>
            <a:endParaRPr lang="fr-FR" sz="900" i="1" dirty="0"/>
          </a:p>
        </p:txBody>
      </p:sp>
      <p:pic>
        <p:nvPicPr>
          <p:cNvPr id="5" name="Image 4" descr="Une image contenant miroir&#10;&#10;Description générée automatiquement">
            <a:extLst>
              <a:ext uri="{FF2B5EF4-FFF2-40B4-BE49-F238E27FC236}">
                <a16:creationId xmlns:a16="http://schemas.microsoft.com/office/drawing/2014/main" id="{88F53C94-A164-439E-BAD3-41C17F4B78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152" y="3472292"/>
            <a:ext cx="324724" cy="187594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3D57B04D-2D83-42A3-988F-B557B112CB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72835" y="1783118"/>
            <a:ext cx="1851539" cy="26220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F1F654AD-1274-4D4A-A792-70B8413152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12565" y="1778467"/>
            <a:ext cx="1851538" cy="26220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ABF6A737-D5D3-4951-9006-B317DB5B455D}"/>
              </a:ext>
            </a:extLst>
          </p:cNvPr>
          <p:cNvSpPr txBox="1"/>
          <p:nvPr/>
        </p:nvSpPr>
        <p:spPr>
          <a:xfrm>
            <a:off x="7977930" y="1378411"/>
            <a:ext cx="40938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u="sng" dirty="0">
                <a:solidFill>
                  <a:srgbClr val="2D3142"/>
                </a:solidFill>
              </a:rPr>
              <a:t>Utilisation des polices google fonts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3BF84199-FAFF-4C23-9582-F8C70F8D4977}"/>
              </a:ext>
            </a:extLst>
          </p:cNvPr>
          <p:cNvSpPr txBox="1"/>
          <p:nvPr/>
        </p:nvSpPr>
        <p:spPr>
          <a:xfrm>
            <a:off x="659332" y="1378411"/>
            <a:ext cx="4452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u="sng" dirty="0">
                <a:solidFill>
                  <a:srgbClr val="2D3142"/>
                </a:solidFill>
              </a:rPr>
              <a:t>Linear Gradient, zoom et opacité au survol de la souris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2758C2DF-3693-4808-A3A2-0F6355B2CA0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72155" y="1778467"/>
            <a:ext cx="3281645" cy="26220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9" name="Image 18" descr="Une image contenant dessin, signe&#10;&#10;Description générée automatiquement">
            <a:hlinkClick r:id="rId9"/>
            <a:extLst>
              <a:ext uri="{FF2B5EF4-FFF2-40B4-BE49-F238E27FC236}">
                <a16:creationId xmlns:a16="http://schemas.microsoft.com/office/drawing/2014/main" id="{0C736204-41A1-48D3-80D2-53CBB71A739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200" y="2734145"/>
            <a:ext cx="915857" cy="915857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E523E330-2C27-49F0-A8FB-BDD23F01537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8231" y="5130328"/>
            <a:ext cx="6677025" cy="800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1" name="Image 20" descr="Une image contenant miroir&#10;&#10;Description générée automatiquement">
            <a:extLst>
              <a:ext uri="{FF2B5EF4-FFF2-40B4-BE49-F238E27FC236}">
                <a16:creationId xmlns:a16="http://schemas.microsoft.com/office/drawing/2014/main" id="{D8FA14AF-5125-4E6C-95D7-F559E9CA8A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2565" y="5631787"/>
            <a:ext cx="380361" cy="219736"/>
          </a:xfrm>
          <a:prstGeom prst="rect">
            <a:avLst/>
          </a:prstGeom>
        </p:spPr>
      </p:pic>
      <p:sp>
        <p:nvSpPr>
          <p:cNvPr id="23" name="ZoneTexte 22">
            <a:extLst>
              <a:ext uri="{FF2B5EF4-FFF2-40B4-BE49-F238E27FC236}">
                <a16:creationId xmlns:a16="http://schemas.microsoft.com/office/drawing/2014/main" id="{FE1F9FAE-70D7-4021-858A-A8D8A46D6EA7}"/>
              </a:ext>
            </a:extLst>
          </p:cNvPr>
          <p:cNvSpPr txBox="1"/>
          <p:nvPr/>
        </p:nvSpPr>
        <p:spPr>
          <a:xfrm>
            <a:off x="659332" y="4813903"/>
            <a:ext cx="4452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u="sng" dirty="0">
                <a:solidFill>
                  <a:srgbClr val="2D3142"/>
                </a:solidFill>
              </a:rPr>
              <a:t>Soulignement au survol de la souris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24DB8E4F-56B2-4399-BB1E-D965B422D023}"/>
              </a:ext>
            </a:extLst>
          </p:cNvPr>
          <p:cNvSpPr txBox="1"/>
          <p:nvPr/>
        </p:nvSpPr>
        <p:spPr>
          <a:xfrm>
            <a:off x="7977930" y="4819125"/>
            <a:ext cx="40938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u="sng" dirty="0">
                <a:solidFill>
                  <a:srgbClr val="2D3142"/>
                </a:solidFill>
              </a:rPr>
              <a:t>Autres animations : wiggle &amp; dots</a:t>
            </a:r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D8E5B81E-7250-4742-B985-A597DAC8717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072155" y="5130328"/>
            <a:ext cx="3281645" cy="800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97712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236E2BD7-E428-4E05-9791-BE536648D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2186" y="3437825"/>
            <a:ext cx="5616588" cy="95183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3AA74EE9-4C10-4F2F-866B-5957AC8286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66" y="6251381"/>
            <a:ext cx="453636" cy="453636"/>
          </a:xfrm>
          <a:prstGeom prst="rect">
            <a:avLst/>
          </a:prstGeom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2DC8857-AC2A-48D9-8952-C025F1DB1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A6CB-1D4F-4755-92CD-46E1CA3E33B0}" type="slidenum">
              <a:rPr lang="fr-FR" smtClean="0"/>
              <a:t>7</a:t>
            </a:fld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45A592-8B05-4162-B887-3AF9CDC328ED}"/>
              </a:ext>
            </a:extLst>
          </p:cNvPr>
          <p:cNvSpPr/>
          <p:nvPr/>
        </p:nvSpPr>
        <p:spPr>
          <a:xfrm>
            <a:off x="0" y="0"/>
            <a:ext cx="12192000" cy="1048624"/>
          </a:xfrm>
          <a:prstGeom prst="rect">
            <a:avLst/>
          </a:prstGeom>
          <a:solidFill>
            <a:srgbClr val="745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	</a:t>
            </a:r>
            <a:r>
              <a:rPr lang="fr-FR" sz="3200" b="1" dirty="0"/>
              <a:t>Référencement</a:t>
            </a:r>
            <a:endParaRPr lang="fr-FR" b="1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9B49342-8407-487F-93F9-3A290CD951B4}"/>
              </a:ext>
            </a:extLst>
          </p:cNvPr>
          <p:cNvSpPr/>
          <p:nvPr/>
        </p:nvSpPr>
        <p:spPr>
          <a:xfrm>
            <a:off x="0" y="949322"/>
            <a:ext cx="121920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766B9F4-7AD4-4D9A-8246-95FCCDF35855}"/>
              </a:ext>
            </a:extLst>
          </p:cNvPr>
          <p:cNvSpPr txBox="1"/>
          <p:nvPr/>
        </p:nvSpPr>
        <p:spPr>
          <a:xfrm>
            <a:off x="738231" y="6370623"/>
            <a:ext cx="35317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i="1" dirty="0" err="1"/>
              <a:t>Icons</a:t>
            </a:r>
            <a:r>
              <a:rPr lang="fr-FR" sz="900" i="1" dirty="0"/>
              <a:t> pack by </a:t>
            </a:r>
            <a:r>
              <a:rPr lang="fr-FR" sz="900" i="1" dirty="0" err="1"/>
              <a:t>Freepik</a:t>
            </a:r>
            <a:r>
              <a:rPr lang="fr-FR" sz="900" i="1" dirty="0"/>
              <a:t> on </a:t>
            </a:r>
            <a:r>
              <a:rPr lang="fr-FR" sz="900" i="1" dirty="0">
                <a:hlinkClick r:id="rId4"/>
              </a:rPr>
              <a:t>flaticon.com</a:t>
            </a:r>
            <a:endParaRPr lang="fr-FR" sz="900" i="1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8CB0AD6-70A3-48CA-8EEF-118C92C1A336}"/>
              </a:ext>
            </a:extLst>
          </p:cNvPr>
          <p:cNvSpPr txBox="1"/>
          <p:nvPr/>
        </p:nvSpPr>
        <p:spPr>
          <a:xfrm>
            <a:off x="4021340" y="2624332"/>
            <a:ext cx="5724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&lt;strong&gt;…&lt;/strong&gt;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BC42322-46EA-4F2B-9BCF-280A44B48B2D}"/>
              </a:ext>
            </a:extLst>
          </p:cNvPr>
          <p:cNvSpPr txBox="1"/>
          <p:nvPr/>
        </p:nvSpPr>
        <p:spPr>
          <a:xfrm>
            <a:off x="2629947" y="1939136"/>
            <a:ext cx="5724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&lt;h1&gt;…&lt;/h1&gt;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7D37D44-F18D-4B68-BC0E-0205FB5E5314}"/>
              </a:ext>
            </a:extLst>
          </p:cNvPr>
          <p:cNvSpPr txBox="1"/>
          <p:nvPr/>
        </p:nvSpPr>
        <p:spPr>
          <a:xfrm>
            <a:off x="1596656" y="4566434"/>
            <a:ext cx="5724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&lt;h2&gt;…&lt;/h2&gt;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AD5777F-1FE5-48D6-A649-B43A8B1D2FD8}"/>
              </a:ext>
            </a:extLst>
          </p:cNvPr>
          <p:cNvSpPr txBox="1"/>
          <p:nvPr/>
        </p:nvSpPr>
        <p:spPr>
          <a:xfrm>
            <a:off x="1075188" y="1310683"/>
            <a:ext cx="5724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&lt;meta&gt;</a:t>
            </a:r>
          </a:p>
        </p:txBody>
      </p:sp>
      <p:pic>
        <p:nvPicPr>
          <p:cNvPr id="15" name="Image 14" descr="Une image contenant dessin, signe&#10;&#10;Description générée automatiquement">
            <a:hlinkClick r:id="rId5"/>
            <a:extLst>
              <a:ext uri="{FF2B5EF4-FFF2-40B4-BE49-F238E27FC236}">
                <a16:creationId xmlns:a16="http://schemas.microsoft.com/office/drawing/2014/main" id="{D2DE5B8E-1229-444C-89F2-6756798984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2186" y="2219073"/>
            <a:ext cx="915857" cy="91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225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3AA74EE9-4C10-4F2F-866B-5957AC8286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66" y="6251381"/>
            <a:ext cx="453636" cy="453636"/>
          </a:xfrm>
          <a:prstGeom prst="rect">
            <a:avLst/>
          </a:prstGeom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2DC8857-AC2A-48D9-8952-C025F1DB1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A6CB-1D4F-4755-92CD-46E1CA3E33B0}" type="slidenum">
              <a:rPr lang="fr-FR" smtClean="0"/>
              <a:t>8</a:t>
            </a:fld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45A592-8B05-4162-B887-3AF9CDC328ED}"/>
              </a:ext>
            </a:extLst>
          </p:cNvPr>
          <p:cNvSpPr/>
          <p:nvPr/>
        </p:nvSpPr>
        <p:spPr>
          <a:xfrm>
            <a:off x="0" y="0"/>
            <a:ext cx="12192000" cy="1048624"/>
          </a:xfrm>
          <a:prstGeom prst="rect">
            <a:avLst/>
          </a:prstGeom>
          <a:solidFill>
            <a:srgbClr val="745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	</a:t>
            </a:r>
            <a:r>
              <a:rPr lang="fr-FR" sz="3200" b="1" dirty="0"/>
              <a:t>Utilisation Git et GitHub</a:t>
            </a:r>
            <a:endParaRPr lang="fr-FR" b="1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9B49342-8407-487F-93F9-3A290CD951B4}"/>
              </a:ext>
            </a:extLst>
          </p:cNvPr>
          <p:cNvSpPr/>
          <p:nvPr/>
        </p:nvSpPr>
        <p:spPr>
          <a:xfrm>
            <a:off x="0" y="949322"/>
            <a:ext cx="121920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>
            <a:hlinkClick r:id="rId3"/>
            <a:extLst>
              <a:ext uri="{FF2B5EF4-FFF2-40B4-BE49-F238E27FC236}">
                <a16:creationId xmlns:a16="http://schemas.microsoft.com/office/drawing/2014/main" id="{893EEAD2-2F13-49D3-9213-6960F3EAD9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1580" y="1211769"/>
            <a:ext cx="808839" cy="808839"/>
          </a:xfrm>
          <a:prstGeom prst="rect">
            <a:avLst/>
          </a:prstGeom>
        </p:spPr>
      </p:pic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C87C6B68-C9FE-4A03-824A-262FE62309D3}"/>
              </a:ext>
            </a:extLst>
          </p:cNvPr>
          <p:cNvSpPr/>
          <p:nvPr/>
        </p:nvSpPr>
        <p:spPr>
          <a:xfrm>
            <a:off x="1764484" y="2164360"/>
            <a:ext cx="8663032" cy="4138407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FE21671-75B5-4A9B-964C-11FB1B6429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2080" y="2335692"/>
            <a:ext cx="6867838" cy="379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333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3AA74EE9-4C10-4F2F-866B-5957AC8286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66" y="6251381"/>
            <a:ext cx="453636" cy="453636"/>
          </a:xfrm>
          <a:prstGeom prst="rect">
            <a:avLst/>
          </a:prstGeom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2DC8857-AC2A-48D9-8952-C025F1DB1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A6CB-1D4F-4755-92CD-46E1CA3E33B0}" type="slidenum">
              <a:rPr lang="fr-FR" smtClean="0"/>
              <a:t>9</a:t>
            </a:fld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45A592-8B05-4162-B887-3AF9CDC328ED}"/>
              </a:ext>
            </a:extLst>
          </p:cNvPr>
          <p:cNvSpPr/>
          <p:nvPr/>
        </p:nvSpPr>
        <p:spPr>
          <a:xfrm>
            <a:off x="0" y="0"/>
            <a:ext cx="12192000" cy="1048624"/>
          </a:xfrm>
          <a:prstGeom prst="rect">
            <a:avLst/>
          </a:prstGeom>
          <a:solidFill>
            <a:srgbClr val="745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	</a:t>
            </a:r>
            <a:r>
              <a:rPr lang="fr-FR" sz="3200" b="1" dirty="0"/>
              <a:t>Le rétrocompatibilité des navigateurs</a:t>
            </a:r>
            <a:endParaRPr lang="fr-FR" b="1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9B49342-8407-487F-93F9-3A290CD951B4}"/>
              </a:ext>
            </a:extLst>
          </p:cNvPr>
          <p:cNvSpPr/>
          <p:nvPr/>
        </p:nvSpPr>
        <p:spPr>
          <a:xfrm>
            <a:off x="0" y="949322"/>
            <a:ext cx="121920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60C1D9E4-D029-49D0-8678-D11BF84710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377" y="1276623"/>
            <a:ext cx="786208" cy="741001"/>
          </a:xfrm>
          <a:prstGeom prst="rect">
            <a:avLst/>
          </a:prstGeom>
        </p:spPr>
      </p:pic>
      <p:pic>
        <p:nvPicPr>
          <p:cNvPr id="18" name="Image 17" descr="Une image contenant dessin&#10;&#10;Description générée automatiquement">
            <a:extLst>
              <a:ext uri="{FF2B5EF4-FFF2-40B4-BE49-F238E27FC236}">
                <a16:creationId xmlns:a16="http://schemas.microsoft.com/office/drawing/2014/main" id="{21A5158D-8994-4F1C-B984-26CC4EFE82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4518" y="1353255"/>
            <a:ext cx="741001" cy="741001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AE822D5C-875C-4922-B73D-6B4D07D07F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759" y="1347066"/>
            <a:ext cx="684305" cy="684305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B97D9111-1698-471D-BC3F-CD741CA061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74878" y="2356536"/>
            <a:ext cx="2478365" cy="37375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188C34F9-1FD6-4E15-B056-E12CFF3A1D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96027" y="2356536"/>
            <a:ext cx="2485062" cy="37375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EE6F88F3-CDB4-4F2F-B9D4-CC84CC4BEB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25673" y="2356536"/>
            <a:ext cx="2495016" cy="37375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64028551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2765</TotalTime>
  <Words>262</Words>
  <Application>Microsoft Office PowerPoint</Application>
  <PresentationFormat>Grand écran</PresentationFormat>
  <Paragraphs>69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Alexandre Guillo</dc:creator>
  <cp:lastModifiedBy>Alexandre Guillo</cp:lastModifiedBy>
  <cp:revision>118</cp:revision>
  <dcterms:created xsi:type="dcterms:W3CDTF">2020-01-31T07:48:10Z</dcterms:created>
  <dcterms:modified xsi:type="dcterms:W3CDTF">2020-04-09T11:28:15Z</dcterms:modified>
</cp:coreProperties>
</file>