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283" r:id="rId4"/>
    <p:sldId id="285" r:id="rId5"/>
    <p:sldId id="287" r:id="rId6"/>
    <p:sldId id="289" r:id="rId7"/>
    <p:sldId id="293" r:id="rId8"/>
    <p:sldId id="292" r:id="rId9"/>
    <p:sldId id="290" r:id="rId10"/>
    <p:sldId id="291" r:id="rId11"/>
    <p:sldId id="29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C1"/>
    <a:srgbClr val="2D3142"/>
    <a:srgbClr val="7451EB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613DA-4255-4206-A3B5-884EF1A4C597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A450-159B-4C25-9E8A-CFA20D259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36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0EDCA-1BA7-4E58-A5A4-770FD6648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08B7F4-F229-42BE-90C3-4C48DC5ED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1251E7-4951-47CE-9AC0-B4A0C746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002E-8804-4677-8B81-1834B8D9FE9D}" type="datetime1">
              <a:rPr lang="fr-FR" smtClean="0"/>
              <a:t>12/03/2020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ED425B-A9BA-46FE-B2B7-DEA39B48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C5D137-0B18-45EC-8BCD-762ABED5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69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C9E81C-0DF8-49F5-9BA9-CAB2EAD7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1B15AE-87FF-463F-8E27-575353EF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4430CC-1505-4151-A862-3E7E75FC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045E-266D-4751-A1ED-F71B324B99A2}" type="datetime1">
              <a:rPr lang="fr-FR" smtClean="0"/>
              <a:t>12/03/2020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BCFFD-CB24-403E-B513-C2444875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445B9-E6D3-465B-9667-1A615C64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54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14F998-ACF1-4391-935F-23EA16F5B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2A779-4925-4911-A348-540E653E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A4E7DA-FB5D-4F05-A3B2-9CB6EADE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FC7F-3E0B-4F7A-A72C-55E9B8D1D097}" type="datetime1">
              <a:rPr lang="fr-FR" smtClean="0"/>
              <a:t>12/03/2020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ACD13E-B805-42C2-B1BE-595E7BB1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76E206-79CF-4349-B998-44F7DC67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07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AFD51-9D59-4347-A3CB-6314D6FD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516EB-6301-4BA8-B131-1485C684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563FA-32E7-49FC-8516-D528115F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FB2D-EA3E-4DEA-BB9D-5B6B87910378}" type="datetime1">
              <a:rPr lang="fr-FR" smtClean="0"/>
              <a:t>12/03/2020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4CBBD-5D8E-4573-8AC3-4F35EC0A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5EC38A-0A3A-421C-90B1-A5008CE9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2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C0C0A-F7B6-46AC-ADAC-778F3C9E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1D1C3B-CBAA-4C68-A04C-C2DC1B0D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2F1CB-9900-4EC7-BC55-488CD439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5BD9-B899-460F-B539-19634B69DBA5}" type="datetime1">
              <a:rPr lang="fr-FR" smtClean="0"/>
              <a:t>12/03/2020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5F7F5A-1753-4918-8FF0-EDE02FD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BF25CA-65C2-43D1-9FAC-0C652CBE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91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DDA49-D455-4507-A581-7B86FEE1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DCAAA5-18D6-4176-BF43-3375EDD8F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0AB2A-F2A6-4EDA-94C0-94091B83A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804ADE-C1F9-49C3-9E9B-ACB139A5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045D-F434-4C28-9E99-1168037B8AC4}" type="datetime1">
              <a:rPr lang="fr-FR" smtClean="0"/>
              <a:t>12/03/2020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EABF61-AB89-4792-A275-27515DBD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2370F5-A710-46FE-972B-53612E73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607D6-A1F0-44FA-95F9-63E0303D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CE6E18-02E8-4BA1-A5F4-6D26C832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C48F7A-30D8-493E-910F-415FE548B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1227E3-8EDB-4EA3-AADC-BBA9E110F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43DF80-7C46-4938-B0E0-6D09BEBA1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044F2C-C90A-4812-B3E4-427C5C4D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77DD-6C00-46AD-9800-703F5B97EE2E}" type="datetime1">
              <a:rPr lang="fr-FR" smtClean="0"/>
              <a:t>12/03/2020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872630-B749-48BD-AAC6-3CAC4D04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FFCF69-1569-4EAD-82CB-4137ED3E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68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A4F96-9EF4-4A13-A28A-0D48642B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50C8F5-0ED1-49B8-82C9-980EEF96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31E5-CC38-4744-9DCB-1E61EBCD3BAF}" type="datetime1">
              <a:rPr lang="fr-FR" smtClean="0"/>
              <a:t>12/03/2020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1C6D98-178E-4D1D-9CA4-BFF7B994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2FAAC6-E6F1-4F43-B9B7-3FE8F642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65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418D27-975C-4818-B041-5445851E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C6E5-9977-4513-BDE4-39CC98AED8FA}" type="datetime1">
              <a:rPr lang="fr-FR" smtClean="0"/>
              <a:t>12/03/2020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4BF023-BDA5-4ECF-9CC5-3799F4D5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B81EDC-9D31-4DF2-9908-5EE0CF94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15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8DF9A-982C-46C2-B96A-6CF94964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22A7BE-F120-4359-AB40-9A6C82AE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CC055A-CBF4-4110-93E6-5A6B38B61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0444E1-9BF7-4987-B7DD-72B01986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5C4C-CC6F-40A5-B4BE-1A41830CD75C}" type="datetime1">
              <a:rPr lang="fr-FR" smtClean="0"/>
              <a:t>12/03/2020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050810-CD8F-4B6F-8998-EF0F9408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A10C38-6AD5-4162-9E46-4F68791E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68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098F9-F0BF-4505-BCA7-2AE988BB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5E9714-BF1B-4B32-8663-0EE8DB31C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0F33C6-0DC5-4C53-8FF3-B6A668FAF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C43B0A-A572-4BAB-93B8-90040C7E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EBF6-0876-4D14-83A3-F5C5BD2DF8E5}" type="datetime1">
              <a:rPr lang="fr-FR" smtClean="0"/>
              <a:t>12/03/2020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8D0C5D-8D6C-4488-9D55-AF2A9CDC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949EAC-B4A6-4FDC-AB8C-6B26FA54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22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FCB94F-F75C-4C83-9F31-70A912A5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0E2495-F964-4B0C-8600-FE753BDB0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43B519-7277-42AE-B2E9-3666E22A5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4EABA-510C-413E-AB45-35724D0C1BF4}" type="datetime1">
              <a:rPr lang="fr-FR" smtClean="0"/>
              <a:t>12/03/2020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8FB2E9-D027-4F3F-958C-36789E8F7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2BF3E-94F1-430D-AA3D-C684B2507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22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7" Type="http://schemas.openxmlformats.org/officeDocument/2006/relationships/hyperlink" Target="http://aguillo.activity-net.com/oc/cv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flaticon.com/packs/programming-61" TargetMode="External"/><Relationship Id="rId7" Type="http://schemas.openxmlformats.org/officeDocument/2006/relationships/hyperlink" Target="http://aguillo.activity-net.com/oc/cv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guillo.activity-net.com/oc/cv/index.html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hyperlink" Target="http://aguillo.activity-net.com/index.html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Gyo/p2_cv_site_we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A515865-8238-442F-A294-BE7FE2C9C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64" y="2014039"/>
            <a:ext cx="6578672" cy="78786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E12C10-06CB-49A0-9826-D3D9A921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77445C-2D2E-42A8-A3D9-E7EAF51D8D90}"/>
              </a:ext>
            </a:extLst>
          </p:cNvPr>
          <p:cNvSpPr txBox="1"/>
          <p:nvPr/>
        </p:nvSpPr>
        <p:spPr>
          <a:xfrm>
            <a:off x="849087" y="3699227"/>
            <a:ext cx="1049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 2 </a:t>
            </a:r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Transformer son CV en site web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836314-D884-49B4-B0AF-5D9F2DF734E0}"/>
              </a:ext>
            </a:extLst>
          </p:cNvPr>
          <p:cNvSpPr txBox="1"/>
          <p:nvPr/>
        </p:nvSpPr>
        <p:spPr>
          <a:xfrm>
            <a:off x="3581399" y="4412109"/>
            <a:ext cx="502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Etudiant : Alexandre Guillo</a:t>
            </a:r>
          </a:p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Mentor : Cédric Law-Dune</a:t>
            </a:r>
          </a:p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Mentor validateur : Leslie Roche</a:t>
            </a:r>
          </a:p>
          <a:p>
            <a:pPr algn="ctr"/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Soutenance du 12 mars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3A25C-D5C0-417C-8B02-C2506ACF0F6E}"/>
              </a:ext>
            </a:extLst>
          </p:cNvPr>
          <p:cNvSpPr/>
          <p:nvPr/>
        </p:nvSpPr>
        <p:spPr>
          <a:xfrm>
            <a:off x="0" y="0"/>
            <a:ext cx="214604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47CB60-F5DE-4081-BF06-6B417FC8D97F}"/>
              </a:ext>
            </a:extLst>
          </p:cNvPr>
          <p:cNvSpPr/>
          <p:nvPr/>
        </p:nvSpPr>
        <p:spPr>
          <a:xfrm>
            <a:off x="283027" y="0"/>
            <a:ext cx="80866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B2B0A5A-5618-4529-87C5-42A239D62B5E}"/>
              </a:ext>
            </a:extLst>
          </p:cNvPr>
          <p:cNvSpPr txBox="1"/>
          <p:nvPr/>
        </p:nvSpPr>
        <p:spPr>
          <a:xfrm>
            <a:off x="2205134" y="2924790"/>
            <a:ext cx="778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Formation développeur web junior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BFAAAA7-1AA7-42C9-B138-74C936149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43" y="6375056"/>
            <a:ext cx="327711" cy="3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6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10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Validation W3C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EBB847-5FEF-40F5-9220-45A144D13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261" y="2148948"/>
            <a:ext cx="7019925" cy="3914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7F24F2D-9CDF-4806-9E82-8D67C1C99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78" y="1234078"/>
            <a:ext cx="622243" cy="62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11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FDFF9F1-0B0F-4D38-AAA5-C3FC80E7030E}"/>
              </a:ext>
            </a:extLst>
          </p:cNvPr>
          <p:cNvGrpSpPr/>
          <p:nvPr/>
        </p:nvGrpSpPr>
        <p:grpSpPr>
          <a:xfrm>
            <a:off x="0" y="2904688"/>
            <a:ext cx="12192000" cy="1048624"/>
            <a:chOff x="0" y="0"/>
            <a:chExt cx="12192000" cy="10486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45A592-8B05-4162-B887-3AF9CDC328ED}"/>
                </a:ext>
              </a:extLst>
            </p:cNvPr>
            <p:cNvSpPr/>
            <p:nvPr/>
          </p:nvSpPr>
          <p:spPr>
            <a:xfrm>
              <a:off x="0" y="0"/>
              <a:ext cx="12192000" cy="1048624"/>
            </a:xfrm>
            <a:prstGeom prst="rect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/>
                <a:t>MERCI DE VOTRE ATTENTION</a:t>
              </a:r>
              <a:endParaRPr lang="fr-FR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B49342-8407-487F-93F9-3A290CD951B4}"/>
                </a:ext>
              </a:extLst>
            </p:cNvPr>
            <p:cNvSpPr/>
            <p:nvPr/>
          </p:nvSpPr>
          <p:spPr>
            <a:xfrm>
              <a:off x="0" y="949322"/>
              <a:ext cx="12192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2626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269FE6-D975-4156-93CB-C36464CC08BB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SOMMAIRE</a:t>
            </a:r>
            <a:endParaRPr lang="fr-FR" b="1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2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0CF514-E12E-43B0-A7D6-975456AAC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57DE07-5623-4919-8E1C-795B1A1ACFC5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A4D82A1-ED11-4DCB-8C10-276F367FB070}"/>
              </a:ext>
            </a:extLst>
          </p:cNvPr>
          <p:cNvGrpSpPr/>
          <p:nvPr/>
        </p:nvGrpSpPr>
        <p:grpSpPr>
          <a:xfrm>
            <a:off x="2874932" y="4527768"/>
            <a:ext cx="6442134" cy="448445"/>
            <a:chOff x="1734754" y="3496161"/>
            <a:chExt cx="6442134" cy="448445"/>
          </a:xfrm>
        </p:grpSpPr>
        <p:sp>
          <p:nvSpPr>
            <p:cNvPr id="32" name="Flèche : pentagone 31">
              <a:extLst>
                <a:ext uri="{FF2B5EF4-FFF2-40B4-BE49-F238E27FC236}">
                  <a16:creationId xmlns:a16="http://schemas.microsoft.com/office/drawing/2014/main" id="{14F2B311-604B-4201-8E3D-2378406F7739}"/>
                </a:ext>
              </a:extLst>
            </p:cNvPr>
            <p:cNvSpPr/>
            <p:nvPr/>
          </p:nvSpPr>
          <p:spPr>
            <a:xfrm rot="10800000">
              <a:off x="1734754" y="3496161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lèche : pentagone 22">
              <a:extLst>
                <a:ext uri="{FF2B5EF4-FFF2-40B4-BE49-F238E27FC236}">
                  <a16:creationId xmlns:a16="http://schemas.microsoft.com/office/drawing/2014/main" id="{57F1D2E3-7858-4118-AA8D-D5989227063F}"/>
                </a:ext>
              </a:extLst>
            </p:cNvPr>
            <p:cNvSpPr txBox="1"/>
            <p:nvPr/>
          </p:nvSpPr>
          <p:spPr>
            <a:xfrm rot="21600000">
              <a:off x="1846865" y="3496161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Utilisation de Git et GitHub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FB14399-3AD3-4EB6-804A-F008CC86ECC0}"/>
              </a:ext>
            </a:extLst>
          </p:cNvPr>
          <p:cNvGrpSpPr/>
          <p:nvPr/>
        </p:nvGrpSpPr>
        <p:grpSpPr>
          <a:xfrm>
            <a:off x="2874932" y="3962478"/>
            <a:ext cx="6442134" cy="448445"/>
            <a:chOff x="1734754" y="4078470"/>
            <a:chExt cx="6442134" cy="448445"/>
          </a:xfrm>
        </p:grpSpPr>
        <p:sp>
          <p:nvSpPr>
            <p:cNvPr id="30" name="Flèche : pentagone 29">
              <a:extLst>
                <a:ext uri="{FF2B5EF4-FFF2-40B4-BE49-F238E27FC236}">
                  <a16:creationId xmlns:a16="http://schemas.microsoft.com/office/drawing/2014/main" id="{77EED977-815D-4748-9763-55F59E2CD2E2}"/>
                </a:ext>
              </a:extLst>
            </p:cNvPr>
            <p:cNvSpPr/>
            <p:nvPr/>
          </p:nvSpPr>
          <p:spPr>
            <a:xfrm rot="10800000">
              <a:off x="1734754" y="4078470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lèche : pentagone 25">
              <a:extLst>
                <a:ext uri="{FF2B5EF4-FFF2-40B4-BE49-F238E27FC236}">
                  <a16:creationId xmlns:a16="http://schemas.microsoft.com/office/drawing/2014/main" id="{FD194302-5847-4271-88F1-DBA25D08E97D}"/>
                </a:ext>
              </a:extLst>
            </p:cNvPr>
            <p:cNvSpPr txBox="1"/>
            <p:nvPr/>
          </p:nvSpPr>
          <p:spPr>
            <a:xfrm rot="21600000">
              <a:off x="1846865" y="4078470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Référencement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773147F-1B3D-47BC-98FD-70A7F6082748}"/>
              </a:ext>
            </a:extLst>
          </p:cNvPr>
          <p:cNvGrpSpPr/>
          <p:nvPr/>
        </p:nvGrpSpPr>
        <p:grpSpPr>
          <a:xfrm>
            <a:off x="2874933" y="1610407"/>
            <a:ext cx="6442134" cy="448445"/>
            <a:chOff x="1734754" y="2304"/>
            <a:chExt cx="6442134" cy="448445"/>
          </a:xfrm>
        </p:grpSpPr>
        <p:sp>
          <p:nvSpPr>
            <p:cNvPr id="44" name="Flèche : pentagone 43">
              <a:extLst>
                <a:ext uri="{FF2B5EF4-FFF2-40B4-BE49-F238E27FC236}">
                  <a16:creationId xmlns:a16="http://schemas.microsoft.com/office/drawing/2014/main" id="{A3B484EC-E28E-4A0D-B580-704829801932}"/>
                </a:ext>
              </a:extLst>
            </p:cNvPr>
            <p:cNvSpPr/>
            <p:nvPr/>
          </p:nvSpPr>
          <p:spPr>
            <a:xfrm rot="10800000">
              <a:off x="1734754" y="2304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Flèche : pentagone 4">
              <a:extLst>
                <a:ext uri="{FF2B5EF4-FFF2-40B4-BE49-F238E27FC236}">
                  <a16:creationId xmlns:a16="http://schemas.microsoft.com/office/drawing/2014/main" id="{6D92ABC3-10E9-4BA0-B59E-A8205735AD7E}"/>
                </a:ext>
              </a:extLst>
            </p:cNvPr>
            <p:cNvSpPr txBox="1"/>
            <p:nvPr/>
          </p:nvSpPr>
          <p:spPr>
            <a:xfrm rot="21600000">
              <a:off x="1846865" y="2304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Qui suis-je ?</a:t>
              </a:r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592F5BEB-2E6B-48BD-AB80-7AF73EC03587}"/>
              </a:ext>
            </a:extLst>
          </p:cNvPr>
          <p:cNvSpPr/>
          <p:nvPr/>
        </p:nvSpPr>
        <p:spPr>
          <a:xfrm>
            <a:off x="2650710" y="1610407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1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361B0FA-943D-4943-92CC-63AC8FF53E07}"/>
              </a:ext>
            </a:extLst>
          </p:cNvPr>
          <p:cNvGrpSpPr/>
          <p:nvPr/>
        </p:nvGrpSpPr>
        <p:grpSpPr>
          <a:xfrm>
            <a:off x="2874933" y="2192716"/>
            <a:ext cx="6442134" cy="448445"/>
            <a:chOff x="1734754" y="584613"/>
            <a:chExt cx="6442134" cy="448445"/>
          </a:xfrm>
        </p:grpSpPr>
        <p:sp>
          <p:nvSpPr>
            <p:cNvPr id="42" name="Flèche : pentagone 41">
              <a:extLst>
                <a:ext uri="{FF2B5EF4-FFF2-40B4-BE49-F238E27FC236}">
                  <a16:creationId xmlns:a16="http://schemas.microsoft.com/office/drawing/2014/main" id="{69D0427D-D863-48CE-BBA3-FF550B5E5612}"/>
                </a:ext>
              </a:extLst>
            </p:cNvPr>
            <p:cNvSpPr/>
            <p:nvPr/>
          </p:nvSpPr>
          <p:spPr>
            <a:xfrm rot="10800000">
              <a:off x="1734754" y="584613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lèche : pentagone 7">
              <a:extLst>
                <a:ext uri="{FF2B5EF4-FFF2-40B4-BE49-F238E27FC236}">
                  <a16:creationId xmlns:a16="http://schemas.microsoft.com/office/drawing/2014/main" id="{3FC33619-532F-4751-9E54-E72A626CC0A8}"/>
                </a:ext>
              </a:extLst>
            </p:cNvPr>
            <p:cNvSpPr txBox="1"/>
            <p:nvPr/>
          </p:nvSpPr>
          <p:spPr>
            <a:xfrm rot="21600000">
              <a:off x="1846865" y="584613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Les grandes lignes du projet</a:t>
              </a:r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4F72717C-A6BF-40A3-AD7D-94E61C851F8F}"/>
              </a:ext>
            </a:extLst>
          </p:cNvPr>
          <p:cNvSpPr/>
          <p:nvPr/>
        </p:nvSpPr>
        <p:spPr>
          <a:xfrm>
            <a:off x="2650710" y="2192716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2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921062C-5C04-42AE-B0E8-A011A0F78770}"/>
              </a:ext>
            </a:extLst>
          </p:cNvPr>
          <p:cNvGrpSpPr/>
          <p:nvPr/>
        </p:nvGrpSpPr>
        <p:grpSpPr>
          <a:xfrm>
            <a:off x="2874933" y="2775026"/>
            <a:ext cx="6442134" cy="448445"/>
            <a:chOff x="1734754" y="1166923"/>
            <a:chExt cx="6442134" cy="448445"/>
          </a:xfrm>
        </p:grpSpPr>
        <p:sp>
          <p:nvSpPr>
            <p:cNvPr id="40" name="Flèche : pentagone 39">
              <a:extLst>
                <a:ext uri="{FF2B5EF4-FFF2-40B4-BE49-F238E27FC236}">
                  <a16:creationId xmlns:a16="http://schemas.microsoft.com/office/drawing/2014/main" id="{E7A6F9FC-2C5F-4376-90DB-4F45FF93AFFC}"/>
                </a:ext>
              </a:extLst>
            </p:cNvPr>
            <p:cNvSpPr/>
            <p:nvPr/>
          </p:nvSpPr>
          <p:spPr>
            <a:xfrm rot="10800000">
              <a:off x="1734754" y="1166923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lèche : pentagone 10">
              <a:extLst>
                <a:ext uri="{FF2B5EF4-FFF2-40B4-BE49-F238E27FC236}">
                  <a16:creationId xmlns:a16="http://schemas.microsoft.com/office/drawing/2014/main" id="{497D10C1-4500-4E0D-917F-D99771C6EFA0}"/>
                </a:ext>
              </a:extLst>
            </p:cNvPr>
            <p:cNvSpPr txBox="1"/>
            <p:nvPr/>
          </p:nvSpPr>
          <p:spPr>
            <a:xfrm rot="21600000">
              <a:off x="1846865" y="1166923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Responsive sur </a:t>
              </a:r>
              <a:r>
                <a:rPr lang="fr-FR" sz="2000" dirty="0"/>
                <a:t>mobile</a:t>
              </a:r>
              <a:endParaRPr lang="fr-FR" sz="2000" kern="1200" dirty="0"/>
            </a:p>
          </p:txBody>
        </p:sp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2E43AB99-8E96-4152-B2C1-202BFAAA1A7D}"/>
              </a:ext>
            </a:extLst>
          </p:cNvPr>
          <p:cNvSpPr/>
          <p:nvPr/>
        </p:nvSpPr>
        <p:spPr>
          <a:xfrm>
            <a:off x="2650710" y="2775026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3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0B5C54D-939A-45C8-8889-0605C5586C42}"/>
              </a:ext>
            </a:extLst>
          </p:cNvPr>
          <p:cNvGrpSpPr/>
          <p:nvPr/>
        </p:nvGrpSpPr>
        <p:grpSpPr>
          <a:xfrm>
            <a:off x="2874933" y="3357335"/>
            <a:ext cx="6442134" cy="448445"/>
            <a:chOff x="1734754" y="1749232"/>
            <a:chExt cx="6442134" cy="448445"/>
          </a:xfrm>
        </p:grpSpPr>
        <p:sp>
          <p:nvSpPr>
            <p:cNvPr id="38" name="Flèche : pentagone 37">
              <a:extLst>
                <a:ext uri="{FF2B5EF4-FFF2-40B4-BE49-F238E27FC236}">
                  <a16:creationId xmlns:a16="http://schemas.microsoft.com/office/drawing/2014/main" id="{D76693D9-3E8B-4489-9650-27CB8F26844B}"/>
                </a:ext>
              </a:extLst>
            </p:cNvPr>
            <p:cNvSpPr/>
            <p:nvPr/>
          </p:nvSpPr>
          <p:spPr>
            <a:xfrm rot="10800000">
              <a:off x="1734754" y="1749232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Flèche : pentagone 13">
              <a:extLst>
                <a:ext uri="{FF2B5EF4-FFF2-40B4-BE49-F238E27FC236}">
                  <a16:creationId xmlns:a16="http://schemas.microsoft.com/office/drawing/2014/main" id="{052A1F1C-417D-4E86-B4EC-DFFEE866E25F}"/>
                </a:ext>
              </a:extLst>
            </p:cNvPr>
            <p:cNvSpPr txBox="1"/>
            <p:nvPr/>
          </p:nvSpPr>
          <p:spPr>
            <a:xfrm rot="21600000">
              <a:off x="1846865" y="1749232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Responsive sur tablette</a:t>
              </a:r>
            </a:p>
          </p:txBody>
        </p:sp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D9AD4360-CB52-49AC-8091-4611A4CFABD8}"/>
              </a:ext>
            </a:extLst>
          </p:cNvPr>
          <p:cNvSpPr/>
          <p:nvPr/>
        </p:nvSpPr>
        <p:spPr>
          <a:xfrm>
            <a:off x="2650710" y="3357335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4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2033579-D76B-4D2C-A1A7-70928A06569E}"/>
              </a:ext>
            </a:extLst>
          </p:cNvPr>
          <p:cNvGrpSpPr/>
          <p:nvPr/>
        </p:nvGrpSpPr>
        <p:grpSpPr>
          <a:xfrm>
            <a:off x="2874932" y="5108500"/>
            <a:ext cx="6442134" cy="448445"/>
            <a:chOff x="1734754" y="2331542"/>
            <a:chExt cx="6442134" cy="448445"/>
          </a:xfrm>
        </p:grpSpPr>
        <p:sp>
          <p:nvSpPr>
            <p:cNvPr id="36" name="Flèche : pentagone 35">
              <a:extLst>
                <a:ext uri="{FF2B5EF4-FFF2-40B4-BE49-F238E27FC236}">
                  <a16:creationId xmlns:a16="http://schemas.microsoft.com/office/drawing/2014/main" id="{52CC44D8-DD61-46D0-9453-AE4294A34791}"/>
                </a:ext>
              </a:extLst>
            </p:cNvPr>
            <p:cNvSpPr/>
            <p:nvPr/>
          </p:nvSpPr>
          <p:spPr>
            <a:xfrm rot="10800000">
              <a:off x="1734754" y="2331542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Flèche : pentagone 16">
              <a:extLst>
                <a:ext uri="{FF2B5EF4-FFF2-40B4-BE49-F238E27FC236}">
                  <a16:creationId xmlns:a16="http://schemas.microsoft.com/office/drawing/2014/main" id="{160349BA-5DD2-4EF8-9943-85A6F139D651}"/>
                </a:ext>
              </a:extLst>
            </p:cNvPr>
            <p:cNvSpPr txBox="1"/>
            <p:nvPr/>
          </p:nvSpPr>
          <p:spPr>
            <a:xfrm rot="21600000">
              <a:off x="1846865" y="2331542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Rétrocompatibilité avec les principaux navigateurs</a:t>
              </a:r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BFF281FD-DF31-4D8C-8AF1-1DFCC261BAF7}"/>
              </a:ext>
            </a:extLst>
          </p:cNvPr>
          <p:cNvSpPr/>
          <p:nvPr/>
        </p:nvSpPr>
        <p:spPr>
          <a:xfrm>
            <a:off x="2650710" y="3939645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5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A525F31-6FAB-4A5F-9C47-D02A3FB05232}"/>
              </a:ext>
            </a:extLst>
          </p:cNvPr>
          <p:cNvGrpSpPr/>
          <p:nvPr/>
        </p:nvGrpSpPr>
        <p:grpSpPr>
          <a:xfrm>
            <a:off x="2874932" y="5690809"/>
            <a:ext cx="6442134" cy="448445"/>
            <a:chOff x="1734754" y="2913851"/>
            <a:chExt cx="6442134" cy="448445"/>
          </a:xfrm>
        </p:grpSpPr>
        <p:sp>
          <p:nvSpPr>
            <p:cNvPr id="34" name="Flèche : pentagone 33">
              <a:extLst>
                <a:ext uri="{FF2B5EF4-FFF2-40B4-BE49-F238E27FC236}">
                  <a16:creationId xmlns:a16="http://schemas.microsoft.com/office/drawing/2014/main" id="{CF6397E2-07BB-45E9-AED4-C3D42A94E5CC}"/>
                </a:ext>
              </a:extLst>
            </p:cNvPr>
            <p:cNvSpPr/>
            <p:nvPr/>
          </p:nvSpPr>
          <p:spPr>
            <a:xfrm rot="10800000">
              <a:off x="1734754" y="2913851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lèche : pentagone 19">
              <a:extLst>
                <a:ext uri="{FF2B5EF4-FFF2-40B4-BE49-F238E27FC236}">
                  <a16:creationId xmlns:a16="http://schemas.microsoft.com/office/drawing/2014/main" id="{6C55D922-B2F3-4875-9E03-C4BEAEFE5D04}"/>
                </a:ext>
              </a:extLst>
            </p:cNvPr>
            <p:cNvSpPr txBox="1"/>
            <p:nvPr/>
          </p:nvSpPr>
          <p:spPr>
            <a:xfrm rot="21600000">
              <a:off x="1846865" y="2913851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Validation W3C</a:t>
              </a:r>
            </a:p>
          </p:txBody>
        </p:sp>
      </p:grpSp>
      <p:sp>
        <p:nvSpPr>
          <p:cNvPr id="21" name="Ellipse 20">
            <a:extLst>
              <a:ext uri="{FF2B5EF4-FFF2-40B4-BE49-F238E27FC236}">
                <a16:creationId xmlns:a16="http://schemas.microsoft.com/office/drawing/2014/main" id="{11E02471-2D7A-4536-BCA3-1EE95D9371B4}"/>
              </a:ext>
            </a:extLst>
          </p:cNvPr>
          <p:cNvSpPr/>
          <p:nvPr/>
        </p:nvSpPr>
        <p:spPr>
          <a:xfrm>
            <a:off x="2650710" y="4521954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6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781C6EC-674D-47F0-AFF9-4AB15834639D}"/>
              </a:ext>
            </a:extLst>
          </p:cNvPr>
          <p:cNvSpPr/>
          <p:nvPr/>
        </p:nvSpPr>
        <p:spPr>
          <a:xfrm>
            <a:off x="2650710" y="5104264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7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59B61CE-3269-4A36-A4DD-78E6116E1286}"/>
              </a:ext>
            </a:extLst>
          </p:cNvPr>
          <p:cNvSpPr/>
          <p:nvPr/>
        </p:nvSpPr>
        <p:spPr>
          <a:xfrm>
            <a:off x="2650710" y="5686573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5416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3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Qui suis-je ?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34978E-D5D5-4513-BBA6-BB5B1F6310EE}"/>
              </a:ext>
            </a:extLst>
          </p:cNvPr>
          <p:cNvSpPr txBox="1"/>
          <p:nvPr/>
        </p:nvSpPr>
        <p:spPr>
          <a:xfrm>
            <a:off x="1508449" y="4004237"/>
            <a:ext cx="9265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/>
              <a:t>« 15 années passées dans le secteur de l'audiovisuel en qualité de Responsable Etudes et Développement, 15 années à m'interroger sur le code qui pourrait me passionner. Le code civil ? Le code de la propriété intellectuelle ?  Le code vestimentaire pour la réunion d'aujourd'hui ? Le digicode qui ouvre la porte vers une nouvelle vie ? Aujourd'hui mon choix est fait, mon quotidien sera ponctué de balises, de margin, de flex, de commit et de tout ce qu'il me reste à découvrir. Le seul regret serait de ne pas avoir essayé.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BAAFFF-E7C6-4848-92DC-099670840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31" y="1640952"/>
            <a:ext cx="2069938" cy="1950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2909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Les grandes lignes du projet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1F9AE8-A161-4AE4-A61B-DA88D1D7AA0A}"/>
              </a:ext>
            </a:extLst>
          </p:cNvPr>
          <p:cNvSpPr txBox="1"/>
          <p:nvPr/>
        </p:nvSpPr>
        <p:spPr>
          <a:xfrm>
            <a:off x="3777692" y="1597836"/>
            <a:ext cx="4636616" cy="400110"/>
          </a:xfrm>
          <a:prstGeom prst="rect">
            <a:avLst/>
          </a:prstGeom>
          <a:solidFill>
            <a:srgbClr val="2D314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ETUDE DE LA MAQUETTE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357F416-E23D-463B-8426-670280126515}"/>
              </a:ext>
            </a:extLst>
          </p:cNvPr>
          <p:cNvCxnSpPr>
            <a:cxnSpLocks/>
          </p:cNvCxnSpPr>
          <p:nvPr/>
        </p:nvCxnSpPr>
        <p:spPr>
          <a:xfrm flipV="1">
            <a:off x="3092910" y="4005164"/>
            <a:ext cx="0" cy="1141289"/>
          </a:xfrm>
          <a:prstGeom prst="straightConnector1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8E72FCC2-66E9-4C34-BB77-782F47449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28" y="1525689"/>
            <a:ext cx="497399" cy="497399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3F8DDD5-3C52-4264-8024-A79CC2D6D1F0}"/>
              </a:ext>
            </a:extLst>
          </p:cNvPr>
          <p:cNvSpPr txBox="1"/>
          <p:nvPr/>
        </p:nvSpPr>
        <p:spPr>
          <a:xfrm>
            <a:off x="3777227" y="5248340"/>
            <a:ext cx="4636616" cy="400110"/>
          </a:xfrm>
          <a:prstGeom prst="rect">
            <a:avLst/>
          </a:prstGeom>
          <a:solidFill>
            <a:srgbClr val="00ACC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MISE EN LIGNE DU SITE INTERNET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2E04DE6-E2B1-4807-A4D1-F1CC8247530E}"/>
              </a:ext>
            </a:extLst>
          </p:cNvPr>
          <p:cNvSpPr txBox="1"/>
          <p:nvPr/>
        </p:nvSpPr>
        <p:spPr>
          <a:xfrm>
            <a:off x="3755455" y="389665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HTML5 + CSS3 + BOOTSTRAP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7F3559E-967E-43D4-B1FB-DCAB56BD15B8}"/>
              </a:ext>
            </a:extLst>
          </p:cNvPr>
          <p:cNvSpPr txBox="1"/>
          <p:nvPr/>
        </p:nvSpPr>
        <p:spPr>
          <a:xfrm>
            <a:off x="3766341" y="222150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CHARTE GRAPHIQUE MATERIAL DESIGN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0B20B70-2CF7-48D1-915A-808F6229CC68}"/>
              </a:ext>
            </a:extLst>
          </p:cNvPr>
          <p:cNvSpPr txBox="1"/>
          <p:nvPr/>
        </p:nvSpPr>
        <p:spPr>
          <a:xfrm>
            <a:off x="3766341" y="2712769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ICÔNES FONTAWESOME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FD172E4-A370-453B-8DAC-1BA35A7B6482}"/>
              </a:ext>
            </a:extLst>
          </p:cNvPr>
          <p:cNvSpPr txBox="1"/>
          <p:nvPr/>
        </p:nvSpPr>
        <p:spPr>
          <a:xfrm>
            <a:off x="3777229" y="320385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GOOGLE FONTS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C7ABC-4052-4646-87B7-706DD100F78B}"/>
              </a:ext>
            </a:extLst>
          </p:cNvPr>
          <p:cNvSpPr txBox="1"/>
          <p:nvPr/>
        </p:nvSpPr>
        <p:spPr>
          <a:xfrm>
            <a:off x="3766341" y="4314021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GIT GITHUB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F781E0A-7F75-47EE-8DA6-5555ED337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97" y="5183415"/>
            <a:ext cx="548026" cy="54802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B4510CF-E46B-4D34-92EA-A98FF934A0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17" y="3471450"/>
            <a:ext cx="466186" cy="466186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0907BF5-3ED7-4F03-93F8-94C74140430B}"/>
              </a:ext>
            </a:extLst>
          </p:cNvPr>
          <p:cNvCxnSpPr>
            <a:cxnSpLocks/>
          </p:cNvCxnSpPr>
          <p:nvPr/>
        </p:nvCxnSpPr>
        <p:spPr>
          <a:xfrm flipV="1">
            <a:off x="3092910" y="2190390"/>
            <a:ext cx="0" cy="1229786"/>
          </a:xfrm>
          <a:prstGeom prst="straightConnector1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lg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3BB9289-2915-499A-8300-479C4B4F4087}"/>
              </a:ext>
            </a:extLst>
          </p:cNvPr>
          <p:cNvSpPr txBox="1"/>
          <p:nvPr/>
        </p:nvSpPr>
        <p:spPr>
          <a:xfrm>
            <a:off x="3907942" y="5932908"/>
            <a:ext cx="421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Exemple de site web responsive: </a:t>
            </a:r>
            <a:r>
              <a:rPr lang="fr-FR" dirty="0">
                <a:hlinkClick r:id="rId7"/>
              </a:rPr>
              <a:t>ICI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0ED2903-8BC2-4D43-BD96-8F26B2C02AF5}"/>
              </a:ext>
            </a:extLst>
          </p:cNvPr>
          <p:cNvSpPr txBox="1"/>
          <p:nvPr/>
        </p:nvSpPr>
        <p:spPr>
          <a:xfrm>
            <a:off x="3766341" y="4710414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TEST RESPONSIVE</a:t>
            </a:r>
          </a:p>
        </p:txBody>
      </p:sp>
    </p:spTree>
    <p:extLst>
      <p:ext uri="{BB962C8B-B14F-4D97-AF65-F5344CB8AC3E}">
        <p14:creationId xmlns:p14="http://schemas.microsoft.com/office/powerpoint/2010/main" val="114098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responsive sur mobile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845823-1D09-4D3B-A49D-903E9270F422}"/>
              </a:ext>
            </a:extLst>
          </p:cNvPr>
          <p:cNvSpPr txBox="1"/>
          <p:nvPr/>
        </p:nvSpPr>
        <p:spPr>
          <a:xfrm>
            <a:off x="4307619" y="1120407"/>
            <a:ext cx="374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2D3142"/>
                </a:solidFill>
              </a:rPr>
              <a:t>« Mobile First ! »</a:t>
            </a:r>
          </a:p>
        </p:txBody>
      </p:sp>
      <p:sp>
        <p:nvSpPr>
          <p:cNvPr id="16" name="Flèche : droite rayée 15">
            <a:extLst>
              <a:ext uri="{FF2B5EF4-FFF2-40B4-BE49-F238E27FC236}">
                <a16:creationId xmlns:a16="http://schemas.microsoft.com/office/drawing/2014/main" id="{2846A6C0-52C7-44AF-95F4-941936EAB02D}"/>
              </a:ext>
            </a:extLst>
          </p:cNvPr>
          <p:cNvSpPr/>
          <p:nvPr/>
        </p:nvSpPr>
        <p:spPr>
          <a:xfrm rot="16200000">
            <a:off x="4059360" y="3627544"/>
            <a:ext cx="976832" cy="557765"/>
          </a:xfrm>
          <a:prstGeom prst="stripedRightArrow">
            <a:avLst/>
          </a:prstGeom>
          <a:solidFill>
            <a:srgbClr val="00ACC1"/>
          </a:solidFill>
          <a:ln>
            <a:solidFill>
              <a:srgbClr val="2D3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FA7EE00-BA6E-4261-955D-4FA18BBB1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45" y="1442234"/>
            <a:ext cx="2751077" cy="4950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 2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C9F89CF-651D-4639-BCA6-E83C35BBC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36" y="1442234"/>
            <a:ext cx="2751077" cy="4950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 descr="Une image contenant moniteur, téléphone, téléphone mobile, écran&#10;&#10;Description générée automatiquement">
            <a:extLst>
              <a:ext uri="{FF2B5EF4-FFF2-40B4-BE49-F238E27FC236}">
                <a16:creationId xmlns:a16="http://schemas.microsoft.com/office/drawing/2014/main" id="{F80A023E-A634-41B4-89A4-395708C74C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194" y="1442233"/>
            <a:ext cx="2751077" cy="4950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6" name="Image 55" descr="Une image contenant signe, dessin&#10;&#10;Description générée automatiquement">
            <a:hlinkClick r:id="rId7"/>
            <a:extLst>
              <a:ext uri="{FF2B5EF4-FFF2-40B4-BE49-F238E27FC236}">
                <a16:creationId xmlns:a16="http://schemas.microsoft.com/office/drawing/2014/main" id="{89AA5DB9-8380-44A0-9060-2F2CBDEF89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99" y="5604612"/>
            <a:ext cx="743221" cy="743221"/>
          </a:xfrm>
          <a:prstGeom prst="rect">
            <a:avLst/>
          </a:prstGeom>
        </p:spPr>
      </p:pic>
      <p:sp>
        <p:nvSpPr>
          <p:cNvPr id="30" name="Flèche : droite rayée 29">
            <a:extLst>
              <a:ext uri="{FF2B5EF4-FFF2-40B4-BE49-F238E27FC236}">
                <a16:creationId xmlns:a16="http://schemas.microsoft.com/office/drawing/2014/main" id="{4AE92511-4CD7-43DD-AFC4-D290D96D7C3F}"/>
              </a:ext>
            </a:extLst>
          </p:cNvPr>
          <p:cNvSpPr/>
          <p:nvPr/>
        </p:nvSpPr>
        <p:spPr>
          <a:xfrm rot="16200000">
            <a:off x="7308299" y="3627545"/>
            <a:ext cx="976832" cy="557765"/>
          </a:xfrm>
          <a:prstGeom prst="stripedRightArrow">
            <a:avLst/>
          </a:prstGeom>
          <a:solidFill>
            <a:srgbClr val="00ACC1"/>
          </a:solidFill>
          <a:ln>
            <a:solidFill>
              <a:srgbClr val="2D3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621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responsive sur tablette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sp>
        <p:nvSpPr>
          <p:cNvPr id="57" name="Flèche : chevron 56">
            <a:extLst>
              <a:ext uri="{FF2B5EF4-FFF2-40B4-BE49-F238E27FC236}">
                <a16:creationId xmlns:a16="http://schemas.microsoft.com/office/drawing/2014/main" id="{D16BE2EC-76B0-4808-B0E4-F282A2B4458E}"/>
              </a:ext>
            </a:extLst>
          </p:cNvPr>
          <p:cNvSpPr/>
          <p:nvPr/>
        </p:nvSpPr>
        <p:spPr>
          <a:xfrm>
            <a:off x="4793075" y="3195852"/>
            <a:ext cx="572028" cy="811763"/>
          </a:xfrm>
          <a:prstGeom prst="chevron">
            <a:avLst/>
          </a:prstGeom>
          <a:solidFill>
            <a:srgbClr val="00ACC1"/>
          </a:solidFill>
          <a:ln w="22225">
            <a:solidFill>
              <a:srgbClr val="2D3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4" name="Image 3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32A8104-9902-4DC0-9B96-D06A9A7EA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21" y="1449928"/>
            <a:ext cx="3568352" cy="4757802"/>
          </a:xfrm>
          <a:prstGeom prst="rect">
            <a:avLst/>
          </a:prstGeom>
          <a:ln w="190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FDC35B-7C88-4328-8BFF-DEC843BD0AEB}"/>
              </a:ext>
            </a:extLst>
          </p:cNvPr>
          <p:cNvSpPr/>
          <p:nvPr/>
        </p:nvSpPr>
        <p:spPr>
          <a:xfrm>
            <a:off x="5716821" y="1431037"/>
            <a:ext cx="3568352" cy="1377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0E6D26-DA63-40B1-8924-4E1E2DA60ABC}"/>
              </a:ext>
            </a:extLst>
          </p:cNvPr>
          <p:cNvSpPr/>
          <p:nvPr/>
        </p:nvSpPr>
        <p:spPr>
          <a:xfrm>
            <a:off x="5682765" y="6088825"/>
            <a:ext cx="3602408" cy="1377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CC7AF27-2EA4-4C67-A8A0-79815B9B1D65}"/>
              </a:ext>
            </a:extLst>
          </p:cNvPr>
          <p:cNvSpPr/>
          <p:nvPr/>
        </p:nvSpPr>
        <p:spPr>
          <a:xfrm>
            <a:off x="7354974" y="6139413"/>
            <a:ext cx="223934" cy="2239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CD07B37-048A-4C37-BCC5-DFA13B63A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190" y="1350380"/>
            <a:ext cx="1349273" cy="4966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6" name="Image 55" descr="Une image contenant signe, dessin&#10;&#10;Description générée automatiquement">
            <a:hlinkClick r:id="rId6"/>
            <a:extLst>
              <a:ext uri="{FF2B5EF4-FFF2-40B4-BE49-F238E27FC236}">
                <a16:creationId xmlns:a16="http://schemas.microsoft.com/office/drawing/2014/main" id="{89AA5DB9-8380-44A0-9060-2F2CBDEF89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912" y="5782558"/>
            <a:ext cx="938917" cy="9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9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Référencement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1BC0EF0-048F-4E3F-8A73-AA11AC9DB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737" y="3516754"/>
            <a:ext cx="5724525" cy="1438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 descr="Une image contenant signe, dessin&#10;&#10;Description générée automatiquement">
            <a:hlinkClick r:id="rId5"/>
            <a:extLst>
              <a:ext uri="{FF2B5EF4-FFF2-40B4-BE49-F238E27FC236}">
                <a16:creationId xmlns:a16="http://schemas.microsoft.com/office/drawing/2014/main" id="{F410A4BC-0ABF-4B6A-AF54-C50ABD1B98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8" y="2282067"/>
            <a:ext cx="938917" cy="93891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8CB0AD6-70A3-48CA-8EEF-118C92C1A336}"/>
              </a:ext>
            </a:extLst>
          </p:cNvPr>
          <p:cNvSpPr txBox="1"/>
          <p:nvPr/>
        </p:nvSpPr>
        <p:spPr>
          <a:xfrm>
            <a:off x="3787410" y="2624331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&lt;strong&gt;…&lt;/strong&gt;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BC42322-46EA-4F2B-9BCF-280A44B48B2D}"/>
              </a:ext>
            </a:extLst>
          </p:cNvPr>
          <p:cNvSpPr txBox="1"/>
          <p:nvPr/>
        </p:nvSpPr>
        <p:spPr>
          <a:xfrm>
            <a:off x="2504113" y="1929481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&lt;h1&gt;…&lt;/h1&gt;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D37D44-F18D-4B68-BC0E-0205FB5E5314}"/>
              </a:ext>
            </a:extLst>
          </p:cNvPr>
          <p:cNvSpPr txBox="1"/>
          <p:nvPr/>
        </p:nvSpPr>
        <p:spPr>
          <a:xfrm>
            <a:off x="1632095" y="5224151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&lt;h2&gt;…&lt;/h2&gt;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D5777F-1FE5-48D6-A649-B43A8B1D2FD8}"/>
              </a:ext>
            </a:extLst>
          </p:cNvPr>
          <p:cNvSpPr txBox="1"/>
          <p:nvPr/>
        </p:nvSpPr>
        <p:spPr>
          <a:xfrm>
            <a:off x="1075188" y="1310683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&lt;meta&gt;</a:t>
            </a:r>
          </a:p>
        </p:txBody>
      </p:sp>
    </p:spTree>
    <p:extLst>
      <p:ext uri="{BB962C8B-B14F-4D97-AF65-F5344CB8AC3E}">
        <p14:creationId xmlns:p14="http://schemas.microsoft.com/office/powerpoint/2010/main" val="140422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8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Utilisation Git et GitHub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hlinkClick r:id="rId3"/>
            <a:extLst>
              <a:ext uri="{FF2B5EF4-FFF2-40B4-BE49-F238E27FC236}">
                <a16:creationId xmlns:a16="http://schemas.microsoft.com/office/drawing/2014/main" id="{893EEAD2-2F13-49D3-9213-6960F3EAD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80" y="1211769"/>
            <a:ext cx="808839" cy="8088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27AD2B0-393B-4A20-B846-2CD4B26CD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877" y="2350580"/>
            <a:ext cx="7838244" cy="38373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2000" dist="5000" dir="5400000" sy="-100000" algn="bl" rotWithShape="0"/>
          </a:effectLst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87C6B68-C9FE-4A03-824A-262FE62309D3}"/>
              </a:ext>
            </a:extLst>
          </p:cNvPr>
          <p:cNvSpPr/>
          <p:nvPr/>
        </p:nvSpPr>
        <p:spPr>
          <a:xfrm>
            <a:off x="1764484" y="2164360"/>
            <a:ext cx="8663032" cy="413840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33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9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rétrocompatibilité des navigateurs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0C1D9E4-D029-49D0-8678-D11BF8471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584" y="1258758"/>
            <a:ext cx="786208" cy="741001"/>
          </a:xfrm>
          <a:prstGeom prst="rect">
            <a:avLst/>
          </a:prstGeom>
        </p:spPr>
      </p:pic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1A5158D-8994-4F1C-B984-26CC4EFE8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180" y="1373789"/>
            <a:ext cx="741001" cy="74100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E822D5C-875C-4922-B73D-6B4D07D07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59" y="1347066"/>
            <a:ext cx="684305" cy="68430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0AEB12F-6E24-41DD-BEA4-A2337D7B2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5970" y="2198210"/>
            <a:ext cx="7880059" cy="3843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02855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316</Words>
  <Application>Microsoft Office PowerPoint</Application>
  <PresentationFormat>Grand écran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Guillo</dc:creator>
  <cp:lastModifiedBy>Alexandre Guillo</cp:lastModifiedBy>
  <cp:revision>97</cp:revision>
  <dcterms:created xsi:type="dcterms:W3CDTF">2020-01-31T07:48:10Z</dcterms:created>
  <dcterms:modified xsi:type="dcterms:W3CDTF">2020-03-12T10:47:12Z</dcterms:modified>
</cp:coreProperties>
</file>