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321" r:id="rId4"/>
    <p:sldId id="295" r:id="rId5"/>
    <p:sldId id="299" r:id="rId6"/>
    <p:sldId id="315" r:id="rId7"/>
    <p:sldId id="305" r:id="rId8"/>
    <p:sldId id="309" r:id="rId9"/>
    <p:sldId id="306" r:id="rId10"/>
    <p:sldId id="320" r:id="rId11"/>
    <p:sldId id="316" r:id="rId12"/>
    <p:sldId id="317" r:id="rId13"/>
    <p:sldId id="318" r:id="rId14"/>
    <p:sldId id="319" r:id="rId15"/>
    <p:sldId id="312" r:id="rId16"/>
    <p:sldId id="313" r:id="rId17"/>
    <p:sldId id="314" r:id="rId18"/>
    <p:sldId id="310" r:id="rId19"/>
    <p:sldId id="29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Guillo" initials="AG" lastIdx="1" clrIdx="0">
    <p:extLst>
      <p:ext uri="{19B8F6BF-5375-455C-9EA6-DF929625EA0E}">
        <p15:presenceInfo xmlns:p15="http://schemas.microsoft.com/office/powerpoint/2012/main" userId="054dc2ac6453e5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401"/>
    <a:srgbClr val="DEA900"/>
    <a:srgbClr val="7451EB"/>
    <a:srgbClr val="CC0066"/>
    <a:srgbClr val="008AF2"/>
    <a:srgbClr val="FF2121"/>
    <a:srgbClr val="FF5B5B"/>
    <a:srgbClr val="FF3333"/>
    <a:srgbClr val="533A79"/>
    <a:srgbClr val="9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11/09/2020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11/09/2020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11/09/2020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11/09/2020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11/09/2020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11/09/2020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acks/programming-61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acks/programming-61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acks/programming-61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rgyo.github.io/p4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aguillo.activity-net.com/oc/lca/old/index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388690" y="3699227"/>
            <a:ext cx="1141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7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Créer un réseau social d’entreprise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Aurélien Antonio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validateur : Ibrahima Ciss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10 septembre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Focus BDD MySQL Groupomania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61A9E2-D690-4887-A325-9EA388C9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552" y="1492989"/>
            <a:ext cx="1371600" cy="1895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EC4F47-CC0D-4909-B15B-01049F2CA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50" y="3832829"/>
            <a:ext cx="1400175" cy="1724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AF186D0F-2B30-4684-8125-96545B2C8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375" y="1944363"/>
            <a:ext cx="6196876" cy="830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DED4EFBA-5942-4BC8-9602-E62DA7EF5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375" y="4173416"/>
            <a:ext cx="5671277" cy="1161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</p:pic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8DDCD3C7-338F-4A8E-8EF0-F25315BCC66B}"/>
              </a:ext>
            </a:extLst>
          </p:cNvPr>
          <p:cNvSpPr/>
          <p:nvPr/>
        </p:nvSpPr>
        <p:spPr>
          <a:xfrm rot="5400000">
            <a:off x="2831175" y="3464333"/>
            <a:ext cx="328353" cy="25768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rgbClr val="0070C0"/>
              </a:solidFill>
            </a:endParaRPr>
          </a:p>
        </p:txBody>
      </p:sp>
      <p:sp>
        <p:nvSpPr>
          <p:cNvPr id="59" name="Flèche : chevron 58">
            <a:extLst>
              <a:ext uri="{FF2B5EF4-FFF2-40B4-BE49-F238E27FC236}">
                <a16:creationId xmlns:a16="http://schemas.microsoft.com/office/drawing/2014/main" id="{B8225F8E-D09C-44A5-88E2-DEE036987CF4}"/>
              </a:ext>
            </a:extLst>
          </p:cNvPr>
          <p:cNvSpPr/>
          <p:nvPr/>
        </p:nvSpPr>
        <p:spPr>
          <a:xfrm>
            <a:off x="4081488" y="227110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Flèche : chevron 59">
            <a:extLst>
              <a:ext uri="{FF2B5EF4-FFF2-40B4-BE49-F238E27FC236}">
                <a16:creationId xmlns:a16="http://schemas.microsoft.com/office/drawing/2014/main" id="{7E51BDA4-1DA3-45B3-A973-B9F1B376A736}"/>
              </a:ext>
            </a:extLst>
          </p:cNvPr>
          <p:cNvSpPr/>
          <p:nvPr/>
        </p:nvSpPr>
        <p:spPr>
          <a:xfrm>
            <a:off x="3982921" y="2271100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Flèche : chevron 61">
            <a:extLst>
              <a:ext uri="{FF2B5EF4-FFF2-40B4-BE49-F238E27FC236}">
                <a16:creationId xmlns:a16="http://schemas.microsoft.com/office/drawing/2014/main" id="{E72757A6-DED5-4B2B-9648-FB4A5E9509B4}"/>
              </a:ext>
            </a:extLst>
          </p:cNvPr>
          <p:cNvSpPr/>
          <p:nvPr/>
        </p:nvSpPr>
        <p:spPr>
          <a:xfrm>
            <a:off x="4176645" y="2271099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Flèche : chevron 62">
            <a:extLst>
              <a:ext uri="{FF2B5EF4-FFF2-40B4-BE49-F238E27FC236}">
                <a16:creationId xmlns:a16="http://schemas.microsoft.com/office/drawing/2014/main" id="{9E9D071E-6556-4D7B-84FE-B3EFDADB5960}"/>
              </a:ext>
            </a:extLst>
          </p:cNvPr>
          <p:cNvSpPr/>
          <p:nvPr/>
        </p:nvSpPr>
        <p:spPr>
          <a:xfrm>
            <a:off x="4081488" y="4601439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Flèche : chevron 63">
            <a:extLst>
              <a:ext uri="{FF2B5EF4-FFF2-40B4-BE49-F238E27FC236}">
                <a16:creationId xmlns:a16="http://schemas.microsoft.com/office/drawing/2014/main" id="{C1A95A10-12CF-4232-B17B-43BFEC9CDE89}"/>
              </a:ext>
            </a:extLst>
          </p:cNvPr>
          <p:cNvSpPr/>
          <p:nvPr/>
        </p:nvSpPr>
        <p:spPr>
          <a:xfrm>
            <a:off x="3982921" y="4601434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Flèche : chevron 64">
            <a:extLst>
              <a:ext uri="{FF2B5EF4-FFF2-40B4-BE49-F238E27FC236}">
                <a16:creationId xmlns:a16="http://schemas.microsoft.com/office/drawing/2014/main" id="{EF469DA5-2A8B-4800-8A35-033A04CCB213}"/>
              </a:ext>
            </a:extLst>
          </p:cNvPr>
          <p:cNvSpPr/>
          <p:nvPr/>
        </p:nvSpPr>
        <p:spPr>
          <a:xfrm>
            <a:off x="4176645" y="4601433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0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11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FRONTEND GROUPOMANIA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7821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12</a:t>
            </a:fld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A6B412-BCD1-4A34-A022-9886DE50BF3A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L’enregistrement de l’utilisateur</a:t>
            </a:r>
            <a:endParaRPr lang="fr-FR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2B02D-7C38-4E3E-93D4-D2EDFB78C129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7C5568-36BC-42F0-B7AB-29E99392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32" y="2164969"/>
            <a:ext cx="2390327" cy="2812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2C62A9BB-D901-4CE9-A9B5-348566F5045E}"/>
              </a:ext>
            </a:extLst>
          </p:cNvPr>
          <p:cNvSpPr/>
          <p:nvPr/>
        </p:nvSpPr>
        <p:spPr>
          <a:xfrm>
            <a:off x="3418861" y="3429007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D4AF2E95-0B65-4C9F-81BC-BC1F9032F01B}"/>
              </a:ext>
            </a:extLst>
          </p:cNvPr>
          <p:cNvSpPr/>
          <p:nvPr/>
        </p:nvSpPr>
        <p:spPr>
          <a:xfrm>
            <a:off x="3320294" y="3429002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6BC9C49E-556E-453A-AACD-F87A36BE043A}"/>
              </a:ext>
            </a:extLst>
          </p:cNvPr>
          <p:cNvSpPr/>
          <p:nvPr/>
        </p:nvSpPr>
        <p:spPr>
          <a:xfrm>
            <a:off x="3514018" y="3429001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376DCFE-B9C3-419F-9960-6B7565493852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7842169" y="3583609"/>
            <a:ext cx="2443626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B7FFDC5-985C-455C-85B0-9C9C6E6609D7}"/>
              </a:ext>
            </a:extLst>
          </p:cNvPr>
          <p:cNvSpPr/>
          <p:nvPr/>
        </p:nvSpPr>
        <p:spPr>
          <a:xfrm>
            <a:off x="7628928" y="3384401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64D0CEFE-A411-4D84-AAB8-60504682D85C}"/>
              </a:ext>
            </a:extLst>
          </p:cNvPr>
          <p:cNvCxnSpPr>
            <a:cxnSpLocks/>
            <a:stCxn id="62" idx="1"/>
            <a:endCxn id="60" idx="1"/>
          </p:cNvCxnSpPr>
          <p:nvPr/>
        </p:nvCxnSpPr>
        <p:spPr>
          <a:xfrm flipH="1">
            <a:off x="3758075" y="3583611"/>
            <a:ext cx="1814305" cy="2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C8A9E7FE-950F-427C-825B-CFD239F45CC8}"/>
              </a:ext>
            </a:extLst>
          </p:cNvPr>
          <p:cNvSpPr/>
          <p:nvPr/>
        </p:nvSpPr>
        <p:spPr>
          <a:xfrm>
            <a:off x="3758075" y="3384403"/>
            <a:ext cx="1458618" cy="398419"/>
          </a:xfrm>
          <a:prstGeom prst="roundRect">
            <a:avLst/>
          </a:prstGeom>
          <a:solidFill>
            <a:srgbClr val="008AF2"/>
          </a:solidFill>
          <a:ln w="254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createUser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CF48B18-528B-443C-8DD6-EDA17B2BF5DF}"/>
              </a:ext>
            </a:extLst>
          </p:cNvPr>
          <p:cNvSpPr/>
          <p:nvPr/>
        </p:nvSpPr>
        <p:spPr>
          <a:xfrm>
            <a:off x="5572380" y="3384401"/>
            <a:ext cx="1458618" cy="398419"/>
          </a:xfrm>
          <a:prstGeom prst="roundRect">
            <a:avLst/>
          </a:prstGeom>
          <a:solidFill>
            <a:srgbClr val="008AF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checkFieldEmail</a:t>
            </a:r>
          </a:p>
        </p:txBody>
      </p:sp>
      <p:sp>
        <p:nvSpPr>
          <p:cNvPr id="65" name="Flèche : chevron 64">
            <a:extLst>
              <a:ext uri="{FF2B5EF4-FFF2-40B4-BE49-F238E27FC236}">
                <a16:creationId xmlns:a16="http://schemas.microsoft.com/office/drawing/2014/main" id="{3478509B-0322-44C2-84F0-C6433E64F2F9}"/>
              </a:ext>
            </a:extLst>
          </p:cNvPr>
          <p:cNvSpPr/>
          <p:nvPr/>
        </p:nvSpPr>
        <p:spPr>
          <a:xfrm>
            <a:off x="7154932" y="3430190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Flèche : chevron 65">
            <a:extLst>
              <a:ext uri="{FF2B5EF4-FFF2-40B4-BE49-F238E27FC236}">
                <a16:creationId xmlns:a16="http://schemas.microsoft.com/office/drawing/2014/main" id="{9750192C-C404-4E9A-A2A5-603A100AD04E}"/>
              </a:ext>
            </a:extLst>
          </p:cNvPr>
          <p:cNvSpPr/>
          <p:nvPr/>
        </p:nvSpPr>
        <p:spPr>
          <a:xfrm>
            <a:off x="7264267" y="3430190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7" name="Flèche : chevron 66">
            <a:extLst>
              <a:ext uri="{FF2B5EF4-FFF2-40B4-BE49-F238E27FC236}">
                <a16:creationId xmlns:a16="http://schemas.microsoft.com/office/drawing/2014/main" id="{2B4FC2CC-9A43-41F1-ACD9-096313D770B4}"/>
              </a:ext>
            </a:extLst>
          </p:cNvPr>
          <p:cNvSpPr/>
          <p:nvPr/>
        </p:nvSpPr>
        <p:spPr>
          <a:xfrm>
            <a:off x="7373602" y="3435251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8" name="Image 67" descr="Une image contenant objet, dessin, horloge&#10;&#10;Description générée automatiquement">
            <a:extLst>
              <a:ext uri="{FF2B5EF4-FFF2-40B4-BE49-F238E27FC236}">
                <a16:creationId xmlns:a16="http://schemas.microsoft.com/office/drawing/2014/main" id="{A9F1A07B-4C6F-483D-918E-1D712E6FA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41" y="3438319"/>
            <a:ext cx="671190" cy="273955"/>
          </a:xfrm>
          <a:prstGeom prst="rect">
            <a:avLst/>
          </a:prstGeom>
        </p:spPr>
      </p:pic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80C9D37-F77E-42A6-A7FE-C303C9544044}"/>
              </a:ext>
            </a:extLst>
          </p:cNvPr>
          <p:cNvSpPr/>
          <p:nvPr/>
        </p:nvSpPr>
        <p:spPr>
          <a:xfrm>
            <a:off x="8792249" y="3031769"/>
            <a:ext cx="1298496" cy="1044414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1"/>
              </a:solidFill>
            </a:endParaRP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fr-FR" sz="1100" b="1" dirty="0"/>
              <a:t>Méthode: post</a:t>
            </a:r>
          </a:p>
          <a:p>
            <a:pPr algn="ctr"/>
            <a:r>
              <a:rPr lang="fr-FR" sz="1100" b="1" dirty="0"/>
              <a:t>Route: /user/signup/</a:t>
            </a:r>
          </a:p>
          <a:p>
            <a:pPr algn="ctr"/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E0309F1E-0C0F-4B0B-800F-20B9593819FC}"/>
              </a:ext>
            </a:extLst>
          </p:cNvPr>
          <p:cNvSpPr/>
          <p:nvPr/>
        </p:nvSpPr>
        <p:spPr>
          <a:xfrm>
            <a:off x="10285795" y="3384399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74" name="Image 7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31E6836-4F5D-446D-AFBD-F67BFD35B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08" y="3501731"/>
            <a:ext cx="770602" cy="16375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3354802C-8338-4C59-BA04-DFCB8C40A9EA}"/>
              </a:ext>
            </a:extLst>
          </p:cNvPr>
          <p:cNvCxnSpPr>
            <a:cxnSpLocks/>
          </p:cNvCxnSpPr>
          <p:nvPr/>
        </p:nvCxnSpPr>
        <p:spPr>
          <a:xfrm flipH="1">
            <a:off x="5397280" y="3037726"/>
            <a:ext cx="1012596" cy="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CA78A381-F239-426C-8E84-E1859DF86515}"/>
              </a:ext>
            </a:extLst>
          </p:cNvPr>
          <p:cNvCxnSpPr>
            <a:cxnSpLocks/>
          </p:cNvCxnSpPr>
          <p:nvPr/>
        </p:nvCxnSpPr>
        <p:spPr>
          <a:xfrm flipH="1">
            <a:off x="5397280" y="4138617"/>
            <a:ext cx="1012596" cy="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B67AAC87-F26C-482C-93B2-670EB9B85389}"/>
              </a:ext>
            </a:extLst>
          </p:cNvPr>
          <p:cNvCxnSpPr>
            <a:cxnSpLocks/>
          </p:cNvCxnSpPr>
          <p:nvPr/>
        </p:nvCxnSpPr>
        <p:spPr>
          <a:xfrm flipV="1">
            <a:off x="5411742" y="3031769"/>
            <a:ext cx="0" cy="1103682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4317716-C3E9-4B77-8FC8-2E7B23769EB2}"/>
              </a:ext>
            </a:extLst>
          </p:cNvPr>
          <p:cNvSpPr/>
          <p:nvPr/>
        </p:nvSpPr>
        <p:spPr>
          <a:xfrm>
            <a:off x="5576296" y="2832560"/>
            <a:ext cx="1458618" cy="398419"/>
          </a:xfrm>
          <a:prstGeom prst="roundRect">
            <a:avLst/>
          </a:prstGeom>
          <a:solidFill>
            <a:srgbClr val="008AF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checkFieldUsername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C6B6BE4-F964-46D1-B5CE-002B3AF79BF9}"/>
              </a:ext>
            </a:extLst>
          </p:cNvPr>
          <p:cNvSpPr/>
          <p:nvPr/>
        </p:nvSpPr>
        <p:spPr>
          <a:xfrm>
            <a:off x="5571058" y="3936242"/>
            <a:ext cx="1458618" cy="398419"/>
          </a:xfrm>
          <a:prstGeom prst="roundRect">
            <a:avLst/>
          </a:prstGeom>
          <a:solidFill>
            <a:srgbClr val="008AF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checkFieldPassword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659773-9484-4A28-B34C-D884FF6A99D6}"/>
              </a:ext>
            </a:extLst>
          </p:cNvPr>
          <p:cNvSpPr txBox="1"/>
          <p:nvPr/>
        </p:nvSpPr>
        <p:spPr>
          <a:xfrm>
            <a:off x="5749083" y="2528891"/>
            <a:ext cx="110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Check Form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C7D2838-CED6-4C5E-A4C0-5FF10F0919AB}"/>
              </a:ext>
            </a:extLst>
          </p:cNvPr>
          <p:cNvCxnSpPr/>
          <p:nvPr/>
        </p:nvCxnSpPr>
        <p:spPr>
          <a:xfrm>
            <a:off x="7670275" y="3873766"/>
            <a:ext cx="0" cy="2616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08DF88D-2315-4639-A1CC-50915DF61D58}"/>
              </a:ext>
            </a:extLst>
          </p:cNvPr>
          <p:cNvCxnSpPr>
            <a:cxnSpLocks/>
          </p:cNvCxnSpPr>
          <p:nvPr/>
        </p:nvCxnSpPr>
        <p:spPr>
          <a:xfrm>
            <a:off x="7670275" y="4135451"/>
            <a:ext cx="10106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0D6EE49-D352-42FC-A5F4-09E022209417}"/>
              </a:ext>
            </a:extLst>
          </p:cNvPr>
          <p:cNvSpPr txBox="1"/>
          <p:nvPr/>
        </p:nvSpPr>
        <p:spPr>
          <a:xfrm>
            <a:off x="7753935" y="3987115"/>
            <a:ext cx="145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Méthode login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3FDC2ED-1CCF-45A7-92D9-ACE6DCA3354F}"/>
              </a:ext>
            </a:extLst>
          </p:cNvPr>
          <p:cNvCxnSpPr/>
          <p:nvPr/>
        </p:nvCxnSpPr>
        <p:spPr>
          <a:xfrm>
            <a:off x="7884018" y="4264114"/>
            <a:ext cx="0" cy="2616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2773D50-7A66-4F5B-8C39-2044848CBC98}"/>
              </a:ext>
            </a:extLst>
          </p:cNvPr>
          <p:cNvCxnSpPr>
            <a:cxnSpLocks/>
          </p:cNvCxnSpPr>
          <p:nvPr/>
        </p:nvCxnSpPr>
        <p:spPr>
          <a:xfrm>
            <a:off x="7884018" y="4525799"/>
            <a:ext cx="10106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7D6F3C9-C0D6-4D83-8A5B-719C4FB8F191}"/>
              </a:ext>
            </a:extLst>
          </p:cNvPr>
          <p:cNvSpPr txBox="1"/>
          <p:nvPr/>
        </p:nvSpPr>
        <p:spPr>
          <a:xfrm>
            <a:off x="7976644" y="4377463"/>
            <a:ext cx="135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Méthode initlogin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DA57574-F39F-474F-B510-FE69EE22C8A3}"/>
              </a:ext>
            </a:extLst>
          </p:cNvPr>
          <p:cNvSpPr/>
          <p:nvPr/>
        </p:nvSpPr>
        <p:spPr>
          <a:xfrm>
            <a:off x="7162005" y="4742683"/>
            <a:ext cx="2883791" cy="104862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Connexion automatique du user</a:t>
            </a: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item du user dans le local storage pour une session de 24h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B6DB554-52CD-41D2-BA6E-84036EC5C6CE}"/>
              </a:ext>
            </a:extLst>
          </p:cNvPr>
          <p:cNvSpPr/>
          <p:nvPr/>
        </p:nvSpPr>
        <p:spPr>
          <a:xfrm>
            <a:off x="7168704" y="5948303"/>
            <a:ext cx="2883791" cy="509446"/>
          </a:xfrm>
          <a:prstGeom prst="round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Redirection de l’utilisateur =&gt; path:/wall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0DE7B88-5B74-4815-B65E-80464168D21D}"/>
              </a:ext>
            </a:extLst>
          </p:cNvPr>
          <p:cNvSpPr txBox="1"/>
          <p:nvPr/>
        </p:nvSpPr>
        <p:spPr>
          <a:xfrm>
            <a:off x="8417859" y="5787096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7251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13</a:t>
            </a:fld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A6B412-BCD1-4A34-A022-9886DE50BF3A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La connexion de l’utilisateur</a:t>
            </a:r>
            <a:endParaRPr lang="fr-FR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2B02D-7C38-4E3E-93D4-D2EDFB78C129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086B1C7-5D74-4DAB-A554-30EAC6A0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336" y="2433251"/>
            <a:ext cx="2377103" cy="2280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9" name="Flèche : chevron 8">
            <a:extLst>
              <a:ext uri="{FF2B5EF4-FFF2-40B4-BE49-F238E27FC236}">
                <a16:creationId xmlns:a16="http://schemas.microsoft.com/office/drawing/2014/main" id="{9D04E887-B1E1-461C-B179-586813F1D9A4}"/>
              </a:ext>
            </a:extLst>
          </p:cNvPr>
          <p:cNvSpPr/>
          <p:nvPr/>
        </p:nvSpPr>
        <p:spPr>
          <a:xfrm>
            <a:off x="4624206" y="3495509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2AEFBB34-832D-48DD-95F7-79FB97CC89DF}"/>
              </a:ext>
            </a:extLst>
          </p:cNvPr>
          <p:cNvSpPr/>
          <p:nvPr/>
        </p:nvSpPr>
        <p:spPr>
          <a:xfrm>
            <a:off x="4525639" y="3495504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57B28931-D2C9-48AD-927B-04C7461BCA78}"/>
              </a:ext>
            </a:extLst>
          </p:cNvPr>
          <p:cNvSpPr/>
          <p:nvPr/>
        </p:nvSpPr>
        <p:spPr>
          <a:xfrm>
            <a:off x="4719363" y="3495503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A746120-F1F1-4B9F-9939-52C19F144B15}"/>
              </a:ext>
            </a:extLst>
          </p:cNvPr>
          <p:cNvCxnSpPr>
            <a:cxnSpLocks/>
          </p:cNvCxnSpPr>
          <p:nvPr/>
        </p:nvCxnSpPr>
        <p:spPr>
          <a:xfrm flipH="1">
            <a:off x="7227370" y="3658424"/>
            <a:ext cx="273959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21BEBC8-65B6-4E14-881F-0C19CBECF20A}"/>
              </a:ext>
            </a:extLst>
          </p:cNvPr>
          <p:cNvSpPr/>
          <p:nvPr/>
        </p:nvSpPr>
        <p:spPr>
          <a:xfrm>
            <a:off x="7014130" y="3459216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593A0DA-9939-4013-B15D-A58C9DBF150F}"/>
              </a:ext>
            </a:extLst>
          </p:cNvPr>
          <p:cNvSpPr/>
          <p:nvPr/>
        </p:nvSpPr>
        <p:spPr>
          <a:xfrm>
            <a:off x="4963420" y="3450905"/>
            <a:ext cx="1458618" cy="398419"/>
          </a:xfrm>
          <a:prstGeom prst="roundRect">
            <a:avLst/>
          </a:prstGeom>
          <a:solidFill>
            <a:srgbClr val="008AF2"/>
          </a:solidFill>
          <a:ln w="254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loginAccount</a:t>
            </a: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4BC02333-BF85-4A98-86B2-8C2EA4AE0CE4}"/>
              </a:ext>
            </a:extLst>
          </p:cNvPr>
          <p:cNvSpPr/>
          <p:nvPr/>
        </p:nvSpPr>
        <p:spPr>
          <a:xfrm>
            <a:off x="6540134" y="350500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4F883972-A5E0-466B-92F1-65AC78652A51}"/>
              </a:ext>
            </a:extLst>
          </p:cNvPr>
          <p:cNvSpPr/>
          <p:nvPr/>
        </p:nvSpPr>
        <p:spPr>
          <a:xfrm>
            <a:off x="6649469" y="350500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Flèche : chevron 21">
            <a:extLst>
              <a:ext uri="{FF2B5EF4-FFF2-40B4-BE49-F238E27FC236}">
                <a16:creationId xmlns:a16="http://schemas.microsoft.com/office/drawing/2014/main" id="{5625BE66-3B33-48D0-9C39-EDCB74943DC2}"/>
              </a:ext>
            </a:extLst>
          </p:cNvPr>
          <p:cNvSpPr/>
          <p:nvPr/>
        </p:nvSpPr>
        <p:spPr>
          <a:xfrm>
            <a:off x="6758804" y="3510066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3" name="Image 22" descr="Une image contenant objet, dessin, horloge&#10;&#10;Description générée automatiquement">
            <a:extLst>
              <a:ext uri="{FF2B5EF4-FFF2-40B4-BE49-F238E27FC236}">
                <a16:creationId xmlns:a16="http://schemas.microsoft.com/office/drawing/2014/main" id="{A869A9F9-13DB-4CE1-A6CC-4CE2E9CCA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43" y="3513134"/>
            <a:ext cx="671190" cy="273955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2E12F60-B91F-4B4F-A1FD-FCA43310A670}"/>
              </a:ext>
            </a:extLst>
          </p:cNvPr>
          <p:cNvSpPr/>
          <p:nvPr/>
        </p:nvSpPr>
        <p:spPr>
          <a:xfrm>
            <a:off x="8179775" y="3126721"/>
            <a:ext cx="1298496" cy="1044414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1"/>
              </a:solidFill>
            </a:endParaRP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fr-FR" sz="1100" b="1" dirty="0"/>
              <a:t>Méthode: post</a:t>
            </a:r>
          </a:p>
          <a:p>
            <a:pPr algn="ctr"/>
            <a:r>
              <a:rPr lang="fr-FR" sz="1100" b="1" dirty="0"/>
              <a:t>Route: /user/login/</a:t>
            </a:r>
          </a:p>
          <a:p>
            <a:pPr algn="ctr"/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2C7B773-D2FB-4D19-8CBC-B2E649FC282E}"/>
              </a:ext>
            </a:extLst>
          </p:cNvPr>
          <p:cNvSpPr/>
          <p:nvPr/>
        </p:nvSpPr>
        <p:spPr>
          <a:xfrm>
            <a:off x="9670997" y="3459214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CA3B0EF-F353-43C5-BD16-F38F31A85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410" y="3576546"/>
            <a:ext cx="770602" cy="16375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8F8C899-09E0-4EDD-AFE1-7614403DFA12}"/>
              </a:ext>
            </a:extLst>
          </p:cNvPr>
          <p:cNvCxnSpPr>
            <a:cxnSpLocks/>
          </p:cNvCxnSpPr>
          <p:nvPr/>
        </p:nvCxnSpPr>
        <p:spPr>
          <a:xfrm>
            <a:off x="7114463" y="3942303"/>
            <a:ext cx="0" cy="4418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AC04FEE-CEB6-43B2-85DC-F63DD60D3196}"/>
              </a:ext>
            </a:extLst>
          </p:cNvPr>
          <p:cNvCxnSpPr>
            <a:cxnSpLocks/>
          </p:cNvCxnSpPr>
          <p:nvPr/>
        </p:nvCxnSpPr>
        <p:spPr>
          <a:xfrm>
            <a:off x="7126304" y="4384114"/>
            <a:ext cx="10106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5B4B453-AD01-4442-8D48-3E7D64F8C8B2}"/>
              </a:ext>
            </a:extLst>
          </p:cNvPr>
          <p:cNvSpPr/>
          <p:nvPr/>
        </p:nvSpPr>
        <p:spPr>
          <a:xfrm>
            <a:off x="6436387" y="4540614"/>
            <a:ext cx="2883791" cy="50944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item du user dans le local storage pour une session de 24h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7B2D67-E76F-4C4E-92F0-5D8E7A333968}"/>
              </a:ext>
            </a:extLst>
          </p:cNvPr>
          <p:cNvSpPr txBox="1"/>
          <p:nvPr/>
        </p:nvSpPr>
        <p:spPr>
          <a:xfrm>
            <a:off x="7242631" y="4242097"/>
            <a:ext cx="135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Méthode initlogin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6CF36E6-CB18-4C67-A1B3-898E262464B8}"/>
              </a:ext>
            </a:extLst>
          </p:cNvPr>
          <p:cNvSpPr/>
          <p:nvPr/>
        </p:nvSpPr>
        <p:spPr>
          <a:xfrm>
            <a:off x="6436387" y="5206782"/>
            <a:ext cx="2883791" cy="509446"/>
          </a:xfrm>
          <a:prstGeom prst="round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Redirection de l’utilisateur =&gt; path:/wall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FEF570-9C8A-48F4-81DB-D2733869D9C7}"/>
              </a:ext>
            </a:extLst>
          </p:cNvPr>
          <p:cNvSpPr txBox="1"/>
          <p:nvPr/>
        </p:nvSpPr>
        <p:spPr>
          <a:xfrm>
            <a:off x="7685542" y="5045575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540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14</a:t>
            </a:fld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A6B412-BCD1-4A34-A022-9886DE50BF3A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La suppression du compte de l’utilisateur</a:t>
            </a:r>
            <a:endParaRPr lang="fr-FR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2B02D-7C38-4E3E-93D4-D2EDFB78C129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819228A-B0FD-4025-AC72-5329806B3C69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427417" y="3724984"/>
            <a:ext cx="1953464" cy="448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8C9F1EF-765C-44EB-8BDD-DF92176B361E}"/>
              </a:ext>
            </a:extLst>
          </p:cNvPr>
          <p:cNvSpPr/>
          <p:nvPr/>
        </p:nvSpPr>
        <p:spPr>
          <a:xfrm>
            <a:off x="7801400" y="3525774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EC03B8F-FD55-410C-B9EE-FC14616C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94" y="3289801"/>
            <a:ext cx="771525" cy="819150"/>
          </a:xfrm>
          <a:prstGeom prst="rect">
            <a:avLst/>
          </a:prstGeom>
        </p:spPr>
      </p:pic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84837BF4-DABC-4B76-8552-9BC9A53FB643}"/>
              </a:ext>
            </a:extLst>
          </p:cNvPr>
          <p:cNvSpPr/>
          <p:nvPr/>
        </p:nvSpPr>
        <p:spPr>
          <a:xfrm>
            <a:off x="1683715" y="3545951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4541451-6797-4598-9164-5E140AA57EAD}"/>
              </a:ext>
            </a:extLst>
          </p:cNvPr>
          <p:cNvSpPr/>
          <p:nvPr/>
        </p:nvSpPr>
        <p:spPr>
          <a:xfrm>
            <a:off x="2019943" y="3496142"/>
            <a:ext cx="1661013" cy="3984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Fermeture compte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2CFC2CE-2B27-4594-835E-AA4D6FCC88B0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3662569" y="3703667"/>
            <a:ext cx="3630760" cy="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2E1FEA6-F5EA-4DD0-97ED-7E3A521B708C}"/>
              </a:ext>
            </a:extLst>
          </p:cNvPr>
          <p:cNvSpPr/>
          <p:nvPr/>
        </p:nvSpPr>
        <p:spPr>
          <a:xfrm>
            <a:off x="3835508" y="3504460"/>
            <a:ext cx="1616299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modalUserAccount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49356FA-F0F0-439E-9099-D11424A613B0}"/>
              </a:ext>
            </a:extLst>
          </p:cNvPr>
          <p:cNvSpPr/>
          <p:nvPr/>
        </p:nvSpPr>
        <p:spPr>
          <a:xfrm>
            <a:off x="5632316" y="3504457"/>
            <a:ext cx="1661013" cy="398419"/>
          </a:xfrm>
          <a:prstGeom prst="roundRect">
            <a:avLst/>
          </a:prstGeom>
          <a:solidFill>
            <a:srgbClr val="008AF2"/>
          </a:solidFill>
          <a:ln w="254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deleteAccount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087606D5-A370-4D5C-8C9F-44E12160FAF9}"/>
              </a:ext>
            </a:extLst>
          </p:cNvPr>
          <p:cNvSpPr/>
          <p:nvPr/>
        </p:nvSpPr>
        <p:spPr>
          <a:xfrm>
            <a:off x="7385595" y="3571563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 : chevron 34">
            <a:extLst>
              <a:ext uri="{FF2B5EF4-FFF2-40B4-BE49-F238E27FC236}">
                <a16:creationId xmlns:a16="http://schemas.microsoft.com/office/drawing/2014/main" id="{472A55CA-5601-435F-9092-7EC4BB48E8BA}"/>
              </a:ext>
            </a:extLst>
          </p:cNvPr>
          <p:cNvSpPr/>
          <p:nvPr/>
        </p:nvSpPr>
        <p:spPr>
          <a:xfrm>
            <a:off x="7494930" y="3571563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 : chevron 35">
            <a:extLst>
              <a:ext uri="{FF2B5EF4-FFF2-40B4-BE49-F238E27FC236}">
                <a16:creationId xmlns:a16="http://schemas.microsoft.com/office/drawing/2014/main" id="{F5CBFEE0-78C5-4C90-8231-0B2AD7906DE6}"/>
              </a:ext>
            </a:extLst>
          </p:cNvPr>
          <p:cNvSpPr/>
          <p:nvPr/>
        </p:nvSpPr>
        <p:spPr>
          <a:xfrm>
            <a:off x="7604265" y="3576624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Flèche : chevron 36">
            <a:extLst>
              <a:ext uri="{FF2B5EF4-FFF2-40B4-BE49-F238E27FC236}">
                <a16:creationId xmlns:a16="http://schemas.microsoft.com/office/drawing/2014/main" id="{EB7CE8B2-6D1E-4FCC-9F73-28FA7C105DB0}"/>
              </a:ext>
            </a:extLst>
          </p:cNvPr>
          <p:cNvSpPr/>
          <p:nvPr/>
        </p:nvSpPr>
        <p:spPr>
          <a:xfrm>
            <a:off x="1585148" y="3545946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9" name="Image 38" descr="Une image contenant objet, dessin, horloge&#10;&#10;Description générée automatiquement">
            <a:extLst>
              <a:ext uri="{FF2B5EF4-FFF2-40B4-BE49-F238E27FC236}">
                <a16:creationId xmlns:a16="http://schemas.microsoft.com/office/drawing/2014/main" id="{8EADB36F-0A3A-42F4-9455-91AE5BCB3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13" y="3579692"/>
            <a:ext cx="671190" cy="273955"/>
          </a:xfrm>
          <a:prstGeom prst="rect">
            <a:avLst/>
          </a:prstGeom>
        </p:spPr>
      </p:pic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48C278F-4FF5-48E5-8BDF-91DAE61FB82A}"/>
              </a:ext>
            </a:extLst>
          </p:cNvPr>
          <p:cNvSpPr/>
          <p:nvPr/>
        </p:nvSpPr>
        <p:spPr>
          <a:xfrm>
            <a:off x="8954828" y="3202775"/>
            <a:ext cx="1298496" cy="1044414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1"/>
              </a:solidFill>
            </a:endParaRP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fr-FR" sz="1100" b="1" dirty="0"/>
              <a:t>Méthode: delete</a:t>
            </a:r>
          </a:p>
          <a:p>
            <a:pPr algn="ctr"/>
            <a:r>
              <a:rPr lang="fr-FR" sz="1100" b="1" dirty="0"/>
              <a:t>Route: /user/</a:t>
            </a:r>
          </a:p>
          <a:p>
            <a:pPr algn="ctr"/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F182DCF-D421-46EF-BBF2-D7387FBF9923}"/>
              </a:ext>
            </a:extLst>
          </p:cNvPr>
          <p:cNvSpPr/>
          <p:nvPr/>
        </p:nvSpPr>
        <p:spPr>
          <a:xfrm>
            <a:off x="10380881" y="3525774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44" name="Image 4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552EBD8-93E0-4DCF-B05E-7272F6D47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94" y="3643106"/>
            <a:ext cx="770602" cy="16375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8F1D9EF8-FF9E-4CE6-9050-A8FCCBA5A8D5}"/>
              </a:ext>
            </a:extLst>
          </p:cNvPr>
          <p:cNvSpPr/>
          <p:nvPr/>
        </p:nvSpPr>
        <p:spPr>
          <a:xfrm>
            <a:off x="1778872" y="354594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DBC9400-DA1E-476E-A235-B39A3CBC6187}"/>
              </a:ext>
            </a:extLst>
          </p:cNvPr>
          <p:cNvCxnSpPr>
            <a:cxnSpLocks/>
          </p:cNvCxnSpPr>
          <p:nvPr/>
        </p:nvCxnSpPr>
        <p:spPr>
          <a:xfrm>
            <a:off x="5877333" y="3996092"/>
            <a:ext cx="0" cy="4418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0FC280A-7867-4D07-A341-5159F333EA40}"/>
              </a:ext>
            </a:extLst>
          </p:cNvPr>
          <p:cNvCxnSpPr>
            <a:cxnSpLocks/>
          </p:cNvCxnSpPr>
          <p:nvPr/>
        </p:nvCxnSpPr>
        <p:spPr>
          <a:xfrm>
            <a:off x="5889174" y="4437903"/>
            <a:ext cx="10106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EC9A1B-B77C-444C-9124-69CFCF7568CC}"/>
              </a:ext>
            </a:extLst>
          </p:cNvPr>
          <p:cNvSpPr/>
          <p:nvPr/>
        </p:nvSpPr>
        <p:spPr>
          <a:xfrm>
            <a:off x="5270785" y="4595592"/>
            <a:ext cx="2883791" cy="509446"/>
          </a:xfrm>
          <a:prstGeom prst="round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Redirection de l’utilisateur =&gt; path:/login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10313A-5B87-4B11-BC02-2FA8D3D77634}"/>
              </a:ext>
            </a:extLst>
          </p:cNvPr>
          <p:cNvSpPr txBox="1"/>
          <p:nvPr/>
        </p:nvSpPr>
        <p:spPr>
          <a:xfrm>
            <a:off x="6005501" y="4295886"/>
            <a:ext cx="207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Méthode clearStorage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87191B7-63C8-4B1A-9637-EC23CE3A13BE}"/>
              </a:ext>
            </a:extLst>
          </p:cNvPr>
          <p:cNvSpPr txBox="1"/>
          <p:nvPr/>
        </p:nvSpPr>
        <p:spPr>
          <a:xfrm>
            <a:off x="6519940" y="4434385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+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3CA5CE9-CCEA-4D1E-B089-93AC75E8FE09}"/>
              </a:ext>
            </a:extLst>
          </p:cNvPr>
          <p:cNvCxnSpPr>
            <a:cxnSpLocks/>
          </p:cNvCxnSpPr>
          <p:nvPr/>
        </p:nvCxnSpPr>
        <p:spPr>
          <a:xfrm>
            <a:off x="10523294" y="3996092"/>
            <a:ext cx="0" cy="7203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80537A3-8545-455E-A048-0B965D887DA8}"/>
              </a:ext>
            </a:extLst>
          </p:cNvPr>
          <p:cNvCxnSpPr>
            <a:cxnSpLocks/>
          </p:cNvCxnSpPr>
          <p:nvPr/>
        </p:nvCxnSpPr>
        <p:spPr>
          <a:xfrm>
            <a:off x="10535135" y="4437903"/>
            <a:ext cx="10106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F056FCB-C760-498F-9C43-01641001162B}"/>
              </a:ext>
            </a:extLst>
          </p:cNvPr>
          <p:cNvSpPr/>
          <p:nvPr/>
        </p:nvSpPr>
        <p:spPr>
          <a:xfrm>
            <a:off x="10576321" y="4267214"/>
            <a:ext cx="1004609" cy="305671"/>
          </a:xfrm>
          <a:prstGeom prst="round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rgbClr val="DD9401"/>
                </a:solidFill>
              </a:rPr>
              <a:t>fl_delete = 1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B330C3F-F44E-4E3A-9A34-37142DADE115}"/>
              </a:ext>
            </a:extLst>
          </p:cNvPr>
          <p:cNvCxnSpPr>
            <a:cxnSpLocks/>
          </p:cNvCxnSpPr>
          <p:nvPr/>
        </p:nvCxnSpPr>
        <p:spPr>
          <a:xfrm>
            <a:off x="10535135" y="4716445"/>
            <a:ext cx="10106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15F90EE-D0B1-400C-B918-5898CD41487C}"/>
              </a:ext>
            </a:extLst>
          </p:cNvPr>
          <p:cNvSpPr/>
          <p:nvPr/>
        </p:nvSpPr>
        <p:spPr>
          <a:xfrm>
            <a:off x="10576321" y="4545756"/>
            <a:ext cx="1004609" cy="305671"/>
          </a:xfrm>
          <a:prstGeom prst="round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rgbClr val="DD9401"/>
                </a:solidFill>
              </a:rPr>
              <a:t>email= </a:t>
            </a:r>
            <a:r>
              <a:rPr lang="fr-FR" sz="1100" b="1" i="1" dirty="0">
                <a:solidFill>
                  <a:srgbClr val="DD940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5347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8B949EF-1BC3-4BBA-84F5-753AFBF85376}"/>
              </a:ext>
            </a:extLst>
          </p:cNvPr>
          <p:cNvCxnSpPr>
            <a:cxnSpLocks/>
          </p:cNvCxnSpPr>
          <p:nvPr/>
        </p:nvCxnSpPr>
        <p:spPr>
          <a:xfrm>
            <a:off x="9478164" y="3563924"/>
            <a:ext cx="202191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C737442E-63A6-4D49-ADAE-BE17BB99CC1D}"/>
              </a:ext>
            </a:extLst>
          </p:cNvPr>
          <p:cNvCxnSpPr>
            <a:cxnSpLocks/>
          </p:cNvCxnSpPr>
          <p:nvPr/>
        </p:nvCxnSpPr>
        <p:spPr>
          <a:xfrm>
            <a:off x="10786765" y="4290074"/>
            <a:ext cx="681541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6BC062A2-DE8D-4491-A300-72FA228A214C}"/>
              </a:ext>
            </a:extLst>
          </p:cNvPr>
          <p:cNvCxnSpPr>
            <a:cxnSpLocks/>
          </p:cNvCxnSpPr>
          <p:nvPr/>
        </p:nvCxnSpPr>
        <p:spPr>
          <a:xfrm>
            <a:off x="9478164" y="4290021"/>
            <a:ext cx="1366206" cy="53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09587B5-5EC7-43D5-A52C-73A26DBAB7E1}"/>
              </a:ext>
            </a:extLst>
          </p:cNvPr>
          <p:cNvCxnSpPr>
            <a:cxnSpLocks/>
          </p:cNvCxnSpPr>
          <p:nvPr/>
        </p:nvCxnSpPr>
        <p:spPr>
          <a:xfrm flipH="1">
            <a:off x="9010092" y="3921037"/>
            <a:ext cx="488227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F3286775-1583-427D-977E-CCC6E54551D8}"/>
              </a:ext>
            </a:extLst>
          </p:cNvPr>
          <p:cNvSpPr/>
          <p:nvPr/>
        </p:nvSpPr>
        <p:spPr>
          <a:xfrm>
            <a:off x="8384077" y="3717346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15</a:t>
            </a:fld>
            <a:endParaRPr lang="fr-FR"/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51B579A3-AE53-45D3-9612-5E1F2811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18" y="1563921"/>
            <a:ext cx="4097763" cy="1390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</a:schemeClr>
            </a:solidFill>
          </a:ln>
          <a:effectLst/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2558E8F9-9489-4CC0-BEB7-D53E140ED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05" y="3506985"/>
            <a:ext cx="771525" cy="819150"/>
          </a:xfrm>
          <a:prstGeom prst="rect">
            <a:avLst/>
          </a:prstGeom>
        </p:spPr>
      </p:pic>
      <p:sp>
        <p:nvSpPr>
          <p:cNvPr id="2" name="Flèche : chevron 1">
            <a:extLst>
              <a:ext uri="{FF2B5EF4-FFF2-40B4-BE49-F238E27FC236}">
                <a16:creationId xmlns:a16="http://schemas.microsoft.com/office/drawing/2014/main" id="{2517396F-0547-41EB-A18F-7271284861FF}"/>
              </a:ext>
            </a:extLst>
          </p:cNvPr>
          <p:cNvSpPr/>
          <p:nvPr/>
        </p:nvSpPr>
        <p:spPr>
          <a:xfrm>
            <a:off x="1031926" y="376313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EBC5E92-8B65-49DA-A3AA-482A8E688399}"/>
              </a:ext>
            </a:extLst>
          </p:cNvPr>
          <p:cNvCxnSpPr>
            <a:cxnSpLocks/>
          </p:cNvCxnSpPr>
          <p:nvPr/>
        </p:nvCxnSpPr>
        <p:spPr>
          <a:xfrm>
            <a:off x="3173543" y="3563925"/>
            <a:ext cx="0" cy="76221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1335B52-399A-4797-9756-89C9D3C52875}"/>
              </a:ext>
            </a:extLst>
          </p:cNvPr>
          <p:cNvCxnSpPr>
            <a:cxnSpLocks/>
          </p:cNvCxnSpPr>
          <p:nvPr/>
        </p:nvCxnSpPr>
        <p:spPr>
          <a:xfrm flipH="1">
            <a:off x="2561171" y="3566161"/>
            <a:ext cx="63091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1BD35D8-C307-4713-83C2-BC9499AC49ED}"/>
              </a:ext>
            </a:extLst>
          </p:cNvPr>
          <p:cNvCxnSpPr>
            <a:cxnSpLocks/>
          </p:cNvCxnSpPr>
          <p:nvPr/>
        </p:nvCxnSpPr>
        <p:spPr>
          <a:xfrm flipH="1">
            <a:off x="2539430" y="4312281"/>
            <a:ext cx="63091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1A14EEF-3C87-4D8A-B300-98325B496CCF}"/>
              </a:ext>
            </a:extLst>
          </p:cNvPr>
          <p:cNvSpPr/>
          <p:nvPr/>
        </p:nvSpPr>
        <p:spPr>
          <a:xfrm>
            <a:off x="1347630" y="3364716"/>
            <a:ext cx="1661013" cy="3984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Nouveau topic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1EE228-42FF-4910-B883-DBD75C6D96C8}"/>
              </a:ext>
            </a:extLst>
          </p:cNvPr>
          <p:cNvSpPr/>
          <p:nvPr/>
        </p:nvSpPr>
        <p:spPr>
          <a:xfrm>
            <a:off x="1347630" y="4069985"/>
            <a:ext cx="1661013" cy="3984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Réponse topic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F2F0434-B867-449D-AE7B-1FA1C1928486}"/>
              </a:ext>
            </a:extLst>
          </p:cNvPr>
          <p:cNvCxnSpPr>
            <a:cxnSpLocks/>
          </p:cNvCxnSpPr>
          <p:nvPr/>
        </p:nvCxnSpPr>
        <p:spPr>
          <a:xfrm flipH="1">
            <a:off x="3170342" y="3916556"/>
            <a:ext cx="3896250" cy="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2CBC0E9-C137-42A4-A19E-8B493FC79BFC}"/>
              </a:ext>
            </a:extLst>
          </p:cNvPr>
          <p:cNvSpPr/>
          <p:nvPr/>
        </p:nvSpPr>
        <p:spPr>
          <a:xfrm>
            <a:off x="3343283" y="3717349"/>
            <a:ext cx="944342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modalTopic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D358FD72-FA65-4AA6-8ED6-CA4636F1E561}"/>
              </a:ext>
            </a:extLst>
          </p:cNvPr>
          <p:cNvSpPr/>
          <p:nvPr/>
        </p:nvSpPr>
        <p:spPr>
          <a:xfrm>
            <a:off x="4421780" y="3717348"/>
            <a:ext cx="1661013" cy="398419"/>
          </a:xfrm>
          <a:prstGeom prst="roundRect">
            <a:avLst/>
          </a:prstGeom>
          <a:solidFill>
            <a:srgbClr val="008AF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selectParent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CAD935E-C35B-4399-9F17-569076FD3D31}"/>
              </a:ext>
            </a:extLst>
          </p:cNvPr>
          <p:cNvSpPr txBox="1"/>
          <p:nvPr/>
        </p:nvSpPr>
        <p:spPr>
          <a:xfrm>
            <a:off x="4484424" y="4115767"/>
            <a:ext cx="1535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Paramètre : (msg)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40860924-E886-408B-B721-1F6F2ABB145F}"/>
              </a:ext>
            </a:extLst>
          </p:cNvPr>
          <p:cNvSpPr/>
          <p:nvPr/>
        </p:nvSpPr>
        <p:spPr>
          <a:xfrm>
            <a:off x="6236085" y="3717346"/>
            <a:ext cx="1661013" cy="398419"/>
          </a:xfrm>
          <a:prstGeom prst="roundRect">
            <a:avLst/>
          </a:prstGeom>
          <a:solidFill>
            <a:srgbClr val="008AF2"/>
          </a:solidFill>
          <a:ln w="254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createTopic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DA67DA8-F636-45D1-912A-648FADAAD5FA}"/>
              </a:ext>
            </a:extLst>
          </p:cNvPr>
          <p:cNvSpPr txBox="1"/>
          <p:nvPr/>
        </p:nvSpPr>
        <p:spPr>
          <a:xfrm>
            <a:off x="4421780" y="4576587"/>
            <a:ext cx="1661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Si « null » création d’un nouveau topic</a:t>
            </a:r>
          </a:p>
          <a:p>
            <a:pPr algn="ctr"/>
            <a:r>
              <a:rPr lang="fr-FR" sz="1100" i="1" dirty="0"/>
              <a:t>Si « message » création d’une réponse à un topic</a:t>
            </a: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635B76C5-44F5-406C-844D-66A61B72348D}"/>
              </a:ext>
            </a:extLst>
          </p:cNvPr>
          <p:cNvSpPr/>
          <p:nvPr/>
        </p:nvSpPr>
        <p:spPr>
          <a:xfrm>
            <a:off x="5169158" y="4413648"/>
            <a:ext cx="166254" cy="13958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B7AB4297-E592-4F8F-87BB-549730C2F372}"/>
              </a:ext>
            </a:extLst>
          </p:cNvPr>
          <p:cNvSpPr/>
          <p:nvPr/>
        </p:nvSpPr>
        <p:spPr>
          <a:xfrm>
            <a:off x="7968272" y="376313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B7F3102C-DED1-44E3-97F5-36080350419C}"/>
              </a:ext>
            </a:extLst>
          </p:cNvPr>
          <p:cNvSpPr/>
          <p:nvPr/>
        </p:nvSpPr>
        <p:spPr>
          <a:xfrm>
            <a:off x="8077607" y="376313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EE0E57F6-54C6-453E-B1E8-006FD8D53A22}"/>
              </a:ext>
            </a:extLst>
          </p:cNvPr>
          <p:cNvSpPr/>
          <p:nvPr/>
        </p:nvSpPr>
        <p:spPr>
          <a:xfrm>
            <a:off x="8186942" y="3768196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 : chevron 23">
            <a:extLst>
              <a:ext uri="{FF2B5EF4-FFF2-40B4-BE49-F238E27FC236}">
                <a16:creationId xmlns:a16="http://schemas.microsoft.com/office/drawing/2014/main" id="{33F046EF-C3D3-4E70-93D6-0DBE635B5C0A}"/>
              </a:ext>
            </a:extLst>
          </p:cNvPr>
          <p:cNvSpPr/>
          <p:nvPr/>
        </p:nvSpPr>
        <p:spPr>
          <a:xfrm>
            <a:off x="933359" y="3763130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655508A-E62F-41CF-939D-BAAAC4573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62" y="3816955"/>
            <a:ext cx="199210" cy="199210"/>
          </a:xfrm>
          <a:prstGeom prst="rect">
            <a:avLst/>
          </a:prstGeom>
        </p:spPr>
      </p:pic>
      <p:pic>
        <p:nvPicPr>
          <p:cNvPr id="45" name="Image 44" descr="Une image contenant objet, dessin, horloge&#10;&#10;Description générée automatiquement">
            <a:extLst>
              <a:ext uri="{FF2B5EF4-FFF2-40B4-BE49-F238E27FC236}">
                <a16:creationId xmlns:a16="http://schemas.microsoft.com/office/drawing/2014/main" id="{A5609D70-EEAF-4DE6-A12D-0853DB148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90" y="3771264"/>
            <a:ext cx="671190" cy="273955"/>
          </a:xfrm>
          <a:prstGeom prst="rect">
            <a:avLst/>
          </a:prstGeom>
        </p:spPr>
      </p:pic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147D607-6EFA-40AD-9014-783F7098935A}"/>
              </a:ext>
            </a:extLst>
          </p:cNvPr>
          <p:cNvSpPr/>
          <p:nvPr/>
        </p:nvSpPr>
        <p:spPr>
          <a:xfrm>
            <a:off x="9567122" y="3386034"/>
            <a:ext cx="1298496" cy="1044414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1"/>
              </a:solidFill>
            </a:endParaRP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fr-FR" sz="1100" b="1" dirty="0"/>
              <a:t>Méthode: post</a:t>
            </a:r>
          </a:p>
          <a:p>
            <a:pPr algn="ctr"/>
            <a:r>
              <a:rPr lang="fr-FR" sz="1100" b="1" dirty="0"/>
              <a:t>Route: /message/</a:t>
            </a:r>
          </a:p>
          <a:p>
            <a:pPr algn="ctr"/>
            <a:endParaRPr lang="fr-FR" sz="1100" b="1" dirty="0">
              <a:solidFill>
                <a:schemeClr val="bg1"/>
              </a:solidFill>
            </a:endParaRP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D38942A8-8ABE-488D-980F-D305D94A93FE}"/>
              </a:ext>
            </a:extLst>
          </p:cNvPr>
          <p:cNvCxnSpPr>
            <a:cxnSpLocks/>
          </p:cNvCxnSpPr>
          <p:nvPr/>
        </p:nvCxnSpPr>
        <p:spPr>
          <a:xfrm flipH="1">
            <a:off x="9486478" y="3563925"/>
            <a:ext cx="4191" cy="74218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3109AA20-B2A5-4A58-82FB-91BD4616ECA1}"/>
              </a:ext>
            </a:extLst>
          </p:cNvPr>
          <p:cNvCxnSpPr>
            <a:cxnSpLocks/>
          </p:cNvCxnSpPr>
          <p:nvPr/>
        </p:nvCxnSpPr>
        <p:spPr>
          <a:xfrm flipH="1">
            <a:off x="11468306" y="3563924"/>
            <a:ext cx="4191" cy="74218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D3C2D95E-6D8E-4B33-8685-FBAD201E3300}"/>
              </a:ext>
            </a:extLst>
          </p:cNvPr>
          <p:cNvSpPr/>
          <p:nvPr/>
        </p:nvSpPr>
        <p:spPr>
          <a:xfrm>
            <a:off x="10963558" y="3717346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39" name="Image 3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F110598-563B-4FC1-8ACF-D47B1AD7B7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971" y="3834678"/>
            <a:ext cx="770602" cy="16375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7" name="Flèche : chevron 76">
            <a:extLst>
              <a:ext uri="{FF2B5EF4-FFF2-40B4-BE49-F238E27FC236}">
                <a16:creationId xmlns:a16="http://schemas.microsoft.com/office/drawing/2014/main" id="{D3744A18-86CC-4EF7-BB0D-3789D6E5B861}"/>
              </a:ext>
            </a:extLst>
          </p:cNvPr>
          <p:cNvSpPr/>
          <p:nvPr/>
        </p:nvSpPr>
        <p:spPr>
          <a:xfrm>
            <a:off x="1127083" y="3763129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Organigramme : Connecteur 97">
            <a:extLst>
              <a:ext uri="{FF2B5EF4-FFF2-40B4-BE49-F238E27FC236}">
                <a16:creationId xmlns:a16="http://schemas.microsoft.com/office/drawing/2014/main" id="{0A9DD162-A5FE-4589-AC8E-B325912BF48A}"/>
              </a:ext>
            </a:extLst>
          </p:cNvPr>
          <p:cNvSpPr/>
          <p:nvPr/>
        </p:nvSpPr>
        <p:spPr>
          <a:xfrm>
            <a:off x="7238021" y="2660123"/>
            <a:ext cx="280484" cy="256878"/>
          </a:xfrm>
          <a:prstGeom prst="flowChartConnector">
            <a:avLst/>
          </a:prstGeom>
          <a:noFill/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Organigramme : Connecteur 98">
            <a:extLst>
              <a:ext uri="{FF2B5EF4-FFF2-40B4-BE49-F238E27FC236}">
                <a16:creationId xmlns:a16="http://schemas.microsoft.com/office/drawing/2014/main" id="{CDC78486-6382-433D-9AC3-268709F18BED}"/>
              </a:ext>
            </a:extLst>
          </p:cNvPr>
          <p:cNvSpPr/>
          <p:nvPr/>
        </p:nvSpPr>
        <p:spPr>
          <a:xfrm>
            <a:off x="4196831" y="1630706"/>
            <a:ext cx="146329" cy="155686"/>
          </a:xfrm>
          <a:prstGeom prst="flowChartConnector">
            <a:avLst/>
          </a:prstGeom>
          <a:noFill/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Organigramme : Connecteur 99">
            <a:extLst>
              <a:ext uri="{FF2B5EF4-FFF2-40B4-BE49-F238E27FC236}">
                <a16:creationId xmlns:a16="http://schemas.microsoft.com/office/drawing/2014/main" id="{BC104B89-BED0-464D-A8E8-CF2ABB2ADAC8}"/>
              </a:ext>
            </a:extLst>
          </p:cNvPr>
          <p:cNvSpPr/>
          <p:nvPr/>
        </p:nvSpPr>
        <p:spPr>
          <a:xfrm>
            <a:off x="4181182" y="1221128"/>
            <a:ext cx="161978" cy="162669"/>
          </a:xfrm>
          <a:prstGeom prst="flowChartConnector">
            <a:avLst/>
          </a:prstGeom>
          <a:noFill/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26023BA-31FF-4F07-A270-27691A741CEA}"/>
              </a:ext>
            </a:extLst>
          </p:cNvPr>
          <p:cNvSpPr txBox="1"/>
          <p:nvPr/>
        </p:nvSpPr>
        <p:spPr>
          <a:xfrm>
            <a:off x="4293282" y="1155354"/>
            <a:ext cx="202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: </a:t>
            </a:r>
            <a:r>
              <a:rPr lang="fr-FR" sz="1200" u="sng" dirty="0"/>
              <a:t>Fonctionnalités étudiées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A6B412-BCD1-4A34-A022-9886DE50BF3A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La création d’un message</a:t>
            </a:r>
            <a:endParaRPr lang="fr-FR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2B02D-7C38-4E3E-93D4-D2EDFB78C129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C2E301-4D77-4D36-8857-FBE80CE98DAD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/>
              <a:t>Icons pack by Freepik on </a:t>
            </a:r>
            <a:r>
              <a:rPr lang="fr-FR" sz="900" i="1" dirty="0">
                <a:hlinkClick r:id="rId8"/>
              </a:rPr>
              <a:t>flaticon.com</a:t>
            </a:r>
            <a:endParaRPr lang="fr-FR" sz="900" i="1" dirty="0"/>
          </a:p>
        </p:txBody>
      </p:sp>
    </p:spTree>
    <p:extLst>
      <p:ext uri="{BB962C8B-B14F-4D97-AF65-F5344CB8AC3E}">
        <p14:creationId xmlns:p14="http://schemas.microsoft.com/office/powerpoint/2010/main" val="82821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81">
            <a:extLst>
              <a:ext uri="{FF2B5EF4-FFF2-40B4-BE49-F238E27FC236}">
                <a16:creationId xmlns:a16="http://schemas.microsoft.com/office/drawing/2014/main" id="{51B579A3-AE53-45D3-9612-5E1F2811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18" y="1563921"/>
            <a:ext cx="4097763" cy="1390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</a:schemeClr>
            </a:solidFill>
          </a:ln>
          <a:effectLst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La modification d’un message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E5E51D2-9A45-40D1-9A50-1DDF58510C84}"/>
              </a:ext>
            </a:extLst>
          </p:cNvPr>
          <p:cNvCxnSpPr>
            <a:cxnSpLocks/>
          </p:cNvCxnSpPr>
          <p:nvPr/>
        </p:nvCxnSpPr>
        <p:spPr>
          <a:xfrm>
            <a:off x="9478164" y="3563924"/>
            <a:ext cx="202191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18D3025-FE47-497F-A1B2-589A173AEC69}"/>
              </a:ext>
            </a:extLst>
          </p:cNvPr>
          <p:cNvCxnSpPr>
            <a:cxnSpLocks/>
          </p:cNvCxnSpPr>
          <p:nvPr/>
        </p:nvCxnSpPr>
        <p:spPr>
          <a:xfrm>
            <a:off x="10786765" y="4290074"/>
            <a:ext cx="681541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BCBCFC7-0508-4A6F-98E7-4A7B2C212F12}"/>
              </a:ext>
            </a:extLst>
          </p:cNvPr>
          <p:cNvCxnSpPr>
            <a:cxnSpLocks/>
          </p:cNvCxnSpPr>
          <p:nvPr/>
        </p:nvCxnSpPr>
        <p:spPr>
          <a:xfrm>
            <a:off x="9478164" y="4290021"/>
            <a:ext cx="1366206" cy="53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01E2BA0-3A6D-49B6-A76A-A730902E8312}"/>
              </a:ext>
            </a:extLst>
          </p:cNvPr>
          <p:cNvCxnSpPr>
            <a:cxnSpLocks/>
          </p:cNvCxnSpPr>
          <p:nvPr/>
        </p:nvCxnSpPr>
        <p:spPr>
          <a:xfrm flipH="1">
            <a:off x="9010092" y="3921037"/>
            <a:ext cx="488227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96ED3B2-7A54-4851-9E60-F26903B51A22}"/>
              </a:ext>
            </a:extLst>
          </p:cNvPr>
          <p:cNvSpPr/>
          <p:nvPr/>
        </p:nvSpPr>
        <p:spPr>
          <a:xfrm>
            <a:off x="8384077" y="3717346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882D9138-0239-4960-8BDF-FD02913C9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05" y="3506985"/>
            <a:ext cx="771525" cy="819150"/>
          </a:xfrm>
          <a:prstGeom prst="rect">
            <a:avLst/>
          </a:prstGeom>
        </p:spPr>
      </p:pic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4F47B1F0-35DF-4DEA-ACB3-65695C291F1B}"/>
              </a:ext>
            </a:extLst>
          </p:cNvPr>
          <p:cNvSpPr/>
          <p:nvPr/>
        </p:nvSpPr>
        <p:spPr>
          <a:xfrm>
            <a:off x="1031926" y="376313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259587D-00DA-41DB-B418-78FC14A36FC1}"/>
              </a:ext>
            </a:extLst>
          </p:cNvPr>
          <p:cNvCxnSpPr>
            <a:cxnSpLocks/>
          </p:cNvCxnSpPr>
          <p:nvPr/>
        </p:nvCxnSpPr>
        <p:spPr>
          <a:xfrm>
            <a:off x="3173543" y="3563925"/>
            <a:ext cx="0" cy="76221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39409B1-CCC7-4853-A35A-408A4F8369D3}"/>
              </a:ext>
            </a:extLst>
          </p:cNvPr>
          <p:cNvCxnSpPr>
            <a:cxnSpLocks/>
          </p:cNvCxnSpPr>
          <p:nvPr/>
        </p:nvCxnSpPr>
        <p:spPr>
          <a:xfrm flipH="1">
            <a:off x="2561171" y="3566161"/>
            <a:ext cx="63091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7DBD28F-0ECA-4CAA-83A0-80F0EDBDA8F6}"/>
              </a:ext>
            </a:extLst>
          </p:cNvPr>
          <p:cNvCxnSpPr>
            <a:cxnSpLocks/>
          </p:cNvCxnSpPr>
          <p:nvPr/>
        </p:nvCxnSpPr>
        <p:spPr>
          <a:xfrm flipH="1">
            <a:off x="2539430" y="4312281"/>
            <a:ext cx="63091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A4E1E7E-CD0A-4F52-AC29-7184554282BE}"/>
              </a:ext>
            </a:extLst>
          </p:cNvPr>
          <p:cNvSpPr/>
          <p:nvPr/>
        </p:nvSpPr>
        <p:spPr>
          <a:xfrm>
            <a:off x="1347630" y="3364716"/>
            <a:ext cx="1661013" cy="3984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Modification topic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E06D8EC-6CF6-4431-9A33-F958BC6BB4D5}"/>
              </a:ext>
            </a:extLst>
          </p:cNvPr>
          <p:cNvSpPr/>
          <p:nvPr/>
        </p:nvSpPr>
        <p:spPr>
          <a:xfrm>
            <a:off x="1347630" y="4069985"/>
            <a:ext cx="1661013" cy="3984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Modif. réponse topic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4A28A85-C822-4F44-B832-A11A54359C76}"/>
              </a:ext>
            </a:extLst>
          </p:cNvPr>
          <p:cNvCxnSpPr>
            <a:cxnSpLocks/>
          </p:cNvCxnSpPr>
          <p:nvPr/>
        </p:nvCxnSpPr>
        <p:spPr>
          <a:xfrm flipH="1">
            <a:off x="3170342" y="3916556"/>
            <a:ext cx="3896250" cy="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27231E18-5D64-4688-ADEC-044D7B523BB1}"/>
              </a:ext>
            </a:extLst>
          </p:cNvPr>
          <p:cNvSpPr/>
          <p:nvPr/>
        </p:nvSpPr>
        <p:spPr>
          <a:xfrm>
            <a:off x="3368139" y="3717346"/>
            <a:ext cx="1351236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modalUpdateTopic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EB524EE-7457-4EA8-8620-FB3AB4C2DF36}"/>
              </a:ext>
            </a:extLst>
          </p:cNvPr>
          <p:cNvSpPr/>
          <p:nvPr/>
        </p:nvSpPr>
        <p:spPr>
          <a:xfrm>
            <a:off x="4902886" y="3717346"/>
            <a:ext cx="1422125" cy="398419"/>
          </a:xfrm>
          <a:prstGeom prst="roundRect">
            <a:avLst/>
          </a:prstGeom>
          <a:solidFill>
            <a:srgbClr val="008AF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checkUserRight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EFA7B5E-0BA7-402D-B068-8143CD541B59}"/>
              </a:ext>
            </a:extLst>
          </p:cNvPr>
          <p:cNvSpPr txBox="1"/>
          <p:nvPr/>
        </p:nvSpPr>
        <p:spPr>
          <a:xfrm>
            <a:off x="4501105" y="4149018"/>
            <a:ext cx="214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Paramètre : (msgUserId)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ECED83D-6B8C-4469-BF68-C3968D40B650}"/>
              </a:ext>
            </a:extLst>
          </p:cNvPr>
          <p:cNvSpPr/>
          <p:nvPr/>
        </p:nvSpPr>
        <p:spPr>
          <a:xfrm>
            <a:off x="6474973" y="3717346"/>
            <a:ext cx="1422125" cy="398419"/>
          </a:xfrm>
          <a:prstGeom prst="roundRect">
            <a:avLst/>
          </a:prstGeom>
          <a:solidFill>
            <a:srgbClr val="008AF2"/>
          </a:solidFill>
          <a:ln w="254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uptadeTopic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CDEBD47-CC43-4522-A2B3-C926EED50581}"/>
              </a:ext>
            </a:extLst>
          </p:cNvPr>
          <p:cNvSpPr txBox="1"/>
          <p:nvPr/>
        </p:nvSpPr>
        <p:spPr>
          <a:xfrm>
            <a:off x="4745103" y="4609838"/>
            <a:ext cx="1661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Modification possible : </a:t>
            </a:r>
          </a:p>
          <a:p>
            <a:pPr algn="ctr"/>
            <a:r>
              <a:rPr lang="fr-FR" sz="1100" i="1" dirty="0"/>
              <a:t>Si userIsAdmin</a:t>
            </a:r>
          </a:p>
          <a:p>
            <a:pPr algn="ctr"/>
            <a:r>
              <a:rPr lang="fr-FR" sz="1100" i="1" dirty="0"/>
              <a:t>OU</a:t>
            </a:r>
          </a:p>
          <a:p>
            <a:pPr algn="ctr"/>
            <a:r>
              <a:rPr lang="fr-FR" sz="1100" i="1" dirty="0"/>
              <a:t>Si userId == msgUserId</a:t>
            </a:r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79178ED-A47C-46C1-9408-D0C7E8655DC2}"/>
              </a:ext>
            </a:extLst>
          </p:cNvPr>
          <p:cNvSpPr/>
          <p:nvPr/>
        </p:nvSpPr>
        <p:spPr>
          <a:xfrm>
            <a:off x="5492481" y="4446899"/>
            <a:ext cx="166254" cy="13958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chevron 63">
            <a:extLst>
              <a:ext uri="{FF2B5EF4-FFF2-40B4-BE49-F238E27FC236}">
                <a16:creationId xmlns:a16="http://schemas.microsoft.com/office/drawing/2014/main" id="{92B609FE-E353-478B-AF0C-0C540882DC5E}"/>
              </a:ext>
            </a:extLst>
          </p:cNvPr>
          <p:cNvSpPr/>
          <p:nvPr/>
        </p:nvSpPr>
        <p:spPr>
          <a:xfrm>
            <a:off x="7968272" y="376313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Flèche : chevron 64">
            <a:extLst>
              <a:ext uri="{FF2B5EF4-FFF2-40B4-BE49-F238E27FC236}">
                <a16:creationId xmlns:a16="http://schemas.microsoft.com/office/drawing/2014/main" id="{376722D5-4DB1-491B-AD3B-20042CED7DB2}"/>
              </a:ext>
            </a:extLst>
          </p:cNvPr>
          <p:cNvSpPr/>
          <p:nvPr/>
        </p:nvSpPr>
        <p:spPr>
          <a:xfrm>
            <a:off x="8077607" y="376313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Flèche : chevron 65">
            <a:extLst>
              <a:ext uri="{FF2B5EF4-FFF2-40B4-BE49-F238E27FC236}">
                <a16:creationId xmlns:a16="http://schemas.microsoft.com/office/drawing/2014/main" id="{2B7E1EF2-0D67-4A8F-BB24-C3915A56186D}"/>
              </a:ext>
            </a:extLst>
          </p:cNvPr>
          <p:cNvSpPr/>
          <p:nvPr/>
        </p:nvSpPr>
        <p:spPr>
          <a:xfrm>
            <a:off x="8186942" y="3768196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7" name="Flèche : chevron 66">
            <a:extLst>
              <a:ext uri="{FF2B5EF4-FFF2-40B4-BE49-F238E27FC236}">
                <a16:creationId xmlns:a16="http://schemas.microsoft.com/office/drawing/2014/main" id="{79F43377-12E2-42DF-9F64-DF4B77F35783}"/>
              </a:ext>
            </a:extLst>
          </p:cNvPr>
          <p:cNvSpPr/>
          <p:nvPr/>
        </p:nvSpPr>
        <p:spPr>
          <a:xfrm>
            <a:off x="933359" y="3763130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5C65DF70-468E-469A-BE7E-5820380DF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62" y="3816955"/>
            <a:ext cx="199210" cy="199210"/>
          </a:xfrm>
          <a:prstGeom prst="rect">
            <a:avLst/>
          </a:prstGeom>
        </p:spPr>
      </p:pic>
      <p:pic>
        <p:nvPicPr>
          <p:cNvPr id="69" name="Image 68" descr="Une image contenant objet, dessin, horloge&#10;&#10;Description générée automatiquement">
            <a:extLst>
              <a:ext uri="{FF2B5EF4-FFF2-40B4-BE49-F238E27FC236}">
                <a16:creationId xmlns:a16="http://schemas.microsoft.com/office/drawing/2014/main" id="{69FD3FAB-203A-4503-AD53-83A06B9BB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90" y="3771264"/>
            <a:ext cx="671190" cy="273955"/>
          </a:xfrm>
          <a:prstGeom prst="rect">
            <a:avLst/>
          </a:prstGeom>
        </p:spPr>
      </p:pic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BC893CD4-AC3C-47A9-BF3A-DAD2D3AD412E}"/>
              </a:ext>
            </a:extLst>
          </p:cNvPr>
          <p:cNvSpPr/>
          <p:nvPr/>
        </p:nvSpPr>
        <p:spPr>
          <a:xfrm>
            <a:off x="9582284" y="3386034"/>
            <a:ext cx="1298496" cy="1044414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1"/>
              </a:solidFill>
            </a:endParaRP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fr-FR" sz="1100" b="1" dirty="0"/>
              <a:t>Méthode: post</a:t>
            </a:r>
          </a:p>
          <a:p>
            <a:pPr algn="ctr"/>
            <a:r>
              <a:rPr lang="fr-FR" sz="1100" b="1" dirty="0"/>
              <a:t>Route: /message/:id</a:t>
            </a:r>
          </a:p>
          <a:p>
            <a:pPr algn="ctr"/>
            <a:endParaRPr lang="fr-FR" sz="1100" b="1" dirty="0">
              <a:solidFill>
                <a:schemeClr val="bg1"/>
              </a:solidFill>
            </a:endParaRP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2C8BF86-1F46-4399-9A16-64DAE8533009}"/>
              </a:ext>
            </a:extLst>
          </p:cNvPr>
          <p:cNvCxnSpPr>
            <a:cxnSpLocks/>
          </p:cNvCxnSpPr>
          <p:nvPr/>
        </p:nvCxnSpPr>
        <p:spPr>
          <a:xfrm flipH="1">
            <a:off x="9486478" y="3563925"/>
            <a:ext cx="4191" cy="74218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ADDDA650-F211-4DCB-8C10-7BFCE06F57F8}"/>
              </a:ext>
            </a:extLst>
          </p:cNvPr>
          <p:cNvCxnSpPr>
            <a:cxnSpLocks/>
          </p:cNvCxnSpPr>
          <p:nvPr/>
        </p:nvCxnSpPr>
        <p:spPr>
          <a:xfrm flipH="1">
            <a:off x="11468306" y="3563924"/>
            <a:ext cx="4191" cy="74218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BD8AE4CE-8102-4F39-9207-9891B7B47AA7}"/>
              </a:ext>
            </a:extLst>
          </p:cNvPr>
          <p:cNvSpPr/>
          <p:nvPr/>
        </p:nvSpPr>
        <p:spPr>
          <a:xfrm>
            <a:off x="10963558" y="3717346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78" name="Image 7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66A4D59-CA9E-49D0-9856-FB579F4AB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971" y="3834678"/>
            <a:ext cx="770602" cy="16375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0" name="Flèche : chevron 79">
            <a:extLst>
              <a:ext uri="{FF2B5EF4-FFF2-40B4-BE49-F238E27FC236}">
                <a16:creationId xmlns:a16="http://schemas.microsoft.com/office/drawing/2014/main" id="{7EAFF336-80A7-47D3-9C56-E2B45C398FE6}"/>
              </a:ext>
            </a:extLst>
          </p:cNvPr>
          <p:cNvSpPr/>
          <p:nvPr/>
        </p:nvSpPr>
        <p:spPr>
          <a:xfrm>
            <a:off x="1127083" y="3763129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29AC87FF-3540-4E9A-B3F7-E5D26A10B8D2}"/>
              </a:ext>
            </a:extLst>
          </p:cNvPr>
          <p:cNvSpPr/>
          <p:nvPr/>
        </p:nvSpPr>
        <p:spPr>
          <a:xfrm>
            <a:off x="7512345" y="2660123"/>
            <a:ext cx="280484" cy="256878"/>
          </a:xfrm>
          <a:prstGeom prst="flowChartConnector">
            <a:avLst/>
          </a:prstGeom>
          <a:noFill/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CE1AEE61-81C8-4670-A557-EBFBA264040C}"/>
              </a:ext>
            </a:extLst>
          </p:cNvPr>
          <p:cNvSpPr/>
          <p:nvPr/>
        </p:nvSpPr>
        <p:spPr>
          <a:xfrm>
            <a:off x="4181182" y="1221128"/>
            <a:ext cx="161978" cy="162669"/>
          </a:xfrm>
          <a:prstGeom prst="flowChartConnector">
            <a:avLst/>
          </a:prstGeom>
          <a:noFill/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584CF3-8F73-4785-AD46-005F8E466B84}"/>
              </a:ext>
            </a:extLst>
          </p:cNvPr>
          <p:cNvSpPr txBox="1"/>
          <p:nvPr/>
        </p:nvSpPr>
        <p:spPr>
          <a:xfrm>
            <a:off x="4293282" y="1155354"/>
            <a:ext cx="202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: </a:t>
            </a:r>
            <a:r>
              <a:rPr lang="fr-FR" sz="1200" u="sng" dirty="0"/>
              <a:t>Fonctionnalités étudiées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051DAC-8E0F-4CD4-B91A-99999E788E0F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/>
              <a:t>Icons pack by Freepik on </a:t>
            </a:r>
            <a:r>
              <a:rPr lang="fr-FR" sz="900" i="1" dirty="0">
                <a:hlinkClick r:id="rId8"/>
              </a:rPr>
              <a:t>flaticon.com</a:t>
            </a:r>
            <a:endParaRPr lang="fr-FR" sz="900" i="1" dirty="0"/>
          </a:p>
        </p:txBody>
      </p:sp>
    </p:spTree>
    <p:extLst>
      <p:ext uri="{BB962C8B-B14F-4D97-AF65-F5344CB8AC3E}">
        <p14:creationId xmlns:p14="http://schemas.microsoft.com/office/powerpoint/2010/main" val="1322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La suppression d’un message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51B579A3-AE53-45D3-9612-5E1F2811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18" y="1563921"/>
            <a:ext cx="4097763" cy="1390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</a:schemeClr>
            </a:solidFill>
          </a:ln>
          <a:effectLst/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1D5B225-7D89-4E88-87B0-291F84648D16}"/>
              </a:ext>
            </a:extLst>
          </p:cNvPr>
          <p:cNvCxnSpPr>
            <a:cxnSpLocks/>
          </p:cNvCxnSpPr>
          <p:nvPr/>
        </p:nvCxnSpPr>
        <p:spPr>
          <a:xfrm>
            <a:off x="8721705" y="3563924"/>
            <a:ext cx="202191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E5CCAC-7427-4C51-AECF-077A795AAEA8}"/>
              </a:ext>
            </a:extLst>
          </p:cNvPr>
          <p:cNvCxnSpPr>
            <a:cxnSpLocks/>
          </p:cNvCxnSpPr>
          <p:nvPr/>
        </p:nvCxnSpPr>
        <p:spPr>
          <a:xfrm>
            <a:off x="10030306" y="4290074"/>
            <a:ext cx="681541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27F6277-10FA-45D5-9231-B9D4C404DF10}"/>
              </a:ext>
            </a:extLst>
          </p:cNvPr>
          <p:cNvCxnSpPr>
            <a:cxnSpLocks/>
          </p:cNvCxnSpPr>
          <p:nvPr/>
        </p:nvCxnSpPr>
        <p:spPr>
          <a:xfrm>
            <a:off x="8721705" y="4290021"/>
            <a:ext cx="1366206" cy="53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AB0793-4CB8-4454-AB33-A0BC0C950999}"/>
              </a:ext>
            </a:extLst>
          </p:cNvPr>
          <p:cNvCxnSpPr>
            <a:cxnSpLocks/>
          </p:cNvCxnSpPr>
          <p:nvPr/>
        </p:nvCxnSpPr>
        <p:spPr>
          <a:xfrm flipH="1">
            <a:off x="8253633" y="3921037"/>
            <a:ext cx="488227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F26B174-02E5-4DF9-A5CF-D016364D8F26}"/>
              </a:ext>
            </a:extLst>
          </p:cNvPr>
          <p:cNvSpPr/>
          <p:nvPr/>
        </p:nvSpPr>
        <p:spPr>
          <a:xfrm>
            <a:off x="7627618" y="3717346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D8F24D-E009-4EEA-9E10-BB60F654B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23" y="3506985"/>
            <a:ext cx="771525" cy="819150"/>
          </a:xfrm>
          <a:prstGeom prst="rect">
            <a:avLst/>
          </a:prstGeom>
        </p:spPr>
      </p:pic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285D73B9-70E7-4A65-A2EA-1BE5C774FA67}"/>
              </a:ext>
            </a:extLst>
          </p:cNvPr>
          <p:cNvSpPr/>
          <p:nvPr/>
        </p:nvSpPr>
        <p:spPr>
          <a:xfrm>
            <a:off x="1696944" y="376313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3751252-796A-4230-9093-F080F4E8268A}"/>
              </a:ext>
            </a:extLst>
          </p:cNvPr>
          <p:cNvCxnSpPr>
            <a:cxnSpLocks/>
          </p:cNvCxnSpPr>
          <p:nvPr/>
        </p:nvCxnSpPr>
        <p:spPr>
          <a:xfrm>
            <a:off x="3838561" y="3563925"/>
            <a:ext cx="0" cy="76221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1DE9756-9131-4DC7-B07C-B4E91E79E869}"/>
              </a:ext>
            </a:extLst>
          </p:cNvPr>
          <p:cNvCxnSpPr>
            <a:cxnSpLocks/>
          </p:cNvCxnSpPr>
          <p:nvPr/>
        </p:nvCxnSpPr>
        <p:spPr>
          <a:xfrm flipH="1">
            <a:off x="3226189" y="3566161"/>
            <a:ext cx="63091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2F3D43A-B713-4FCD-8F62-D8887678DE8C}"/>
              </a:ext>
            </a:extLst>
          </p:cNvPr>
          <p:cNvCxnSpPr>
            <a:cxnSpLocks/>
          </p:cNvCxnSpPr>
          <p:nvPr/>
        </p:nvCxnSpPr>
        <p:spPr>
          <a:xfrm flipH="1">
            <a:off x="3204448" y="4312281"/>
            <a:ext cx="63091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A01B173-B3B9-4921-86EF-443E8910E233}"/>
              </a:ext>
            </a:extLst>
          </p:cNvPr>
          <p:cNvSpPr/>
          <p:nvPr/>
        </p:nvSpPr>
        <p:spPr>
          <a:xfrm>
            <a:off x="2012648" y="3364716"/>
            <a:ext cx="1661013" cy="3984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Suppression topic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CD8AC4-8943-4C76-B72C-9C756E19AAC7}"/>
              </a:ext>
            </a:extLst>
          </p:cNvPr>
          <p:cNvSpPr/>
          <p:nvPr/>
        </p:nvSpPr>
        <p:spPr>
          <a:xfrm>
            <a:off x="2012648" y="4069985"/>
            <a:ext cx="1661013" cy="3984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Suppr. réponse topic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59E32B1-F5B7-455B-A382-75E380B1B70B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3835361" y="3916556"/>
            <a:ext cx="3288652" cy="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A6560F3-6FED-42B7-A622-0F8B8C533A57}"/>
              </a:ext>
            </a:extLst>
          </p:cNvPr>
          <p:cNvSpPr/>
          <p:nvPr/>
        </p:nvSpPr>
        <p:spPr>
          <a:xfrm>
            <a:off x="4129801" y="3717346"/>
            <a:ext cx="1422125" cy="398419"/>
          </a:xfrm>
          <a:prstGeom prst="roundRect">
            <a:avLst/>
          </a:prstGeom>
          <a:solidFill>
            <a:srgbClr val="008AF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checkUserRight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916A4A5-EB7C-48F9-84BC-6130A316429C}"/>
              </a:ext>
            </a:extLst>
          </p:cNvPr>
          <p:cNvSpPr txBox="1"/>
          <p:nvPr/>
        </p:nvSpPr>
        <p:spPr>
          <a:xfrm>
            <a:off x="3769585" y="4149018"/>
            <a:ext cx="214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Paramètre : (msgUserId)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A9F81ED-B1EE-43CF-80EE-0E0E532D4D16}"/>
              </a:ext>
            </a:extLst>
          </p:cNvPr>
          <p:cNvSpPr/>
          <p:nvPr/>
        </p:nvSpPr>
        <p:spPr>
          <a:xfrm>
            <a:off x="5701888" y="3717346"/>
            <a:ext cx="1422125" cy="398419"/>
          </a:xfrm>
          <a:prstGeom prst="roundRect">
            <a:avLst/>
          </a:prstGeom>
          <a:solidFill>
            <a:srgbClr val="008AF2"/>
          </a:solidFill>
          <a:ln w="254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Méthode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deleteTopic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891D38D-CA1B-43D0-8ECA-0864A5375520}"/>
              </a:ext>
            </a:extLst>
          </p:cNvPr>
          <p:cNvSpPr txBox="1"/>
          <p:nvPr/>
        </p:nvSpPr>
        <p:spPr>
          <a:xfrm>
            <a:off x="4013583" y="4609838"/>
            <a:ext cx="1661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Modification possible : </a:t>
            </a:r>
          </a:p>
          <a:p>
            <a:pPr algn="ctr"/>
            <a:r>
              <a:rPr lang="fr-FR" sz="1100" i="1" dirty="0"/>
              <a:t>Si userIsAdmin</a:t>
            </a:r>
          </a:p>
          <a:p>
            <a:pPr algn="ctr"/>
            <a:r>
              <a:rPr lang="fr-FR" sz="1100" i="1" dirty="0"/>
              <a:t>OU</a:t>
            </a:r>
          </a:p>
          <a:p>
            <a:pPr algn="ctr"/>
            <a:r>
              <a:rPr lang="fr-FR" sz="1100" i="1" dirty="0"/>
              <a:t>Si userId == msgUserId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0D30F80-6549-4098-9518-A939380D6972}"/>
              </a:ext>
            </a:extLst>
          </p:cNvPr>
          <p:cNvSpPr/>
          <p:nvPr/>
        </p:nvSpPr>
        <p:spPr>
          <a:xfrm>
            <a:off x="4760961" y="4446899"/>
            <a:ext cx="166254" cy="13958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E216FD96-035D-4F62-8B15-858CBB9BF20C}"/>
              </a:ext>
            </a:extLst>
          </p:cNvPr>
          <p:cNvSpPr/>
          <p:nvPr/>
        </p:nvSpPr>
        <p:spPr>
          <a:xfrm>
            <a:off x="7211813" y="376313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9F3DBBDD-D39B-4646-8A94-A58E4787A04B}"/>
              </a:ext>
            </a:extLst>
          </p:cNvPr>
          <p:cNvSpPr/>
          <p:nvPr/>
        </p:nvSpPr>
        <p:spPr>
          <a:xfrm>
            <a:off x="7321148" y="376313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B9EB6CB9-7D38-4671-9ECD-12E73C524EC5}"/>
              </a:ext>
            </a:extLst>
          </p:cNvPr>
          <p:cNvSpPr/>
          <p:nvPr/>
        </p:nvSpPr>
        <p:spPr>
          <a:xfrm>
            <a:off x="7430483" y="3768196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hevron 30">
            <a:extLst>
              <a:ext uri="{FF2B5EF4-FFF2-40B4-BE49-F238E27FC236}">
                <a16:creationId xmlns:a16="http://schemas.microsoft.com/office/drawing/2014/main" id="{FB910EE0-5CE1-4B41-BF60-BECD5BFA2F91}"/>
              </a:ext>
            </a:extLst>
          </p:cNvPr>
          <p:cNvSpPr/>
          <p:nvPr/>
        </p:nvSpPr>
        <p:spPr>
          <a:xfrm>
            <a:off x="1598377" y="3763130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0ABB7FA9-5B12-4027-8204-A478FD34D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80" y="3816955"/>
            <a:ext cx="199210" cy="199210"/>
          </a:xfrm>
          <a:prstGeom prst="rect">
            <a:avLst/>
          </a:prstGeom>
        </p:spPr>
      </p:pic>
      <p:pic>
        <p:nvPicPr>
          <p:cNvPr id="33" name="Image 32" descr="Une image contenant objet, dessin, horloge&#10;&#10;Description générée automatiquement">
            <a:extLst>
              <a:ext uri="{FF2B5EF4-FFF2-40B4-BE49-F238E27FC236}">
                <a16:creationId xmlns:a16="http://schemas.microsoft.com/office/drawing/2014/main" id="{D5A43C69-AA1E-438C-BDF9-8CB757E98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31" y="3771264"/>
            <a:ext cx="671190" cy="273955"/>
          </a:xfrm>
          <a:prstGeom prst="rect">
            <a:avLst/>
          </a:prstGeom>
        </p:spPr>
      </p:pic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5675BC5-F130-4426-8748-3F27346F3EAA}"/>
              </a:ext>
            </a:extLst>
          </p:cNvPr>
          <p:cNvSpPr/>
          <p:nvPr/>
        </p:nvSpPr>
        <p:spPr>
          <a:xfrm>
            <a:off x="8825825" y="3394347"/>
            <a:ext cx="1298496" cy="1044414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1"/>
              </a:solidFill>
            </a:endParaRP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fr-FR" sz="1100" b="1" dirty="0"/>
              <a:t>Méthode: delete</a:t>
            </a:r>
          </a:p>
          <a:p>
            <a:pPr algn="ctr"/>
            <a:r>
              <a:rPr lang="fr-FR" sz="1100" b="1" dirty="0"/>
              <a:t>Route: /message/:id</a:t>
            </a:r>
          </a:p>
          <a:p>
            <a:pPr algn="ctr"/>
            <a:endParaRPr lang="fr-FR" sz="1100" b="1" dirty="0">
              <a:solidFill>
                <a:schemeClr val="bg1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3039241-450A-41EE-A885-BD73ADDB07B1}"/>
              </a:ext>
            </a:extLst>
          </p:cNvPr>
          <p:cNvCxnSpPr>
            <a:cxnSpLocks/>
          </p:cNvCxnSpPr>
          <p:nvPr/>
        </p:nvCxnSpPr>
        <p:spPr>
          <a:xfrm flipH="1">
            <a:off x="8730019" y="3563925"/>
            <a:ext cx="4191" cy="74218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D8AAE18-C466-4F95-8EA5-9421476AE977}"/>
              </a:ext>
            </a:extLst>
          </p:cNvPr>
          <p:cNvCxnSpPr>
            <a:cxnSpLocks/>
          </p:cNvCxnSpPr>
          <p:nvPr/>
        </p:nvCxnSpPr>
        <p:spPr>
          <a:xfrm flipH="1">
            <a:off x="10711847" y="3563924"/>
            <a:ext cx="4191" cy="74218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39880653-3342-4D31-BA40-181261B471F6}"/>
              </a:ext>
            </a:extLst>
          </p:cNvPr>
          <p:cNvSpPr/>
          <p:nvPr/>
        </p:nvSpPr>
        <p:spPr>
          <a:xfrm>
            <a:off x="10207099" y="3717346"/>
            <a:ext cx="972919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pic>
        <p:nvPicPr>
          <p:cNvPr id="38" name="Image 3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A9E3D02-D291-4C73-B1C4-A425B783A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12" y="3834678"/>
            <a:ext cx="770602" cy="16375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9" name="Flèche : chevron 38">
            <a:extLst>
              <a:ext uri="{FF2B5EF4-FFF2-40B4-BE49-F238E27FC236}">
                <a16:creationId xmlns:a16="http://schemas.microsoft.com/office/drawing/2014/main" id="{E3D8669B-896A-4470-B335-C6104EAAE44C}"/>
              </a:ext>
            </a:extLst>
          </p:cNvPr>
          <p:cNvSpPr/>
          <p:nvPr/>
        </p:nvSpPr>
        <p:spPr>
          <a:xfrm>
            <a:off x="1792101" y="3763129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94EFFF70-4B74-41A8-AFA0-7CBFD918BD44}"/>
              </a:ext>
            </a:extLst>
          </p:cNvPr>
          <p:cNvSpPr/>
          <p:nvPr/>
        </p:nvSpPr>
        <p:spPr>
          <a:xfrm>
            <a:off x="7786668" y="2660123"/>
            <a:ext cx="280484" cy="256878"/>
          </a:xfrm>
          <a:prstGeom prst="flowChartConnector">
            <a:avLst/>
          </a:prstGeom>
          <a:noFill/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76721BE4-268D-4A74-9317-A22C5DEF105A}"/>
              </a:ext>
            </a:extLst>
          </p:cNvPr>
          <p:cNvSpPr/>
          <p:nvPr/>
        </p:nvSpPr>
        <p:spPr>
          <a:xfrm>
            <a:off x="4181182" y="1221128"/>
            <a:ext cx="161978" cy="162669"/>
          </a:xfrm>
          <a:prstGeom prst="flowChartConnector">
            <a:avLst/>
          </a:prstGeom>
          <a:noFill/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8AE58D-291F-4B57-B483-001CE9D0F23F}"/>
              </a:ext>
            </a:extLst>
          </p:cNvPr>
          <p:cNvSpPr txBox="1"/>
          <p:nvPr/>
        </p:nvSpPr>
        <p:spPr>
          <a:xfrm>
            <a:off x="4293282" y="1155354"/>
            <a:ext cx="202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: </a:t>
            </a:r>
            <a:r>
              <a:rPr lang="fr-FR" sz="1200" u="sng" dirty="0"/>
              <a:t>Fonctionnalités étudiées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11ED3C-D360-40D2-BEBF-B68970C572F3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/>
              <a:t>Icons pack by Freepik on </a:t>
            </a:r>
            <a:r>
              <a:rPr lang="fr-FR" sz="900" i="1" dirty="0">
                <a:hlinkClick r:id="rId8"/>
              </a:rPr>
              <a:t>flaticon.com</a:t>
            </a:r>
            <a:endParaRPr lang="fr-FR" sz="900" i="1" dirty="0"/>
          </a:p>
        </p:txBody>
      </p:sp>
    </p:spTree>
    <p:extLst>
      <p:ext uri="{BB962C8B-B14F-4D97-AF65-F5344CB8AC3E}">
        <p14:creationId xmlns:p14="http://schemas.microsoft.com/office/powerpoint/2010/main" val="299865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Et après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2B0939-4635-40E0-B28B-E0FF77A50C46}"/>
              </a:ext>
            </a:extLst>
          </p:cNvPr>
          <p:cNvSpPr txBox="1"/>
          <p:nvPr/>
        </p:nvSpPr>
        <p:spPr>
          <a:xfrm>
            <a:off x="1579418" y="1886988"/>
            <a:ext cx="89777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Fonctionnalités futures </a:t>
            </a:r>
            <a:r>
              <a:rPr lang="fr-FR" sz="2800" dirty="0"/>
              <a:t>: </a:t>
            </a:r>
          </a:p>
          <a:p>
            <a:endParaRPr lang="fr-FR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Une personnalisation du profil de l’utilisateur (avatar);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Pouvoir liker et disliker un message;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Envoi de messages privés entre utilisateurs;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Afficher / Masquer les réponses aux topics;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Une pagination automatique à compter de X messages;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Un tableau de bord pour l’administrateur;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Une plus grande sécurité.</a:t>
            </a:r>
          </a:p>
        </p:txBody>
      </p:sp>
    </p:spTree>
    <p:extLst>
      <p:ext uri="{BB962C8B-B14F-4D97-AF65-F5344CB8AC3E}">
        <p14:creationId xmlns:p14="http://schemas.microsoft.com/office/powerpoint/2010/main" val="369199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19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Qui suis-je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34978E-D5D5-4513-BBA6-BB5B1F6310EE}"/>
              </a:ext>
            </a:extLst>
          </p:cNvPr>
          <p:cNvSpPr txBox="1"/>
          <p:nvPr/>
        </p:nvSpPr>
        <p:spPr>
          <a:xfrm>
            <a:off x="1508449" y="4004237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/>
              <a:t>« 15 années passées dans le secteur de l'audiovisuel en qualité de Responsable Etudes et Développement, 15 années à m'interroger sur le code qui pourrait me passionner. Le code civil ? Le code de la propriété intellectuelle ?  Le code vestimentaire pour la réunion d'aujourd'hui ? Le digicode qui ouvre la porte vers une nouvelle vie ? Aujourd'hui mon choix est fait, mon quotidien sera ponctué de balises, de margin, de flex, de commit et de tout ce qu'il me reste à découvrir. Le seul regret aurait été de ne pas avoir essayé.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BAAFFF-E7C6-4848-92DC-099670840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1" y="1640952"/>
            <a:ext cx="2069938" cy="195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0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5661" y="6344851"/>
            <a:ext cx="2743200" cy="365125"/>
          </a:xfrm>
        </p:spPr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FB14399-3AD3-4EB6-804A-F008CC86ECC0}"/>
              </a:ext>
            </a:extLst>
          </p:cNvPr>
          <p:cNvGrpSpPr/>
          <p:nvPr/>
        </p:nvGrpSpPr>
        <p:grpSpPr>
          <a:xfrm>
            <a:off x="3316177" y="2460574"/>
            <a:ext cx="5572010" cy="365125"/>
            <a:chOff x="1734754" y="4078470"/>
            <a:chExt cx="6442134" cy="448445"/>
          </a:xfrm>
          <a:solidFill>
            <a:srgbClr val="0070C0"/>
          </a:solidFill>
        </p:grpSpPr>
        <p:sp>
          <p:nvSpPr>
            <p:cNvPr id="30" name="Flèche : pentagone 29">
              <a:extLst>
                <a:ext uri="{FF2B5EF4-FFF2-40B4-BE49-F238E27FC236}">
                  <a16:creationId xmlns:a16="http://schemas.microsoft.com/office/drawing/2014/main" id="{77EED977-815D-4748-9763-55F59E2CD2E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èche : pentagone 25">
              <a:extLst>
                <a:ext uri="{FF2B5EF4-FFF2-40B4-BE49-F238E27FC236}">
                  <a16:creationId xmlns:a16="http://schemas.microsoft.com/office/drawing/2014/main" id="{FD194302-5847-4271-88F1-DBA25D08E97D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La gestion des utilisateurs : routes additionnelles</a:t>
              </a:r>
              <a:endParaRPr lang="fr-FR" sz="1600" kern="12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61B0FA-943D-4943-92CC-63AC8FF53E07}"/>
              </a:ext>
            </a:extLst>
          </p:cNvPr>
          <p:cNvGrpSpPr/>
          <p:nvPr/>
        </p:nvGrpSpPr>
        <p:grpSpPr>
          <a:xfrm>
            <a:off x="3309995" y="1189593"/>
            <a:ext cx="5572010" cy="365125"/>
            <a:chOff x="1734754" y="584613"/>
            <a:chExt cx="6442134" cy="448445"/>
          </a:xfrm>
        </p:grpSpPr>
        <p:sp>
          <p:nvSpPr>
            <p:cNvPr id="42" name="Flèche : pentagone 41">
              <a:extLst>
                <a:ext uri="{FF2B5EF4-FFF2-40B4-BE49-F238E27FC236}">
                  <a16:creationId xmlns:a16="http://schemas.microsoft.com/office/drawing/2014/main" id="{69D0427D-D863-48CE-BBA3-FF550B5E5612}"/>
                </a:ext>
              </a:extLst>
            </p:cNvPr>
            <p:cNvSpPr/>
            <p:nvPr/>
          </p:nvSpPr>
          <p:spPr>
            <a:xfrm rot="10800000">
              <a:off x="1734754" y="58461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pentagone 7">
              <a:extLst>
                <a:ext uri="{FF2B5EF4-FFF2-40B4-BE49-F238E27FC236}">
                  <a16:creationId xmlns:a16="http://schemas.microsoft.com/office/drawing/2014/main" id="{3FC33619-532F-4751-9E54-E72A626CC0A8}"/>
                </a:ext>
              </a:extLst>
            </p:cNvPr>
            <p:cNvSpPr txBox="1"/>
            <p:nvPr/>
          </p:nvSpPr>
          <p:spPr>
            <a:xfrm rot="21600000">
              <a:off x="1846865" y="58461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/>
                <a:t>Les grandes lignes du projet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F72717C-A6BF-40A3-AD7D-94E61C851F8F}"/>
              </a:ext>
            </a:extLst>
          </p:cNvPr>
          <p:cNvSpPr/>
          <p:nvPr/>
        </p:nvSpPr>
        <p:spPr>
          <a:xfrm>
            <a:off x="3194712" y="1189593"/>
            <a:ext cx="357447" cy="35019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21062C-5C04-42AE-B0E8-A011A0F78770}"/>
              </a:ext>
            </a:extLst>
          </p:cNvPr>
          <p:cNvGrpSpPr/>
          <p:nvPr/>
        </p:nvGrpSpPr>
        <p:grpSpPr>
          <a:xfrm>
            <a:off x="3309995" y="1604889"/>
            <a:ext cx="5572010" cy="365125"/>
            <a:chOff x="1734754" y="1166923"/>
            <a:chExt cx="6442134" cy="448445"/>
          </a:xfrm>
        </p:grpSpPr>
        <p:sp>
          <p:nvSpPr>
            <p:cNvPr id="40" name="Flèche : pentagone 39">
              <a:extLst>
                <a:ext uri="{FF2B5EF4-FFF2-40B4-BE49-F238E27FC236}">
                  <a16:creationId xmlns:a16="http://schemas.microsoft.com/office/drawing/2014/main" id="{E7A6F9FC-2C5F-4376-90DB-4F45FF93AFFC}"/>
                </a:ext>
              </a:extLst>
            </p:cNvPr>
            <p:cNvSpPr/>
            <p:nvPr/>
          </p:nvSpPr>
          <p:spPr>
            <a:xfrm rot="10800000">
              <a:off x="1734754" y="116692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èche : pentagone 10">
              <a:extLst>
                <a:ext uri="{FF2B5EF4-FFF2-40B4-BE49-F238E27FC236}">
                  <a16:creationId xmlns:a16="http://schemas.microsoft.com/office/drawing/2014/main" id="{497D10C1-4500-4E0D-917F-D99771C6EFA0}"/>
                </a:ext>
              </a:extLst>
            </p:cNvPr>
            <p:cNvSpPr txBox="1"/>
            <p:nvPr/>
          </p:nvSpPr>
          <p:spPr>
            <a:xfrm rot="21600000">
              <a:off x="1846865" y="116692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Technologies utilisées et fonctionnement du site</a:t>
              </a:r>
              <a:endParaRPr lang="fr-FR" sz="1600" kern="120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E43AB99-8E96-4152-B2C1-202BFAAA1A7D}"/>
              </a:ext>
            </a:extLst>
          </p:cNvPr>
          <p:cNvSpPr/>
          <p:nvPr/>
        </p:nvSpPr>
        <p:spPr>
          <a:xfrm>
            <a:off x="3194713" y="1604889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B5C54D-939A-45C8-8889-0605C5586C42}"/>
              </a:ext>
            </a:extLst>
          </p:cNvPr>
          <p:cNvGrpSpPr/>
          <p:nvPr/>
        </p:nvGrpSpPr>
        <p:grpSpPr>
          <a:xfrm>
            <a:off x="3309994" y="2039593"/>
            <a:ext cx="5572010" cy="365125"/>
            <a:chOff x="1734754" y="1749232"/>
            <a:chExt cx="6442134" cy="448445"/>
          </a:xfrm>
          <a:solidFill>
            <a:srgbClr val="0070C0"/>
          </a:solidFill>
        </p:grpSpPr>
        <p:sp>
          <p:nvSpPr>
            <p:cNvPr id="38" name="Flèche : pentagone 37">
              <a:extLst>
                <a:ext uri="{FF2B5EF4-FFF2-40B4-BE49-F238E27FC236}">
                  <a16:creationId xmlns:a16="http://schemas.microsoft.com/office/drawing/2014/main" id="{D76693D9-3E8B-4489-9650-27CB8F26844B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èche : pentagone 13">
              <a:extLst>
                <a:ext uri="{FF2B5EF4-FFF2-40B4-BE49-F238E27FC236}">
                  <a16:creationId xmlns:a16="http://schemas.microsoft.com/office/drawing/2014/main" id="{052A1F1C-417D-4E86-B4EC-DFFEE866E25F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La gestion des utilisateurs : routes sign-up &amp; login</a:t>
              </a:r>
              <a:endParaRPr lang="fr-FR" sz="1600" kern="1200" dirty="0"/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D9AD4360-CB52-49AC-8091-4611A4CFABD8}"/>
              </a:ext>
            </a:extLst>
          </p:cNvPr>
          <p:cNvSpPr/>
          <p:nvPr/>
        </p:nvSpPr>
        <p:spPr>
          <a:xfrm>
            <a:off x="3194712" y="2039593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FF281FD-DF31-4D8C-8AF1-1DFCC261BAF7}"/>
              </a:ext>
            </a:extLst>
          </p:cNvPr>
          <p:cNvSpPr/>
          <p:nvPr/>
        </p:nvSpPr>
        <p:spPr>
          <a:xfrm>
            <a:off x="3200896" y="2437741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AFD5BFF-12A0-4FF5-B04B-969F2BB9823D}"/>
              </a:ext>
            </a:extLst>
          </p:cNvPr>
          <p:cNvGrpSpPr/>
          <p:nvPr/>
        </p:nvGrpSpPr>
        <p:grpSpPr>
          <a:xfrm>
            <a:off x="3309995" y="2904520"/>
            <a:ext cx="5572010" cy="365125"/>
            <a:chOff x="1734754" y="4078470"/>
            <a:chExt cx="6442134" cy="448445"/>
          </a:xfrm>
          <a:solidFill>
            <a:srgbClr val="0070C0"/>
          </a:solidFill>
        </p:grpSpPr>
        <p:sp>
          <p:nvSpPr>
            <p:cNvPr id="27" name="Flèche : pentagone 26">
              <a:extLst>
                <a:ext uri="{FF2B5EF4-FFF2-40B4-BE49-F238E27FC236}">
                  <a16:creationId xmlns:a16="http://schemas.microsoft.com/office/drawing/2014/main" id="{26C82B82-A625-4A34-899E-565895AA66C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lèche : pentagone 25">
              <a:extLst>
                <a:ext uri="{FF2B5EF4-FFF2-40B4-BE49-F238E27FC236}">
                  <a16:creationId xmlns:a16="http://schemas.microsoft.com/office/drawing/2014/main" id="{AEC749D7-2756-4C17-93E4-399D67748E6C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La gestion des messages, quelles routes ?</a:t>
              </a:r>
              <a:endParaRPr lang="fr-FR" sz="1600" kern="1200" dirty="0"/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489CA8E3-0551-4916-A4C7-E1B63A4BA69C}"/>
              </a:ext>
            </a:extLst>
          </p:cNvPr>
          <p:cNvSpPr/>
          <p:nvPr/>
        </p:nvSpPr>
        <p:spPr>
          <a:xfrm>
            <a:off x="3194714" y="2881687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C9E8D60-5719-4E12-9D8E-932BED53046C}"/>
              </a:ext>
            </a:extLst>
          </p:cNvPr>
          <p:cNvGrpSpPr/>
          <p:nvPr/>
        </p:nvGrpSpPr>
        <p:grpSpPr>
          <a:xfrm>
            <a:off x="3309994" y="3329236"/>
            <a:ext cx="5572010" cy="365125"/>
            <a:chOff x="1734754" y="4078470"/>
            <a:chExt cx="6442134" cy="448445"/>
          </a:xfrm>
          <a:solidFill>
            <a:srgbClr val="0070C0"/>
          </a:solidFill>
        </p:grpSpPr>
        <p:sp>
          <p:nvSpPr>
            <p:cNvPr id="33" name="Flèche : pentagone 32">
              <a:extLst>
                <a:ext uri="{FF2B5EF4-FFF2-40B4-BE49-F238E27FC236}">
                  <a16:creationId xmlns:a16="http://schemas.microsoft.com/office/drawing/2014/main" id="{C79C9FA8-0701-4E0F-BE46-ADA6769D2A25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lèche : pentagone 25">
              <a:extLst>
                <a:ext uri="{FF2B5EF4-FFF2-40B4-BE49-F238E27FC236}">
                  <a16:creationId xmlns:a16="http://schemas.microsoft.com/office/drawing/2014/main" id="{D70B061A-E985-4F65-B909-5D84D8E50116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Focus BDD MySQL Groupomania</a:t>
              </a:r>
              <a:endParaRPr lang="fr-FR" sz="1600" kern="1200" dirty="0"/>
            </a:p>
          </p:txBody>
        </p:sp>
      </p:grpSp>
      <p:sp>
        <p:nvSpPr>
          <p:cNvPr id="35" name="Ellipse 34">
            <a:extLst>
              <a:ext uri="{FF2B5EF4-FFF2-40B4-BE49-F238E27FC236}">
                <a16:creationId xmlns:a16="http://schemas.microsoft.com/office/drawing/2014/main" id="{0E1ECD4D-8733-4870-973C-1B3D8EB91AE7}"/>
              </a:ext>
            </a:extLst>
          </p:cNvPr>
          <p:cNvSpPr/>
          <p:nvPr/>
        </p:nvSpPr>
        <p:spPr>
          <a:xfrm>
            <a:off x="3194713" y="3306403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80C7064-8001-40AC-A942-F038D05B98C3}"/>
              </a:ext>
            </a:extLst>
          </p:cNvPr>
          <p:cNvGrpSpPr/>
          <p:nvPr/>
        </p:nvGrpSpPr>
        <p:grpSpPr>
          <a:xfrm>
            <a:off x="3309993" y="4202518"/>
            <a:ext cx="5572010" cy="365125"/>
            <a:chOff x="1734754" y="4078470"/>
            <a:chExt cx="6442134" cy="448445"/>
          </a:xfrm>
          <a:solidFill>
            <a:srgbClr val="0070C0"/>
          </a:solidFill>
        </p:grpSpPr>
        <p:sp>
          <p:nvSpPr>
            <p:cNvPr id="44" name="Flèche : pentagone 43">
              <a:extLst>
                <a:ext uri="{FF2B5EF4-FFF2-40B4-BE49-F238E27FC236}">
                  <a16:creationId xmlns:a16="http://schemas.microsoft.com/office/drawing/2014/main" id="{F67216B8-5F94-45A2-AD69-D34106CB2E39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lèche : pentagone 25">
              <a:extLst>
                <a:ext uri="{FF2B5EF4-FFF2-40B4-BE49-F238E27FC236}">
                  <a16:creationId xmlns:a16="http://schemas.microsoft.com/office/drawing/2014/main" id="{2FC1E6B5-21AC-494E-A5BA-214CE9AC4D24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La connexion de l’utilisateur</a:t>
              </a:r>
              <a:endParaRPr lang="fr-FR" sz="1600" kern="1200" dirty="0"/>
            </a:p>
          </p:txBody>
        </p:sp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2DC1E6DD-208E-4E45-A074-63655301C474}"/>
              </a:ext>
            </a:extLst>
          </p:cNvPr>
          <p:cNvSpPr/>
          <p:nvPr/>
        </p:nvSpPr>
        <p:spPr>
          <a:xfrm>
            <a:off x="3194712" y="4179685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7AD1530-E15A-4BFF-BF11-65C4FE7E30B1}"/>
              </a:ext>
            </a:extLst>
          </p:cNvPr>
          <p:cNvGrpSpPr/>
          <p:nvPr/>
        </p:nvGrpSpPr>
        <p:grpSpPr>
          <a:xfrm>
            <a:off x="3309993" y="4639653"/>
            <a:ext cx="5572010" cy="365125"/>
            <a:chOff x="1734754" y="4078470"/>
            <a:chExt cx="6442134" cy="448445"/>
          </a:xfrm>
          <a:solidFill>
            <a:srgbClr val="0070C0"/>
          </a:solidFill>
        </p:grpSpPr>
        <p:sp>
          <p:nvSpPr>
            <p:cNvPr id="48" name="Flèche : pentagone 47">
              <a:extLst>
                <a:ext uri="{FF2B5EF4-FFF2-40B4-BE49-F238E27FC236}">
                  <a16:creationId xmlns:a16="http://schemas.microsoft.com/office/drawing/2014/main" id="{39783EA6-75EA-41E5-BDBB-3A060C19EC6E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Flèche : pentagone 25">
              <a:extLst>
                <a:ext uri="{FF2B5EF4-FFF2-40B4-BE49-F238E27FC236}">
                  <a16:creationId xmlns:a16="http://schemas.microsoft.com/office/drawing/2014/main" id="{1990D31B-FC31-4CFD-993B-A61D76F6C528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La fermeture du compte de l’utilisateur</a:t>
              </a:r>
              <a:endParaRPr lang="fr-FR" sz="1600" kern="1200" dirty="0"/>
            </a:p>
          </p:txBody>
        </p:sp>
      </p:grpSp>
      <p:sp>
        <p:nvSpPr>
          <p:cNvPr id="50" name="Ellipse 49">
            <a:extLst>
              <a:ext uri="{FF2B5EF4-FFF2-40B4-BE49-F238E27FC236}">
                <a16:creationId xmlns:a16="http://schemas.microsoft.com/office/drawing/2014/main" id="{5D2E812B-69F8-4D4D-81CA-8C03FCB04823}"/>
              </a:ext>
            </a:extLst>
          </p:cNvPr>
          <p:cNvSpPr/>
          <p:nvPr/>
        </p:nvSpPr>
        <p:spPr>
          <a:xfrm>
            <a:off x="3194712" y="4616820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1264AF15-BC71-45EF-B77D-08499E83FDA5}"/>
              </a:ext>
            </a:extLst>
          </p:cNvPr>
          <p:cNvGrpSpPr/>
          <p:nvPr/>
        </p:nvGrpSpPr>
        <p:grpSpPr>
          <a:xfrm>
            <a:off x="3309993" y="5068193"/>
            <a:ext cx="5572010" cy="365125"/>
            <a:chOff x="1734754" y="4078470"/>
            <a:chExt cx="6442134" cy="448445"/>
          </a:xfrm>
          <a:solidFill>
            <a:srgbClr val="0070C0"/>
          </a:solidFill>
        </p:grpSpPr>
        <p:sp>
          <p:nvSpPr>
            <p:cNvPr id="52" name="Flèche : pentagone 51">
              <a:extLst>
                <a:ext uri="{FF2B5EF4-FFF2-40B4-BE49-F238E27FC236}">
                  <a16:creationId xmlns:a16="http://schemas.microsoft.com/office/drawing/2014/main" id="{4AB54EDC-32C4-41A3-B26F-E4894FFF0846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lèche : pentagone 25">
              <a:extLst>
                <a:ext uri="{FF2B5EF4-FFF2-40B4-BE49-F238E27FC236}">
                  <a16:creationId xmlns:a16="http://schemas.microsoft.com/office/drawing/2014/main" id="{C52E480C-DD2F-4CA7-964C-58E8C1A8E118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La création d’un message</a:t>
              </a:r>
              <a:endParaRPr lang="fr-FR" sz="1600" kern="1200" dirty="0"/>
            </a:p>
          </p:txBody>
        </p:sp>
      </p:grpSp>
      <p:sp>
        <p:nvSpPr>
          <p:cNvPr id="54" name="Ellipse 53">
            <a:extLst>
              <a:ext uri="{FF2B5EF4-FFF2-40B4-BE49-F238E27FC236}">
                <a16:creationId xmlns:a16="http://schemas.microsoft.com/office/drawing/2014/main" id="{73503335-5F43-43D0-B208-59C8CC4BDE43}"/>
              </a:ext>
            </a:extLst>
          </p:cNvPr>
          <p:cNvSpPr/>
          <p:nvPr/>
        </p:nvSpPr>
        <p:spPr>
          <a:xfrm>
            <a:off x="3194712" y="5045360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B6889EB-0C51-4730-B31F-7368EFF02166}"/>
              </a:ext>
            </a:extLst>
          </p:cNvPr>
          <p:cNvGrpSpPr/>
          <p:nvPr/>
        </p:nvGrpSpPr>
        <p:grpSpPr>
          <a:xfrm>
            <a:off x="3309993" y="5494507"/>
            <a:ext cx="5572010" cy="365125"/>
            <a:chOff x="1734754" y="4078470"/>
            <a:chExt cx="6442134" cy="448445"/>
          </a:xfrm>
          <a:solidFill>
            <a:srgbClr val="0070C0"/>
          </a:solidFill>
        </p:grpSpPr>
        <p:sp>
          <p:nvSpPr>
            <p:cNvPr id="56" name="Flèche : pentagone 55">
              <a:extLst>
                <a:ext uri="{FF2B5EF4-FFF2-40B4-BE49-F238E27FC236}">
                  <a16:creationId xmlns:a16="http://schemas.microsoft.com/office/drawing/2014/main" id="{98FF0B22-AD0C-4F4C-B8C1-F19D48B1CE2B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Flèche : pentagone 25">
              <a:extLst>
                <a:ext uri="{FF2B5EF4-FFF2-40B4-BE49-F238E27FC236}">
                  <a16:creationId xmlns:a16="http://schemas.microsoft.com/office/drawing/2014/main" id="{23FDC6C6-93F6-442B-90F0-00BDE7357F2F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La modification d’un message</a:t>
              </a:r>
              <a:endParaRPr lang="fr-FR" sz="1600" kern="1200" dirty="0"/>
            </a:p>
          </p:txBody>
        </p:sp>
      </p:grpSp>
      <p:sp>
        <p:nvSpPr>
          <p:cNvPr id="58" name="Ellipse 57">
            <a:extLst>
              <a:ext uri="{FF2B5EF4-FFF2-40B4-BE49-F238E27FC236}">
                <a16:creationId xmlns:a16="http://schemas.microsoft.com/office/drawing/2014/main" id="{71B435E3-9DB8-4AD6-970B-6C5F2EC76CD6}"/>
              </a:ext>
            </a:extLst>
          </p:cNvPr>
          <p:cNvSpPr/>
          <p:nvPr/>
        </p:nvSpPr>
        <p:spPr>
          <a:xfrm>
            <a:off x="3194712" y="5471674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2E43B59-9DD2-4D25-8674-05A7116D7105}"/>
              </a:ext>
            </a:extLst>
          </p:cNvPr>
          <p:cNvGrpSpPr/>
          <p:nvPr/>
        </p:nvGrpSpPr>
        <p:grpSpPr>
          <a:xfrm>
            <a:off x="3309993" y="5913433"/>
            <a:ext cx="5572010" cy="365125"/>
            <a:chOff x="1734754" y="4078470"/>
            <a:chExt cx="6442134" cy="448445"/>
          </a:xfrm>
          <a:solidFill>
            <a:srgbClr val="0070C0"/>
          </a:solidFill>
        </p:grpSpPr>
        <p:sp>
          <p:nvSpPr>
            <p:cNvPr id="60" name="Flèche : pentagone 59">
              <a:extLst>
                <a:ext uri="{FF2B5EF4-FFF2-40B4-BE49-F238E27FC236}">
                  <a16:creationId xmlns:a16="http://schemas.microsoft.com/office/drawing/2014/main" id="{98FD4E1E-B86E-4788-88E1-E7482F9A27DC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Flèche : pentagone 25">
              <a:extLst>
                <a:ext uri="{FF2B5EF4-FFF2-40B4-BE49-F238E27FC236}">
                  <a16:creationId xmlns:a16="http://schemas.microsoft.com/office/drawing/2014/main" id="{1266F553-E9C8-43A2-A18E-1CB1943A67F2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 La suppression d’un message</a:t>
              </a:r>
              <a:endParaRPr lang="fr-FR" sz="1600" kern="1200" dirty="0"/>
            </a:p>
          </p:txBody>
        </p:sp>
      </p:grpSp>
      <p:sp>
        <p:nvSpPr>
          <p:cNvPr id="62" name="Ellipse 61">
            <a:extLst>
              <a:ext uri="{FF2B5EF4-FFF2-40B4-BE49-F238E27FC236}">
                <a16:creationId xmlns:a16="http://schemas.microsoft.com/office/drawing/2014/main" id="{1E683328-4FE5-4FA8-8389-EFFC56181A6D}"/>
              </a:ext>
            </a:extLst>
          </p:cNvPr>
          <p:cNvSpPr/>
          <p:nvPr/>
        </p:nvSpPr>
        <p:spPr>
          <a:xfrm>
            <a:off x="3194712" y="5890600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6410C95-2720-44EC-93C0-A35194B46C15}"/>
              </a:ext>
            </a:extLst>
          </p:cNvPr>
          <p:cNvGrpSpPr/>
          <p:nvPr/>
        </p:nvGrpSpPr>
        <p:grpSpPr>
          <a:xfrm>
            <a:off x="3282577" y="6344814"/>
            <a:ext cx="5599426" cy="365125"/>
            <a:chOff x="1734754" y="4078470"/>
            <a:chExt cx="6442134" cy="448445"/>
          </a:xfrm>
        </p:grpSpPr>
        <p:sp>
          <p:nvSpPr>
            <p:cNvPr id="64" name="Flèche : pentagone 63">
              <a:extLst>
                <a:ext uri="{FF2B5EF4-FFF2-40B4-BE49-F238E27FC236}">
                  <a16:creationId xmlns:a16="http://schemas.microsoft.com/office/drawing/2014/main" id="{737A500F-A103-4945-B1AE-41A4338E63A3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Flèche : pentagone 25">
              <a:extLst>
                <a:ext uri="{FF2B5EF4-FFF2-40B4-BE49-F238E27FC236}">
                  <a16:creationId xmlns:a16="http://schemas.microsoft.com/office/drawing/2014/main" id="{C301EFD7-7F88-46AD-91DA-5E5D0D7FB98F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 Et après ?</a:t>
              </a:r>
              <a:endParaRPr lang="fr-FR" sz="1600" kern="1200" dirty="0"/>
            </a:p>
          </p:txBody>
        </p:sp>
      </p:grpSp>
      <p:sp>
        <p:nvSpPr>
          <p:cNvPr id="66" name="Ellipse 65">
            <a:extLst>
              <a:ext uri="{FF2B5EF4-FFF2-40B4-BE49-F238E27FC236}">
                <a16:creationId xmlns:a16="http://schemas.microsoft.com/office/drawing/2014/main" id="{3443EEE2-8850-4393-BB3C-37BC1B21A272}"/>
              </a:ext>
            </a:extLst>
          </p:cNvPr>
          <p:cNvSpPr/>
          <p:nvPr/>
        </p:nvSpPr>
        <p:spPr>
          <a:xfrm>
            <a:off x="3193471" y="6344813"/>
            <a:ext cx="340745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95C0F4A4-0255-4D27-AEC6-FFECA4E80E2F}"/>
              </a:ext>
            </a:extLst>
          </p:cNvPr>
          <p:cNvGrpSpPr/>
          <p:nvPr/>
        </p:nvGrpSpPr>
        <p:grpSpPr>
          <a:xfrm>
            <a:off x="3309993" y="3757377"/>
            <a:ext cx="5572010" cy="365125"/>
            <a:chOff x="1734754" y="4078470"/>
            <a:chExt cx="6442134" cy="448445"/>
          </a:xfrm>
          <a:solidFill>
            <a:srgbClr val="0070C0"/>
          </a:solidFill>
        </p:grpSpPr>
        <p:sp>
          <p:nvSpPr>
            <p:cNvPr id="68" name="Flèche : pentagone 67">
              <a:extLst>
                <a:ext uri="{FF2B5EF4-FFF2-40B4-BE49-F238E27FC236}">
                  <a16:creationId xmlns:a16="http://schemas.microsoft.com/office/drawing/2014/main" id="{7B2D96A9-885B-4AC2-923A-524DEA1CE17B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Flèche : pentagone 25">
              <a:extLst>
                <a:ext uri="{FF2B5EF4-FFF2-40B4-BE49-F238E27FC236}">
                  <a16:creationId xmlns:a16="http://schemas.microsoft.com/office/drawing/2014/main" id="{39E3080D-5504-4B81-886C-FA5FB75DB3D0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L’enregistrement de l’utilisateur</a:t>
              </a:r>
              <a:endParaRPr lang="fr-FR" sz="1600" kern="1200" dirty="0"/>
            </a:p>
          </p:txBody>
        </p:sp>
      </p:grpSp>
      <p:sp>
        <p:nvSpPr>
          <p:cNvPr id="70" name="Ellipse 69">
            <a:extLst>
              <a:ext uri="{FF2B5EF4-FFF2-40B4-BE49-F238E27FC236}">
                <a16:creationId xmlns:a16="http://schemas.microsoft.com/office/drawing/2014/main" id="{8A56CDD0-255C-419F-B711-7C7B2A445225}"/>
              </a:ext>
            </a:extLst>
          </p:cNvPr>
          <p:cNvSpPr/>
          <p:nvPr/>
        </p:nvSpPr>
        <p:spPr>
          <a:xfrm>
            <a:off x="3194712" y="3734544"/>
            <a:ext cx="339504" cy="3651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sz="1600" b="1" dirty="0">
              <a:solidFill>
                <a:srgbClr val="7451EB"/>
              </a:solidFill>
            </a:endParaRP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B20F5CE6-C72C-4731-A5C8-4BDA6FDB38DC}"/>
              </a:ext>
            </a:extLst>
          </p:cNvPr>
          <p:cNvSpPr/>
          <p:nvPr/>
        </p:nvSpPr>
        <p:spPr>
          <a:xfrm>
            <a:off x="2917766" y="1970014"/>
            <a:ext cx="216131" cy="1701514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F46C38E-6681-48E9-820B-6284D5F87AFD}"/>
              </a:ext>
            </a:extLst>
          </p:cNvPr>
          <p:cNvSpPr/>
          <p:nvPr/>
        </p:nvSpPr>
        <p:spPr>
          <a:xfrm>
            <a:off x="2917766" y="3780411"/>
            <a:ext cx="216131" cy="256440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5A45DCB-9ACD-4E89-9C23-55C862A8A3BD}"/>
              </a:ext>
            </a:extLst>
          </p:cNvPr>
          <p:cNvSpPr/>
          <p:nvPr/>
        </p:nvSpPr>
        <p:spPr>
          <a:xfrm rot="16200000">
            <a:off x="1793945" y="2638208"/>
            <a:ext cx="1701514" cy="36512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BACKEND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F8CBC3F-43E5-414D-8361-B754A3B67B41}"/>
              </a:ext>
            </a:extLst>
          </p:cNvPr>
          <p:cNvSpPr/>
          <p:nvPr/>
        </p:nvSpPr>
        <p:spPr>
          <a:xfrm rot="16200000">
            <a:off x="1362500" y="4880050"/>
            <a:ext cx="2564403" cy="36512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FRONTEND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659D731-2900-48AF-8AF8-DB3DB2CD0C8B}"/>
              </a:ext>
            </a:extLst>
          </p:cNvPr>
          <p:cNvSpPr txBox="1"/>
          <p:nvPr/>
        </p:nvSpPr>
        <p:spPr>
          <a:xfrm>
            <a:off x="3117110" y="6375780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E3F62E-8EE9-458F-AC77-76A9F2F75155}"/>
              </a:ext>
            </a:extLst>
          </p:cNvPr>
          <p:cNvSpPr txBox="1"/>
          <p:nvPr/>
        </p:nvSpPr>
        <p:spPr>
          <a:xfrm>
            <a:off x="3104939" y="5929576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E64EFB-D7A1-4F87-9F27-413A9CA9D5D2}"/>
              </a:ext>
            </a:extLst>
          </p:cNvPr>
          <p:cNvSpPr txBox="1"/>
          <p:nvPr/>
        </p:nvSpPr>
        <p:spPr>
          <a:xfrm>
            <a:off x="3117110" y="5517281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923D52-4177-43E6-BA8B-91C8E807821A}"/>
              </a:ext>
            </a:extLst>
          </p:cNvPr>
          <p:cNvSpPr txBox="1"/>
          <p:nvPr/>
        </p:nvSpPr>
        <p:spPr>
          <a:xfrm>
            <a:off x="3106246" y="5087058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1E9ED-C2B9-4B4E-AD62-07215DAC3BC4}"/>
              </a:ext>
            </a:extLst>
          </p:cNvPr>
          <p:cNvSpPr txBox="1"/>
          <p:nvPr/>
        </p:nvSpPr>
        <p:spPr>
          <a:xfrm>
            <a:off x="3117110" y="4656582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41947AC-8768-4082-8461-B8B176AD28F4}"/>
              </a:ext>
            </a:extLst>
          </p:cNvPr>
          <p:cNvSpPr txBox="1"/>
          <p:nvPr/>
        </p:nvSpPr>
        <p:spPr>
          <a:xfrm>
            <a:off x="3117110" y="4218394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D3508A8-1E26-4BD2-A43B-8E38A3E19144}"/>
              </a:ext>
            </a:extLst>
          </p:cNvPr>
          <p:cNvSpPr txBox="1"/>
          <p:nvPr/>
        </p:nvSpPr>
        <p:spPr>
          <a:xfrm>
            <a:off x="3117110" y="3772042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E73B3FA-C1D6-4F35-A9F4-022593BD59B2}"/>
              </a:ext>
            </a:extLst>
          </p:cNvPr>
          <p:cNvSpPr txBox="1"/>
          <p:nvPr/>
        </p:nvSpPr>
        <p:spPr>
          <a:xfrm>
            <a:off x="3117110" y="3342225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7129B34E-43B0-48FB-949A-9690C45DCE23}"/>
              </a:ext>
            </a:extLst>
          </p:cNvPr>
          <p:cNvSpPr txBox="1"/>
          <p:nvPr/>
        </p:nvSpPr>
        <p:spPr>
          <a:xfrm>
            <a:off x="3115715" y="2911749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9241F2C-1A4E-43F5-8880-8BE413C0C7CB}"/>
              </a:ext>
            </a:extLst>
          </p:cNvPr>
          <p:cNvSpPr txBox="1"/>
          <p:nvPr/>
        </p:nvSpPr>
        <p:spPr>
          <a:xfrm>
            <a:off x="3115715" y="2473561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E4CB526-8EED-420D-B868-A23C847A0750}"/>
              </a:ext>
            </a:extLst>
          </p:cNvPr>
          <p:cNvSpPr txBox="1"/>
          <p:nvPr/>
        </p:nvSpPr>
        <p:spPr>
          <a:xfrm>
            <a:off x="3126485" y="2065427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4A8E3C0-F7DB-47E4-82BF-C4FD43C5DE57}"/>
              </a:ext>
            </a:extLst>
          </p:cNvPr>
          <p:cNvSpPr txBox="1"/>
          <p:nvPr/>
        </p:nvSpPr>
        <p:spPr>
          <a:xfrm>
            <a:off x="3119240" y="1637649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8CDEB32-3492-443A-9F76-F337B95D6A0A}"/>
              </a:ext>
            </a:extLst>
          </p:cNvPr>
          <p:cNvSpPr txBox="1"/>
          <p:nvPr/>
        </p:nvSpPr>
        <p:spPr>
          <a:xfrm>
            <a:off x="3128621" y="1210803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/>
              <a:t>Icons pack by Freepik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hlinkClick r:id="rId4"/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3777692" y="1489768"/>
            <a:ext cx="4636616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ÉTUDE DES SPÉCIFICATIONS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3093485" y="4364179"/>
            <a:ext cx="0" cy="1494621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8" y="1417621"/>
            <a:ext cx="497399" cy="497399"/>
          </a:xfrm>
          <a:prstGeom prst="rect">
            <a:avLst/>
          </a:prstGeom>
        </p:spPr>
      </p:pic>
      <p:sp>
        <p:nvSpPr>
          <p:cNvPr id="26" name="ZoneTexte 25">
            <a:hlinkClick r:id="rId6"/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3777227" y="5988168"/>
            <a:ext cx="4636616" cy="40011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PROPOSITION DE SITE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3777226" y="505470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3777227" y="2098129"/>
            <a:ext cx="463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C0066"/>
                </a:solidFill>
              </a:rPr>
              <a:t>Création d’un réseau social d’entreprise</a:t>
            </a:r>
          </a:p>
          <a:p>
            <a:pPr algn="ctr"/>
            <a:r>
              <a:rPr lang="fr-FR" b="1" dirty="0">
                <a:solidFill>
                  <a:srgbClr val="CC0066"/>
                </a:solidFill>
              </a:rPr>
              <a:t>Frontend + Backend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3777227" y="4063059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 d’un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3777227" y="539154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Modification et suppression d’un message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24" y="5881044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17" y="3769287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3092910" y="2082322"/>
            <a:ext cx="0" cy="160852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B1A8CFB2-0243-453E-8D16-A5C725A8A724}"/>
              </a:ext>
            </a:extLst>
          </p:cNvPr>
          <p:cNvSpPr/>
          <p:nvPr/>
        </p:nvSpPr>
        <p:spPr>
          <a:xfrm>
            <a:off x="5929402" y="2827176"/>
            <a:ext cx="332262" cy="34936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AA2A42-966F-4562-B63F-6A9A35D337F1}"/>
              </a:ext>
            </a:extLst>
          </p:cNvPr>
          <p:cNvSpPr txBox="1"/>
          <p:nvPr/>
        </p:nvSpPr>
        <p:spPr>
          <a:xfrm>
            <a:off x="3777227" y="4462596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Suppression d’un utilisateur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9FE5C4-3BBC-497A-A7E5-29BFBC3DD666}"/>
              </a:ext>
            </a:extLst>
          </p:cNvPr>
          <p:cNvSpPr txBox="1"/>
          <p:nvPr/>
        </p:nvSpPr>
        <p:spPr>
          <a:xfrm>
            <a:off x="5869045" y="4551833"/>
            <a:ext cx="452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43302A-3FB5-4C05-BB09-6376F8587F8A}"/>
              </a:ext>
            </a:extLst>
          </p:cNvPr>
          <p:cNvSpPr txBox="1"/>
          <p:nvPr/>
        </p:nvSpPr>
        <p:spPr>
          <a:xfrm>
            <a:off x="3777226" y="323252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Choix de la fonctionnalité à développer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A36A7379-8333-4B49-96AA-399B2CAFD216}"/>
              </a:ext>
            </a:extLst>
          </p:cNvPr>
          <p:cNvSpPr/>
          <p:nvPr/>
        </p:nvSpPr>
        <p:spPr>
          <a:xfrm>
            <a:off x="5929402" y="3656921"/>
            <a:ext cx="332262" cy="34936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8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ZoneTexte 90">
            <a:extLst>
              <a:ext uri="{FF2B5EF4-FFF2-40B4-BE49-F238E27FC236}">
                <a16:creationId xmlns:a16="http://schemas.microsoft.com/office/drawing/2014/main" id="{3C53B9F5-EC5C-4BD7-8F1C-533A31501C37}"/>
              </a:ext>
            </a:extLst>
          </p:cNvPr>
          <p:cNvSpPr txBox="1"/>
          <p:nvPr/>
        </p:nvSpPr>
        <p:spPr>
          <a:xfrm>
            <a:off x="2056587" y="5970065"/>
            <a:ext cx="12219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…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21D94CC-1EB1-4B8A-BA72-8480BAE6FB32}"/>
              </a:ext>
            </a:extLst>
          </p:cNvPr>
          <p:cNvSpPr txBox="1"/>
          <p:nvPr/>
        </p:nvSpPr>
        <p:spPr>
          <a:xfrm>
            <a:off x="8823611" y="5971084"/>
            <a:ext cx="12219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Technologies utilisées et fonctionnement du site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1C5B242-F3C2-4098-89D2-84A987210494}"/>
              </a:ext>
            </a:extLst>
          </p:cNvPr>
          <p:cNvSpPr/>
          <p:nvPr/>
        </p:nvSpPr>
        <p:spPr>
          <a:xfrm>
            <a:off x="1586143" y="1391107"/>
            <a:ext cx="2139193" cy="209724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Front-end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Application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VueJS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69807BC-FB19-450D-8259-D500C65CEE57}"/>
              </a:ext>
            </a:extLst>
          </p:cNvPr>
          <p:cNvSpPr/>
          <p:nvPr/>
        </p:nvSpPr>
        <p:spPr>
          <a:xfrm>
            <a:off x="4943138" y="1391106"/>
            <a:ext cx="2139193" cy="209724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Port 3000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2CC3538-82B7-4E58-940E-AFBEDC3F3063}"/>
              </a:ext>
            </a:extLst>
          </p:cNvPr>
          <p:cNvSpPr/>
          <p:nvPr/>
        </p:nvSpPr>
        <p:spPr>
          <a:xfrm>
            <a:off x="8300133" y="1391106"/>
            <a:ext cx="2139193" cy="2097247"/>
          </a:xfrm>
          <a:prstGeom prst="ellipse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Backend</a:t>
            </a:r>
          </a:p>
          <a:p>
            <a:pPr algn="ctr"/>
            <a:r>
              <a:rPr lang="fr-FR" dirty="0"/>
              <a:t>Application</a:t>
            </a:r>
          </a:p>
          <a:p>
            <a:pPr algn="ctr"/>
            <a:r>
              <a:rPr lang="fr-FR" dirty="0"/>
              <a:t>Express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BE7CF7E-9436-49B0-85CD-352B7E5E0542}"/>
              </a:ext>
            </a:extLst>
          </p:cNvPr>
          <p:cNvSpPr/>
          <p:nvPr/>
        </p:nvSpPr>
        <p:spPr>
          <a:xfrm>
            <a:off x="3809224" y="2218728"/>
            <a:ext cx="1065402" cy="26215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BD0FB19-B262-4611-B83B-94D2A900636E}"/>
              </a:ext>
            </a:extLst>
          </p:cNvPr>
          <p:cNvSpPr/>
          <p:nvPr/>
        </p:nvSpPr>
        <p:spPr>
          <a:xfrm rot="10800000">
            <a:off x="3793848" y="2531918"/>
            <a:ext cx="1065402" cy="26215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579970C-38EE-42F4-948E-97FA31CC4550}"/>
              </a:ext>
            </a:extLst>
          </p:cNvPr>
          <p:cNvSpPr/>
          <p:nvPr/>
        </p:nvSpPr>
        <p:spPr>
          <a:xfrm>
            <a:off x="7181595" y="2218729"/>
            <a:ext cx="1065402" cy="26215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8B0DCFF-B0B8-44FB-B40A-6DCF98D3B426}"/>
              </a:ext>
            </a:extLst>
          </p:cNvPr>
          <p:cNvSpPr/>
          <p:nvPr/>
        </p:nvSpPr>
        <p:spPr>
          <a:xfrm rot="10800000">
            <a:off x="7166219" y="2531919"/>
            <a:ext cx="1065402" cy="26215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775D38-C26F-4B81-946E-F5E2BE559F77}"/>
              </a:ext>
            </a:extLst>
          </p:cNvPr>
          <p:cNvSpPr txBox="1"/>
          <p:nvPr/>
        </p:nvSpPr>
        <p:spPr>
          <a:xfrm>
            <a:off x="3881231" y="2053045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>
                <a:solidFill>
                  <a:schemeClr val="accent1">
                    <a:lumMod val="50000"/>
                  </a:schemeClr>
                </a:solidFill>
              </a:rPr>
              <a:t>Requêtes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D28AFF-EE17-4658-9D53-C759707B5260}"/>
              </a:ext>
            </a:extLst>
          </p:cNvPr>
          <p:cNvSpPr txBox="1"/>
          <p:nvPr/>
        </p:nvSpPr>
        <p:spPr>
          <a:xfrm>
            <a:off x="7261290" y="2053045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>
                <a:solidFill>
                  <a:schemeClr val="accent1">
                    <a:lumMod val="50000"/>
                  </a:schemeClr>
                </a:solidFill>
              </a:rPr>
              <a:t>Requêtes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A92271C-E10E-4F18-909C-AF9B6D4428A6}"/>
              </a:ext>
            </a:extLst>
          </p:cNvPr>
          <p:cNvSpPr txBox="1"/>
          <p:nvPr/>
        </p:nvSpPr>
        <p:spPr>
          <a:xfrm>
            <a:off x="3881231" y="2714304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>
                <a:solidFill>
                  <a:schemeClr val="bg1">
                    <a:lumMod val="50000"/>
                  </a:schemeClr>
                </a:solidFill>
              </a:rPr>
              <a:t>Réponses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620041-15DC-4C18-83DE-ECD8021DA226}"/>
              </a:ext>
            </a:extLst>
          </p:cNvPr>
          <p:cNvSpPr txBox="1"/>
          <p:nvPr/>
        </p:nvSpPr>
        <p:spPr>
          <a:xfrm>
            <a:off x="7261290" y="2714304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>
                <a:solidFill>
                  <a:schemeClr val="bg1">
                    <a:lumMod val="50000"/>
                  </a:schemeClr>
                </a:solidFill>
              </a:rPr>
              <a:t>Réponses</a:t>
            </a:r>
          </a:p>
        </p:txBody>
      </p:sp>
      <p:pic>
        <p:nvPicPr>
          <p:cNvPr id="42" name="Image 41" descr="Une image contenant signe, arrêt, trafic, rue&#10;&#10;Description générée automatiquement">
            <a:extLst>
              <a:ext uri="{FF2B5EF4-FFF2-40B4-BE49-F238E27FC236}">
                <a16:creationId xmlns:a16="http://schemas.microsoft.com/office/drawing/2014/main" id="{3686A35A-0090-4474-90B9-AB891C2A8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05" y="1922071"/>
            <a:ext cx="1295093" cy="792233"/>
          </a:xfrm>
          <a:prstGeom prst="rect">
            <a:avLst/>
          </a:prstGeo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09F919D-9131-466D-9842-80AD4A8C8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22" y="5640470"/>
            <a:ext cx="973385" cy="285345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FE0AE80-18A2-4A7F-B674-FF3CF969CE93}"/>
              </a:ext>
            </a:extLst>
          </p:cNvPr>
          <p:cNvSpPr/>
          <p:nvPr/>
        </p:nvSpPr>
        <p:spPr>
          <a:xfrm>
            <a:off x="8589108" y="5583934"/>
            <a:ext cx="1661013" cy="3984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E4A21C9-4F6E-4918-BA21-6A1C49151B48}"/>
              </a:ext>
            </a:extLst>
          </p:cNvPr>
          <p:cNvSpPr/>
          <p:nvPr/>
        </p:nvSpPr>
        <p:spPr>
          <a:xfrm>
            <a:off x="8586299" y="4262366"/>
            <a:ext cx="1661013" cy="41131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46EDD94-EB58-4445-B812-7A1B05401792}"/>
              </a:ext>
            </a:extLst>
          </p:cNvPr>
          <p:cNvSpPr/>
          <p:nvPr/>
        </p:nvSpPr>
        <p:spPr>
          <a:xfrm>
            <a:off x="8589108" y="4924808"/>
            <a:ext cx="1658204" cy="3984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CD3FF8-656D-4E44-B795-5453752D1FE2}"/>
              </a:ext>
            </a:extLst>
          </p:cNvPr>
          <p:cNvSpPr txBox="1"/>
          <p:nvPr/>
        </p:nvSpPr>
        <p:spPr>
          <a:xfrm>
            <a:off x="9012281" y="4590672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4C57360-EC15-4295-BC05-AA38CFF31833}"/>
              </a:ext>
            </a:extLst>
          </p:cNvPr>
          <p:cNvSpPr txBox="1"/>
          <p:nvPr/>
        </p:nvSpPr>
        <p:spPr>
          <a:xfrm>
            <a:off x="9008212" y="5252037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6478875-B40A-4173-AF56-27C617F30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47" y="4316635"/>
            <a:ext cx="1424805" cy="302771"/>
          </a:xfrm>
          <a:prstGeom prst="rect">
            <a:avLst/>
          </a:prstGeom>
        </p:spPr>
      </p:pic>
      <p:pic>
        <p:nvPicPr>
          <p:cNvPr id="64" name="Image 6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D27135C-6CBF-4DD9-B5D4-21930A5BE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565" y="4954054"/>
            <a:ext cx="605925" cy="34083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C8DF86E-1E71-4029-9516-2D030859CB31}"/>
              </a:ext>
            </a:extLst>
          </p:cNvPr>
          <p:cNvSpPr/>
          <p:nvPr/>
        </p:nvSpPr>
        <p:spPr>
          <a:xfrm>
            <a:off x="1834442" y="4249719"/>
            <a:ext cx="1661013" cy="3984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F0EA16B-842C-4895-A4E9-C05104E06046}"/>
              </a:ext>
            </a:extLst>
          </p:cNvPr>
          <p:cNvSpPr/>
          <p:nvPr/>
        </p:nvSpPr>
        <p:spPr>
          <a:xfrm>
            <a:off x="1834442" y="5555874"/>
            <a:ext cx="1661013" cy="41131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5E44842-E011-4672-A334-66500A63509D}"/>
              </a:ext>
            </a:extLst>
          </p:cNvPr>
          <p:cNvSpPr/>
          <p:nvPr/>
        </p:nvSpPr>
        <p:spPr>
          <a:xfrm>
            <a:off x="1819275" y="4922265"/>
            <a:ext cx="1658204" cy="398419"/>
          </a:xfrm>
          <a:prstGeom prst="roundRect">
            <a:avLst/>
          </a:prstGeom>
          <a:solidFill>
            <a:srgbClr val="533A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FAAC174-16BE-4723-949E-6BDC925EC9F9}"/>
              </a:ext>
            </a:extLst>
          </p:cNvPr>
          <p:cNvSpPr txBox="1"/>
          <p:nvPr/>
        </p:nvSpPr>
        <p:spPr>
          <a:xfrm>
            <a:off x="2245257" y="4577347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73E788-341D-4164-BBAE-0654D5FBD85B}"/>
              </a:ext>
            </a:extLst>
          </p:cNvPr>
          <p:cNvSpPr txBox="1"/>
          <p:nvPr/>
        </p:nvSpPr>
        <p:spPr>
          <a:xfrm>
            <a:off x="2238379" y="5249494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pic>
        <p:nvPicPr>
          <p:cNvPr id="34" name="Image 3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A9F8892-C56B-4125-A469-6188CCE73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13" y="4960266"/>
            <a:ext cx="1048128" cy="327540"/>
          </a:xfrm>
          <a:prstGeom prst="rect">
            <a:avLst/>
          </a:prstGeom>
        </p:spPr>
      </p:pic>
      <p:pic>
        <p:nvPicPr>
          <p:cNvPr id="69" name="Image 68" descr="Une image contenant objet, dessin, horloge&#10;&#10;Description générée automatiquement">
            <a:extLst>
              <a:ext uri="{FF2B5EF4-FFF2-40B4-BE49-F238E27FC236}">
                <a16:creationId xmlns:a16="http://schemas.microsoft.com/office/drawing/2014/main" id="{BD37D675-0F9D-443C-B306-34BB23E32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2" y="4196084"/>
            <a:ext cx="1240998" cy="506530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46F201AF-CE00-4622-9FFB-763CF3487983}"/>
              </a:ext>
            </a:extLst>
          </p:cNvPr>
          <p:cNvSpPr txBox="1"/>
          <p:nvPr/>
        </p:nvSpPr>
        <p:spPr>
          <a:xfrm>
            <a:off x="2238379" y="5933559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83" name="Flèche : chevron 82">
            <a:extLst>
              <a:ext uri="{FF2B5EF4-FFF2-40B4-BE49-F238E27FC236}">
                <a16:creationId xmlns:a16="http://schemas.microsoft.com/office/drawing/2014/main" id="{186D43FF-3122-4546-844C-E833F17F8E7B}"/>
              </a:ext>
            </a:extLst>
          </p:cNvPr>
          <p:cNvSpPr/>
          <p:nvPr/>
        </p:nvSpPr>
        <p:spPr>
          <a:xfrm rot="5400000">
            <a:off x="2526257" y="3563083"/>
            <a:ext cx="282632" cy="41131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5" name="Flèche : chevron 84">
            <a:extLst>
              <a:ext uri="{FF2B5EF4-FFF2-40B4-BE49-F238E27FC236}">
                <a16:creationId xmlns:a16="http://schemas.microsoft.com/office/drawing/2014/main" id="{2DFE6838-9CD1-47DA-AE72-527F5EF9FC12}"/>
              </a:ext>
            </a:extLst>
          </p:cNvPr>
          <p:cNvSpPr/>
          <p:nvPr/>
        </p:nvSpPr>
        <p:spPr>
          <a:xfrm rot="5400000">
            <a:off x="9228413" y="3571430"/>
            <a:ext cx="282632" cy="41131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DEBBFCF-4076-4845-866A-C4135C68AD88}"/>
              </a:ext>
            </a:extLst>
          </p:cNvPr>
          <p:cNvSpPr txBox="1"/>
          <p:nvPr/>
        </p:nvSpPr>
        <p:spPr>
          <a:xfrm>
            <a:off x="9005607" y="5936813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97" name="Flèche : chevron 96">
            <a:extLst>
              <a:ext uri="{FF2B5EF4-FFF2-40B4-BE49-F238E27FC236}">
                <a16:creationId xmlns:a16="http://schemas.microsoft.com/office/drawing/2014/main" id="{A685D426-888F-41EB-90DE-4C98EA62A3ED}"/>
              </a:ext>
            </a:extLst>
          </p:cNvPr>
          <p:cNvSpPr/>
          <p:nvPr/>
        </p:nvSpPr>
        <p:spPr>
          <a:xfrm rot="5400000">
            <a:off x="2526257" y="3757244"/>
            <a:ext cx="282632" cy="41131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9" name="Flèche : chevron 98">
            <a:extLst>
              <a:ext uri="{FF2B5EF4-FFF2-40B4-BE49-F238E27FC236}">
                <a16:creationId xmlns:a16="http://schemas.microsoft.com/office/drawing/2014/main" id="{18FB0814-B4BB-40BE-9EE5-C93817600982}"/>
              </a:ext>
            </a:extLst>
          </p:cNvPr>
          <p:cNvSpPr/>
          <p:nvPr/>
        </p:nvSpPr>
        <p:spPr>
          <a:xfrm rot="5400000">
            <a:off x="9228413" y="3765591"/>
            <a:ext cx="282632" cy="41131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3" name="Image 102" descr="Une image contenant dessin, signe, assiette&#10;&#10;Description générée automatiquement">
            <a:extLst>
              <a:ext uri="{FF2B5EF4-FFF2-40B4-BE49-F238E27FC236}">
                <a16:creationId xmlns:a16="http://schemas.microsoft.com/office/drawing/2014/main" id="{F90E7F47-6C20-4A65-AF68-457B58623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66" y="5623468"/>
            <a:ext cx="1377145" cy="2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0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BACKEND GROUPOMANIA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104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La gestion des utilisateurs : routes sign-up &amp; login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0E2B5E8-FCAC-48AA-9C4C-CCCF1CAE86BE}"/>
              </a:ext>
            </a:extLst>
          </p:cNvPr>
          <p:cNvSpPr txBox="1"/>
          <p:nvPr/>
        </p:nvSpPr>
        <p:spPr>
          <a:xfrm>
            <a:off x="796517" y="3939787"/>
            <a:ext cx="162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Route POST</a:t>
            </a:r>
          </a:p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Controller login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832DD79B-8D60-4F59-B2CC-7D6841D37B96}"/>
              </a:ext>
            </a:extLst>
          </p:cNvPr>
          <p:cNvSpPr/>
          <p:nvPr/>
        </p:nvSpPr>
        <p:spPr>
          <a:xfrm>
            <a:off x="2663219" y="4874973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1B667B1-01DF-4F6A-A015-C640142E45B3}"/>
              </a:ext>
            </a:extLst>
          </p:cNvPr>
          <p:cNvSpPr/>
          <p:nvPr/>
        </p:nvSpPr>
        <p:spPr>
          <a:xfrm>
            <a:off x="3325462" y="4941960"/>
            <a:ext cx="1560353" cy="41131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85726AC-9F8A-4188-B80D-4D691BAA46E9}"/>
              </a:ext>
            </a:extLst>
          </p:cNvPr>
          <p:cNvSpPr txBox="1"/>
          <p:nvPr/>
        </p:nvSpPr>
        <p:spPr>
          <a:xfrm>
            <a:off x="3270204" y="5378761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Recherche user BDD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F48416D-7609-45D6-80FA-4A249E342F96}"/>
              </a:ext>
            </a:extLst>
          </p:cNvPr>
          <p:cNvSpPr/>
          <p:nvPr/>
        </p:nvSpPr>
        <p:spPr>
          <a:xfrm>
            <a:off x="5716909" y="4941960"/>
            <a:ext cx="1560353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Bcrypt</a:t>
            </a:r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3F4E9990-F507-4A35-A363-C87149B33B39}"/>
              </a:ext>
            </a:extLst>
          </p:cNvPr>
          <p:cNvSpPr/>
          <p:nvPr/>
        </p:nvSpPr>
        <p:spPr>
          <a:xfrm>
            <a:off x="5093654" y="4874990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D41EA29-7236-4EEF-8647-36965D9EA138}"/>
              </a:ext>
            </a:extLst>
          </p:cNvPr>
          <p:cNvSpPr txBox="1"/>
          <p:nvPr/>
        </p:nvSpPr>
        <p:spPr>
          <a:xfrm>
            <a:off x="5692204" y="5347706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Comparaison des hashs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FD01BA2A-4326-4402-8544-105ACD55984C}"/>
              </a:ext>
            </a:extLst>
          </p:cNvPr>
          <p:cNvSpPr/>
          <p:nvPr/>
        </p:nvSpPr>
        <p:spPr>
          <a:xfrm>
            <a:off x="8093359" y="5316830"/>
            <a:ext cx="156035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UserID</a:t>
            </a: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073314BB-8C1E-4D57-8DFF-4495C4497F51}"/>
              </a:ext>
            </a:extLst>
          </p:cNvPr>
          <p:cNvSpPr/>
          <p:nvPr/>
        </p:nvSpPr>
        <p:spPr>
          <a:xfrm>
            <a:off x="7456822" y="4867334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0B995706-D53C-463A-8A2C-0F1CC7CAA250}"/>
              </a:ext>
            </a:extLst>
          </p:cNvPr>
          <p:cNvSpPr/>
          <p:nvPr/>
        </p:nvSpPr>
        <p:spPr>
          <a:xfrm>
            <a:off x="8107819" y="4614541"/>
            <a:ext cx="156035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Token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19B393C-E7E1-4C0A-972B-74CE3F608D0E}"/>
              </a:ext>
            </a:extLst>
          </p:cNvPr>
          <p:cNvSpPr txBox="1"/>
          <p:nvPr/>
        </p:nvSpPr>
        <p:spPr>
          <a:xfrm>
            <a:off x="8531464" y="4867334"/>
            <a:ext cx="7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+</a:t>
            </a:r>
          </a:p>
        </p:txBody>
      </p:sp>
      <p:sp>
        <p:nvSpPr>
          <p:cNvPr id="53" name="Accolade fermante 52">
            <a:extLst>
              <a:ext uri="{FF2B5EF4-FFF2-40B4-BE49-F238E27FC236}">
                <a16:creationId xmlns:a16="http://schemas.microsoft.com/office/drawing/2014/main" id="{6D1B9FB1-B46A-412A-B3EA-9E3A749B9C50}"/>
              </a:ext>
            </a:extLst>
          </p:cNvPr>
          <p:cNvSpPr/>
          <p:nvPr/>
        </p:nvSpPr>
        <p:spPr>
          <a:xfrm>
            <a:off x="9752741" y="4499353"/>
            <a:ext cx="153332" cy="1359016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8093457-4D38-46D0-80EA-1FAD0FAE2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42" y="4194673"/>
            <a:ext cx="973385" cy="285345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43A8FF6-ADF8-46C8-909A-D030B10DEFDE}"/>
              </a:ext>
            </a:extLst>
          </p:cNvPr>
          <p:cNvSpPr/>
          <p:nvPr/>
        </p:nvSpPr>
        <p:spPr>
          <a:xfrm>
            <a:off x="3270204" y="2421751"/>
            <a:ext cx="1560353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Bcrypt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4EB28435-3C77-4802-BB45-B46A9B04676F}"/>
              </a:ext>
            </a:extLst>
          </p:cNvPr>
          <p:cNvSpPr/>
          <p:nvPr/>
        </p:nvSpPr>
        <p:spPr>
          <a:xfrm>
            <a:off x="2646949" y="2354781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0982F9-804D-4E6E-9EB2-761FA91B50B5}"/>
              </a:ext>
            </a:extLst>
          </p:cNvPr>
          <p:cNvSpPr txBox="1"/>
          <p:nvPr/>
        </p:nvSpPr>
        <p:spPr>
          <a:xfrm>
            <a:off x="3245499" y="2827497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Hash du mdp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8A7F57-4E77-4DF1-B280-CFE0235E989E}"/>
              </a:ext>
            </a:extLst>
          </p:cNvPr>
          <p:cNvSpPr txBox="1"/>
          <p:nvPr/>
        </p:nvSpPr>
        <p:spPr>
          <a:xfrm>
            <a:off x="796517" y="1198426"/>
            <a:ext cx="162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Route POST</a:t>
            </a:r>
          </a:p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Controller signup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4CC07B9-EF51-40C4-B22A-1A9AF5A581B5}"/>
              </a:ext>
            </a:extLst>
          </p:cNvPr>
          <p:cNvSpPr/>
          <p:nvPr/>
        </p:nvSpPr>
        <p:spPr>
          <a:xfrm>
            <a:off x="5093654" y="2352239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C58E883-D081-4C14-A833-048DC6617BAA}"/>
              </a:ext>
            </a:extLst>
          </p:cNvPr>
          <p:cNvSpPr/>
          <p:nvPr/>
        </p:nvSpPr>
        <p:spPr>
          <a:xfrm>
            <a:off x="5755897" y="2419226"/>
            <a:ext cx="1560353" cy="41131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81B962-D598-4051-917D-6E76DCEF8DCA}"/>
              </a:ext>
            </a:extLst>
          </p:cNvPr>
          <p:cNvSpPr txBox="1"/>
          <p:nvPr/>
        </p:nvSpPr>
        <p:spPr>
          <a:xfrm>
            <a:off x="5726378" y="2821487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Sauvegarde user BDD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CDDE0A2-3E10-4EB0-93CE-FC9551877B01}"/>
              </a:ext>
            </a:extLst>
          </p:cNvPr>
          <p:cNvSpPr/>
          <p:nvPr/>
        </p:nvSpPr>
        <p:spPr>
          <a:xfrm>
            <a:off x="228641" y="2492359"/>
            <a:ext cx="318782" cy="312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DCC044A-C639-4FF7-8B32-A584440693E4}"/>
              </a:ext>
            </a:extLst>
          </p:cNvPr>
          <p:cNvSpPr/>
          <p:nvPr/>
        </p:nvSpPr>
        <p:spPr>
          <a:xfrm>
            <a:off x="244714" y="5051284"/>
            <a:ext cx="318782" cy="312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270E96F-CD8A-4A6C-8ED5-2AAD16BA9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59" y="2536934"/>
            <a:ext cx="1038010" cy="22057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65F1F18-F07D-4ED6-9F21-549879EB8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85" y="4499353"/>
            <a:ext cx="1592247" cy="159224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80FBC6-5EF7-4EB5-8608-18B646A4E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37" y="1610222"/>
            <a:ext cx="1811007" cy="2130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D263BD1-2A18-47FB-8B7D-F26354F61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537" y="4383552"/>
            <a:ext cx="1802003" cy="1728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6B92E23-1D63-4772-B2CE-00AE41265FF4}"/>
              </a:ext>
            </a:extLst>
          </p:cNvPr>
          <p:cNvSpPr txBox="1"/>
          <p:nvPr/>
        </p:nvSpPr>
        <p:spPr>
          <a:xfrm>
            <a:off x="10442975" y="4806924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Wall</a:t>
            </a:r>
          </a:p>
        </p:txBody>
      </p:sp>
      <p:pic>
        <p:nvPicPr>
          <p:cNvPr id="31" name="Image 3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700CC3-1677-4D2B-9DEB-3ECFD5031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54" y="5049432"/>
            <a:ext cx="1038010" cy="2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La gestion des utilisateurs : routes additionnelles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07D9A36-EFBC-4DB2-BDB5-70B4B50010D1}"/>
              </a:ext>
            </a:extLst>
          </p:cNvPr>
          <p:cNvCxnSpPr>
            <a:cxnSpLocks/>
          </p:cNvCxnSpPr>
          <p:nvPr/>
        </p:nvCxnSpPr>
        <p:spPr>
          <a:xfrm>
            <a:off x="7364672" y="4428534"/>
            <a:ext cx="3757969" cy="1364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53B9B7C-A129-487D-B670-D4CE95CB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97" y="4477251"/>
            <a:ext cx="973385" cy="285345"/>
          </a:xfrm>
          <a:prstGeom prst="rect">
            <a:avLst/>
          </a:prstGeom>
        </p:spPr>
      </p:pic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DB3329B9-1756-4E4B-B600-1E8D53E9B6B6}"/>
              </a:ext>
            </a:extLst>
          </p:cNvPr>
          <p:cNvSpPr/>
          <p:nvPr/>
        </p:nvSpPr>
        <p:spPr>
          <a:xfrm>
            <a:off x="2716583" y="4420715"/>
            <a:ext cx="1661013" cy="3984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38" name="Flèche : chevron 37">
            <a:extLst>
              <a:ext uri="{FF2B5EF4-FFF2-40B4-BE49-F238E27FC236}">
                <a16:creationId xmlns:a16="http://schemas.microsoft.com/office/drawing/2014/main" id="{78F1CDB7-7A46-4144-A2E4-E899E9DD56F5}"/>
              </a:ext>
            </a:extLst>
          </p:cNvPr>
          <p:cNvSpPr/>
          <p:nvPr/>
        </p:nvSpPr>
        <p:spPr>
          <a:xfrm>
            <a:off x="2519903" y="3814419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Flèche : chevron 39">
            <a:extLst>
              <a:ext uri="{FF2B5EF4-FFF2-40B4-BE49-F238E27FC236}">
                <a16:creationId xmlns:a16="http://schemas.microsoft.com/office/drawing/2014/main" id="{073C62B7-B376-40CD-8D27-F92419AF3F44}"/>
              </a:ext>
            </a:extLst>
          </p:cNvPr>
          <p:cNvSpPr/>
          <p:nvPr/>
        </p:nvSpPr>
        <p:spPr>
          <a:xfrm>
            <a:off x="4491772" y="3807374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8C47ACA-796F-4F0E-9CB7-4D8A3DE112FA}"/>
              </a:ext>
            </a:extLst>
          </p:cNvPr>
          <p:cNvCxnSpPr>
            <a:cxnSpLocks/>
          </p:cNvCxnSpPr>
          <p:nvPr/>
        </p:nvCxnSpPr>
        <p:spPr>
          <a:xfrm>
            <a:off x="7347734" y="3398942"/>
            <a:ext cx="275" cy="1055128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87F2AFE-C379-4E38-B801-966E4A265762}"/>
              </a:ext>
            </a:extLst>
          </p:cNvPr>
          <p:cNvCxnSpPr>
            <a:cxnSpLocks/>
          </p:cNvCxnSpPr>
          <p:nvPr/>
        </p:nvCxnSpPr>
        <p:spPr>
          <a:xfrm flipH="1">
            <a:off x="5194138" y="3967844"/>
            <a:ext cx="2153596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1B1EF06C-0619-4BAE-B0BC-1573F7836C48}"/>
              </a:ext>
            </a:extLst>
          </p:cNvPr>
          <p:cNvSpPr/>
          <p:nvPr/>
        </p:nvSpPr>
        <p:spPr>
          <a:xfrm>
            <a:off x="5378334" y="3761591"/>
            <a:ext cx="1787308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95000"/>
                  </a:schemeClr>
                </a:solidFill>
              </a:rPr>
              <a:t>Méthode: get</a:t>
            </a:r>
          </a:p>
          <a:p>
            <a:pPr algn="ctr"/>
            <a:r>
              <a:rPr lang="fr-FR" sz="1050" b="1" dirty="0">
                <a:solidFill>
                  <a:schemeClr val="bg1">
                    <a:lumMod val="95000"/>
                  </a:schemeClr>
                </a:solidFill>
              </a:rPr>
              <a:t>Route: getAllTopics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35C9178-10BD-40DF-85F1-79CDF8448E55}"/>
              </a:ext>
            </a:extLst>
          </p:cNvPr>
          <p:cNvSpPr txBox="1"/>
          <p:nvPr/>
        </p:nvSpPr>
        <p:spPr>
          <a:xfrm>
            <a:off x="5480693" y="3496938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Wall Groupomania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24265E6-C069-4C32-8E41-6E87DFCA92C3}"/>
              </a:ext>
            </a:extLst>
          </p:cNvPr>
          <p:cNvCxnSpPr>
            <a:cxnSpLocks/>
          </p:cNvCxnSpPr>
          <p:nvPr/>
        </p:nvCxnSpPr>
        <p:spPr>
          <a:xfrm>
            <a:off x="7331108" y="3409848"/>
            <a:ext cx="3691465" cy="1364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FAE8B5F5-5D8A-4524-8582-F5575E2AE25A}"/>
              </a:ext>
            </a:extLst>
          </p:cNvPr>
          <p:cNvSpPr/>
          <p:nvPr/>
        </p:nvSpPr>
        <p:spPr>
          <a:xfrm>
            <a:off x="8206835" y="3238834"/>
            <a:ext cx="1787308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Méthode: delete</a:t>
            </a:r>
          </a:p>
          <a:p>
            <a:pPr algn="ctr"/>
            <a:r>
              <a:rPr lang="fr-FR" sz="1050" b="1" dirty="0"/>
              <a:t>Route: deleteUser</a:t>
            </a:r>
            <a:endParaRPr lang="fr-FR" sz="1050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273C94-D1CF-4378-8DA4-EC3D9E85E420}"/>
              </a:ext>
            </a:extLst>
          </p:cNvPr>
          <p:cNvSpPr/>
          <p:nvPr/>
        </p:nvSpPr>
        <p:spPr>
          <a:xfrm>
            <a:off x="4720230" y="3761590"/>
            <a:ext cx="599612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Auth.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0083AF2-7A2D-47B9-81F4-561A6ACC7993}"/>
              </a:ext>
            </a:extLst>
          </p:cNvPr>
          <p:cNvSpPr/>
          <p:nvPr/>
        </p:nvSpPr>
        <p:spPr>
          <a:xfrm>
            <a:off x="7490171" y="3237542"/>
            <a:ext cx="579200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Auth.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E0797F0-D5CB-453F-B57A-51E7872FF79A}"/>
              </a:ext>
            </a:extLst>
          </p:cNvPr>
          <p:cNvSpPr/>
          <p:nvPr/>
        </p:nvSpPr>
        <p:spPr>
          <a:xfrm>
            <a:off x="2716583" y="3088365"/>
            <a:ext cx="1661013" cy="41131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7B396EE2-FCBF-4DA2-A640-80056FA262F6}"/>
              </a:ext>
            </a:extLst>
          </p:cNvPr>
          <p:cNvSpPr/>
          <p:nvPr/>
        </p:nvSpPr>
        <p:spPr>
          <a:xfrm>
            <a:off x="2716583" y="3761589"/>
            <a:ext cx="1658204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Bcrypt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BEA1533-9FF6-4F0D-B1CA-DE3A52988837}"/>
              </a:ext>
            </a:extLst>
          </p:cNvPr>
          <p:cNvSpPr txBox="1"/>
          <p:nvPr/>
        </p:nvSpPr>
        <p:spPr>
          <a:xfrm>
            <a:off x="3142565" y="3416671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0D97E08-6A55-453F-BEFA-BD37C970DD7A}"/>
              </a:ext>
            </a:extLst>
          </p:cNvPr>
          <p:cNvSpPr txBox="1"/>
          <p:nvPr/>
        </p:nvSpPr>
        <p:spPr>
          <a:xfrm>
            <a:off x="3135687" y="4088818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327ABB3-A27B-4F19-A197-C47E558ECAE2}"/>
              </a:ext>
            </a:extLst>
          </p:cNvPr>
          <p:cNvSpPr txBox="1"/>
          <p:nvPr/>
        </p:nvSpPr>
        <p:spPr>
          <a:xfrm>
            <a:off x="704682" y="2688256"/>
            <a:ext cx="162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Route POST</a:t>
            </a:r>
          </a:p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Controller login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9C1F18A6-17A0-4318-8885-B614C0D01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02" y="3132021"/>
            <a:ext cx="1802003" cy="1728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AE457C6A-EE45-4177-9B9E-C5DDA456C426}"/>
              </a:ext>
            </a:extLst>
          </p:cNvPr>
          <p:cNvSpPr/>
          <p:nvPr/>
        </p:nvSpPr>
        <p:spPr>
          <a:xfrm>
            <a:off x="8206835" y="4221505"/>
            <a:ext cx="1787308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Méthode: get</a:t>
            </a:r>
          </a:p>
          <a:p>
            <a:pPr algn="ctr"/>
            <a:r>
              <a:rPr lang="fr-FR" sz="1050" b="1" dirty="0"/>
              <a:t>Route: checkAuth</a:t>
            </a:r>
            <a:endParaRPr lang="fr-FR" sz="1050" dirty="0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A3E3135E-8B9C-45FE-AD34-073F1AE590DF}"/>
              </a:ext>
            </a:extLst>
          </p:cNvPr>
          <p:cNvSpPr/>
          <p:nvPr/>
        </p:nvSpPr>
        <p:spPr>
          <a:xfrm>
            <a:off x="7490171" y="4220213"/>
            <a:ext cx="579200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Auth.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A0D32F04-3137-4552-AC94-424FD325E473}"/>
              </a:ext>
            </a:extLst>
          </p:cNvPr>
          <p:cNvSpPr/>
          <p:nvPr/>
        </p:nvSpPr>
        <p:spPr>
          <a:xfrm>
            <a:off x="10079018" y="3234764"/>
            <a:ext cx="1560353" cy="4113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B6AECD2D-6011-4EC6-9E68-D718406A7D9F}"/>
              </a:ext>
            </a:extLst>
          </p:cNvPr>
          <p:cNvSpPr/>
          <p:nvPr/>
        </p:nvSpPr>
        <p:spPr>
          <a:xfrm>
            <a:off x="10079018" y="4217435"/>
            <a:ext cx="1560353" cy="4113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84B89BC-8CF6-4A21-A4C6-E227538ED05C}"/>
              </a:ext>
            </a:extLst>
          </p:cNvPr>
          <p:cNvGrpSpPr/>
          <p:nvPr/>
        </p:nvGrpSpPr>
        <p:grpSpPr>
          <a:xfrm>
            <a:off x="4153331" y="1808211"/>
            <a:ext cx="3373231" cy="631900"/>
            <a:chOff x="4116940" y="1807631"/>
            <a:chExt cx="3373231" cy="63190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7E403F1-1D3B-4014-91E7-889DC1572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6940" y="1807631"/>
              <a:ext cx="3373231" cy="631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sp>
          <p:nvSpPr>
            <p:cNvPr id="14" name="Interdiction 13">
              <a:extLst>
                <a:ext uri="{FF2B5EF4-FFF2-40B4-BE49-F238E27FC236}">
                  <a16:creationId xmlns:a16="http://schemas.microsoft.com/office/drawing/2014/main" id="{50827E79-DAC8-46DA-BD77-97A258D8CFBE}"/>
                </a:ext>
              </a:extLst>
            </p:cNvPr>
            <p:cNvSpPr/>
            <p:nvPr/>
          </p:nvSpPr>
          <p:spPr>
            <a:xfrm>
              <a:off x="7002967" y="2010687"/>
              <a:ext cx="264254" cy="266494"/>
            </a:xfrm>
            <a:prstGeom prst="noSmoking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EA06AA12-1141-4171-87CC-DF138C049FCF}"/>
              </a:ext>
            </a:extLst>
          </p:cNvPr>
          <p:cNvSpPr txBox="1"/>
          <p:nvPr/>
        </p:nvSpPr>
        <p:spPr>
          <a:xfrm>
            <a:off x="5762889" y="3304773"/>
            <a:ext cx="110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Redirection</a:t>
            </a:r>
          </a:p>
        </p:txBody>
      </p:sp>
      <p:pic>
        <p:nvPicPr>
          <p:cNvPr id="32" name="Image 3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971C444-9C3A-468A-9F7C-A8BA011F1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65" y="3326462"/>
            <a:ext cx="1038010" cy="220578"/>
          </a:xfrm>
          <a:prstGeom prst="rect">
            <a:avLst/>
          </a:prstGeom>
        </p:spPr>
      </p:pic>
      <p:pic>
        <p:nvPicPr>
          <p:cNvPr id="33" name="Image 3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E516568-EB41-42CE-B310-5795C4848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808" y="4318245"/>
            <a:ext cx="1038010" cy="220578"/>
          </a:xfrm>
          <a:prstGeom prst="rect">
            <a:avLst/>
          </a:prstGeom>
        </p:spPr>
      </p:pic>
      <p:pic>
        <p:nvPicPr>
          <p:cNvPr id="77" name="Image 7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8C5F45-68B7-4894-B685-A55DB60BC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54" y="3196093"/>
            <a:ext cx="1038010" cy="2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2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B2024518-763E-4042-BE9E-564DFAE71BC1}"/>
              </a:ext>
            </a:extLst>
          </p:cNvPr>
          <p:cNvCxnSpPr>
            <a:cxnSpLocks/>
          </p:cNvCxnSpPr>
          <p:nvPr/>
        </p:nvCxnSpPr>
        <p:spPr>
          <a:xfrm flipH="1" flipV="1">
            <a:off x="4417610" y="5877754"/>
            <a:ext cx="2267386" cy="17009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2368257C-9CEF-43EC-979D-A8482A3E7DBF}"/>
              </a:ext>
            </a:extLst>
          </p:cNvPr>
          <p:cNvCxnSpPr>
            <a:cxnSpLocks/>
          </p:cNvCxnSpPr>
          <p:nvPr/>
        </p:nvCxnSpPr>
        <p:spPr>
          <a:xfrm>
            <a:off x="6771176" y="4013584"/>
            <a:ext cx="0" cy="1756669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13DC84D-ADB2-468E-8C7B-F5F169D71301}"/>
              </a:ext>
            </a:extLst>
          </p:cNvPr>
          <p:cNvCxnSpPr>
            <a:cxnSpLocks/>
          </p:cNvCxnSpPr>
          <p:nvPr/>
        </p:nvCxnSpPr>
        <p:spPr>
          <a:xfrm flipH="1">
            <a:off x="4640382" y="4007373"/>
            <a:ext cx="3869" cy="187038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9CA1B07-F0A6-4C1E-B03C-1B42242438C2}"/>
              </a:ext>
            </a:extLst>
          </p:cNvPr>
          <p:cNvCxnSpPr>
            <a:cxnSpLocks/>
          </p:cNvCxnSpPr>
          <p:nvPr/>
        </p:nvCxnSpPr>
        <p:spPr>
          <a:xfrm>
            <a:off x="6862595" y="3440386"/>
            <a:ext cx="3757969" cy="1364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D8BF2D0-A4CA-462C-AB09-C817083FFD6E}"/>
              </a:ext>
            </a:extLst>
          </p:cNvPr>
          <p:cNvCxnSpPr>
            <a:cxnSpLocks/>
          </p:cNvCxnSpPr>
          <p:nvPr/>
        </p:nvCxnSpPr>
        <p:spPr>
          <a:xfrm flipH="1">
            <a:off x="4635938" y="4014284"/>
            <a:ext cx="2151864" cy="3867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2CB24C1-B7C4-445C-B613-80AAAAA05FF0}"/>
              </a:ext>
            </a:extLst>
          </p:cNvPr>
          <p:cNvCxnSpPr>
            <a:cxnSpLocks/>
          </p:cNvCxnSpPr>
          <p:nvPr/>
        </p:nvCxnSpPr>
        <p:spPr>
          <a:xfrm flipH="1">
            <a:off x="5735631" y="2899224"/>
            <a:ext cx="6464" cy="1123623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La gestion des messages, quelles routes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EAC0134-30AE-428A-8E67-C221C1E6A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20" y="3489103"/>
            <a:ext cx="973385" cy="28534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EC443A6-7231-4F1E-AF3B-614478B5CE8E}"/>
              </a:ext>
            </a:extLst>
          </p:cNvPr>
          <p:cNvSpPr/>
          <p:nvPr/>
        </p:nvSpPr>
        <p:spPr>
          <a:xfrm>
            <a:off x="2214506" y="3432567"/>
            <a:ext cx="1661013" cy="3984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A31FDEBD-2608-4A1E-A382-FCFC4FB8E4CB}"/>
              </a:ext>
            </a:extLst>
          </p:cNvPr>
          <p:cNvSpPr/>
          <p:nvPr/>
        </p:nvSpPr>
        <p:spPr>
          <a:xfrm>
            <a:off x="2017826" y="2826271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A4DBB6D5-B903-4259-A501-45A0FA37AC55}"/>
              </a:ext>
            </a:extLst>
          </p:cNvPr>
          <p:cNvSpPr/>
          <p:nvPr/>
        </p:nvSpPr>
        <p:spPr>
          <a:xfrm>
            <a:off x="3989695" y="2819226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36722F1-65F1-4CAD-95A3-408E579B903D}"/>
              </a:ext>
            </a:extLst>
          </p:cNvPr>
          <p:cNvCxnSpPr>
            <a:cxnSpLocks/>
          </p:cNvCxnSpPr>
          <p:nvPr/>
        </p:nvCxnSpPr>
        <p:spPr>
          <a:xfrm>
            <a:off x="6845657" y="2410794"/>
            <a:ext cx="275" cy="1055128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BB947D2-4BF5-40EA-B354-987DFB23B430}"/>
              </a:ext>
            </a:extLst>
          </p:cNvPr>
          <p:cNvCxnSpPr>
            <a:cxnSpLocks/>
          </p:cNvCxnSpPr>
          <p:nvPr/>
        </p:nvCxnSpPr>
        <p:spPr>
          <a:xfrm flipH="1">
            <a:off x="4692061" y="2979696"/>
            <a:ext cx="2153596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BDE6864-74ED-4E7D-9710-E02976053F2E}"/>
              </a:ext>
            </a:extLst>
          </p:cNvPr>
          <p:cNvSpPr/>
          <p:nvPr/>
        </p:nvSpPr>
        <p:spPr>
          <a:xfrm>
            <a:off x="4876257" y="2773443"/>
            <a:ext cx="1787308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95000"/>
                  </a:schemeClr>
                </a:solidFill>
              </a:rPr>
              <a:t>Méthode: get</a:t>
            </a:r>
          </a:p>
          <a:p>
            <a:pPr algn="ctr"/>
            <a:r>
              <a:rPr lang="fr-FR" sz="1050" b="1" dirty="0">
                <a:solidFill>
                  <a:schemeClr val="bg1">
                    <a:lumMod val="95000"/>
                  </a:schemeClr>
                </a:solidFill>
              </a:rPr>
              <a:t>Route: getAllTopics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45B46B-B0CD-4EEA-ADE7-98778E1AE276}"/>
              </a:ext>
            </a:extLst>
          </p:cNvPr>
          <p:cNvSpPr txBox="1"/>
          <p:nvPr/>
        </p:nvSpPr>
        <p:spPr>
          <a:xfrm>
            <a:off x="4978616" y="2508790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Wall Groupomania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FEEB2C9-4347-4CA5-BDE1-671F15FD297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45657" y="2422725"/>
            <a:ext cx="3691465" cy="1364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57DE57B-21D2-43AA-8028-E72F6727712D}"/>
              </a:ext>
            </a:extLst>
          </p:cNvPr>
          <p:cNvSpPr/>
          <p:nvPr/>
        </p:nvSpPr>
        <p:spPr>
          <a:xfrm>
            <a:off x="8664939" y="2234786"/>
            <a:ext cx="1787308" cy="13899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Méthode: post</a:t>
            </a:r>
          </a:p>
          <a:p>
            <a:pPr algn="ctr"/>
            <a:r>
              <a:rPr lang="fr-FR" sz="1050" b="1" dirty="0"/>
              <a:t>Route: createTopic</a:t>
            </a:r>
          </a:p>
          <a:p>
            <a:pPr algn="ctr"/>
            <a:endParaRPr lang="fr-FR" sz="1050" b="1" dirty="0"/>
          </a:p>
          <a:p>
            <a:pPr algn="ctr"/>
            <a:r>
              <a:rPr lang="fr-FR" sz="1050" b="1" dirty="0"/>
              <a:t>nouveau topic </a:t>
            </a:r>
          </a:p>
          <a:p>
            <a:pPr algn="ctr"/>
            <a:r>
              <a:rPr lang="fr-FR" sz="1050" b="1" dirty="0"/>
              <a:t>OU</a:t>
            </a:r>
          </a:p>
          <a:p>
            <a:pPr algn="ctr"/>
            <a:r>
              <a:rPr lang="fr-FR" sz="1050" b="1" dirty="0"/>
              <a:t>réponse topic</a:t>
            </a:r>
            <a:endParaRPr lang="fr-FR" sz="105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E3D79409-1600-4461-B618-A77FD7579501}"/>
              </a:ext>
            </a:extLst>
          </p:cNvPr>
          <p:cNvSpPr/>
          <p:nvPr/>
        </p:nvSpPr>
        <p:spPr>
          <a:xfrm>
            <a:off x="3740090" y="5667691"/>
            <a:ext cx="1863857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Méthode: post</a:t>
            </a:r>
          </a:p>
          <a:p>
            <a:pPr algn="ctr"/>
            <a:r>
              <a:rPr lang="fr-FR" sz="1050" b="1" dirty="0"/>
              <a:t>Route: modifyMessage</a:t>
            </a:r>
            <a:endParaRPr lang="fr-FR" sz="105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F5493A4-ECF2-4043-9252-88C8FACF643B}"/>
              </a:ext>
            </a:extLst>
          </p:cNvPr>
          <p:cNvSpPr/>
          <p:nvPr/>
        </p:nvSpPr>
        <p:spPr>
          <a:xfrm>
            <a:off x="5866703" y="4969610"/>
            <a:ext cx="1863857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Méthode: delete</a:t>
            </a:r>
          </a:p>
          <a:p>
            <a:pPr algn="ctr"/>
            <a:r>
              <a:rPr lang="fr-FR" sz="1050" b="1" dirty="0"/>
              <a:t>Route: deleteMessage</a:t>
            </a:r>
            <a:endParaRPr lang="fr-FR" sz="1050" dirty="0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BFD67D7-BE1D-446B-8879-55CE027038B0}"/>
              </a:ext>
            </a:extLst>
          </p:cNvPr>
          <p:cNvSpPr/>
          <p:nvPr/>
        </p:nvSpPr>
        <p:spPr>
          <a:xfrm>
            <a:off x="4218153" y="2773442"/>
            <a:ext cx="599612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Auth.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480AA2F8-5773-4EA6-8757-021EDCB5192B}"/>
              </a:ext>
            </a:extLst>
          </p:cNvPr>
          <p:cNvSpPr/>
          <p:nvPr/>
        </p:nvSpPr>
        <p:spPr>
          <a:xfrm>
            <a:off x="6988094" y="2249394"/>
            <a:ext cx="579200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Auth.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6070149E-F70C-4C4C-91B5-6829FFD972BF}"/>
              </a:ext>
            </a:extLst>
          </p:cNvPr>
          <p:cNvSpPr/>
          <p:nvPr/>
        </p:nvSpPr>
        <p:spPr>
          <a:xfrm>
            <a:off x="3740090" y="4296008"/>
            <a:ext cx="1863857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93690BFA-D8CB-4964-A4ED-18CB48422E52}"/>
              </a:ext>
            </a:extLst>
          </p:cNvPr>
          <p:cNvSpPr/>
          <p:nvPr/>
        </p:nvSpPr>
        <p:spPr>
          <a:xfrm>
            <a:off x="5866703" y="4289195"/>
            <a:ext cx="1863857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3C91245-E7EC-4830-B64A-4B39F88C466D}"/>
              </a:ext>
            </a:extLst>
          </p:cNvPr>
          <p:cNvSpPr/>
          <p:nvPr/>
        </p:nvSpPr>
        <p:spPr>
          <a:xfrm>
            <a:off x="7669209" y="2234786"/>
            <a:ext cx="904665" cy="3984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Multer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E5E09B-086B-42C5-BE15-7CABB4A59E75}"/>
              </a:ext>
            </a:extLst>
          </p:cNvPr>
          <p:cNvSpPr/>
          <p:nvPr/>
        </p:nvSpPr>
        <p:spPr>
          <a:xfrm>
            <a:off x="3739274" y="4962124"/>
            <a:ext cx="1863857" cy="3984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Multer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B8DC05D-26F4-4BB3-8847-D9663431F6F3}"/>
              </a:ext>
            </a:extLst>
          </p:cNvPr>
          <p:cNvSpPr/>
          <p:nvPr/>
        </p:nvSpPr>
        <p:spPr>
          <a:xfrm>
            <a:off x="10537122" y="2230716"/>
            <a:ext cx="1560353" cy="4113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BACB63-0B74-4F84-BF14-84CF26B4203B}"/>
              </a:ext>
            </a:extLst>
          </p:cNvPr>
          <p:cNvSpPr/>
          <p:nvPr/>
        </p:nvSpPr>
        <p:spPr>
          <a:xfrm>
            <a:off x="5866703" y="5676640"/>
            <a:ext cx="1863857" cy="4113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4B4CA7CD-B88D-454C-AFBA-FA2164239878}"/>
              </a:ext>
            </a:extLst>
          </p:cNvPr>
          <p:cNvSpPr/>
          <p:nvPr/>
        </p:nvSpPr>
        <p:spPr>
          <a:xfrm>
            <a:off x="2214506" y="2100217"/>
            <a:ext cx="1661013" cy="41131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0B879D-DE7C-40D8-9589-C4E696A1C1B3}"/>
              </a:ext>
            </a:extLst>
          </p:cNvPr>
          <p:cNvSpPr/>
          <p:nvPr/>
        </p:nvSpPr>
        <p:spPr>
          <a:xfrm>
            <a:off x="2214506" y="2773441"/>
            <a:ext cx="1658204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Bcrypt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F47853-BD98-467D-8EC2-F5EBE2769AA2}"/>
              </a:ext>
            </a:extLst>
          </p:cNvPr>
          <p:cNvSpPr txBox="1"/>
          <p:nvPr/>
        </p:nvSpPr>
        <p:spPr>
          <a:xfrm>
            <a:off x="2640488" y="2428523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376BB-5B7C-4340-850C-9CD18D22B41D}"/>
              </a:ext>
            </a:extLst>
          </p:cNvPr>
          <p:cNvSpPr txBox="1"/>
          <p:nvPr/>
        </p:nvSpPr>
        <p:spPr>
          <a:xfrm>
            <a:off x="2633610" y="3100670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8AC96EF-216A-4E1E-876B-0868E447C000}"/>
              </a:ext>
            </a:extLst>
          </p:cNvPr>
          <p:cNvSpPr txBox="1"/>
          <p:nvPr/>
        </p:nvSpPr>
        <p:spPr>
          <a:xfrm>
            <a:off x="202605" y="1700108"/>
            <a:ext cx="162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Route POST</a:t>
            </a:r>
          </a:p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Controller login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A65ED660-DDF4-44CB-8312-C85383EAB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5" y="2143873"/>
            <a:ext cx="1802003" cy="1728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7F298C1-BA70-4775-9534-20F668092154}"/>
              </a:ext>
            </a:extLst>
          </p:cNvPr>
          <p:cNvSpPr/>
          <p:nvPr/>
        </p:nvSpPr>
        <p:spPr>
          <a:xfrm>
            <a:off x="6988094" y="3232065"/>
            <a:ext cx="579200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Auth.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5571A6B-5352-4537-A288-A2147675B76D}"/>
              </a:ext>
            </a:extLst>
          </p:cNvPr>
          <p:cNvSpPr/>
          <p:nvPr/>
        </p:nvSpPr>
        <p:spPr>
          <a:xfrm>
            <a:off x="7669209" y="3217457"/>
            <a:ext cx="904665" cy="3984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</a:rPr>
              <a:t>Multer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B14EA55-D66D-4B44-A398-CD519E58849A}"/>
              </a:ext>
            </a:extLst>
          </p:cNvPr>
          <p:cNvSpPr/>
          <p:nvPr/>
        </p:nvSpPr>
        <p:spPr>
          <a:xfrm>
            <a:off x="10537122" y="3213387"/>
            <a:ext cx="1560353" cy="4113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0EC8AC8-673F-4530-9AF4-BF67E7A615AB}"/>
              </a:ext>
            </a:extLst>
          </p:cNvPr>
          <p:cNvSpPr txBox="1"/>
          <p:nvPr/>
        </p:nvSpPr>
        <p:spPr>
          <a:xfrm>
            <a:off x="5261767" y="2313614"/>
            <a:ext cx="110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Redirection</a:t>
            </a:r>
          </a:p>
        </p:txBody>
      </p:sp>
      <p:pic>
        <p:nvPicPr>
          <p:cNvPr id="2" name="Image 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A749C52-0F24-4035-8DA2-7A326A805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293" y="2329485"/>
            <a:ext cx="1038010" cy="220578"/>
          </a:xfrm>
          <a:prstGeom prst="rect">
            <a:avLst/>
          </a:prstGeom>
        </p:spPr>
      </p:pic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D3F8044-07CC-467B-B9C5-6D5BAEC1E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26" y="3318711"/>
            <a:ext cx="1038010" cy="220578"/>
          </a:xfrm>
          <a:prstGeom prst="rect">
            <a:avLst/>
          </a:prstGeom>
        </p:spPr>
      </p:pic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F02C2EA-014D-484C-9F3F-412D1580A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87" y="2204553"/>
            <a:ext cx="1038010" cy="220578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A7FF598-683E-4030-B10D-3A8934C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75" y="5784474"/>
            <a:ext cx="1038010" cy="2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5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100" b="1" dirty="0" smtClean="0">
            <a:solidFill>
              <a:srgbClr val="0070C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10351</TotalTime>
  <Words>831</Words>
  <Application>Microsoft Office PowerPoint</Application>
  <PresentationFormat>Grand écran</PresentationFormat>
  <Paragraphs>267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303</cp:revision>
  <dcterms:created xsi:type="dcterms:W3CDTF">2020-01-31T07:48:10Z</dcterms:created>
  <dcterms:modified xsi:type="dcterms:W3CDTF">2020-09-11T14:45:12Z</dcterms:modified>
</cp:coreProperties>
</file>