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5" r:id="rId2"/>
    <p:sldId id="266" r:id="rId3"/>
    <p:sldId id="267"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E28"/>
    <a:srgbClr val="DFD8D0"/>
    <a:srgbClr val="FF5390"/>
    <a:srgbClr val="DF1B82"/>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5" d="100"/>
          <a:sy n="115" d="100"/>
        </p:scale>
        <p:origin x="378" y="1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5D1C3-6E63-4521-8C14-2989D22705C2}" type="datetimeFigureOut">
              <a:rPr lang="fr-FR" smtClean="0"/>
              <a:t>22/02/2021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02E99-9017-44F5-8204-9DD707C0FAC5}" type="slidenum">
              <a:rPr lang="fr-FR" smtClean="0"/>
              <a:t>‹N°›</a:t>
            </a:fld>
            <a:endParaRPr lang="fr-FR"/>
          </a:p>
        </p:txBody>
      </p:sp>
    </p:spTree>
    <p:extLst>
      <p:ext uri="{BB962C8B-B14F-4D97-AF65-F5344CB8AC3E}">
        <p14:creationId xmlns:p14="http://schemas.microsoft.com/office/powerpoint/2010/main" val="165940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E0AE0-D6EC-4A42-87DF-849ACDCB502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1FB3D6C-2E31-4723-A78F-E691DAD67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E67FA18-C741-4286-B092-CC83DFA4B69D}"/>
              </a:ext>
            </a:extLst>
          </p:cNvPr>
          <p:cNvSpPr>
            <a:spLocks noGrp="1"/>
          </p:cNvSpPr>
          <p:nvPr>
            <p:ph type="dt" sz="half" idx="10"/>
          </p:nvPr>
        </p:nvSpPr>
        <p:spPr/>
        <p:txBody>
          <a:bodyPr/>
          <a:lstStyle/>
          <a:p>
            <a:fld id="{A3697755-C6A2-49AA-9E1C-06544FAD7A9B}" type="datetime1">
              <a:rPr lang="fr-FR" smtClean="0"/>
              <a:t>22/02/2021</a:t>
            </a:fld>
            <a:endParaRPr lang="fr-FR"/>
          </a:p>
        </p:txBody>
      </p:sp>
      <p:sp>
        <p:nvSpPr>
          <p:cNvPr id="5" name="Espace réservé du pied de page 4">
            <a:extLst>
              <a:ext uri="{FF2B5EF4-FFF2-40B4-BE49-F238E27FC236}">
                <a16:creationId xmlns:a16="http://schemas.microsoft.com/office/drawing/2014/main" id="{5D6C5143-5981-454C-A92E-C34CD416E5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A39300-C06E-4A0B-9072-B0F7EC716863}"/>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222436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48C2A-89A4-42FE-8E42-1F8742698B0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8CC1160-67E3-4CA6-B344-101008B92FD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0A02582-E28F-491A-AF8E-1ABFC4A35B97}"/>
              </a:ext>
            </a:extLst>
          </p:cNvPr>
          <p:cNvSpPr>
            <a:spLocks noGrp="1"/>
          </p:cNvSpPr>
          <p:nvPr>
            <p:ph type="dt" sz="half" idx="10"/>
          </p:nvPr>
        </p:nvSpPr>
        <p:spPr/>
        <p:txBody>
          <a:bodyPr/>
          <a:lstStyle/>
          <a:p>
            <a:fld id="{D4BD6D72-B2D5-4D9D-B12B-961369F19B8F}" type="datetime1">
              <a:rPr lang="fr-FR" smtClean="0"/>
              <a:t>22/02/2021</a:t>
            </a:fld>
            <a:endParaRPr lang="fr-FR"/>
          </a:p>
        </p:txBody>
      </p:sp>
      <p:sp>
        <p:nvSpPr>
          <p:cNvPr id="5" name="Espace réservé du pied de page 4">
            <a:extLst>
              <a:ext uri="{FF2B5EF4-FFF2-40B4-BE49-F238E27FC236}">
                <a16:creationId xmlns:a16="http://schemas.microsoft.com/office/drawing/2014/main" id="{C9957C10-DD9D-4795-86A9-09942792C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8DC872-86A6-4956-BDB1-4BC495534032}"/>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234841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287AEB-970C-47F9-A806-09E7BBBED99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3347C1B-4105-426A-8DFB-D1E97BBD68E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8FE768-46B9-41E9-ACEB-15186F0543EF}"/>
              </a:ext>
            </a:extLst>
          </p:cNvPr>
          <p:cNvSpPr>
            <a:spLocks noGrp="1"/>
          </p:cNvSpPr>
          <p:nvPr>
            <p:ph type="dt" sz="half" idx="10"/>
          </p:nvPr>
        </p:nvSpPr>
        <p:spPr/>
        <p:txBody>
          <a:bodyPr/>
          <a:lstStyle/>
          <a:p>
            <a:fld id="{240F0ABE-EFBE-4707-90CE-C417805A5E9C}" type="datetime1">
              <a:rPr lang="fr-FR" smtClean="0"/>
              <a:t>22/02/2021</a:t>
            </a:fld>
            <a:endParaRPr lang="fr-FR"/>
          </a:p>
        </p:txBody>
      </p:sp>
      <p:sp>
        <p:nvSpPr>
          <p:cNvPr id="5" name="Espace réservé du pied de page 4">
            <a:extLst>
              <a:ext uri="{FF2B5EF4-FFF2-40B4-BE49-F238E27FC236}">
                <a16:creationId xmlns:a16="http://schemas.microsoft.com/office/drawing/2014/main" id="{96A8B625-707E-4A02-9832-61CB3A7E0B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9CCA3A-AC61-4AC7-A9DD-C36F6A9EB64A}"/>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39752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32CB2-3C67-40A3-B3DE-56B1C00E89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52572B-D0A2-4311-8259-6C9F6661657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329ED0-9C7A-43C3-A716-B3A07CC83386}"/>
              </a:ext>
            </a:extLst>
          </p:cNvPr>
          <p:cNvSpPr>
            <a:spLocks noGrp="1"/>
          </p:cNvSpPr>
          <p:nvPr>
            <p:ph type="dt" sz="half" idx="10"/>
          </p:nvPr>
        </p:nvSpPr>
        <p:spPr/>
        <p:txBody>
          <a:bodyPr/>
          <a:lstStyle/>
          <a:p>
            <a:fld id="{B66ABF87-FCE9-48C7-85A2-847EC06E3B6B}" type="datetime1">
              <a:rPr lang="fr-FR" smtClean="0"/>
              <a:t>22/02/2021</a:t>
            </a:fld>
            <a:endParaRPr lang="fr-FR"/>
          </a:p>
        </p:txBody>
      </p:sp>
      <p:sp>
        <p:nvSpPr>
          <p:cNvPr id="5" name="Espace réservé du pied de page 4">
            <a:extLst>
              <a:ext uri="{FF2B5EF4-FFF2-40B4-BE49-F238E27FC236}">
                <a16:creationId xmlns:a16="http://schemas.microsoft.com/office/drawing/2014/main" id="{28A448EB-21C2-4FC3-8FD0-BE875E8271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1103B3-DF16-4118-B482-5C58F7D7E482}"/>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308378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61B69-DA46-42BC-AB22-10765684E86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3F1DE8D-B549-47BF-9F90-F934CC27D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7025CD-52B3-456B-8AAA-B71FCF0B60E3}"/>
              </a:ext>
            </a:extLst>
          </p:cNvPr>
          <p:cNvSpPr>
            <a:spLocks noGrp="1"/>
          </p:cNvSpPr>
          <p:nvPr>
            <p:ph type="dt" sz="half" idx="10"/>
          </p:nvPr>
        </p:nvSpPr>
        <p:spPr/>
        <p:txBody>
          <a:bodyPr/>
          <a:lstStyle/>
          <a:p>
            <a:fld id="{CFA07B6B-19BC-406A-A5B8-0843DEC55AFE}" type="datetime1">
              <a:rPr lang="fr-FR" smtClean="0"/>
              <a:t>22/02/2021</a:t>
            </a:fld>
            <a:endParaRPr lang="fr-FR"/>
          </a:p>
        </p:txBody>
      </p:sp>
      <p:sp>
        <p:nvSpPr>
          <p:cNvPr id="5" name="Espace réservé du pied de page 4">
            <a:extLst>
              <a:ext uri="{FF2B5EF4-FFF2-40B4-BE49-F238E27FC236}">
                <a16:creationId xmlns:a16="http://schemas.microsoft.com/office/drawing/2014/main" id="{BEED4FDF-7FB6-402D-B10A-A4E9C1FC24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5DE436-0BFA-478B-8842-82C6621BEFBC}"/>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100457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2CDBC-F651-4A9C-AA18-8998E005F03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D51E02-1E2E-4801-B472-6ACE62B8BD4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DAB0554-1736-4AC7-AB2A-728B5FC0BCC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BC896C4-3230-4A99-861E-C76BF901E88B}"/>
              </a:ext>
            </a:extLst>
          </p:cNvPr>
          <p:cNvSpPr>
            <a:spLocks noGrp="1"/>
          </p:cNvSpPr>
          <p:nvPr>
            <p:ph type="dt" sz="half" idx="10"/>
          </p:nvPr>
        </p:nvSpPr>
        <p:spPr/>
        <p:txBody>
          <a:bodyPr/>
          <a:lstStyle/>
          <a:p>
            <a:fld id="{2F46A20F-AFA4-4A4B-915A-2F2E2B5D5E79}" type="datetime1">
              <a:rPr lang="fr-FR" smtClean="0"/>
              <a:t>22/02/2021</a:t>
            </a:fld>
            <a:endParaRPr lang="fr-FR"/>
          </a:p>
        </p:txBody>
      </p:sp>
      <p:sp>
        <p:nvSpPr>
          <p:cNvPr id="6" name="Espace réservé du pied de page 5">
            <a:extLst>
              <a:ext uri="{FF2B5EF4-FFF2-40B4-BE49-F238E27FC236}">
                <a16:creationId xmlns:a16="http://schemas.microsoft.com/office/drawing/2014/main" id="{471EBC63-04D9-4E5A-8FD2-2FF7001CFB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3C6627-E08B-4B50-8E0F-FC1787147345}"/>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93136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F27A0-3A0A-40F9-8ED0-D2F72CA6C54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CF3BA5A-9598-4193-8532-5D069B6BB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8B3F8D-2B17-4987-B46E-6B135834A3B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10702EE-F0FF-4573-AE58-87234354D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B2783F-BA26-441F-BD60-AFFD21BA05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72DCBC1-81CF-4FE6-A226-DED71548B41C}"/>
              </a:ext>
            </a:extLst>
          </p:cNvPr>
          <p:cNvSpPr>
            <a:spLocks noGrp="1"/>
          </p:cNvSpPr>
          <p:nvPr>
            <p:ph type="dt" sz="half" idx="10"/>
          </p:nvPr>
        </p:nvSpPr>
        <p:spPr/>
        <p:txBody>
          <a:bodyPr/>
          <a:lstStyle/>
          <a:p>
            <a:fld id="{9428248C-B9AF-430C-92E3-41227FC2FC3D}" type="datetime1">
              <a:rPr lang="fr-FR" smtClean="0"/>
              <a:t>22/02/2021</a:t>
            </a:fld>
            <a:endParaRPr lang="fr-FR"/>
          </a:p>
        </p:txBody>
      </p:sp>
      <p:sp>
        <p:nvSpPr>
          <p:cNvPr id="8" name="Espace réservé du pied de page 7">
            <a:extLst>
              <a:ext uri="{FF2B5EF4-FFF2-40B4-BE49-F238E27FC236}">
                <a16:creationId xmlns:a16="http://schemas.microsoft.com/office/drawing/2014/main" id="{1F2BAA71-26E4-48B4-A87C-813D69765E8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9BC718E-085A-4BFD-98BC-F04A3AB844D2}"/>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107198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5A842-DF21-4E09-BD95-C1B0A661AA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6E04652-B851-44EE-B25C-5F482A355958}"/>
              </a:ext>
            </a:extLst>
          </p:cNvPr>
          <p:cNvSpPr>
            <a:spLocks noGrp="1"/>
          </p:cNvSpPr>
          <p:nvPr>
            <p:ph type="dt" sz="half" idx="10"/>
          </p:nvPr>
        </p:nvSpPr>
        <p:spPr/>
        <p:txBody>
          <a:bodyPr/>
          <a:lstStyle/>
          <a:p>
            <a:fld id="{8E1E2368-F279-4381-9A3A-B221586C087D}" type="datetime1">
              <a:rPr lang="fr-FR" smtClean="0"/>
              <a:t>22/02/2021</a:t>
            </a:fld>
            <a:endParaRPr lang="fr-FR"/>
          </a:p>
        </p:txBody>
      </p:sp>
      <p:sp>
        <p:nvSpPr>
          <p:cNvPr id="4" name="Espace réservé du pied de page 3">
            <a:extLst>
              <a:ext uri="{FF2B5EF4-FFF2-40B4-BE49-F238E27FC236}">
                <a16:creationId xmlns:a16="http://schemas.microsoft.com/office/drawing/2014/main" id="{28511483-0F8D-4377-98D1-3699B3501A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A9AD1F-6D79-43A5-9409-0BCE027687E9}"/>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325284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E7FE28C-CC11-4FE9-A8AE-C439CDD04F60}"/>
              </a:ext>
            </a:extLst>
          </p:cNvPr>
          <p:cNvSpPr>
            <a:spLocks noGrp="1"/>
          </p:cNvSpPr>
          <p:nvPr>
            <p:ph type="dt" sz="half" idx="10"/>
          </p:nvPr>
        </p:nvSpPr>
        <p:spPr/>
        <p:txBody>
          <a:bodyPr/>
          <a:lstStyle/>
          <a:p>
            <a:fld id="{7FD85451-7696-4FA6-92CA-66A99CA14340}" type="datetime1">
              <a:rPr lang="fr-FR" smtClean="0"/>
              <a:t>22/02/2021</a:t>
            </a:fld>
            <a:endParaRPr lang="fr-FR"/>
          </a:p>
        </p:txBody>
      </p:sp>
      <p:sp>
        <p:nvSpPr>
          <p:cNvPr id="3" name="Espace réservé du pied de page 2">
            <a:extLst>
              <a:ext uri="{FF2B5EF4-FFF2-40B4-BE49-F238E27FC236}">
                <a16:creationId xmlns:a16="http://schemas.microsoft.com/office/drawing/2014/main" id="{636ADF59-B1CE-4385-8761-BFBB44AA16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E15CA98-E87C-4CF7-93A6-5D7F6625BAF3}"/>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283214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B3685-BF4C-451D-9B44-D9962203CF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E62CD4-B900-4210-BD5D-85C1026B0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0CF04D2-7440-4975-9DC5-D68EB9359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84889-E4DA-45CB-80D1-02E59D620D33}"/>
              </a:ext>
            </a:extLst>
          </p:cNvPr>
          <p:cNvSpPr>
            <a:spLocks noGrp="1"/>
          </p:cNvSpPr>
          <p:nvPr>
            <p:ph type="dt" sz="half" idx="10"/>
          </p:nvPr>
        </p:nvSpPr>
        <p:spPr/>
        <p:txBody>
          <a:bodyPr/>
          <a:lstStyle/>
          <a:p>
            <a:fld id="{207DC3EF-D969-49AD-AB57-4A0AC54A0B5A}" type="datetime1">
              <a:rPr lang="fr-FR" smtClean="0"/>
              <a:t>22/02/2021</a:t>
            </a:fld>
            <a:endParaRPr lang="fr-FR"/>
          </a:p>
        </p:txBody>
      </p:sp>
      <p:sp>
        <p:nvSpPr>
          <p:cNvPr id="6" name="Espace réservé du pied de page 5">
            <a:extLst>
              <a:ext uri="{FF2B5EF4-FFF2-40B4-BE49-F238E27FC236}">
                <a16:creationId xmlns:a16="http://schemas.microsoft.com/office/drawing/2014/main" id="{48177246-7D59-4B24-B117-5DC4B29273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BE532C-1553-4D49-9669-C7337CA6732E}"/>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204821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C796D-A20A-42C3-BCA5-F09D2D8F6E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069AFA6-AFA9-4870-985A-5BB430542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6D8350-E278-4737-8CCA-C80D78952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BFC1C3-C432-4C3E-A0E1-2EB4AC301D3F}"/>
              </a:ext>
            </a:extLst>
          </p:cNvPr>
          <p:cNvSpPr>
            <a:spLocks noGrp="1"/>
          </p:cNvSpPr>
          <p:nvPr>
            <p:ph type="dt" sz="half" idx="10"/>
          </p:nvPr>
        </p:nvSpPr>
        <p:spPr/>
        <p:txBody>
          <a:bodyPr/>
          <a:lstStyle/>
          <a:p>
            <a:fld id="{8AF2B07B-7576-4992-81F0-8505EB96A040}" type="datetime1">
              <a:rPr lang="fr-FR" smtClean="0"/>
              <a:t>22/02/2021</a:t>
            </a:fld>
            <a:endParaRPr lang="fr-FR"/>
          </a:p>
        </p:txBody>
      </p:sp>
      <p:sp>
        <p:nvSpPr>
          <p:cNvPr id="6" name="Espace réservé du pied de page 5">
            <a:extLst>
              <a:ext uri="{FF2B5EF4-FFF2-40B4-BE49-F238E27FC236}">
                <a16:creationId xmlns:a16="http://schemas.microsoft.com/office/drawing/2014/main" id="{5D68F672-837B-437B-899B-025C44BF15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69AE9D-D8DF-4AEC-8E60-5B9C3ACB26B7}"/>
              </a:ext>
            </a:extLst>
          </p:cNvPr>
          <p:cNvSpPr>
            <a:spLocks noGrp="1"/>
          </p:cNvSpPr>
          <p:nvPr>
            <p:ph type="sldNum" sz="quarter" idx="12"/>
          </p:nvPr>
        </p:nvSpPr>
        <p:spPr/>
        <p:txBody>
          <a:bodyPr/>
          <a:lstStyle/>
          <a:p>
            <a:fld id="{773EC446-1938-4A10-9538-8DB375F41CA8}" type="slidenum">
              <a:rPr lang="fr-FR" smtClean="0"/>
              <a:t>‹N°›</a:t>
            </a:fld>
            <a:endParaRPr lang="fr-FR"/>
          </a:p>
        </p:txBody>
      </p:sp>
    </p:spTree>
    <p:extLst>
      <p:ext uri="{BB962C8B-B14F-4D97-AF65-F5344CB8AC3E}">
        <p14:creationId xmlns:p14="http://schemas.microsoft.com/office/powerpoint/2010/main" val="187192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6FDAE15-36D8-4D73-B927-839291FF9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DFF9574-45C7-4B4F-945E-B8792B710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D18783-0444-4D15-9380-4B3D893EE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9D3D6-FF2F-433D-9F4E-76C28DA15067}" type="datetime1">
              <a:rPr lang="fr-FR" smtClean="0"/>
              <a:t>22/02/2021</a:t>
            </a:fld>
            <a:endParaRPr lang="fr-FR"/>
          </a:p>
        </p:txBody>
      </p:sp>
      <p:sp>
        <p:nvSpPr>
          <p:cNvPr id="5" name="Espace réservé du pied de page 4">
            <a:extLst>
              <a:ext uri="{FF2B5EF4-FFF2-40B4-BE49-F238E27FC236}">
                <a16:creationId xmlns:a16="http://schemas.microsoft.com/office/drawing/2014/main" id="{B86B8F29-00C9-472B-A1D9-771768E7D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C287712-4C01-4538-A6CC-9D03D57D85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EC446-1938-4A10-9538-8DB375F41CA8}" type="slidenum">
              <a:rPr lang="fr-FR" smtClean="0"/>
              <a:t>‹N°›</a:t>
            </a:fld>
            <a:endParaRPr lang="fr-FR"/>
          </a:p>
        </p:txBody>
      </p:sp>
    </p:spTree>
    <p:extLst>
      <p:ext uri="{BB962C8B-B14F-4D97-AF65-F5344CB8AC3E}">
        <p14:creationId xmlns:p14="http://schemas.microsoft.com/office/powerpoint/2010/main" val="632633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26607F1-9694-4350-9B5C-0A2EFAFF0F2B}"/>
              </a:ext>
            </a:extLst>
          </p:cNvPr>
          <p:cNvSpPr/>
          <p:nvPr/>
        </p:nvSpPr>
        <p:spPr>
          <a:xfrm>
            <a:off x="0" y="0"/>
            <a:ext cx="12192000" cy="6858000"/>
          </a:xfrm>
          <a:prstGeom prst="rect">
            <a:avLst/>
          </a:prstGeom>
          <a:solidFill>
            <a:srgbClr val="DFD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5" name="Image 54" descr="Une image contenant personne, homme, posant, mâle&#10;&#10;Description générée automatiquement">
            <a:extLst>
              <a:ext uri="{FF2B5EF4-FFF2-40B4-BE49-F238E27FC236}">
                <a16:creationId xmlns:a16="http://schemas.microsoft.com/office/drawing/2014/main" id="{7087F12F-D392-4EEB-8F5D-529CBFD0B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7" y="951005"/>
            <a:ext cx="2501542" cy="3752663"/>
          </a:xfrm>
          <a:prstGeom prst="rect">
            <a:avLst/>
          </a:prstGeom>
        </p:spPr>
      </p:pic>
      <p:sp>
        <p:nvSpPr>
          <p:cNvPr id="2" name="Rectangle 1">
            <a:extLst>
              <a:ext uri="{FF2B5EF4-FFF2-40B4-BE49-F238E27FC236}">
                <a16:creationId xmlns:a16="http://schemas.microsoft.com/office/drawing/2014/main" id="{A8617877-2543-4E5A-BEEB-D9C900CFFAE7}"/>
              </a:ext>
            </a:extLst>
          </p:cNvPr>
          <p:cNvSpPr/>
          <p:nvPr/>
        </p:nvSpPr>
        <p:spPr>
          <a:xfrm>
            <a:off x="0" y="0"/>
            <a:ext cx="12192000" cy="7715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Montserrat" panose="00000500000000000000" pitchFamily="50" charset="0"/>
              </a:rPr>
              <a:t>    </a:t>
            </a:r>
            <a:r>
              <a:rPr lang="fr-FR" sz="3200" b="1" dirty="0">
                <a:latin typeface="Montserrat" panose="00000500000000000000" pitchFamily="50" charset="0"/>
              </a:rPr>
              <a:t>Saïd – L’épicurien</a:t>
            </a:r>
            <a:endParaRPr lang="fr-FR" b="1" dirty="0">
              <a:latin typeface="Montserrat" panose="00000500000000000000" pitchFamily="50" charset="0"/>
            </a:endParaRPr>
          </a:p>
        </p:txBody>
      </p:sp>
      <p:sp>
        <p:nvSpPr>
          <p:cNvPr id="4" name="Rectangle 3">
            <a:extLst>
              <a:ext uri="{FF2B5EF4-FFF2-40B4-BE49-F238E27FC236}">
                <a16:creationId xmlns:a16="http://schemas.microsoft.com/office/drawing/2014/main" id="{F1A0E2ED-08E6-40D2-BCCD-D3A47FBD417A}"/>
              </a:ext>
            </a:extLst>
          </p:cNvPr>
          <p:cNvSpPr/>
          <p:nvPr/>
        </p:nvSpPr>
        <p:spPr>
          <a:xfrm>
            <a:off x="343831" y="4938258"/>
            <a:ext cx="2501775" cy="5765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latin typeface="Montserrat" panose="00000500000000000000" pitchFamily="50" charset="0"/>
              </a:rPr>
              <a:t>« Le café est un voyage partagé, un instant de découverte »</a:t>
            </a:r>
          </a:p>
        </p:txBody>
      </p:sp>
      <p:sp>
        <p:nvSpPr>
          <p:cNvPr id="6" name="ZoneTexte 5">
            <a:extLst>
              <a:ext uri="{FF2B5EF4-FFF2-40B4-BE49-F238E27FC236}">
                <a16:creationId xmlns:a16="http://schemas.microsoft.com/office/drawing/2014/main" id="{F5E6A1D8-6BDB-494C-99E3-A7A1DFA64A2C}"/>
              </a:ext>
            </a:extLst>
          </p:cNvPr>
          <p:cNvSpPr txBox="1"/>
          <p:nvPr/>
        </p:nvSpPr>
        <p:spPr>
          <a:xfrm>
            <a:off x="284746" y="5645877"/>
            <a:ext cx="2477193" cy="1031051"/>
          </a:xfrm>
          <a:prstGeom prst="rect">
            <a:avLst/>
          </a:prstGeom>
          <a:noFill/>
        </p:spPr>
        <p:txBody>
          <a:bodyPr wrap="square" rtlCol="0">
            <a:spAutoFit/>
          </a:bodyPr>
          <a:lstStyle/>
          <a:p>
            <a:r>
              <a:rPr lang="fr-FR" sz="1100" dirty="0">
                <a:latin typeface="Montserrat" panose="00000500000000000000" pitchFamily="50" charset="0"/>
              </a:rPr>
              <a:t>Informations personnelles</a:t>
            </a:r>
          </a:p>
          <a:p>
            <a:endParaRPr lang="fr-FR" sz="1000" b="1" dirty="0">
              <a:solidFill>
                <a:srgbClr val="00B0F0"/>
              </a:solidFill>
              <a:latin typeface="Montserrat" panose="00000500000000000000" pitchFamily="50" charset="0"/>
            </a:endParaRPr>
          </a:p>
          <a:p>
            <a:r>
              <a:rPr lang="fr-FR" sz="1000" b="1" dirty="0">
                <a:solidFill>
                  <a:srgbClr val="00B0F0"/>
                </a:solidFill>
                <a:latin typeface="Montserrat" panose="00000500000000000000" pitchFamily="50" charset="0"/>
              </a:rPr>
              <a:t>Âge : 40 ans</a:t>
            </a:r>
          </a:p>
          <a:p>
            <a:r>
              <a:rPr lang="fr-FR" sz="1000" b="1" dirty="0">
                <a:solidFill>
                  <a:srgbClr val="00B0F0"/>
                </a:solidFill>
                <a:latin typeface="Montserrat" panose="00000500000000000000" pitchFamily="50" charset="0"/>
              </a:rPr>
              <a:t>Profession : Designer</a:t>
            </a:r>
          </a:p>
          <a:p>
            <a:r>
              <a:rPr lang="fr-FR" sz="1000" b="1" dirty="0">
                <a:solidFill>
                  <a:srgbClr val="00B0F0"/>
                </a:solidFill>
                <a:latin typeface="Montserrat" panose="00000500000000000000" pitchFamily="50" charset="0"/>
              </a:rPr>
              <a:t>Situation familiale : Pacsé</a:t>
            </a:r>
          </a:p>
          <a:p>
            <a:r>
              <a:rPr lang="fr-FR" sz="1000" b="1" dirty="0">
                <a:solidFill>
                  <a:srgbClr val="00B0F0"/>
                </a:solidFill>
                <a:latin typeface="Montserrat" panose="00000500000000000000" pitchFamily="50" charset="0"/>
              </a:rPr>
              <a:t>Localisation : Asnières</a:t>
            </a:r>
          </a:p>
        </p:txBody>
      </p:sp>
      <p:sp>
        <p:nvSpPr>
          <p:cNvPr id="12" name="Rectangle 11">
            <a:extLst>
              <a:ext uri="{FF2B5EF4-FFF2-40B4-BE49-F238E27FC236}">
                <a16:creationId xmlns:a16="http://schemas.microsoft.com/office/drawing/2014/main" id="{4B7EB8D2-BEAA-41EB-8C34-8C37635C2B84}"/>
              </a:ext>
            </a:extLst>
          </p:cNvPr>
          <p:cNvSpPr/>
          <p:nvPr/>
        </p:nvSpPr>
        <p:spPr>
          <a:xfrm>
            <a:off x="3542602" y="928230"/>
            <a:ext cx="3821086" cy="1330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latin typeface="Montserrat" panose="00000500000000000000" pitchFamily="50" charset="0"/>
              </a:rPr>
              <a:t>Biographie</a:t>
            </a:r>
          </a:p>
          <a:p>
            <a:pPr algn="just"/>
            <a:endParaRPr lang="fr-FR" sz="1200" dirty="0">
              <a:latin typeface="Montserrat" panose="00000500000000000000" pitchFamily="50" charset="0"/>
            </a:endParaRPr>
          </a:p>
          <a:p>
            <a:pPr algn="just"/>
            <a:r>
              <a:rPr lang="fr-FR" sz="1100" dirty="0">
                <a:latin typeface="Montserrat" panose="00000500000000000000" pitchFamily="50" charset="0"/>
              </a:rPr>
              <a:t>Saïd est pacsé et a un enfant, il vit en centre-ville. Il est designer pour une agence web depuis 10 ans. Il aime la randonnée et la natation. Les moments de partage et de convivialité avec ses proches sont indispensables à son équilibre. </a:t>
            </a:r>
          </a:p>
        </p:txBody>
      </p:sp>
      <p:sp>
        <p:nvSpPr>
          <p:cNvPr id="13" name="ZoneTexte 12">
            <a:extLst>
              <a:ext uri="{FF2B5EF4-FFF2-40B4-BE49-F238E27FC236}">
                <a16:creationId xmlns:a16="http://schemas.microsoft.com/office/drawing/2014/main" id="{BEE7AC6D-3EE5-45B6-96CF-7EB316377C20}"/>
              </a:ext>
            </a:extLst>
          </p:cNvPr>
          <p:cNvSpPr txBox="1"/>
          <p:nvPr/>
        </p:nvSpPr>
        <p:spPr>
          <a:xfrm>
            <a:off x="3509521" y="2948800"/>
            <a:ext cx="3821086" cy="1661993"/>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Besoins / Objectifs</a:t>
            </a:r>
          </a:p>
          <a:p>
            <a:pPr algn="just"/>
            <a:endParaRPr lang="fr-FR" sz="1100" dirty="0">
              <a:solidFill>
                <a:srgbClr val="00B0F0"/>
              </a:solidFill>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Varier les plaisirs</a:t>
            </a:r>
          </a:p>
          <a:p>
            <a:pPr algn="just"/>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Accompagner son café d’une gourmandise</a:t>
            </a:r>
          </a:p>
          <a:p>
            <a:pPr algn="just"/>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Profiter d’un moment de partage</a:t>
            </a:r>
          </a:p>
          <a:p>
            <a:pPr marL="171450" indent="-171450" algn="just">
              <a:buFont typeface="Courier New" panose="02070309020205020404" pitchFamily="49" charset="0"/>
              <a:buChar char="o"/>
            </a:pPr>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Utiliser des produits recyclables / biodégradables</a:t>
            </a:r>
          </a:p>
        </p:txBody>
      </p:sp>
      <p:sp>
        <p:nvSpPr>
          <p:cNvPr id="14" name="ZoneTexte 13">
            <a:extLst>
              <a:ext uri="{FF2B5EF4-FFF2-40B4-BE49-F238E27FC236}">
                <a16:creationId xmlns:a16="http://schemas.microsoft.com/office/drawing/2014/main" id="{3FC968FB-2A27-49A5-8DB3-93A867AE312B}"/>
              </a:ext>
            </a:extLst>
          </p:cNvPr>
          <p:cNvSpPr txBox="1"/>
          <p:nvPr/>
        </p:nvSpPr>
        <p:spPr>
          <a:xfrm>
            <a:off x="3514021" y="4717686"/>
            <a:ext cx="3909757" cy="430887"/>
          </a:xfrm>
          <a:prstGeom prst="rect">
            <a:avLst/>
          </a:prstGeom>
          <a:noFill/>
        </p:spPr>
        <p:txBody>
          <a:bodyPr wrap="square" rtlCol="0">
            <a:spAutoFit/>
          </a:bodyPr>
          <a:lstStyle/>
          <a:p>
            <a:r>
              <a:rPr lang="fr-FR" sz="1100" b="1" dirty="0">
                <a:latin typeface="Montserrat" panose="00000500000000000000" pitchFamily="50" charset="0"/>
              </a:rPr>
              <a:t>User story </a:t>
            </a:r>
            <a:r>
              <a:rPr lang="fr-FR" sz="1100" dirty="0">
                <a:latin typeface="Montserrat" panose="00000500000000000000" pitchFamily="50" charset="0"/>
              </a:rPr>
              <a:t>: « En tant que buveur de café, je voudrais découvrir de nouvelles saveurs afin de m’évader »</a:t>
            </a:r>
          </a:p>
        </p:txBody>
      </p:sp>
      <p:sp>
        <p:nvSpPr>
          <p:cNvPr id="15" name="ZoneTexte 14">
            <a:extLst>
              <a:ext uri="{FF2B5EF4-FFF2-40B4-BE49-F238E27FC236}">
                <a16:creationId xmlns:a16="http://schemas.microsoft.com/office/drawing/2014/main" id="{C74500BE-537D-4EC3-B43D-AF2AEB5494B9}"/>
              </a:ext>
            </a:extLst>
          </p:cNvPr>
          <p:cNvSpPr txBox="1"/>
          <p:nvPr/>
        </p:nvSpPr>
        <p:spPr>
          <a:xfrm>
            <a:off x="3504000" y="5253496"/>
            <a:ext cx="3919777" cy="1492716"/>
          </a:xfrm>
          <a:prstGeom prst="rect">
            <a:avLst/>
          </a:prstGeom>
          <a:noFill/>
        </p:spPr>
        <p:txBody>
          <a:bodyPr wrap="square" rtlCol="0">
            <a:spAutoFit/>
          </a:bodyPr>
          <a:lstStyle/>
          <a:p>
            <a:r>
              <a:rPr lang="fr-FR" sz="1400" b="1" dirty="0">
                <a:solidFill>
                  <a:srgbClr val="00B0F0"/>
                </a:solidFill>
                <a:latin typeface="Montserrat" panose="00000500000000000000" pitchFamily="50" charset="0"/>
              </a:rPr>
              <a:t>Frustrations</a:t>
            </a:r>
          </a:p>
          <a:p>
            <a:endParaRPr lang="fr-FR" sz="1100" dirty="0">
              <a:solidFill>
                <a:srgbClr val="00B0F0"/>
              </a:solidFill>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Des capsules faites d’aluminium</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 manque d’originalité dans les saveurs proposées</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Une qualité variables des produits</a:t>
            </a:r>
          </a:p>
        </p:txBody>
      </p:sp>
      <p:sp>
        <p:nvSpPr>
          <p:cNvPr id="16" name="ZoneTexte 15">
            <a:extLst>
              <a:ext uri="{FF2B5EF4-FFF2-40B4-BE49-F238E27FC236}">
                <a16:creationId xmlns:a16="http://schemas.microsoft.com/office/drawing/2014/main" id="{35168E85-B0D8-406B-B643-A97EB8D01295}"/>
              </a:ext>
            </a:extLst>
          </p:cNvPr>
          <p:cNvSpPr txBox="1"/>
          <p:nvPr/>
        </p:nvSpPr>
        <p:spPr>
          <a:xfrm>
            <a:off x="8097979" y="863526"/>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Personnalité</a:t>
            </a:r>
          </a:p>
        </p:txBody>
      </p:sp>
      <p:sp>
        <p:nvSpPr>
          <p:cNvPr id="17" name="ZoneTexte 16">
            <a:extLst>
              <a:ext uri="{FF2B5EF4-FFF2-40B4-BE49-F238E27FC236}">
                <a16:creationId xmlns:a16="http://schemas.microsoft.com/office/drawing/2014/main" id="{625E64D9-B883-42B5-81B0-FF694D900649}"/>
              </a:ext>
            </a:extLst>
          </p:cNvPr>
          <p:cNvSpPr txBox="1"/>
          <p:nvPr/>
        </p:nvSpPr>
        <p:spPr>
          <a:xfrm>
            <a:off x="8146080" y="3818596"/>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Motivations</a:t>
            </a:r>
          </a:p>
        </p:txBody>
      </p:sp>
      <p:sp>
        <p:nvSpPr>
          <p:cNvPr id="21" name="Rectangle 20">
            <a:extLst>
              <a:ext uri="{FF2B5EF4-FFF2-40B4-BE49-F238E27FC236}">
                <a16:creationId xmlns:a16="http://schemas.microsoft.com/office/drawing/2014/main" id="{D7065A73-7336-4599-A11A-9C806023A31E}"/>
              </a:ext>
            </a:extLst>
          </p:cNvPr>
          <p:cNvSpPr/>
          <p:nvPr/>
        </p:nvSpPr>
        <p:spPr>
          <a:xfrm>
            <a:off x="8219899" y="4433352"/>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2" name="Rectangle 21">
            <a:extLst>
              <a:ext uri="{FF2B5EF4-FFF2-40B4-BE49-F238E27FC236}">
                <a16:creationId xmlns:a16="http://schemas.microsoft.com/office/drawing/2014/main" id="{A9E708EA-E103-4D07-8625-D1C5B04D8BA6}"/>
              </a:ext>
            </a:extLst>
          </p:cNvPr>
          <p:cNvSpPr/>
          <p:nvPr/>
        </p:nvSpPr>
        <p:spPr>
          <a:xfrm>
            <a:off x="8219899" y="4875116"/>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3" name="Rectangle 22">
            <a:extLst>
              <a:ext uri="{FF2B5EF4-FFF2-40B4-BE49-F238E27FC236}">
                <a16:creationId xmlns:a16="http://schemas.microsoft.com/office/drawing/2014/main" id="{D92FDA7C-7AA6-4AC5-812B-C5EAD21BEF81}"/>
              </a:ext>
            </a:extLst>
          </p:cNvPr>
          <p:cNvSpPr/>
          <p:nvPr/>
        </p:nvSpPr>
        <p:spPr>
          <a:xfrm>
            <a:off x="8219899" y="5314527"/>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4" name="Rectangle 23">
            <a:extLst>
              <a:ext uri="{FF2B5EF4-FFF2-40B4-BE49-F238E27FC236}">
                <a16:creationId xmlns:a16="http://schemas.microsoft.com/office/drawing/2014/main" id="{D08073A0-61A0-47A7-9C71-BE37F7D8113C}"/>
              </a:ext>
            </a:extLst>
          </p:cNvPr>
          <p:cNvSpPr/>
          <p:nvPr/>
        </p:nvSpPr>
        <p:spPr>
          <a:xfrm>
            <a:off x="8219899" y="5753938"/>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31" name="Rectangle 30">
            <a:extLst>
              <a:ext uri="{FF2B5EF4-FFF2-40B4-BE49-F238E27FC236}">
                <a16:creationId xmlns:a16="http://schemas.microsoft.com/office/drawing/2014/main" id="{BA13A832-89C6-4F93-B28E-5B7803E8CCAF}"/>
              </a:ext>
            </a:extLst>
          </p:cNvPr>
          <p:cNvSpPr/>
          <p:nvPr/>
        </p:nvSpPr>
        <p:spPr>
          <a:xfrm>
            <a:off x="8232351" y="4433353"/>
            <a:ext cx="3230900" cy="1856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0693CC4F-4FEE-4BF0-9707-93DE9C27A4B1}"/>
              </a:ext>
            </a:extLst>
          </p:cNvPr>
          <p:cNvSpPr/>
          <p:nvPr/>
        </p:nvSpPr>
        <p:spPr>
          <a:xfrm>
            <a:off x="8232350" y="4877367"/>
            <a:ext cx="2754738"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24070D1B-B757-4F5C-A2D0-1BC9D87CDE78}"/>
              </a:ext>
            </a:extLst>
          </p:cNvPr>
          <p:cNvSpPr/>
          <p:nvPr/>
        </p:nvSpPr>
        <p:spPr>
          <a:xfrm>
            <a:off x="8232350" y="5323589"/>
            <a:ext cx="2624072" cy="1821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5A8B5533-072E-4626-8987-27400A8C97F7}"/>
              </a:ext>
            </a:extLst>
          </p:cNvPr>
          <p:cNvSpPr/>
          <p:nvPr/>
        </p:nvSpPr>
        <p:spPr>
          <a:xfrm>
            <a:off x="8232350" y="5756188"/>
            <a:ext cx="1837131"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AB6A8127-C972-4CAA-87CE-B24F1EDA000C}"/>
              </a:ext>
            </a:extLst>
          </p:cNvPr>
          <p:cNvSpPr txBox="1"/>
          <p:nvPr/>
        </p:nvSpPr>
        <p:spPr>
          <a:xfrm>
            <a:off x="8156163" y="4219287"/>
            <a:ext cx="1428926" cy="246221"/>
          </a:xfrm>
          <a:prstGeom prst="rect">
            <a:avLst/>
          </a:prstGeom>
          <a:noFill/>
        </p:spPr>
        <p:txBody>
          <a:bodyPr wrap="square" rtlCol="0">
            <a:spAutoFit/>
          </a:bodyPr>
          <a:lstStyle/>
          <a:p>
            <a:r>
              <a:rPr lang="fr-FR" sz="1000" b="1" dirty="0">
                <a:latin typeface="Montserrat" panose="00000500000000000000" pitchFamily="50" charset="0"/>
              </a:rPr>
              <a:t>Saveur</a:t>
            </a:r>
          </a:p>
        </p:txBody>
      </p:sp>
      <p:sp>
        <p:nvSpPr>
          <p:cNvPr id="42" name="ZoneTexte 41">
            <a:extLst>
              <a:ext uri="{FF2B5EF4-FFF2-40B4-BE49-F238E27FC236}">
                <a16:creationId xmlns:a16="http://schemas.microsoft.com/office/drawing/2014/main" id="{CFDDC4A0-FE69-4771-9E9A-E4CD9A9537E4}"/>
              </a:ext>
            </a:extLst>
          </p:cNvPr>
          <p:cNvSpPr txBox="1"/>
          <p:nvPr/>
        </p:nvSpPr>
        <p:spPr>
          <a:xfrm>
            <a:off x="8156162" y="4651335"/>
            <a:ext cx="2243059" cy="246221"/>
          </a:xfrm>
          <a:prstGeom prst="rect">
            <a:avLst/>
          </a:prstGeom>
          <a:noFill/>
        </p:spPr>
        <p:txBody>
          <a:bodyPr wrap="square" rtlCol="0">
            <a:spAutoFit/>
          </a:bodyPr>
          <a:lstStyle/>
          <a:p>
            <a:r>
              <a:rPr lang="fr-FR" sz="1000" b="1" dirty="0">
                <a:latin typeface="Montserrat" panose="00000500000000000000" pitchFamily="50" charset="0"/>
              </a:rPr>
              <a:t>Ecologie</a:t>
            </a:r>
          </a:p>
        </p:txBody>
      </p:sp>
      <p:sp>
        <p:nvSpPr>
          <p:cNvPr id="43" name="ZoneTexte 42">
            <a:extLst>
              <a:ext uri="{FF2B5EF4-FFF2-40B4-BE49-F238E27FC236}">
                <a16:creationId xmlns:a16="http://schemas.microsoft.com/office/drawing/2014/main" id="{35ADDE7B-014B-4BFC-9CAA-5076DECFC78F}"/>
              </a:ext>
            </a:extLst>
          </p:cNvPr>
          <p:cNvSpPr txBox="1"/>
          <p:nvPr/>
        </p:nvSpPr>
        <p:spPr>
          <a:xfrm>
            <a:off x="8156163" y="5098657"/>
            <a:ext cx="1554790" cy="246221"/>
          </a:xfrm>
          <a:prstGeom prst="rect">
            <a:avLst/>
          </a:prstGeom>
          <a:noFill/>
        </p:spPr>
        <p:txBody>
          <a:bodyPr wrap="square" rtlCol="0">
            <a:spAutoFit/>
          </a:bodyPr>
          <a:lstStyle/>
          <a:p>
            <a:r>
              <a:rPr lang="fr-FR" sz="1000" b="1" dirty="0">
                <a:latin typeface="Montserrat" panose="00000500000000000000" pitchFamily="50" charset="0"/>
              </a:rPr>
              <a:t>Convivialité</a:t>
            </a:r>
          </a:p>
        </p:txBody>
      </p:sp>
      <p:sp>
        <p:nvSpPr>
          <p:cNvPr id="47" name="ZoneTexte 46">
            <a:extLst>
              <a:ext uri="{FF2B5EF4-FFF2-40B4-BE49-F238E27FC236}">
                <a16:creationId xmlns:a16="http://schemas.microsoft.com/office/drawing/2014/main" id="{A3D5F6AB-6B7D-4FAF-9532-6F03DFC06CC5}"/>
              </a:ext>
            </a:extLst>
          </p:cNvPr>
          <p:cNvSpPr txBox="1"/>
          <p:nvPr/>
        </p:nvSpPr>
        <p:spPr>
          <a:xfrm>
            <a:off x="8165838" y="5558485"/>
            <a:ext cx="1709682" cy="246221"/>
          </a:xfrm>
          <a:prstGeom prst="rect">
            <a:avLst/>
          </a:prstGeom>
          <a:noFill/>
        </p:spPr>
        <p:txBody>
          <a:bodyPr wrap="square" rtlCol="0">
            <a:spAutoFit/>
          </a:bodyPr>
          <a:lstStyle/>
          <a:p>
            <a:r>
              <a:rPr lang="fr-FR" sz="1000" b="1" dirty="0">
                <a:latin typeface="Montserrat" panose="00000500000000000000" pitchFamily="50" charset="0"/>
              </a:rPr>
              <a:t>Prix</a:t>
            </a:r>
          </a:p>
        </p:txBody>
      </p:sp>
      <p:sp>
        <p:nvSpPr>
          <p:cNvPr id="60" name="Rectangle 59">
            <a:extLst>
              <a:ext uri="{FF2B5EF4-FFF2-40B4-BE49-F238E27FC236}">
                <a16:creationId xmlns:a16="http://schemas.microsoft.com/office/drawing/2014/main" id="{A6E28BE6-7F76-479F-A91A-BC511C0969EA}"/>
              </a:ext>
            </a:extLst>
          </p:cNvPr>
          <p:cNvSpPr/>
          <p:nvPr/>
        </p:nvSpPr>
        <p:spPr>
          <a:xfrm>
            <a:off x="8219899" y="6221787"/>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1" name="Rectangle 60">
            <a:extLst>
              <a:ext uri="{FF2B5EF4-FFF2-40B4-BE49-F238E27FC236}">
                <a16:creationId xmlns:a16="http://schemas.microsoft.com/office/drawing/2014/main" id="{4E22B855-93F9-475E-9B9B-BB4D584895A9}"/>
              </a:ext>
            </a:extLst>
          </p:cNvPr>
          <p:cNvSpPr/>
          <p:nvPr/>
        </p:nvSpPr>
        <p:spPr>
          <a:xfrm>
            <a:off x="8232350" y="6224037"/>
            <a:ext cx="1837131"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24AD0336-E079-43F6-A315-BB042848251F}"/>
              </a:ext>
            </a:extLst>
          </p:cNvPr>
          <p:cNvSpPr txBox="1"/>
          <p:nvPr/>
        </p:nvSpPr>
        <p:spPr>
          <a:xfrm>
            <a:off x="8165838" y="6026334"/>
            <a:ext cx="1709682" cy="246221"/>
          </a:xfrm>
          <a:prstGeom prst="rect">
            <a:avLst/>
          </a:prstGeom>
          <a:noFill/>
        </p:spPr>
        <p:txBody>
          <a:bodyPr wrap="square" rtlCol="0">
            <a:spAutoFit/>
          </a:bodyPr>
          <a:lstStyle/>
          <a:p>
            <a:r>
              <a:rPr lang="fr-FR" sz="1000" b="1" dirty="0">
                <a:latin typeface="Montserrat" panose="00000500000000000000" pitchFamily="50" charset="0"/>
              </a:rPr>
              <a:t>Packaging</a:t>
            </a:r>
          </a:p>
        </p:txBody>
      </p:sp>
      <p:sp>
        <p:nvSpPr>
          <p:cNvPr id="63" name="Rectangle 62">
            <a:extLst>
              <a:ext uri="{FF2B5EF4-FFF2-40B4-BE49-F238E27FC236}">
                <a16:creationId xmlns:a16="http://schemas.microsoft.com/office/drawing/2014/main" id="{F7C49CDF-43C2-4EFC-ACDE-111428A87DFE}"/>
              </a:ext>
            </a:extLst>
          </p:cNvPr>
          <p:cNvSpPr/>
          <p:nvPr/>
        </p:nvSpPr>
        <p:spPr>
          <a:xfrm>
            <a:off x="3542602" y="2458411"/>
            <a:ext cx="3821085" cy="2972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b="1" dirty="0">
                <a:latin typeface="Montserrat" panose="00000500000000000000" pitchFamily="50" charset="0"/>
              </a:rPr>
              <a:t>Persona primaire</a:t>
            </a:r>
          </a:p>
        </p:txBody>
      </p:sp>
      <p:sp>
        <p:nvSpPr>
          <p:cNvPr id="45" name="Rectangle 44">
            <a:extLst>
              <a:ext uri="{FF2B5EF4-FFF2-40B4-BE49-F238E27FC236}">
                <a16:creationId xmlns:a16="http://schemas.microsoft.com/office/drawing/2014/main" id="{BE15E68C-D4D5-4194-8BCC-47335C63F76F}"/>
              </a:ext>
            </a:extLst>
          </p:cNvPr>
          <p:cNvSpPr/>
          <p:nvPr/>
        </p:nvSpPr>
        <p:spPr>
          <a:xfrm>
            <a:off x="8219899" y="1399256"/>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lumMod val="65000"/>
                </a:schemeClr>
              </a:solidFill>
            </a:endParaRPr>
          </a:p>
        </p:txBody>
      </p:sp>
      <p:sp>
        <p:nvSpPr>
          <p:cNvPr id="46" name="Rectangle 45">
            <a:extLst>
              <a:ext uri="{FF2B5EF4-FFF2-40B4-BE49-F238E27FC236}">
                <a16:creationId xmlns:a16="http://schemas.microsoft.com/office/drawing/2014/main" id="{617109B9-486C-44FA-A2E8-6ECF76D277D6}"/>
              </a:ext>
            </a:extLst>
          </p:cNvPr>
          <p:cNvSpPr/>
          <p:nvPr/>
        </p:nvSpPr>
        <p:spPr>
          <a:xfrm>
            <a:off x="8219899" y="1841020"/>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8" name="Rectangle 47">
            <a:extLst>
              <a:ext uri="{FF2B5EF4-FFF2-40B4-BE49-F238E27FC236}">
                <a16:creationId xmlns:a16="http://schemas.microsoft.com/office/drawing/2014/main" id="{7ED46301-AAB3-4405-8163-AC54EE96011E}"/>
              </a:ext>
            </a:extLst>
          </p:cNvPr>
          <p:cNvSpPr/>
          <p:nvPr/>
        </p:nvSpPr>
        <p:spPr>
          <a:xfrm>
            <a:off x="8219899" y="228043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9" name="Rectangle 48">
            <a:extLst>
              <a:ext uri="{FF2B5EF4-FFF2-40B4-BE49-F238E27FC236}">
                <a16:creationId xmlns:a16="http://schemas.microsoft.com/office/drawing/2014/main" id="{EE17C818-1BB1-4F73-8332-4E3C1954028E}"/>
              </a:ext>
            </a:extLst>
          </p:cNvPr>
          <p:cNvSpPr/>
          <p:nvPr/>
        </p:nvSpPr>
        <p:spPr>
          <a:xfrm>
            <a:off x="10576409" y="1395193"/>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40A1F016-9C56-4D49-8096-6DC214F23841}"/>
              </a:ext>
            </a:extLst>
          </p:cNvPr>
          <p:cNvSpPr/>
          <p:nvPr/>
        </p:nvSpPr>
        <p:spPr>
          <a:xfrm>
            <a:off x="10798146" y="1841048"/>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D352986B-89E8-48AF-BB29-9C12B872907F}"/>
              </a:ext>
            </a:extLst>
          </p:cNvPr>
          <p:cNvSpPr txBox="1"/>
          <p:nvPr/>
        </p:nvSpPr>
        <p:spPr>
          <a:xfrm>
            <a:off x="8146080" y="1198659"/>
            <a:ext cx="1428926" cy="246221"/>
          </a:xfrm>
          <a:prstGeom prst="rect">
            <a:avLst/>
          </a:prstGeom>
          <a:noFill/>
        </p:spPr>
        <p:txBody>
          <a:bodyPr wrap="square" rtlCol="0">
            <a:spAutoFit/>
          </a:bodyPr>
          <a:lstStyle/>
          <a:p>
            <a:r>
              <a:rPr lang="fr-FR" sz="1000" b="1" dirty="0">
                <a:latin typeface="Montserrat" panose="00000500000000000000" pitchFamily="50" charset="0"/>
              </a:rPr>
              <a:t>Introvertie</a:t>
            </a:r>
          </a:p>
        </p:txBody>
      </p:sp>
      <p:sp>
        <p:nvSpPr>
          <p:cNvPr id="53" name="ZoneTexte 52">
            <a:extLst>
              <a:ext uri="{FF2B5EF4-FFF2-40B4-BE49-F238E27FC236}">
                <a16:creationId xmlns:a16="http://schemas.microsoft.com/office/drawing/2014/main" id="{91D144A4-EDBE-4FD4-8D38-287F7F63644F}"/>
              </a:ext>
            </a:extLst>
          </p:cNvPr>
          <p:cNvSpPr txBox="1"/>
          <p:nvPr/>
        </p:nvSpPr>
        <p:spPr>
          <a:xfrm>
            <a:off x="8146080" y="1630707"/>
            <a:ext cx="1428926" cy="246221"/>
          </a:xfrm>
          <a:prstGeom prst="rect">
            <a:avLst/>
          </a:prstGeom>
          <a:noFill/>
        </p:spPr>
        <p:txBody>
          <a:bodyPr wrap="square" rtlCol="0">
            <a:spAutoFit/>
          </a:bodyPr>
          <a:lstStyle/>
          <a:p>
            <a:r>
              <a:rPr lang="fr-FR" sz="1000" b="1" dirty="0">
                <a:latin typeface="Montserrat" panose="00000500000000000000" pitchFamily="50" charset="0"/>
              </a:rPr>
              <a:t>Conservateur</a:t>
            </a:r>
          </a:p>
        </p:txBody>
      </p:sp>
      <p:sp>
        <p:nvSpPr>
          <p:cNvPr id="54" name="ZoneTexte 53">
            <a:extLst>
              <a:ext uri="{FF2B5EF4-FFF2-40B4-BE49-F238E27FC236}">
                <a16:creationId xmlns:a16="http://schemas.microsoft.com/office/drawing/2014/main" id="{FC612717-628C-4015-A6B5-DD0335BD7354}"/>
              </a:ext>
            </a:extLst>
          </p:cNvPr>
          <p:cNvSpPr txBox="1"/>
          <p:nvPr/>
        </p:nvSpPr>
        <p:spPr>
          <a:xfrm>
            <a:off x="8146080" y="2078029"/>
            <a:ext cx="1428926" cy="246221"/>
          </a:xfrm>
          <a:prstGeom prst="rect">
            <a:avLst/>
          </a:prstGeom>
          <a:noFill/>
        </p:spPr>
        <p:txBody>
          <a:bodyPr wrap="square" rtlCol="0">
            <a:spAutoFit/>
          </a:bodyPr>
          <a:lstStyle/>
          <a:p>
            <a:r>
              <a:rPr lang="fr-FR" sz="1000" b="1" dirty="0">
                <a:latin typeface="Montserrat" panose="00000500000000000000" pitchFamily="50" charset="0"/>
              </a:rPr>
              <a:t>Passif</a:t>
            </a:r>
          </a:p>
        </p:txBody>
      </p:sp>
      <p:sp>
        <p:nvSpPr>
          <p:cNvPr id="56" name="ZoneTexte 55">
            <a:extLst>
              <a:ext uri="{FF2B5EF4-FFF2-40B4-BE49-F238E27FC236}">
                <a16:creationId xmlns:a16="http://schemas.microsoft.com/office/drawing/2014/main" id="{756D2815-14E0-41B9-8CB7-8D22AB9C121F}"/>
              </a:ext>
            </a:extLst>
          </p:cNvPr>
          <p:cNvSpPr txBox="1"/>
          <p:nvPr/>
        </p:nvSpPr>
        <p:spPr>
          <a:xfrm>
            <a:off x="10563958" y="1200922"/>
            <a:ext cx="1428926" cy="246221"/>
          </a:xfrm>
          <a:prstGeom prst="rect">
            <a:avLst/>
          </a:prstGeom>
          <a:noFill/>
        </p:spPr>
        <p:txBody>
          <a:bodyPr wrap="square" rtlCol="0">
            <a:spAutoFit/>
          </a:bodyPr>
          <a:lstStyle/>
          <a:p>
            <a:pPr algn="r"/>
            <a:r>
              <a:rPr lang="fr-FR" sz="1000" b="1" dirty="0">
                <a:latin typeface="Montserrat" panose="00000500000000000000" pitchFamily="50" charset="0"/>
              </a:rPr>
              <a:t>Extravertie</a:t>
            </a:r>
          </a:p>
        </p:txBody>
      </p:sp>
      <p:sp>
        <p:nvSpPr>
          <p:cNvPr id="57" name="ZoneTexte 56">
            <a:extLst>
              <a:ext uri="{FF2B5EF4-FFF2-40B4-BE49-F238E27FC236}">
                <a16:creationId xmlns:a16="http://schemas.microsoft.com/office/drawing/2014/main" id="{9FD21965-C54B-4943-B85F-3A0E8D98F87C}"/>
              </a:ext>
            </a:extLst>
          </p:cNvPr>
          <p:cNvSpPr txBox="1"/>
          <p:nvPr/>
        </p:nvSpPr>
        <p:spPr>
          <a:xfrm>
            <a:off x="10563958" y="1632970"/>
            <a:ext cx="1428926" cy="246221"/>
          </a:xfrm>
          <a:prstGeom prst="rect">
            <a:avLst/>
          </a:prstGeom>
          <a:noFill/>
        </p:spPr>
        <p:txBody>
          <a:bodyPr wrap="square" rtlCol="0">
            <a:spAutoFit/>
          </a:bodyPr>
          <a:lstStyle/>
          <a:p>
            <a:pPr algn="r"/>
            <a:r>
              <a:rPr lang="fr-FR" sz="1000" b="1" dirty="0">
                <a:latin typeface="Montserrat" panose="00000500000000000000" pitchFamily="50" charset="0"/>
              </a:rPr>
              <a:t>Créateur</a:t>
            </a:r>
          </a:p>
        </p:txBody>
      </p:sp>
      <p:sp>
        <p:nvSpPr>
          <p:cNvPr id="58" name="ZoneTexte 57">
            <a:extLst>
              <a:ext uri="{FF2B5EF4-FFF2-40B4-BE49-F238E27FC236}">
                <a16:creationId xmlns:a16="http://schemas.microsoft.com/office/drawing/2014/main" id="{DCB34DDF-EB21-44BC-B02B-FF5D2042A98C}"/>
              </a:ext>
            </a:extLst>
          </p:cNvPr>
          <p:cNvSpPr txBox="1"/>
          <p:nvPr/>
        </p:nvSpPr>
        <p:spPr>
          <a:xfrm>
            <a:off x="10563958" y="2080292"/>
            <a:ext cx="1428926" cy="246221"/>
          </a:xfrm>
          <a:prstGeom prst="rect">
            <a:avLst/>
          </a:prstGeom>
          <a:noFill/>
        </p:spPr>
        <p:txBody>
          <a:bodyPr wrap="square" rtlCol="0">
            <a:spAutoFit/>
          </a:bodyPr>
          <a:lstStyle/>
          <a:p>
            <a:pPr algn="r"/>
            <a:r>
              <a:rPr lang="fr-FR" sz="1000" b="1" dirty="0">
                <a:latin typeface="Montserrat" panose="00000500000000000000" pitchFamily="50" charset="0"/>
              </a:rPr>
              <a:t>Actif</a:t>
            </a:r>
          </a:p>
        </p:txBody>
      </p:sp>
      <p:sp>
        <p:nvSpPr>
          <p:cNvPr id="59" name="Rectangle 58">
            <a:extLst>
              <a:ext uri="{FF2B5EF4-FFF2-40B4-BE49-F238E27FC236}">
                <a16:creationId xmlns:a16="http://schemas.microsoft.com/office/drawing/2014/main" id="{ADDD1AD7-CF2E-4BCD-B9D5-CB09F2EE0865}"/>
              </a:ext>
            </a:extLst>
          </p:cNvPr>
          <p:cNvSpPr/>
          <p:nvPr/>
        </p:nvSpPr>
        <p:spPr>
          <a:xfrm>
            <a:off x="8232350" y="273174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4" name="Rectangle 63">
            <a:extLst>
              <a:ext uri="{FF2B5EF4-FFF2-40B4-BE49-F238E27FC236}">
                <a16:creationId xmlns:a16="http://schemas.microsoft.com/office/drawing/2014/main" id="{A4DCBFF6-B054-4216-A82A-416D4DA9FAE7}"/>
              </a:ext>
            </a:extLst>
          </p:cNvPr>
          <p:cNvSpPr/>
          <p:nvPr/>
        </p:nvSpPr>
        <p:spPr>
          <a:xfrm>
            <a:off x="9707746" y="2734741"/>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04BAA112-7947-4CB4-8F0B-0AC257C27821}"/>
              </a:ext>
            </a:extLst>
          </p:cNvPr>
          <p:cNvSpPr txBox="1"/>
          <p:nvPr/>
        </p:nvSpPr>
        <p:spPr>
          <a:xfrm>
            <a:off x="8158531" y="2529339"/>
            <a:ext cx="1428926" cy="246221"/>
          </a:xfrm>
          <a:prstGeom prst="rect">
            <a:avLst/>
          </a:prstGeom>
          <a:noFill/>
        </p:spPr>
        <p:txBody>
          <a:bodyPr wrap="square" rtlCol="0">
            <a:spAutoFit/>
          </a:bodyPr>
          <a:lstStyle/>
          <a:p>
            <a:r>
              <a:rPr lang="fr-FR" sz="1000" b="1" dirty="0">
                <a:latin typeface="Montserrat" panose="00000500000000000000" pitchFamily="50" charset="0"/>
              </a:rPr>
              <a:t>Loyal</a:t>
            </a:r>
          </a:p>
        </p:txBody>
      </p:sp>
      <p:sp>
        <p:nvSpPr>
          <p:cNvPr id="66" name="ZoneTexte 65">
            <a:extLst>
              <a:ext uri="{FF2B5EF4-FFF2-40B4-BE49-F238E27FC236}">
                <a16:creationId xmlns:a16="http://schemas.microsoft.com/office/drawing/2014/main" id="{75E1DF43-3D9D-49C3-AB3C-95959CBE698F}"/>
              </a:ext>
            </a:extLst>
          </p:cNvPr>
          <p:cNvSpPr txBox="1"/>
          <p:nvPr/>
        </p:nvSpPr>
        <p:spPr>
          <a:xfrm>
            <a:off x="10576409" y="2531602"/>
            <a:ext cx="1428926" cy="246221"/>
          </a:xfrm>
          <a:prstGeom prst="rect">
            <a:avLst/>
          </a:prstGeom>
          <a:noFill/>
        </p:spPr>
        <p:txBody>
          <a:bodyPr wrap="square" rtlCol="0">
            <a:spAutoFit/>
          </a:bodyPr>
          <a:lstStyle/>
          <a:p>
            <a:pPr algn="r"/>
            <a:r>
              <a:rPr lang="fr-FR" sz="1000" b="1" dirty="0">
                <a:latin typeface="Montserrat" panose="00000500000000000000" pitchFamily="50" charset="0"/>
              </a:rPr>
              <a:t>Inconstant</a:t>
            </a:r>
          </a:p>
        </p:txBody>
      </p:sp>
      <p:sp>
        <p:nvSpPr>
          <p:cNvPr id="75" name="Rectangle 74">
            <a:extLst>
              <a:ext uri="{FF2B5EF4-FFF2-40B4-BE49-F238E27FC236}">
                <a16:creationId xmlns:a16="http://schemas.microsoft.com/office/drawing/2014/main" id="{35270EE2-E6E3-4D44-B6D0-0999D6286F9A}"/>
              </a:ext>
            </a:extLst>
          </p:cNvPr>
          <p:cNvSpPr/>
          <p:nvPr/>
        </p:nvSpPr>
        <p:spPr>
          <a:xfrm>
            <a:off x="10576409" y="2281296"/>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07183EC7-0B9B-42C4-BF84-2E38BF4C155D}"/>
              </a:ext>
            </a:extLst>
          </p:cNvPr>
          <p:cNvSpPr>
            <a:spLocks noGrp="1"/>
          </p:cNvSpPr>
          <p:nvPr>
            <p:ph type="sldNum" sz="quarter" idx="12"/>
          </p:nvPr>
        </p:nvSpPr>
        <p:spPr/>
        <p:txBody>
          <a:bodyPr/>
          <a:lstStyle/>
          <a:p>
            <a:fld id="{773EC446-1938-4A10-9538-8DB375F41CA8}" type="slidenum">
              <a:rPr lang="fr-FR" smtClean="0"/>
              <a:t>1</a:t>
            </a:fld>
            <a:endParaRPr lang="fr-FR"/>
          </a:p>
        </p:txBody>
      </p:sp>
    </p:spTree>
    <p:extLst>
      <p:ext uri="{BB962C8B-B14F-4D97-AF65-F5344CB8AC3E}">
        <p14:creationId xmlns:p14="http://schemas.microsoft.com/office/powerpoint/2010/main" val="341888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68DB5A7-C1BB-40BE-85E8-EE0F62A54D24}"/>
              </a:ext>
            </a:extLst>
          </p:cNvPr>
          <p:cNvSpPr/>
          <p:nvPr/>
        </p:nvSpPr>
        <p:spPr>
          <a:xfrm>
            <a:off x="0" y="0"/>
            <a:ext cx="12192000" cy="6858000"/>
          </a:xfrm>
          <a:prstGeom prst="rect">
            <a:avLst/>
          </a:prstGeom>
          <a:solidFill>
            <a:srgbClr val="DFD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A8617877-2543-4E5A-BEEB-D9C900CFFAE7}"/>
              </a:ext>
            </a:extLst>
          </p:cNvPr>
          <p:cNvSpPr/>
          <p:nvPr/>
        </p:nvSpPr>
        <p:spPr>
          <a:xfrm>
            <a:off x="0" y="0"/>
            <a:ext cx="12192000" cy="7715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Montserrat" panose="00000500000000000000" pitchFamily="50" charset="0"/>
              </a:rPr>
              <a:t>    </a:t>
            </a:r>
            <a:r>
              <a:rPr lang="fr-FR" sz="3200" b="1" dirty="0">
                <a:latin typeface="Montserrat" panose="00000500000000000000" pitchFamily="50" charset="0"/>
              </a:rPr>
              <a:t>Charles – Le puriste</a:t>
            </a:r>
            <a:endParaRPr lang="fr-FR" b="1" dirty="0">
              <a:latin typeface="Montserrat" panose="00000500000000000000" pitchFamily="50" charset="0"/>
            </a:endParaRPr>
          </a:p>
        </p:txBody>
      </p:sp>
      <p:sp>
        <p:nvSpPr>
          <p:cNvPr id="4" name="Rectangle 3">
            <a:extLst>
              <a:ext uri="{FF2B5EF4-FFF2-40B4-BE49-F238E27FC236}">
                <a16:creationId xmlns:a16="http://schemas.microsoft.com/office/drawing/2014/main" id="{F1A0E2ED-08E6-40D2-BCCD-D3A47FBD417A}"/>
              </a:ext>
            </a:extLst>
          </p:cNvPr>
          <p:cNvSpPr/>
          <p:nvPr/>
        </p:nvSpPr>
        <p:spPr>
          <a:xfrm>
            <a:off x="343831" y="4938258"/>
            <a:ext cx="2501775" cy="5765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latin typeface="Montserrat" panose="00000500000000000000" pitchFamily="50" charset="0"/>
              </a:rPr>
              <a:t>« Les capsules ? Bof… moi j’aime le café traditionnel »</a:t>
            </a:r>
          </a:p>
        </p:txBody>
      </p:sp>
      <p:sp>
        <p:nvSpPr>
          <p:cNvPr id="6" name="ZoneTexte 5">
            <a:extLst>
              <a:ext uri="{FF2B5EF4-FFF2-40B4-BE49-F238E27FC236}">
                <a16:creationId xmlns:a16="http://schemas.microsoft.com/office/drawing/2014/main" id="{F5E6A1D8-6BDB-494C-99E3-A7A1DFA64A2C}"/>
              </a:ext>
            </a:extLst>
          </p:cNvPr>
          <p:cNvSpPr txBox="1"/>
          <p:nvPr/>
        </p:nvSpPr>
        <p:spPr>
          <a:xfrm>
            <a:off x="284746" y="5645877"/>
            <a:ext cx="2477193" cy="1031051"/>
          </a:xfrm>
          <a:prstGeom prst="rect">
            <a:avLst/>
          </a:prstGeom>
          <a:noFill/>
        </p:spPr>
        <p:txBody>
          <a:bodyPr wrap="square" rtlCol="0">
            <a:spAutoFit/>
          </a:bodyPr>
          <a:lstStyle/>
          <a:p>
            <a:r>
              <a:rPr lang="fr-FR" sz="1100" dirty="0">
                <a:latin typeface="Montserrat" panose="00000500000000000000" pitchFamily="50" charset="0"/>
              </a:rPr>
              <a:t>Informations personnelles</a:t>
            </a:r>
          </a:p>
          <a:p>
            <a:endParaRPr lang="fr-FR" sz="1000" b="1" dirty="0">
              <a:solidFill>
                <a:srgbClr val="00B0F0"/>
              </a:solidFill>
              <a:latin typeface="Montserrat" panose="00000500000000000000" pitchFamily="50" charset="0"/>
            </a:endParaRPr>
          </a:p>
          <a:p>
            <a:r>
              <a:rPr lang="fr-FR" sz="1000" b="1" dirty="0">
                <a:solidFill>
                  <a:srgbClr val="00B0F0"/>
                </a:solidFill>
                <a:latin typeface="Montserrat" panose="00000500000000000000" pitchFamily="50" charset="0"/>
              </a:rPr>
              <a:t>Âge : 30 ans</a:t>
            </a:r>
          </a:p>
          <a:p>
            <a:r>
              <a:rPr lang="fr-FR" sz="1000" b="1" dirty="0">
                <a:solidFill>
                  <a:srgbClr val="00B0F0"/>
                </a:solidFill>
                <a:latin typeface="Montserrat" panose="00000500000000000000" pitchFamily="50" charset="0"/>
              </a:rPr>
              <a:t>Profession : Juriste</a:t>
            </a:r>
          </a:p>
          <a:p>
            <a:r>
              <a:rPr lang="fr-FR" sz="1000" b="1" dirty="0">
                <a:solidFill>
                  <a:srgbClr val="00B0F0"/>
                </a:solidFill>
                <a:latin typeface="Montserrat" panose="00000500000000000000" pitchFamily="50" charset="0"/>
              </a:rPr>
              <a:t>Situation familiale : Célibataire</a:t>
            </a:r>
          </a:p>
          <a:p>
            <a:r>
              <a:rPr lang="fr-FR" sz="1000" b="1" dirty="0">
                <a:solidFill>
                  <a:srgbClr val="00B0F0"/>
                </a:solidFill>
                <a:latin typeface="Montserrat" panose="00000500000000000000" pitchFamily="50" charset="0"/>
              </a:rPr>
              <a:t>Localisation : Paris</a:t>
            </a:r>
          </a:p>
        </p:txBody>
      </p:sp>
      <p:sp>
        <p:nvSpPr>
          <p:cNvPr id="12" name="Rectangle 11">
            <a:extLst>
              <a:ext uri="{FF2B5EF4-FFF2-40B4-BE49-F238E27FC236}">
                <a16:creationId xmlns:a16="http://schemas.microsoft.com/office/drawing/2014/main" id="{4B7EB8D2-BEAA-41EB-8C34-8C37635C2B84}"/>
              </a:ext>
            </a:extLst>
          </p:cNvPr>
          <p:cNvSpPr/>
          <p:nvPr/>
        </p:nvSpPr>
        <p:spPr>
          <a:xfrm>
            <a:off x="3542602" y="928230"/>
            <a:ext cx="3821086" cy="1330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latin typeface="Montserrat" panose="00000500000000000000" pitchFamily="50" charset="0"/>
              </a:rPr>
              <a:t>Biographie</a:t>
            </a:r>
          </a:p>
          <a:p>
            <a:pPr algn="just"/>
            <a:endParaRPr lang="fr-FR" sz="1200" dirty="0">
              <a:latin typeface="Montserrat" panose="00000500000000000000" pitchFamily="50" charset="0"/>
            </a:endParaRPr>
          </a:p>
          <a:p>
            <a:pPr algn="just"/>
            <a:r>
              <a:rPr lang="fr-FR" sz="1100" dirty="0">
                <a:latin typeface="Montserrat" panose="00000500000000000000" pitchFamily="50" charset="0"/>
              </a:rPr>
              <a:t>Charles est célibataire, il vit en plein cœur de Paris. Il est dynamique et s’investit énormément dans son travail. Si Charles court après le temps toute la semaine, il aime le prendre quand il s’agit de décompresser et de se recentrer.</a:t>
            </a:r>
          </a:p>
        </p:txBody>
      </p:sp>
      <p:sp>
        <p:nvSpPr>
          <p:cNvPr id="13" name="ZoneTexte 12">
            <a:extLst>
              <a:ext uri="{FF2B5EF4-FFF2-40B4-BE49-F238E27FC236}">
                <a16:creationId xmlns:a16="http://schemas.microsoft.com/office/drawing/2014/main" id="{BEE7AC6D-3EE5-45B6-96CF-7EB316377C20}"/>
              </a:ext>
            </a:extLst>
          </p:cNvPr>
          <p:cNvSpPr txBox="1"/>
          <p:nvPr/>
        </p:nvSpPr>
        <p:spPr>
          <a:xfrm>
            <a:off x="3509521" y="2857357"/>
            <a:ext cx="3821086" cy="2000548"/>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Besoins / Objectifs</a:t>
            </a:r>
          </a:p>
          <a:p>
            <a:pPr algn="just"/>
            <a:endParaRPr lang="fr-FR" sz="1100" dirty="0">
              <a:solidFill>
                <a:srgbClr val="00B0F0"/>
              </a:solidFill>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Obtenir un effet « boost » tout au long de la journée</a:t>
            </a:r>
          </a:p>
          <a:p>
            <a:pPr algn="just"/>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Avoir du temps pour préparer un bon café traditionnel</a:t>
            </a:r>
          </a:p>
          <a:p>
            <a:pPr algn="just"/>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Profiter d’un moment de convivialité avec les collègues</a:t>
            </a:r>
          </a:p>
          <a:p>
            <a:pPr marL="171450" indent="-171450" algn="just">
              <a:buFont typeface="Courier New" panose="02070309020205020404" pitchFamily="49" charset="0"/>
              <a:buChar char="o"/>
            </a:pPr>
            <a:endParaRPr lang="fr-FR" sz="1100" dirty="0">
              <a:latin typeface="Montserrat" panose="00000500000000000000" pitchFamily="50" charset="0"/>
            </a:endParaRPr>
          </a:p>
        </p:txBody>
      </p:sp>
      <p:sp>
        <p:nvSpPr>
          <p:cNvPr id="14" name="ZoneTexte 13">
            <a:extLst>
              <a:ext uri="{FF2B5EF4-FFF2-40B4-BE49-F238E27FC236}">
                <a16:creationId xmlns:a16="http://schemas.microsoft.com/office/drawing/2014/main" id="{3FC968FB-2A27-49A5-8DB3-93A867AE312B}"/>
              </a:ext>
            </a:extLst>
          </p:cNvPr>
          <p:cNvSpPr txBox="1"/>
          <p:nvPr/>
        </p:nvSpPr>
        <p:spPr>
          <a:xfrm>
            <a:off x="3514021" y="4784190"/>
            <a:ext cx="3973493" cy="430887"/>
          </a:xfrm>
          <a:prstGeom prst="rect">
            <a:avLst/>
          </a:prstGeom>
          <a:noFill/>
        </p:spPr>
        <p:txBody>
          <a:bodyPr wrap="square" rtlCol="0">
            <a:spAutoFit/>
          </a:bodyPr>
          <a:lstStyle/>
          <a:p>
            <a:r>
              <a:rPr lang="fr-FR" sz="1100" b="1" dirty="0">
                <a:latin typeface="Montserrat" panose="00000500000000000000" pitchFamily="50" charset="0"/>
              </a:rPr>
              <a:t>User story </a:t>
            </a:r>
            <a:r>
              <a:rPr lang="fr-FR" sz="1100" dirty="0">
                <a:latin typeface="Montserrat" panose="00000500000000000000" pitchFamily="50" charset="0"/>
              </a:rPr>
              <a:t>: « En tant que buveur de café, je voudrais avoir plus de temps afin de le préparer et le savourer »</a:t>
            </a:r>
          </a:p>
        </p:txBody>
      </p:sp>
      <p:sp>
        <p:nvSpPr>
          <p:cNvPr id="15" name="ZoneTexte 14">
            <a:extLst>
              <a:ext uri="{FF2B5EF4-FFF2-40B4-BE49-F238E27FC236}">
                <a16:creationId xmlns:a16="http://schemas.microsoft.com/office/drawing/2014/main" id="{C74500BE-537D-4EC3-B43D-AF2AEB5494B9}"/>
              </a:ext>
            </a:extLst>
          </p:cNvPr>
          <p:cNvSpPr txBox="1"/>
          <p:nvPr/>
        </p:nvSpPr>
        <p:spPr>
          <a:xfrm>
            <a:off x="3504000" y="5320000"/>
            <a:ext cx="3919777" cy="1323439"/>
          </a:xfrm>
          <a:prstGeom prst="rect">
            <a:avLst/>
          </a:prstGeom>
          <a:noFill/>
        </p:spPr>
        <p:txBody>
          <a:bodyPr wrap="square" rtlCol="0">
            <a:spAutoFit/>
          </a:bodyPr>
          <a:lstStyle/>
          <a:p>
            <a:r>
              <a:rPr lang="fr-FR" sz="1400" b="1" dirty="0">
                <a:solidFill>
                  <a:srgbClr val="00B0F0"/>
                </a:solidFill>
                <a:latin typeface="Montserrat" panose="00000500000000000000" pitchFamily="50" charset="0"/>
              </a:rPr>
              <a:t>Frustrations</a:t>
            </a:r>
          </a:p>
          <a:p>
            <a:endParaRPr lang="fr-FR" sz="1100" dirty="0">
              <a:solidFill>
                <a:srgbClr val="00B0F0"/>
              </a:solidFill>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 café en capsule de mauvaise qualité</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Des productions locales non valorisées</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 manque de saveur / d’intensité</a:t>
            </a:r>
          </a:p>
        </p:txBody>
      </p:sp>
      <p:sp>
        <p:nvSpPr>
          <p:cNvPr id="16" name="ZoneTexte 15">
            <a:extLst>
              <a:ext uri="{FF2B5EF4-FFF2-40B4-BE49-F238E27FC236}">
                <a16:creationId xmlns:a16="http://schemas.microsoft.com/office/drawing/2014/main" id="{35168E85-B0D8-406B-B643-A97EB8D01295}"/>
              </a:ext>
            </a:extLst>
          </p:cNvPr>
          <p:cNvSpPr txBox="1"/>
          <p:nvPr/>
        </p:nvSpPr>
        <p:spPr>
          <a:xfrm>
            <a:off x="8097979" y="863526"/>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Personnalité</a:t>
            </a:r>
          </a:p>
        </p:txBody>
      </p:sp>
      <p:sp>
        <p:nvSpPr>
          <p:cNvPr id="17" name="ZoneTexte 16">
            <a:extLst>
              <a:ext uri="{FF2B5EF4-FFF2-40B4-BE49-F238E27FC236}">
                <a16:creationId xmlns:a16="http://schemas.microsoft.com/office/drawing/2014/main" id="{625E64D9-B883-42B5-81B0-FF694D900649}"/>
              </a:ext>
            </a:extLst>
          </p:cNvPr>
          <p:cNvSpPr txBox="1"/>
          <p:nvPr/>
        </p:nvSpPr>
        <p:spPr>
          <a:xfrm>
            <a:off x="8146080" y="3801970"/>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Motivations</a:t>
            </a:r>
          </a:p>
        </p:txBody>
      </p:sp>
      <p:sp>
        <p:nvSpPr>
          <p:cNvPr id="21" name="Rectangle 20">
            <a:extLst>
              <a:ext uri="{FF2B5EF4-FFF2-40B4-BE49-F238E27FC236}">
                <a16:creationId xmlns:a16="http://schemas.microsoft.com/office/drawing/2014/main" id="{D7065A73-7336-4599-A11A-9C806023A31E}"/>
              </a:ext>
            </a:extLst>
          </p:cNvPr>
          <p:cNvSpPr/>
          <p:nvPr/>
        </p:nvSpPr>
        <p:spPr>
          <a:xfrm>
            <a:off x="8219899" y="4416726"/>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2" name="Rectangle 21">
            <a:extLst>
              <a:ext uri="{FF2B5EF4-FFF2-40B4-BE49-F238E27FC236}">
                <a16:creationId xmlns:a16="http://schemas.microsoft.com/office/drawing/2014/main" id="{A9E708EA-E103-4D07-8625-D1C5B04D8BA6}"/>
              </a:ext>
            </a:extLst>
          </p:cNvPr>
          <p:cNvSpPr/>
          <p:nvPr/>
        </p:nvSpPr>
        <p:spPr>
          <a:xfrm>
            <a:off x="8219899" y="4858490"/>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3" name="Rectangle 22">
            <a:extLst>
              <a:ext uri="{FF2B5EF4-FFF2-40B4-BE49-F238E27FC236}">
                <a16:creationId xmlns:a16="http://schemas.microsoft.com/office/drawing/2014/main" id="{D92FDA7C-7AA6-4AC5-812B-C5EAD21BEF81}"/>
              </a:ext>
            </a:extLst>
          </p:cNvPr>
          <p:cNvSpPr/>
          <p:nvPr/>
        </p:nvSpPr>
        <p:spPr>
          <a:xfrm>
            <a:off x="8219899" y="529790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4" name="Rectangle 23">
            <a:extLst>
              <a:ext uri="{FF2B5EF4-FFF2-40B4-BE49-F238E27FC236}">
                <a16:creationId xmlns:a16="http://schemas.microsoft.com/office/drawing/2014/main" id="{D08073A0-61A0-47A7-9C71-BE37F7D8113C}"/>
              </a:ext>
            </a:extLst>
          </p:cNvPr>
          <p:cNvSpPr/>
          <p:nvPr/>
        </p:nvSpPr>
        <p:spPr>
          <a:xfrm>
            <a:off x="8219899" y="5737312"/>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31" name="Rectangle 30">
            <a:extLst>
              <a:ext uri="{FF2B5EF4-FFF2-40B4-BE49-F238E27FC236}">
                <a16:creationId xmlns:a16="http://schemas.microsoft.com/office/drawing/2014/main" id="{BA13A832-89C6-4F93-B28E-5B7803E8CCAF}"/>
              </a:ext>
            </a:extLst>
          </p:cNvPr>
          <p:cNvSpPr/>
          <p:nvPr/>
        </p:nvSpPr>
        <p:spPr>
          <a:xfrm>
            <a:off x="8232351" y="4416727"/>
            <a:ext cx="3230900" cy="1856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0693CC4F-4FEE-4BF0-9707-93DE9C27A4B1}"/>
              </a:ext>
            </a:extLst>
          </p:cNvPr>
          <p:cNvSpPr/>
          <p:nvPr/>
        </p:nvSpPr>
        <p:spPr>
          <a:xfrm>
            <a:off x="8232350" y="4860741"/>
            <a:ext cx="3230901" cy="1839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24070D1B-B757-4F5C-A2D0-1BC9D87CDE78}"/>
              </a:ext>
            </a:extLst>
          </p:cNvPr>
          <p:cNvSpPr/>
          <p:nvPr/>
        </p:nvSpPr>
        <p:spPr>
          <a:xfrm>
            <a:off x="8232349" y="5306962"/>
            <a:ext cx="2557571" cy="1821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5A8B5533-072E-4626-8987-27400A8C97F7}"/>
              </a:ext>
            </a:extLst>
          </p:cNvPr>
          <p:cNvSpPr/>
          <p:nvPr/>
        </p:nvSpPr>
        <p:spPr>
          <a:xfrm>
            <a:off x="8232350" y="5739562"/>
            <a:ext cx="1903503"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AB6A8127-C972-4CAA-87CE-B24F1EDA000C}"/>
              </a:ext>
            </a:extLst>
          </p:cNvPr>
          <p:cNvSpPr txBox="1"/>
          <p:nvPr/>
        </p:nvSpPr>
        <p:spPr>
          <a:xfrm>
            <a:off x="8156163" y="4202661"/>
            <a:ext cx="1428926" cy="246221"/>
          </a:xfrm>
          <a:prstGeom prst="rect">
            <a:avLst/>
          </a:prstGeom>
          <a:noFill/>
        </p:spPr>
        <p:txBody>
          <a:bodyPr wrap="square" rtlCol="0">
            <a:spAutoFit/>
          </a:bodyPr>
          <a:lstStyle/>
          <a:p>
            <a:r>
              <a:rPr lang="fr-FR" sz="1000" b="1" dirty="0">
                <a:latin typeface="Montserrat" panose="00000500000000000000" pitchFamily="50" charset="0"/>
              </a:rPr>
              <a:t>Intensité</a:t>
            </a:r>
          </a:p>
        </p:txBody>
      </p:sp>
      <p:sp>
        <p:nvSpPr>
          <p:cNvPr id="42" name="ZoneTexte 41">
            <a:extLst>
              <a:ext uri="{FF2B5EF4-FFF2-40B4-BE49-F238E27FC236}">
                <a16:creationId xmlns:a16="http://schemas.microsoft.com/office/drawing/2014/main" id="{CFDDC4A0-FE69-4771-9E9A-E4CD9A9537E4}"/>
              </a:ext>
            </a:extLst>
          </p:cNvPr>
          <p:cNvSpPr txBox="1"/>
          <p:nvPr/>
        </p:nvSpPr>
        <p:spPr>
          <a:xfrm>
            <a:off x="8156162" y="4634709"/>
            <a:ext cx="2243059" cy="246221"/>
          </a:xfrm>
          <a:prstGeom prst="rect">
            <a:avLst/>
          </a:prstGeom>
          <a:noFill/>
        </p:spPr>
        <p:txBody>
          <a:bodyPr wrap="square" rtlCol="0">
            <a:spAutoFit/>
          </a:bodyPr>
          <a:lstStyle/>
          <a:p>
            <a:r>
              <a:rPr lang="fr-FR" sz="1000" b="1" dirty="0">
                <a:latin typeface="Montserrat" panose="00000500000000000000" pitchFamily="50" charset="0"/>
              </a:rPr>
              <a:t>Origine</a:t>
            </a:r>
          </a:p>
        </p:txBody>
      </p:sp>
      <p:sp>
        <p:nvSpPr>
          <p:cNvPr id="43" name="ZoneTexte 42">
            <a:extLst>
              <a:ext uri="{FF2B5EF4-FFF2-40B4-BE49-F238E27FC236}">
                <a16:creationId xmlns:a16="http://schemas.microsoft.com/office/drawing/2014/main" id="{35ADDE7B-014B-4BFC-9CAA-5076DECFC78F}"/>
              </a:ext>
            </a:extLst>
          </p:cNvPr>
          <p:cNvSpPr txBox="1"/>
          <p:nvPr/>
        </p:nvSpPr>
        <p:spPr>
          <a:xfrm>
            <a:off x="8156163" y="5082031"/>
            <a:ext cx="1554790" cy="246221"/>
          </a:xfrm>
          <a:prstGeom prst="rect">
            <a:avLst/>
          </a:prstGeom>
          <a:noFill/>
        </p:spPr>
        <p:txBody>
          <a:bodyPr wrap="square" rtlCol="0">
            <a:spAutoFit/>
          </a:bodyPr>
          <a:lstStyle/>
          <a:p>
            <a:r>
              <a:rPr lang="fr-FR" sz="1000" b="1" dirty="0">
                <a:latin typeface="Montserrat" panose="00000500000000000000" pitchFamily="50" charset="0"/>
              </a:rPr>
              <a:t>Convivialité</a:t>
            </a:r>
          </a:p>
        </p:txBody>
      </p:sp>
      <p:sp>
        <p:nvSpPr>
          <p:cNvPr id="47" name="ZoneTexte 46">
            <a:extLst>
              <a:ext uri="{FF2B5EF4-FFF2-40B4-BE49-F238E27FC236}">
                <a16:creationId xmlns:a16="http://schemas.microsoft.com/office/drawing/2014/main" id="{A3D5F6AB-6B7D-4FAF-9532-6F03DFC06CC5}"/>
              </a:ext>
            </a:extLst>
          </p:cNvPr>
          <p:cNvSpPr txBox="1"/>
          <p:nvPr/>
        </p:nvSpPr>
        <p:spPr>
          <a:xfrm>
            <a:off x="8165838" y="5541859"/>
            <a:ext cx="1709682" cy="246221"/>
          </a:xfrm>
          <a:prstGeom prst="rect">
            <a:avLst/>
          </a:prstGeom>
          <a:noFill/>
        </p:spPr>
        <p:txBody>
          <a:bodyPr wrap="square" rtlCol="0">
            <a:spAutoFit/>
          </a:bodyPr>
          <a:lstStyle/>
          <a:p>
            <a:r>
              <a:rPr lang="fr-FR" sz="1000" b="1" dirty="0">
                <a:latin typeface="Montserrat" panose="00000500000000000000" pitchFamily="50" charset="0"/>
              </a:rPr>
              <a:t>Saveur</a:t>
            </a:r>
          </a:p>
        </p:txBody>
      </p:sp>
      <p:sp>
        <p:nvSpPr>
          <p:cNvPr id="60" name="Rectangle 59">
            <a:extLst>
              <a:ext uri="{FF2B5EF4-FFF2-40B4-BE49-F238E27FC236}">
                <a16:creationId xmlns:a16="http://schemas.microsoft.com/office/drawing/2014/main" id="{A6E28BE6-7F76-479F-A91A-BC511C0969EA}"/>
              </a:ext>
            </a:extLst>
          </p:cNvPr>
          <p:cNvSpPr/>
          <p:nvPr/>
        </p:nvSpPr>
        <p:spPr>
          <a:xfrm>
            <a:off x="8219899" y="620516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1" name="Rectangle 60">
            <a:extLst>
              <a:ext uri="{FF2B5EF4-FFF2-40B4-BE49-F238E27FC236}">
                <a16:creationId xmlns:a16="http://schemas.microsoft.com/office/drawing/2014/main" id="{4E22B855-93F9-475E-9B9B-BB4D584895A9}"/>
              </a:ext>
            </a:extLst>
          </p:cNvPr>
          <p:cNvSpPr/>
          <p:nvPr/>
        </p:nvSpPr>
        <p:spPr>
          <a:xfrm>
            <a:off x="8232350" y="6207411"/>
            <a:ext cx="1903503"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24AD0336-E079-43F6-A315-BB042848251F}"/>
              </a:ext>
            </a:extLst>
          </p:cNvPr>
          <p:cNvSpPr txBox="1"/>
          <p:nvPr/>
        </p:nvSpPr>
        <p:spPr>
          <a:xfrm>
            <a:off x="8165838" y="6009708"/>
            <a:ext cx="1709682" cy="246221"/>
          </a:xfrm>
          <a:prstGeom prst="rect">
            <a:avLst/>
          </a:prstGeom>
          <a:noFill/>
        </p:spPr>
        <p:txBody>
          <a:bodyPr wrap="square" rtlCol="0">
            <a:spAutoFit/>
          </a:bodyPr>
          <a:lstStyle/>
          <a:p>
            <a:r>
              <a:rPr lang="fr-FR" sz="1000" b="1" dirty="0">
                <a:latin typeface="Montserrat" panose="00000500000000000000" pitchFamily="50" charset="0"/>
              </a:rPr>
              <a:t>Ecologie</a:t>
            </a:r>
          </a:p>
        </p:txBody>
      </p:sp>
      <p:sp>
        <p:nvSpPr>
          <p:cNvPr id="63" name="Rectangle 62">
            <a:extLst>
              <a:ext uri="{FF2B5EF4-FFF2-40B4-BE49-F238E27FC236}">
                <a16:creationId xmlns:a16="http://schemas.microsoft.com/office/drawing/2014/main" id="{F7C49CDF-43C2-4EFC-ACDE-111428A87DFE}"/>
              </a:ext>
            </a:extLst>
          </p:cNvPr>
          <p:cNvSpPr/>
          <p:nvPr/>
        </p:nvSpPr>
        <p:spPr>
          <a:xfrm>
            <a:off x="3542602" y="2458411"/>
            <a:ext cx="3821085" cy="2972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b="1" dirty="0">
                <a:latin typeface="Montserrat" panose="00000500000000000000" pitchFamily="50" charset="0"/>
              </a:rPr>
              <a:t>Persona secondaire</a:t>
            </a:r>
          </a:p>
        </p:txBody>
      </p:sp>
      <p:sp>
        <p:nvSpPr>
          <p:cNvPr id="45" name="Rectangle 44">
            <a:extLst>
              <a:ext uri="{FF2B5EF4-FFF2-40B4-BE49-F238E27FC236}">
                <a16:creationId xmlns:a16="http://schemas.microsoft.com/office/drawing/2014/main" id="{BE15E68C-D4D5-4194-8BCC-47335C63F76F}"/>
              </a:ext>
            </a:extLst>
          </p:cNvPr>
          <p:cNvSpPr/>
          <p:nvPr/>
        </p:nvSpPr>
        <p:spPr>
          <a:xfrm>
            <a:off x="8219899" y="1399256"/>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lumMod val="65000"/>
                </a:schemeClr>
              </a:solidFill>
            </a:endParaRPr>
          </a:p>
        </p:txBody>
      </p:sp>
      <p:sp>
        <p:nvSpPr>
          <p:cNvPr id="46" name="Rectangle 45">
            <a:extLst>
              <a:ext uri="{FF2B5EF4-FFF2-40B4-BE49-F238E27FC236}">
                <a16:creationId xmlns:a16="http://schemas.microsoft.com/office/drawing/2014/main" id="{617109B9-486C-44FA-A2E8-6ECF76D277D6}"/>
              </a:ext>
            </a:extLst>
          </p:cNvPr>
          <p:cNvSpPr/>
          <p:nvPr/>
        </p:nvSpPr>
        <p:spPr>
          <a:xfrm>
            <a:off x="8219899" y="1841020"/>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8" name="Rectangle 47">
            <a:extLst>
              <a:ext uri="{FF2B5EF4-FFF2-40B4-BE49-F238E27FC236}">
                <a16:creationId xmlns:a16="http://schemas.microsoft.com/office/drawing/2014/main" id="{7ED46301-AAB3-4405-8163-AC54EE96011E}"/>
              </a:ext>
            </a:extLst>
          </p:cNvPr>
          <p:cNvSpPr/>
          <p:nvPr/>
        </p:nvSpPr>
        <p:spPr>
          <a:xfrm>
            <a:off x="8219899" y="228043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9" name="Rectangle 48">
            <a:extLst>
              <a:ext uri="{FF2B5EF4-FFF2-40B4-BE49-F238E27FC236}">
                <a16:creationId xmlns:a16="http://schemas.microsoft.com/office/drawing/2014/main" id="{EE17C818-1BB1-4F73-8332-4E3C1954028E}"/>
              </a:ext>
            </a:extLst>
          </p:cNvPr>
          <p:cNvSpPr/>
          <p:nvPr/>
        </p:nvSpPr>
        <p:spPr>
          <a:xfrm>
            <a:off x="9946911" y="1394880"/>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40A1F016-9C56-4D49-8096-6DC214F23841}"/>
              </a:ext>
            </a:extLst>
          </p:cNvPr>
          <p:cNvSpPr/>
          <p:nvPr/>
        </p:nvSpPr>
        <p:spPr>
          <a:xfrm>
            <a:off x="8774881" y="1841557"/>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913187C3-482F-4666-A924-FF449C47FA9D}"/>
              </a:ext>
            </a:extLst>
          </p:cNvPr>
          <p:cNvSpPr/>
          <p:nvPr/>
        </p:nvSpPr>
        <p:spPr>
          <a:xfrm>
            <a:off x="10576409" y="2281296"/>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D352986B-89E8-48AF-BB29-9C12B872907F}"/>
              </a:ext>
            </a:extLst>
          </p:cNvPr>
          <p:cNvSpPr txBox="1"/>
          <p:nvPr/>
        </p:nvSpPr>
        <p:spPr>
          <a:xfrm>
            <a:off x="8146080" y="1198659"/>
            <a:ext cx="1428926" cy="246221"/>
          </a:xfrm>
          <a:prstGeom prst="rect">
            <a:avLst/>
          </a:prstGeom>
          <a:noFill/>
        </p:spPr>
        <p:txBody>
          <a:bodyPr wrap="square" rtlCol="0">
            <a:spAutoFit/>
          </a:bodyPr>
          <a:lstStyle/>
          <a:p>
            <a:r>
              <a:rPr lang="fr-FR" sz="1000" b="1" dirty="0">
                <a:latin typeface="Montserrat" panose="00000500000000000000" pitchFamily="50" charset="0"/>
              </a:rPr>
              <a:t>Introverti</a:t>
            </a:r>
          </a:p>
        </p:txBody>
      </p:sp>
      <p:sp>
        <p:nvSpPr>
          <p:cNvPr id="53" name="ZoneTexte 52">
            <a:extLst>
              <a:ext uri="{FF2B5EF4-FFF2-40B4-BE49-F238E27FC236}">
                <a16:creationId xmlns:a16="http://schemas.microsoft.com/office/drawing/2014/main" id="{91D144A4-EDBE-4FD4-8D38-287F7F63644F}"/>
              </a:ext>
            </a:extLst>
          </p:cNvPr>
          <p:cNvSpPr txBox="1"/>
          <p:nvPr/>
        </p:nvSpPr>
        <p:spPr>
          <a:xfrm>
            <a:off x="8146080" y="1630707"/>
            <a:ext cx="1428926" cy="246221"/>
          </a:xfrm>
          <a:prstGeom prst="rect">
            <a:avLst/>
          </a:prstGeom>
          <a:noFill/>
        </p:spPr>
        <p:txBody>
          <a:bodyPr wrap="square" rtlCol="0">
            <a:spAutoFit/>
          </a:bodyPr>
          <a:lstStyle/>
          <a:p>
            <a:r>
              <a:rPr lang="fr-FR" sz="1000" b="1" dirty="0">
                <a:latin typeface="Montserrat" panose="00000500000000000000" pitchFamily="50" charset="0"/>
              </a:rPr>
              <a:t>Conservateur</a:t>
            </a:r>
          </a:p>
        </p:txBody>
      </p:sp>
      <p:sp>
        <p:nvSpPr>
          <p:cNvPr id="54" name="ZoneTexte 53">
            <a:extLst>
              <a:ext uri="{FF2B5EF4-FFF2-40B4-BE49-F238E27FC236}">
                <a16:creationId xmlns:a16="http://schemas.microsoft.com/office/drawing/2014/main" id="{FC612717-628C-4015-A6B5-DD0335BD7354}"/>
              </a:ext>
            </a:extLst>
          </p:cNvPr>
          <p:cNvSpPr txBox="1"/>
          <p:nvPr/>
        </p:nvSpPr>
        <p:spPr>
          <a:xfrm>
            <a:off x="8146080" y="2078029"/>
            <a:ext cx="1428926" cy="246221"/>
          </a:xfrm>
          <a:prstGeom prst="rect">
            <a:avLst/>
          </a:prstGeom>
          <a:noFill/>
        </p:spPr>
        <p:txBody>
          <a:bodyPr wrap="square" rtlCol="0">
            <a:spAutoFit/>
          </a:bodyPr>
          <a:lstStyle/>
          <a:p>
            <a:r>
              <a:rPr lang="fr-FR" sz="1000" b="1" dirty="0">
                <a:latin typeface="Montserrat" panose="00000500000000000000" pitchFamily="50" charset="0"/>
              </a:rPr>
              <a:t>Passif</a:t>
            </a:r>
          </a:p>
        </p:txBody>
      </p:sp>
      <p:sp>
        <p:nvSpPr>
          <p:cNvPr id="56" name="ZoneTexte 55">
            <a:extLst>
              <a:ext uri="{FF2B5EF4-FFF2-40B4-BE49-F238E27FC236}">
                <a16:creationId xmlns:a16="http://schemas.microsoft.com/office/drawing/2014/main" id="{756D2815-14E0-41B9-8CB7-8D22AB9C121F}"/>
              </a:ext>
            </a:extLst>
          </p:cNvPr>
          <p:cNvSpPr txBox="1"/>
          <p:nvPr/>
        </p:nvSpPr>
        <p:spPr>
          <a:xfrm>
            <a:off x="10563958" y="1200922"/>
            <a:ext cx="1428926" cy="246221"/>
          </a:xfrm>
          <a:prstGeom prst="rect">
            <a:avLst/>
          </a:prstGeom>
          <a:noFill/>
        </p:spPr>
        <p:txBody>
          <a:bodyPr wrap="square" rtlCol="0">
            <a:spAutoFit/>
          </a:bodyPr>
          <a:lstStyle/>
          <a:p>
            <a:pPr algn="r"/>
            <a:r>
              <a:rPr lang="fr-FR" sz="1000" b="1" dirty="0">
                <a:latin typeface="Montserrat" panose="00000500000000000000" pitchFamily="50" charset="0"/>
              </a:rPr>
              <a:t>Extraverti</a:t>
            </a:r>
          </a:p>
        </p:txBody>
      </p:sp>
      <p:sp>
        <p:nvSpPr>
          <p:cNvPr id="57" name="ZoneTexte 56">
            <a:extLst>
              <a:ext uri="{FF2B5EF4-FFF2-40B4-BE49-F238E27FC236}">
                <a16:creationId xmlns:a16="http://schemas.microsoft.com/office/drawing/2014/main" id="{9FD21965-C54B-4943-B85F-3A0E8D98F87C}"/>
              </a:ext>
            </a:extLst>
          </p:cNvPr>
          <p:cNvSpPr txBox="1"/>
          <p:nvPr/>
        </p:nvSpPr>
        <p:spPr>
          <a:xfrm>
            <a:off x="10563958" y="1632970"/>
            <a:ext cx="1428926" cy="246221"/>
          </a:xfrm>
          <a:prstGeom prst="rect">
            <a:avLst/>
          </a:prstGeom>
          <a:noFill/>
        </p:spPr>
        <p:txBody>
          <a:bodyPr wrap="square" rtlCol="0">
            <a:spAutoFit/>
          </a:bodyPr>
          <a:lstStyle/>
          <a:p>
            <a:pPr algn="r"/>
            <a:r>
              <a:rPr lang="fr-FR" sz="1000" b="1" dirty="0">
                <a:latin typeface="Montserrat" panose="00000500000000000000" pitchFamily="50" charset="0"/>
              </a:rPr>
              <a:t>Créateur</a:t>
            </a:r>
          </a:p>
        </p:txBody>
      </p:sp>
      <p:sp>
        <p:nvSpPr>
          <p:cNvPr id="58" name="ZoneTexte 57">
            <a:extLst>
              <a:ext uri="{FF2B5EF4-FFF2-40B4-BE49-F238E27FC236}">
                <a16:creationId xmlns:a16="http://schemas.microsoft.com/office/drawing/2014/main" id="{DCB34DDF-EB21-44BC-B02B-FF5D2042A98C}"/>
              </a:ext>
            </a:extLst>
          </p:cNvPr>
          <p:cNvSpPr txBox="1"/>
          <p:nvPr/>
        </p:nvSpPr>
        <p:spPr>
          <a:xfrm>
            <a:off x="10563958" y="2080292"/>
            <a:ext cx="1428926" cy="246221"/>
          </a:xfrm>
          <a:prstGeom prst="rect">
            <a:avLst/>
          </a:prstGeom>
          <a:noFill/>
        </p:spPr>
        <p:txBody>
          <a:bodyPr wrap="square" rtlCol="0">
            <a:spAutoFit/>
          </a:bodyPr>
          <a:lstStyle/>
          <a:p>
            <a:pPr algn="r"/>
            <a:r>
              <a:rPr lang="fr-FR" sz="1000" b="1" dirty="0">
                <a:latin typeface="Montserrat" panose="00000500000000000000" pitchFamily="50" charset="0"/>
              </a:rPr>
              <a:t>Actif</a:t>
            </a:r>
          </a:p>
        </p:txBody>
      </p:sp>
      <p:sp>
        <p:nvSpPr>
          <p:cNvPr id="59" name="Rectangle 58">
            <a:extLst>
              <a:ext uri="{FF2B5EF4-FFF2-40B4-BE49-F238E27FC236}">
                <a16:creationId xmlns:a16="http://schemas.microsoft.com/office/drawing/2014/main" id="{ADDD1AD7-CF2E-4BCD-B9D5-CB09F2EE0865}"/>
              </a:ext>
            </a:extLst>
          </p:cNvPr>
          <p:cNvSpPr/>
          <p:nvPr/>
        </p:nvSpPr>
        <p:spPr>
          <a:xfrm>
            <a:off x="8232350" y="273174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4" name="Rectangle 63">
            <a:extLst>
              <a:ext uri="{FF2B5EF4-FFF2-40B4-BE49-F238E27FC236}">
                <a16:creationId xmlns:a16="http://schemas.microsoft.com/office/drawing/2014/main" id="{A4DCBFF6-B054-4216-A82A-416D4DA9FAE7}"/>
              </a:ext>
            </a:extLst>
          </p:cNvPr>
          <p:cNvSpPr/>
          <p:nvPr/>
        </p:nvSpPr>
        <p:spPr>
          <a:xfrm>
            <a:off x="9046040" y="2736470"/>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04BAA112-7947-4CB4-8F0B-0AC257C27821}"/>
              </a:ext>
            </a:extLst>
          </p:cNvPr>
          <p:cNvSpPr txBox="1"/>
          <p:nvPr/>
        </p:nvSpPr>
        <p:spPr>
          <a:xfrm>
            <a:off x="8158531" y="2529339"/>
            <a:ext cx="1428926" cy="246221"/>
          </a:xfrm>
          <a:prstGeom prst="rect">
            <a:avLst/>
          </a:prstGeom>
          <a:noFill/>
        </p:spPr>
        <p:txBody>
          <a:bodyPr wrap="square" rtlCol="0">
            <a:spAutoFit/>
          </a:bodyPr>
          <a:lstStyle/>
          <a:p>
            <a:r>
              <a:rPr lang="fr-FR" sz="1000" b="1" dirty="0">
                <a:latin typeface="Montserrat" panose="00000500000000000000" pitchFamily="50" charset="0"/>
              </a:rPr>
              <a:t>Loyal</a:t>
            </a:r>
          </a:p>
        </p:txBody>
      </p:sp>
      <p:sp>
        <p:nvSpPr>
          <p:cNvPr id="66" name="ZoneTexte 65">
            <a:extLst>
              <a:ext uri="{FF2B5EF4-FFF2-40B4-BE49-F238E27FC236}">
                <a16:creationId xmlns:a16="http://schemas.microsoft.com/office/drawing/2014/main" id="{75E1DF43-3D9D-49C3-AB3C-95959CBE698F}"/>
              </a:ext>
            </a:extLst>
          </p:cNvPr>
          <p:cNvSpPr txBox="1"/>
          <p:nvPr/>
        </p:nvSpPr>
        <p:spPr>
          <a:xfrm>
            <a:off x="10576409" y="2531602"/>
            <a:ext cx="1428926" cy="246221"/>
          </a:xfrm>
          <a:prstGeom prst="rect">
            <a:avLst/>
          </a:prstGeom>
          <a:noFill/>
        </p:spPr>
        <p:txBody>
          <a:bodyPr wrap="square" rtlCol="0">
            <a:spAutoFit/>
          </a:bodyPr>
          <a:lstStyle/>
          <a:p>
            <a:pPr algn="r"/>
            <a:r>
              <a:rPr lang="fr-FR" sz="1000" b="1" dirty="0">
                <a:latin typeface="Montserrat" panose="00000500000000000000" pitchFamily="50" charset="0"/>
              </a:rPr>
              <a:t>Inconstant</a:t>
            </a:r>
          </a:p>
        </p:txBody>
      </p:sp>
      <p:pic>
        <p:nvPicPr>
          <p:cNvPr id="67" name="Image 66" descr="Une image contenant personne, homme, portant, chapeau&#10;&#10;Description générée automatiquement">
            <a:extLst>
              <a:ext uri="{FF2B5EF4-FFF2-40B4-BE49-F238E27FC236}">
                <a16:creationId xmlns:a16="http://schemas.microsoft.com/office/drawing/2014/main" id="{F6EB0057-6E2F-4560-8E7A-97A4CA257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32" y="949633"/>
            <a:ext cx="2503041" cy="3765797"/>
          </a:xfrm>
          <a:prstGeom prst="rect">
            <a:avLst/>
          </a:prstGeom>
        </p:spPr>
      </p:pic>
      <p:sp>
        <p:nvSpPr>
          <p:cNvPr id="3" name="Espace réservé du numéro de diapositive 2">
            <a:extLst>
              <a:ext uri="{FF2B5EF4-FFF2-40B4-BE49-F238E27FC236}">
                <a16:creationId xmlns:a16="http://schemas.microsoft.com/office/drawing/2014/main" id="{A766C0A6-7C71-4159-832A-48000C91CFE6}"/>
              </a:ext>
            </a:extLst>
          </p:cNvPr>
          <p:cNvSpPr>
            <a:spLocks noGrp="1"/>
          </p:cNvSpPr>
          <p:nvPr>
            <p:ph type="sldNum" sz="quarter" idx="12"/>
          </p:nvPr>
        </p:nvSpPr>
        <p:spPr/>
        <p:txBody>
          <a:bodyPr/>
          <a:lstStyle/>
          <a:p>
            <a:fld id="{773EC446-1938-4A10-9538-8DB375F41CA8}" type="slidenum">
              <a:rPr lang="fr-FR" smtClean="0"/>
              <a:t>2</a:t>
            </a:fld>
            <a:endParaRPr lang="fr-FR"/>
          </a:p>
        </p:txBody>
      </p:sp>
    </p:spTree>
    <p:extLst>
      <p:ext uri="{BB962C8B-B14F-4D97-AF65-F5344CB8AC3E}">
        <p14:creationId xmlns:p14="http://schemas.microsoft.com/office/powerpoint/2010/main" val="390358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610504E9-A090-46CF-A746-FFE5B793D75D}"/>
              </a:ext>
            </a:extLst>
          </p:cNvPr>
          <p:cNvSpPr/>
          <p:nvPr/>
        </p:nvSpPr>
        <p:spPr>
          <a:xfrm>
            <a:off x="0" y="0"/>
            <a:ext cx="12192000" cy="6858000"/>
          </a:xfrm>
          <a:prstGeom prst="rect">
            <a:avLst/>
          </a:prstGeom>
          <a:solidFill>
            <a:srgbClr val="DFD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A8617877-2543-4E5A-BEEB-D9C900CFFAE7}"/>
              </a:ext>
            </a:extLst>
          </p:cNvPr>
          <p:cNvSpPr/>
          <p:nvPr/>
        </p:nvSpPr>
        <p:spPr>
          <a:xfrm>
            <a:off x="0" y="0"/>
            <a:ext cx="12192000" cy="7715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Montserrat" panose="00000500000000000000" pitchFamily="50" charset="0"/>
              </a:rPr>
              <a:t>    </a:t>
            </a:r>
            <a:r>
              <a:rPr lang="fr-FR" sz="3200" b="1" dirty="0">
                <a:latin typeface="Montserrat" panose="00000500000000000000" pitchFamily="50" charset="0"/>
              </a:rPr>
              <a:t>Giulia – L’équilibriste</a:t>
            </a:r>
            <a:endParaRPr lang="fr-FR" b="1" dirty="0">
              <a:latin typeface="Montserrat" panose="00000500000000000000" pitchFamily="50" charset="0"/>
            </a:endParaRPr>
          </a:p>
        </p:txBody>
      </p:sp>
      <p:sp>
        <p:nvSpPr>
          <p:cNvPr id="4" name="Rectangle 3">
            <a:extLst>
              <a:ext uri="{FF2B5EF4-FFF2-40B4-BE49-F238E27FC236}">
                <a16:creationId xmlns:a16="http://schemas.microsoft.com/office/drawing/2014/main" id="{F1A0E2ED-08E6-40D2-BCCD-D3A47FBD417A}"/>
              </a:ext>
            </a:extLst>
          </p:cNvPr>
          <p:cNvSpPr/>
          <p:nvPr/>
        </p:nvSpPr>
        <p:spPr>
          <a:xfrm>
            <a:off x="343831" y="4938258"/>
            <a:ext cx="2501775" cy="5765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latin typeface="Montserrat" panose="00000500000000000000" pitchFamily="50" charset="0"/>
              </a:rPr>
              <a:t>« Pack familiale, promotions en tout genre, mon budget café doit être maîtrisé »</a:t>
            </a:r>
          </a:p>
        </p:txBody>
      </p:sp>
      <p:sp>
        <p:nvSpPr>
          <p:cNvPr id="6" name="ZoneTexte 5">
            <a:extLst>
              <a:ext uri="{FF2B5EF4-FFF2-40B4-BE49-F238E27FC236}">
                <a16:creationId xmlns:a16="http://schemas.microsoft.com/office/drawing/2014/main" id="{F5E6A1D8-6BDB-494C-99E3-A7A1DFA64A2C}"/>
              </a:ext>
            </a:extLst>
          </p:cNvPr>
          <p:cNvSpPr txBox="1"/>
          <p:nvPr/>
        </p:nvSpPr>
        <p:spPr>
          <a:xfrm>
            <a:off x="284746" y="5645877"/>
            <a:ext cx="2477193" cy="1031051"/>
          </a:xfrm>
          <a:prstGeom prst="rect">
            <a:avLst/>
          </a:prstGeom>
          <a:noFill/>
        </p:spPr>
        <p:txBody>
          <a:bodyPr wrap="square" rtlCol="0">
            <a:spAutoFit/>
          </a:bodyPr>
          <a:lstStyle/>
          <a:p>
            <a:r>
              <a:rPr lang="fr-FR" sz="1100" dirty="0">
                <a:latin typeface="Montserrat" panose="00000500000000000000" pitchFamily="50" charset="0"/>
              </a:rPr>
              <a:t>Informations personnelles</a:t>
            </a:r>
          </a:p>
          <a:p>
            <a:endParaRPr lang="fr-FR" sz="1000" b="1" dirty="0">
              <a:solidFill>
                <a:srgbClr val="00B0F0"/>
              </a:solidFill>
              <a:latin typeface="Montserrat" panose="00000500000000000000" pitchFamily="50" charset="0"/>
            </a:endParaRPr>
          </a:p>
          <a:p>
            <a:r>
              <a:rPr lang="fr-FR" sz="1000" b="1" dirty="0">
                <a:solidFill>
                  <a:srgbClr val="00B0F0"/>
                </a:solidFill>
                <a:latin typeface="Montserrat" panose="00000500000000000000" pitchFamily="50" charset="0"/>
              </a:rPr>
              <a:t>Âge : 35 ans</a:t>
            </a:r>
          </a:p>
          <a:p>
            <a:r>
              <a:rPr lang="fr-FR" sz="1000" b="1" dirty="0">
                <a:solidFill>
                  <a:srgbClr val="00B0F0"/>
                </a:solidFill>
                <a:latin typeface="Montserrat" panose="00000500000000000000" pitchFamily="50" charset="0"/>
              </a:rPr>
              <a:t>Profession : Psychologue</a:t>
            </a:r>
          </a:p>
          <a:p>
            <a:r>
              <a:rPr lang="fr-FR" sz="1000" b="1" dirty="0">
                <a:solidFill>
                  <a:srgbClr val="00B0F0"/>
                </a:solidFill>
                <a:latin typeface="Montserrat" panose="00000500000000000000" pitchFamily="50" charset="0"/>
              </a:rPr>
              <a:t>Situation familiale : Pacsée</a:t>
            </a:r>
          </a:p>
          <a:p>
            <a:r>
              <a:rPr lang="fr-FR" sz="1000" b="1" dirty="0">
                <a:solidFill>
                  <a:srgbClr val="00B0F0"/>
                </a:solidFill>
                <a:latin typeface="Montserrat" panose="00000500000000000000" pitchFamily="50" charset="0"/>
              </a:rPr>
              <a:t>Localisation : Pontoise</a:t>
            </a:r>
          </a:p>
        </p:txBody>
      </p:sp>
      <p:sp>
        <p:nvSpPr>
          <p:cNvPr id="12" name="Rectangle 11">
            <a:extLst>
              <a:ext uri="{FF2B5EF4-FFF2-40B4-BE49-F238E27FC236}">
                <a16:creationId xmlns:a16="http://schemas.microsoft.com/office/drawing/2014/main" id="{4B7EB8D2-BEAA-41EB-8C34-8C37635C2B84}"/>
              </a:ext>
            </a:extLst>
          </p:cNvPr>
          <p:cNvSpPr/>
          <p:nvPr/>
        </p:nvSpPr>
        <p:spPr>
          <a:xfrm>
            <a:off x="3542602" y="928230"/>
            <a:ext cx="3821086" cy="1330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b="1" dirty="0">
                <a:latin typeface="Montserrat" panose="00000500000000000000" pitchFamily="50" charset="0"/>
              </a:rPr>
              <a:t>Biographie</a:t>
            </a:r>
          </a:p>
          <a:p>
            <a:pPr algn="just"/>
            <a:endParaRPr lang="fr-FR" sz="1200" dirty="0">
              <a:latin typeface="Montserrat" panose="00000500000000000000" pitchFamily="50" charset="0"/>
            </a:endParaRPr>
          </a:p>
          <a:p>
            <a:pPr algn="just"/>
            <a:r>
              <a:rPr lang="fr-FR" sz="1100" dirty="0">
                <a:latin typeface="Montserrat" panose="00000500000000000000" pitchFamily="50" charset="0"/>
              </a:rPr>
              <a:t>Giulia est mariée, elle a un enfant et vit en banlieue parisienne. Elle est psychologue en milieu hospitalier depuis 8 ans. Elle ressent le besoin de trouver l’équilibre entre ses désirs et la réalité. Garder le contrôle et ne pas se laisser abuser.</a:t>
            </a:r>
          </a:p>
        </p:txBody>
      </p:sp>
      <p:sp>
        <p:nvSpPr>
          <p:cNvPr id="13" name="ZoneTexte 12">
            <a:extLst>
              <a:ext uri="{FF2B5EF4-FFF2-40B4-BE49-F238E27FC236}">
                <a16:creationId xmlns:a16="http://schemas.microsoft.com/office/drawing/2014/main" id="{BEE7AC6D-3EE5-45B6-96CF-7EB316377C20}"/>
              </a:ext>
            </a:extLst>
          </p:cNvPr>
          <p:cNvSpPr txBox="1"/>
          <p:nvPr/>
        </p:nvSpPr>
        <p:spPr>
          <a:xfrm>
            <a:off x="3509521" y="2948800"/>
            <a:ext cx="3821086" cy="1492716"/>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Besoins / Objectifs</a:t>
            </a:r>
          </a:p>
          <a:p>
            <a:pPr algn="just"/>
            <a:endParaRPr lang="fr-FR" sz="1100" dirty="0">
              <a:solidFill>
                <a:srgbClr val="00B0F0"/>
              </a:solidFill>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Equilibrer sa consommation</a:t>
            </a:r>
          </a:p>
          <a:p>
            <a:pPr algn="just"/>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Maîtriser son budget</a:t>
            </a:r>
          </a:p>
          <a:p>
            <a:pPr marL="171450" indent="-171450" algn="just">
              <a:buFont typeface="Courier New" panose="02070309020205020404" pitchFamily="49" charset="0"/>
              <a:buChar char="o"/>
            </a:pPr>
            <a:endParaRPr lang="fr-FR" sz="1100" dirty="0">
              <a:latin typeface="Montserrat" panose="00000500000000000000" pitchFamily="50" charset="0"/>
            </a:endParaRPr>
          </a:p>
          <a:p>
            <a:pPr marL="171450" indent="-171450" algn="just">
              <a:buFont typeface="Courier New" panose="02070309020205020404" pitchFamily="49" charset="0"/>
              <a:buChar char="o"/>
            </a:pPr>
            <a:r>
              <a:rPr lang="fr-FR" sz="1100" dirty="0">
                <a:latin typeface="Montserrat" panose="00000500000000000000" pitchFamily="50" charset="0"/>
              </a:rPr>
              <a:t>Prendre soin de sa santé</a:t>
            </a:r>
          </a:p>
          <a:p>
            <a:pPr marL="171450" indent="-171450" algn="just">
              <a:buFont typeface="Courier New" panose="02070309020205020404" pitchFamily="49" charset="0"/>
              <a:buChar char="o"/>
            </a:pPr>
            <a:endParaRPr lang="fr-FR" sz="1100" dirty="0">
              <a:latin typeface="Montserrat" panose="00000500000000000000" pitchFamily="50" charset="0"/>
            </a:endParaRPr>
          </a:p>
        </p:txBody>
      </p:sp>
      <p:sp>
        <p:nvSpPr>
          <p:cNvPr id="14" name="ZoneTexte 13">
            <a:extLst>
              <a:ext uri="{FF2B5EF4-FFF2-40B4-BE49-F238E27FC236}">
                <a16:creationId xmlns:a16="http://schemas.microsoft.com/office/drawing/2014/main" id="{3FC968FB-2A27-49A5-8DB3-93A867AE312B}"/>
              </a:ext>
            </a:extLst>
          </p:cNvPr>
          <p:cNvSpPr txBox="1"/>
          <p:nvPr/>
        </p:nvSpPr>
        <p:spPr>
          <a:xfrm>
            <a:off x="3502951" y="4477944"/>
            <a:ext cx="3973492" cy="600164"/>
          </a:xfrm>
          <a:prstGeom prst="rect">
            <a:avLst/>
          </a:prstGeom>
          <a:noFill/>
        </p:spPr>
        <p:txBody>
          <a:bodyPr wrap="square" rtlCol="0">
            <a:spAutoFit/>
          </a:bodyPr>
          <a:lstStyle/>
          <a:p>
            <a:r>
              <a:rPr lang="fr-FR" sz="1100" b="1" dirty="0">
                <a:latin typeface="Montserrat" panose="00000500000000000000" pitchFamily="50" charset="0"/>
              </a:rPr>
              <a:t>User story </a:t>
            </a:r>
            <a:r>
              <a:rPr lang="fr-FR" sz="1100" dirty="0">
                <a:latin typeface="Montserrat" panose="00000500000000000000" pitchFamily="50" charset="0"/>
              </a:rPr>
              <a:t>: « En tant que buveuse de café, je voudrais rester libre de mes choix afin de trouver le bon équilibre »</a:t>
            </a:r>
          </a:p>
        </p:txBody>
      </p:sp>
      <p:sp>
        <p:nvSpPr>
          <p:cNvPr id="15" name="ZoneTexte 14">
            <a:extLst>
              <a:ext uri="{FF2B5EF4-FFF2-40B4-BE49-F238E27FC236}">
                <a16:creationId xmlns:a16="http://schemas.microsoft.com/office/drawing/2014/main" id="{C74500BE-537D-4EC3-B43D-AF2AEB5494B9}"/>
              </a:ext>
            </a:extLst>
          </p:cNvPr>
          <p:cNvSpPr txBox="1"/>
          <p:nvPr/>
        </p:nvSpPr>
        <p:spPr>
          <a:xfrm>
            <a:off x="3504000" y="5253496"/>
            <a:ext cx="3919777" cy="1323439"/>
          </a:xfrm>
          <a:prstGeom prst="rect">
            <a:avLst/>
          </a:prstGeom>
          <a:noFill/>
        </p:spPr>
        <p:txBody>
          <a:bodyPr wrap="square" rtlCol="0">
            <a:spAutoFit/>
          </a:bodyPr>
          <a:lstStyle/>
          <a:p>
            <a:r>
              <a:rPr lang="fr-FR" sz="1400" b="1" dirty="0">
                <a:solidFill>
                  <a:srgbClr val="00B0F0"/>
                </a:solidFill>
                <a:latin typeface="Montserrat" panose="00000500000000000000" pitchFamily="50" charset="0"/>
              </a:rPr>
              <a:t>Frustrations</a:t>
            </a:r>
          </a:p>
          <a:p>
            <a:endParaRPr lang="fr-FR" sz="1100" dirty="0">
              <a:solidFill>
                <a:srgbClr val="00B0F0"/>
              </a:solidFill>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Une méfiance autour des recommandations</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 manque de respect de l’environnement</a:t>
            </a:r>
          </a:p>
          <a:p>
            <a:pPr marL="171450" indent="-171450">
              <a:buFont typeface="Courier New" panose="02070309020205020404" pitchFamily="49" charset="0"/>
              <a:buChar char="o"/>
            </a:pPr>
            <a:endParaRPr lang="fr-FR" sz="1100" dirty="0">
              <a:latin typeface="Montserrat" panose="00000500000000000000" pitchFamily="50" charset="0"/>
            </a:endParaRPr>
          </a:p>
          <a:p>
            <a:pPr marL="171450" indent="-171450">
              <a:buFont typeface="Courier New" panose="02070309020205020404" pitchFamily="49" charset="0"/>
              <a:buChar char="o"/>
            </a:pPr>
            <a:r>
              <a:rPr lang="fr-FR" sz="1100" dirty="0">
                <a:latin typeface="Montserrat" panose="00000500000000000000" pitchFamily="50" charset="0"/>
              </a:rPr>
              <a:t>Un commerce équitable non valorisé</a:t>
            </a:r>
          </a:p>
        </p:txBody>
      </p:sp>
      <p:sp>
        <p:nvSpPr>
          <p:cNvPr id="16" name="ZoneTexte 15">
            <a:extLst>
              <a:ext uri="{FF2B5EF4-FFF2-40B4-BE49-F238E27FC236}">
                <a16:creationId xmlns:a16="http://schemas.microsoft.com/office/drawing/2014/main" id="{35168E85-B0D8-406B-B643-A97EB8D01295}"/>
              </a:ext>
            </a:extLst>
          </p:cNvPr>
          <p:cNvSpPr txBox="1"/>
          <p:nvPr/>
        </p:nvSpPr>
        <p:spPr>
          <a:xfrm>
            <a:off x="8097979" y="863526"/>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Personnalité</a:t>
            </a:r>
          </a:p>
        </p:txBody>
      </p:sp>
      <p:sp>
        <p:nvSpPr>
          <p:cNvPr id="17" name="ZoneTexte 16">
            <a:extLst>
              <a:ext uri="{FF2B5EF4-FFF2-40B4-BE49-F238E27FC236}">
                <a16:creationId xmlns:a16="http://schemas.microsoft.com/office/drawing/2014/main" id="{625E64D9-B883-42B5-81B0-FF694D900649}"/>
              </a:ext>
            </a:extLst>
          </p:cNvPr>
          <p:cNvSpPr txBox="1"/>
          <p:nvPr/>
        </p:nvSpPr>
        <p:spPr>
          <a:xfrm>
            <a:off x="8146080" y="3835222"/>
            <a:ext cx="3821086" cy="307777"/>
          </a:xfrm>
          <a:prstGeom prst="rect">
            <a:avLst/>
          </a:prstGeom>
          <a:noFill/>
        </p:spPr>
        <p:txBody>
          <a:bodyPr wrap="square" rtlCol="0">
            <a:spAutoFit/>
          </a:bodyPr>
          <a:lstStyle/>
          <a:p>
            <a:pPr algn="just"/>
            <a:r>
              <a:rPr lang="fr-FR" sz="1400" b="1" dirty="0">
                <a:solidFill>
                  <a:srgbClr val="00B0F0"/>
                </a:solidFill>
                <a:latin typeface="Montserrat" panose="00000500000000000000" pitchFamily="50" charset="0"/>
              </a:rPr>
              <a:t>Motivations</a:t>
            </a:r>
          </a:p>
        </p:txBody>
      </p:sp>
      <p:sp>
        <p:nvSpPr>
          <p:cNvPr id="21" name="Rectangle 20">
            <a:extLst>
              <a:ext uri="{FF2B5EF4-FFF2-40B4-BE49-F238E27FC236}">
                <a16:creationId xmlns:a16="http://schemas.microsoft.com/office/drawing/2014/main" id="{D7065A73-7336-4599-A11A-9C806023A31E}"/>
              </a:ext>
            </a:extLst>
          </p:cNvPr>
          <p:cNvSpPr/>
          <p:nvPr/>
        </p:nvSpPr>
        <p:spPr>
          <a:xfrm>
            <a:off x="8219899" y="4449978"/>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2" name="Rectangle 21">
            <a:extLst>
              <a:ext uri="{FF2B5EF4-FFF2-40B4-BE49-F238E27FC236}">
                <a16:creationId xmlns:a16="http://schemas.microsoft.com/office/drawing/2014/main" id="{A9E708EA-E103-4D07-8625-D1C5B04D8BA6}"/>
              </a:ext>
            </a:extLst>
          </p:cNvPr>
          <p:cNvSpPr/>
          <p:nvPr/>
        </p:nvSpPr>
        <p:spPr>
          <a:xfrm>
            <a:off x="8219899" y="4891742"/>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3" name="Rectangle 22">
            <a:extLst>
              <a:ext uri="{FF2B5EF4-FFF2-40B4-BE49-F238E27FC236}">
                <a16:creationId xmlns:a16="http://schemas.microsoft.com/office/drawing/2014/main" id="{D92FDA7C-7AA6-4AC5-812B-C5EAD21BEF81}"/>
              </a:ext>
            </a:extLst>
          </p:cNvPr>
          <p:cNvSpPr/>
          <p:nvPr/>
        </p:nvSpPr>
        <p:spPr>
          <a:xfrm>
            <a:off x="8219899" y="5331153"/>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24" name="Rectangle 23">
            <a:extLst>
              <a:ext uri="{FF2B5EF4-FFF2-40B4-BE49-F238E27FC236}">
                <a16:creationId xmlns:a16="http://schemas.microsoft.com/office/drawing/2014/main" id="{D08073A0-61A0-47A7-9C71-BE37F7D8113C}"/>
              </a:ext>
            </a:extLst>
          </p:cNvPr>
          <p:cNvSpPr/>
          <p:nvPr/>
        </p:nvSpPr>
        <p:spPr>
          <a:xfrm>
            <a:off x="8219899" y="5770564"/>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31" name="Rectangle 30">
            <a:extLst>
              <a:ext uri="{FF2B5EF4-FFF2-40B4-BE49-F238E27FC236}">
                <a16:creationId xmlns:a16="http://schemas.microsoft.com/office/drawing/2014/main" id="{BA13A832-89C6-4F93-B28E-5B7803E8CCAF}"/>
              </a:ext>
            </a:extLst>
          </p:cNvPr>
          <p:cNvSpPr/>
          <p:nvPr/>
        </p:nvSpPr>
        <p:spPr>
          <a:xfrm>
            <a:off x="8232351" y="4449979"/>
            <a:ext cx="2649010" cy="180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0693CC4F-4FEE-4BF0-9707-93DE9C27A4B1}"/>
              </a:ext>
            </a:extLst>
          </p:cNvPr>
          <p:cNvSpPr/>
          <p:nvPr/>
        </p:nvSpPr>
        <p:spPr>
          <a:xfrm>
            <a:off x="8232350" y="4893994"/>
            <a:ext cx="2649010"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24070D1B-B757-4F5C-A2D0-1BC9D87CDE78}"/>
              </a:ext>
            </a:extLst>
          </p:cNvPr>
          <p:cNvSpPr/>
          <p:nvPr/>
        </p:nvSpPr>
        <p:spPr>
          <a:xfrm>
            <a:off x="8232350" y="5340215"/>
            <a:ext cx="2649010" cy="1911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5A8B5533-072E-4626-8987-27400A8C97F7}"/>
              </a:ext>
            </a:extLst>
          </p:cNvPr>
          <p:cNvSpPr/>
          <p:nvPr/>
        </p:nvSpPr>
        <p:spPr>
          <a:xfrm>
            <a:off x="8232350" y="5772814"/>
            <a:ext cx="2649010"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AB6A8127-C972-4CAA-87CE-B24F1EDA000C}"/>
              </a:ext>
            </a:extLst>
          </p:cNvPr>
          <p:cNvSpPr txBox="1"/>
          <p:nvPr/>
        </p:nvSpPr>
        <p:spPr>
          <a:xfrm>
            <a:off x="8156163" y="4235913"/>
            <a:ext cx="1428926" cy="246221"/>
          </a:xfrm>
          <a:prstGeom prst="rect">
            <a:avLst/>
          </a:prstGeom>
          <a:noFill/>
        </p:spPr>
        <p:txBody>
          <a:bodyPr wrap="square" rtlCol="0">
            <a:spAutoFit/>
          </a:bodyPr>
          <a:lstStyle/>
          <a:p>
            <a:r>
              <a:rPr lang="fr-FR" sz="1000" b="1" dirty="0">
                <a:latin typeface="Montserrat" panose="00000500000000000000" pitchFamily="50" charset="0"/>
              </a:rPr>
              <a:t>Prix</a:t>
            </a:r>
          </a:p>
        </p:txBody>
      </p:sp>
      <p:sp>
        <p:nvSpPr>
          <p:cNvPr id="42" name="ZoneTexte 41">
            <a:extLst>
              <a:ext uri="{FF2B5EF4-FFF2-40B4-BE49-F238E27FC236}">
                <a16:creationId xmlns:a16="http://schemas.microsoft.com/office/drawing/2014/main" id="{CFDDC4A0-FE69-4771-9E9A-E4CD9A9537E4}"/>
              </a:ext>
            </a:extLst>
          </p:cNvPr>
          <p:cNvSpPr txBox="1"/>
          <p:nvPr/>
        </p:nvSpPr>
        <p:spPr>
          <a:xfrm>
            <a:off x="8156162" y="4667961"/>
            <a:ext cx="2243059" cy="246221"/>
          </a:xfrm>
          <a:prstGeom prst="rect">
            <a:avLst/>
          </a:prstGeom>
          <a:noFill/>
        </p:spPr>
        <p:txBody>
          <a:bodyPr wrap="square" rtlCol="0">
            <a:spAutoFit/>
          </a:bodyPr>
          <a:lstStyle/>
          <a:p>
            <a:r>
              <a:rPr lang="fr-FR" sz="1000" b="1" dirty="0">
                <a:latin typeface="Montserrat" panose="00000500000000000000" pitchFamily="50" charset="0"/>
              </a:rPr>
              <a:t>Intensité</a:t>
            </a:r>
          </a:p>
        </p:txBody>
      </p:sp>
      <p:sp>
        <p:nvSpPr>
          <p:cNvPr id="43" name="ZoneTexte 42">
            <a:extLst>
              <a:ext uri="{FF2B5EF4-FFF2-40B4-BE49-F238E27FC236}">
                <a16:creationId xmlns:a16="http://schemas.microsoft.com/office/drawing/2014/main" id="{35ADDE7B-014B-4BFC-9CAA-5076DECFC78F}"/>
              </a:ext>
            </a:extLst>
          </p:cNvPr>
          <p:cNvSpPr txBox="1"/>
          <p:nvPr/>
        </p:nvSpPr>
        <p:spPr>
          <a:xfrm>
            <a:off x="8156163" y="5115283"/>
            <a:ext cx="1554790" cy="246221"/>
          </a:xfrm>
          <a:prstGeom prst="rect">
            <a:avLst/>
          </a:prstGeom>
          <a:noFill/>
        </p:spPr>
        <p:txBody>
          <a:bodyPr wrap="square" rtlCol="0">
            <a:spAutoFit/>
          </a:bodyPr>
          <a:lstStyle/>
          <a:p>
            <a:r>
              <a:rPr lang="fr-FR" sz="1000" b="1" dirty="0">
                <a:latin typeface="Montserrat" panose="00000500000000000000" pitchFamily="50" charset="0"/>
              </a:rPr>
              <a:t>Santé</a:t>
            </a:r>
          </a:p>
        </p:txBody>
      </p:sp>
      <p:sp>
        <p:nvSpPr>
          <p:cNvPr id="47" name="ZoneTexte 46">
            <a:extLst>
              <a:ext uri="{FF2B5EF4-FFF2-40B4-BE49-F238E27FC236}">
                <a16:creationId xmlns:a16="http://schemas.microsoft.com/office/drawing/2014/main" id="{A3D5F6AB-6B7D-4FAF-9532-6F03DFC06CC5}"/>
              </a:ext>
            </a:extLst>
          </p:cNvPr>
          <p:cNvSpPr txBox="1"/>
          <p:nvPr/>
        </p:nvSpPr>
        <p:spPr>
          <a:xfrm>
            <a:off x="8165838" y="5575111"/>
            <a:ext cx="1709682" cy="246221"/>
          </a:xfrm>
          <a:prstGeom prst="rect">
            <a:avLst/>
          </a:prstGeom>
          <a:noFill/>
        </p:spPr>
        <p:txBody>
          <a:bodyPr wrap="square" rtlCol="0">
            <a:spAutoFit/>
          </a:bodyPr>
          <a:lstStyle/>
          <a:p>
            <a:r>
              <a:rPr lang="fr-FR" sz="1000" b="1" dirty="0">
                <a:latin typeface="Montserrat" panose="00000500000000000000" pitchFamily="50" charset="0"/>
              </a:rPr>
              <a:t>Ecologie</a:t>
            </a:r>
          </a:p>
        </p:txBody>
      </p:sp>
      <p:sp>
        <p:nvSpPr>
          <p:cNvPr id="60" name="Rectangle 59">
            <a:extLst>
              <a:ext uri="{FF2B5EF4-FFF2-40B4-BE49-F238E27FC236}">
                <a16:creationId xmlns:a16="http://schemas.microsoft.com/office/drawing/2014/main" id="{A6E28BE6-7F76-479F-A91A-BC511C0969EA}"/>
              </a:ext>
            </a:extLst>
          </p:cNvPr>
          <p:cNvSpPr/>
          <p:nvPr/>
        </p:nvSpPr>
        <p:spPr>
          <a:xfrm>
            <a:off x="8219899" y="6238413"/>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1" name="Rectangle 60">
            <a:extLst>
              <a:ext uri="{FF2B5EF4-FFF2-40B4-BE49-F238E27FC236}">
                <a16:creationId xmlns:a16="http://schemas.microsoft.com/office/drawing/2014/main" id="{4E22B855-93F9-475E-9B9B-BB4D584895A9}"/>
              </a:ext>
            </a:extLst>
          </p:cNvPr>
          <p:cNvSpPr/>
          <p:nvPr/>
        </p:nvSpPr>
        <p:spPr>
          <a:xfrm>
            <a:off x="8232350" y="6240663"/>
            <a:ext cx="2649010" cy="1889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24AD0336-E079-43F6-A315-BB042848251F}"/>
              </a:ext>
            </a:extLst>
          </p:cNvPr>
          <p:cNvSpPr txBox="1"/>
          <p:nvPr/>
        </p:nvSpPr>
        <p:spPr>
          <a:xfrm>
            <a:off x="8165838" y="6042960"/>
            <a:ext cx="1709682" cy="246221"/>
          </a:xfrm>
          <a:prstGeom prst="rect">
            <a:avLst/>
          </a:prstGeom>
          <a:noFill/>
        </p:spPr>
        <p:txBody>
          <a:bodyPr wrap="square" rtlCol="0">
            <a:spAutoFit/>
          </a:bodyPr>
          <a:lstStyle/>
          <a:p>
            <a:r>
              <a:rPr lang="fr-FR" sz="1000" b="1" dirty="0">
                <a:latin typeface="Montserrat" panose="00000500000000000000" pitchFamily="50" charset="0"/>
              </a:rPr>
              <a:t>Equité</a:t>
            </a:r>
          </a:p>
        </p:txBody>
      </p:sp>
      <p:sp>
        <p:nvSpPr>
          <p:cNvPr id="63" name="Rectangle 62">
            <a:extLst>
              <a:ext uri="{FF2B5EF4-FFF2-40B4-BE49-F238E27FC236}">
                <a16:creationId xmlns:a16="http://schemas.microsoft.com/office/drawing/2014/main" id="{F7C49CDF-43C2-4EFC-ACDE-111428A87DFE}"/>
              </a:ext>
            </a:extLst>
          </p:cNvPr>
          <p:cNvSpPr/>
          <p:nvPr/>
        </p:nvSpPr>
        <p:spPr>
          <a:xfrm>
            <a:off x="3542602" y="2458411"/>
            <a:ext cx="3821085" cy="2972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b="1" dirty="0">
                <a:latin typeface="Montserrat" panose="00000500000000000000" pitchFamily="50" charset="0"/>
              </a:rPr>
              <a:t>Persona supplémentaire</a:t>
            </a:r>
          </a:p>
        </p:txBody>
      </p:sp>
      <p:sp>
        <p:nvSpPr>
          <p:cNvPr id="45" name="Rectangle 44">
            <a:extLst>
              <a:ext uri="{FF2B5EF4-FFF2-40B4-BE49-F238E27FC236}">
                <a16:creationId xmlns:a16="http://schemas.microsoft.com/office/drawing/2014/main" id="{BE15E68C-D4D5-4194-8BCC-47335C63F76F}"/>
              </a:ext>
            </a:extLst>
          </p:cNvPr>
          <p:cNvSpPr/>
          <p:nvPr/>
        </p:nvSpPr>
        <p:spPr>
          <a:xfrm>
            <a:off x="8219899" y="1399256"/>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lumMod val="65000"/>
                </a:schemeClr>
              </a:solidFill>
            </a:endParaRPr>
          </a:p>
        </p:txBody>
      </p:sp>
      <p:sp>
        <p:nvSpPr>
          <p:cNvPr id="46" name="Rectangle 45">
            <a:extLst>
              <a:ext uri="{FF2B5EF4-FFF2-40B4-BE49-F238E27FC236}">
                <a16:creationId xmlns:a16="http://schemas.microsoft.com/office/drawing/2014/main" id="{617109B9-486C-44FA-A2E8-6ECF76D277D6}"/>
              </a:ext>
            </a:extLst>
          </p:cNvPr>
          <p:cNvSpPr/>
          <p:nvPr/>
        </p:nvSpPr>
        <p:spPr>
          <a:xfrm>
            <a:off x="8219899" y="1841020"/>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8" name="Rectangle 47">
            <a:extLst>
              <a:ext uri="{FF2B5EF4-FFF2-40B4-BE49-F238E27FC236}">
                <a16:creationId xmlns:a16="http://schemas.microsoft.com/office/drawing/2014/main" id="{7ED46301-AAB3-4405-8163-AC54EE96011E}"/>
              </a:ext>
            </a:extLst>
          </p:cNvPr>
          <p:cNvSpPr/>
          <p:nvPr/>
        </p:nvSpPr>
        <p:spPr>
          <a:xfrm>
            <a:off x="8219899" y="228043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49" name="Rectangle 48">
            <a:extLst>
              <a:ext uri="{FF2B5EF4-FFF2-40B4-BE49-F238E27FC236}">
                <a16:creationId xmlns:a16="http://schemas.microsoft.com/office/drawing/2014/main" id="{EE17C818-1BB1-4F73-8332-4E3C1954028E}"/>
              </a:ext>
            </a:extLst>
          </p:cNvPr>
          <p:cNvSpPr/>
          <p:nvPr/>
        </p:nvSpPr>
        <p:spPr>
          <a:xfrm>
            <a:off x="10576409" y="1395193"/>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40A1F016-9C56-4D49-8096-6DC214F23841}"/>
              </a:ext>
            </a:extLst>
          </p:cNvPr>
          <p:cNvSpPr/>
          <p:nvPr/>
        </p:nvSpPr>
        <p:spPr>
          <a:xfrm>
            <a:off x="10576409" y="1842145"/>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913187C3-482F-4666-A924-FF449C47FA9D}"/>
              </a:ext>
            </a:extLst>
          </p:cNvPr>
          <p:cNvSpPr/>
          <p:nvPr/>
        </p:nvSpPr>
        <p:spPr>
          <a:xfrm>
            <a:off x="11417401" y="2280121"/>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D352986B-89E8-48AF-BB29-9C12B872907F}"/>
              </a:ext>
            </a:extLst>
          </p:cNvPr>
          <p:cNvSpPr txBox="1"/>
          <p:nvPr/>
        </p:nvSpPr>
        <p:spPr>
          <a:xfrm>
            <a:off x="8146080" y="1198659"/>
            <a:ext cx="1428926" cy="246221"/>
          </a:xfrm>
          <a:prstGeom prst="rect">
            <a:avLst/>
          </a:prstGeom>
          <a:noFill/>
        </p:spPr>
        <p:txBody>
          <a:bodyPr wrap="square" rtlCol="0">
            <a:spAutoFit/>
          </a:bodyPr>
          <a:lstStyle/>
          <a:p>
            <a:r>
              <a:rPr lang="fr-FR" sz="1000" b="1" dirty="0">
                <a:latin typeface="Montserrat" panose="00000500000000000000" pitchFamily="50" charset="0"/>
              </a:rPr>
              <a:t>Introvertie</a:t>
            </a:r>
          </a:p>
        </p:txBody>
      </p:sp>
      <p:sp>
        <p:nvSpPr>
          <p:cNvPr id="53" name="ZoneTexte 52">
            <a:extLst>
              <a:ext uri="{FF2B5EF4-FFF2-40B4-BE49-F238E27FC236}">
                <a16:creationId xmlns:a16="http://schemas.microsoft.com/office/drawing/2014/main" id="{91D144A4-EDBE-4FD4-8D38-287F7F63644F}"/>
              </a:ext>
            </a:extLst>
          </p:cNvPr>
          <p:cNvSpPr txBox="1"/>
          <p:nvPr/>
        </p:nvSpPr>
        <p:spPr>
          <a:xfrm>
            <a:off x="8146080" y="1630707"/>
            <a:ext cx="1428926" cy="246221"/>
          </a:xfrm>
          <a:prstGeom prst="rect">
            <a:avLst/>
          </a:prstGeom>
          <a:noFill/>
        </p:spPr>
        <p:txBody>
          <a:bodyPr wrap="square" rtlCol="0">
            <a:spAutoFit/>
          </a:bodyPr>
          <a:lstStyle/>
          <a:p>
            <a:r>
              <a:rPr lang="fr-FR" sz="1000" b="1" dirty="0">
                <a:latin typeface="Montserrat" panose="00000500000000000000" pitchFamily="50" charset="0"/>
              </a:rPr>
              <a:t>Conservateur</a:t>
            </a:r>
          </a:p>
        </p:txBody>
      </p:sp>
      <p:sp>
        <p:nvSpPr>
          <p:cNvPr id="54" name="ZoneTexte 53">
            <a:extLst>
              <a:ext uri="{FF2B5EF4-FFF2-40B4-BE49-F238E27FC236}">
                <a16:creationId xmlns:a16="http://schemas.microsoft.com/office/drawing/2014/main" id="{FC612717-628C-4015-A6B5-DD0335BD7354}"/>
              </a:ext>
            </a:extLst>
          </p:cNvPr>
          <p:cNvSpPr txBox="1"/>
          <p:nvPr/>
        </p:nvSpPr>
        <p:spPr>
          <a:xfrm>
            <a:off x="8146080" y="2078029"/>
            <a:ext cx="1428926" cy="246221"/>
          </a:xfrm>
          <a:prstGeom prst="rect">
            <a:avLst/>
          </a:prstGeom>
          <a:noFill/>
        </p:spPr>
        <p:txBody>
          <a:bodyPr wrap="square" rtlCol="0">
            <a:spAutoFit/>
          </a:bodyPr>
          <a:lstStyle/>
          <a:p>
            <a:r>
              <a:rPr lang="fr-FR" sz="1000" b="1" dirty="0">
                <a:latin typeface="Montserrat" panose="00000500000000000000" pitchFamily="50" charset="0"/>
              </a:rPr>
              <a:t>Passif</a:t>
            </a:r>
          </a:p>
        </p:txBody>
      </p:sp>
      <p:sp>
        <p:nvSpPr>
          <p:cNvPr id="56" name="ZoneTexte 55">
            <a:extLst>
              <a:ext uri="{FF2B5EF4-FFF2-40B4-BE49-F238E27FC236}">
                <a16:creationId xmlns:a16="http://schemas.microsoft.com/office/drawing/2014/main" id="{756D2815-14E0-41B9-8CB7-8D22AB9C121F}"/>
              </a:ext>
            </a:extLst>
          </p:cNvPr>
          <p:cNvSpPr txBox="1"/>
          <p:nvPr/>
        </p:nvSpPr>
        <p:spPr>
          <a:xfrm>
            <a:off x="10563958" y="1200922"/>
            <a:ext cx="1428926" cy="246221"/>
          </a:xfrm>
          <a:prstGeom prst="rect">
            <a:avLst/>
          </a:prstGeom>
          <a:noFill/>
        </p:spPr>
        <p:txBody>
          <a:bodyPr wrap="square" rtlCol="0">
            <a:spAutoFit/>
          </a:bodyPr>
          <a:lstStyle/>
          <a:p>
            <a:pPr algn="r"/>
            <a:r>
              <a:rPr lang="fr-FR" sz="1000" b="1" dirty="0">
                <a:latin typeface="Montserrat" panose="00000500000000000000" pitchFamily="50" charset="0"/>
              </a:rPr>
              <a:t>Extravertie</a:t>
            </a:r>
          </a:p>
        </p:txBody>
      </p:sp>
      <p:sp>
        <p:nvSpPr>
          <p:cNvPr id="57" name="ZoneTexte 56">
            <a:extLst>
              <a:ext uri="{FF2B5EF4-FFF2-40B4-BE49-F238E27FC236}">
                <a16:creationId xmlns:a16="http://schemas.microsoft.com/office/drawing/2014/main" id="{9FD21965-C54B-4943-B85F-3A0E8D98F87C}"/>
              </a:ext>
            </a:extLst>
          </p:cNvPr>
          <p:cNvSpPr txBox="1"/>
          <p:nvPr/>
        </p:nvSpPr>
        <p:spPr>
          <a:xfrm>
            <a:off x="10563958" y="1632970"/>
            <a:ext cx="1428926" cy="246221"/>
          </a:xfrm>
          <a:prstGeom prst="rect">
            <a:avLst/>
          </a:prstGeom>
          <a:noFill/>
        </p:spPr>
        <p:txBody>
          <a:bodyPr wrap="square" rtlCol="0">
            <a:spAutoFit/>
          </a:bodyPr>
          <a:lstStyle/>
          <a:p>
            <a:pPr algn="r"/>
            <a:r>
              <a:rPr lang="fr-FR" sz="1000" b="1" dirty="0">
                <a:latin typeface="Montserrat" panose="00000500000000000000" pitchFamily="50" charset="0"/>
              </a:rPr>
              <a:t>Créateur</a:t>
            </a:r>
          </a:p>
        </p:txBody>
      </p:sp>
      <p:sp>
        <p:nvSpPr>
          <p:cNvPr id="58" name="ZoneTexte 57">
            <a:extLst>
              <a:ext uri="{FF2B5EF4-FFF2-40B4-BE49-F238E27FC236}">
                <a16:creationId xmlns:a16="http://schemas.microsoft.com/office/drawing/2014/main" id="{DCB34DDF-EB21-44BC-B02B-FF5D2042A98C}"/>
              </a:ext>
            </a:extLst>
          </p:cNvPr>
          <p:cNvSpPr txBox="1"/>
          <p:nvPr/>
        </p:nvSpPr>
        <p:spPr>
          <a:xfrm>
            <a:off x="10563958" y="2080292"/>
            <a:ext cx="1428926" cy="246221"/>
          </a:xfrm>
          <a:prstGeom prst="rect">
            <a:avLst/>
          </a:prstGeom>
          <a:noFill/>
        </p:spPr>
        <p:txBody>
          <a:bodyPr wrap="square" rtlCol="0">
            <a:spAutoFit/>
          </a:bodyPr>
          <a:lstStyle/>
          <a:p>
            <a:pPr algn="r"/>
            <a:r>
              <a:rPr lang="fr-FR" sz="1000" b="1" dirty="0">
                <a:latin typeface="Montserrat" panose="00000500000000000000" pitchFamily="50" charset="0"/>
              </a:rPr>
              <a:t>Actif</a:t>
            </a:r>
          </a:p>
        </p:txBody>
      </p:sp>
      <p:sp>
        <p:nvSpPr>
          <p:cNvPr id="59" name="Rectangle 58">
            <a:extLst>
              <a:ext uri="{FF2B5EF4-FFF2-40B4-BE49-F238E27FC236}">
                <a16:creationId xmlns:a16="http://schemas.microsoft.com/office/drawing/2014/main" id="{ADDD1AD7-CF2E-4BCD-B9D5-CB09F2EE0865}"/>
              </a:ext>
            </a:extLst>
          </p:cNvPr>
          <p:cNvSpPr/>
          <p:nvPr/>
        </p:nvSpPr>
        <p:spPr>
          <a:xfrm>
            <a:off x="8232350" y="2731741"/>
            <a:ext cx="3699166" cy="1911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65000"/>
                </a:schemeClr>
              </a:solidFill>
            </a:endParaRPr>
          </a:p>
        </p:txBody>
      </p:sp>
      <p:sp>
        <p:nvSpPr>
          <p:cNvPr id="64" name="Rectangle 63">
            <a:extLst>
              <a:ext uri="{FF2B5EF4-FFF2-40B4-BE49-F238E27FC236}">
                <a16:creationId xmlns:a16="http://schemas.microsoft.com/office/drawing/2014/main" id="{A4DCBFF6-B054-4216-A82A-416D4DA9FAE7}"/>
              </a:ext>
            </a:extLst>
          </p:cNvPr>
          <p:cNvSpPr/>
          <p:nvPr/>
        </p:nvSpPr>
        <p:spPr>
          <a:xfrm>
            <a:off x="11417401" y="2738419"/>
            <a:ext cx="188942" cy="188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04BAA112-7947-4CB4-8F0B-0AC257C27821}"/>
              </a:ext>
            </a:extLst>
          </p:cNvPr>
          <p:cNvSpPr txBox="1"/>
          <p:nvPr/>
        </p:nvSpPr>
        <p:spPr>
          <a:xfrm>
            <a:off x="8158531" y="2529339"/>
            <a:ext cx="1428926" cy="246221"/>
          </a:xfrm>
          <a:prstGeom prst="rect">
            <a:avLst/>
          </a:prstGeom>
          <a:noFill/>
        </p:spPr>
        <p:txBody>
          <a:bodyPr wrap="square" rtlCol="0">
            <a:spAutoFit/>
          </a:bodyPr>
          <a:lstStyle/>
          <a:p>
            <a:r>
              <a:rPr lang="fr-FR" sz="1000" b="1" dirty="0">
                <a:latin typeface="Montserrat" panose="00000500000000000000" pitchFamily="50" charset="0"/>
              </a:rPr>
              <a:t>Loyal</a:t>
            </a:r>
          </a:p>
        </p:txBody>
      </p:sp>
      <p:sp>
        <p:nvSpPr>
          <p:cNvPr id="66" name="ZoneTexte 65">
            <a:extLst>
              <a:ext uri="{FF2B5EF4-FFF2-40B4-BE49-F238E27FC236}">
                <a16:creationId xmlns:a16="http://schemas.microsoft.com/office/drawing/2014/main" id="{75E1DF43-3D9D-49C3-AB3C-95959CBE698F}"/>
              </a:ext>
            </a:extLst>
          </p:cNvPr>
          <p:cNvSpPr txBox="1"/>
          <p:nvPr/>
        </p:nvSpPr>
        <p:spPr>
          <a:xfrm>
            <a:off x="10576409" y="2531602"/>
            <a:ext cx="1428926" cy="246221"/>
          </a:xfrm>
          <a:prstGeom prst="rect">
            <a:avLst/>
          </a:prstGeom>
          <a:noFill/>
        </p:spPr>
        <p:txBody>
          <a:bodyPr wrap="square" rtlCol="0">
            <a:spAutoFit/>
          </a:bodyPr>
          <a:lstStyle/>
          <a:p>
            <a:pPr algn="r"/>
            <a:r>
              <a:rPr lang="fr-FR" sz="1000" b="1" dirty="0">
                <a:latin typeface="Montserrat" panose="00000500000000000000" pitchFamily="50" charset="0"/>
              </a:rPr>
              <a:t>Inconstant</a:t>
            </a:r>
          </a:p>
        </p:txBody>
      </p:sp>
      <p:pic>
        <p:nvPicPr>
          <p:cNvPr id="44" name="Image 43" descr="Une image contenant personne, homme, souriant&#10;&#10;Description générée automatiquement">
            <a:extLst>
              <a:ext uri="{FF2B5EF4-FFF2-40B4-BE49-F238E27FC236}">
                <a16:creationId xmlns:a16="http://schemas.microsoft.com/office/drawing/2014/main" id="{CFB1A626-4DC2-44EA-B81E-8CA3079B2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21" y="928230"/>
            <a:ext cx="2477194" cy="3762768"/>
          </a:xfrm>
          <a:prstGeom prst="rect">
            <a:avLst/>
          </a:prstGeom>
        </p:spPr>
      </p:pic>
      <p:sp>
        <p:nvSpPr>
          <p:cNvPr id="3" name="Espace réservé du numéro de diapositive 2">
            <a:extLst>
              <a:ext uri="{FF2B5EF4-FFF2-40B4-BE49-F238E27FC236}">
                <a16:creationId xmlns:a16="http://schemas.microsoft.com/office/drawing/2014/main" id="{A1A1321A-FE3F-46A0-909A-53C7992EEF68}"/>
              </a:ext>
            </a:extLst>
          </p:cNvPr>
          <p:cNvSpPr>
            <a:spLocks noGrp="1"/>
          </p:cNvSpPr>
          <p:nvPr>
            <p:ph type="sldNum" sz="quarter" idx="12"/>
          </p:nvPr>
        </p:nvSpPr>
        <p:spPr/>
        <p:txBody>
          <a:bodyPr/>
          <a:lstStyle/>
          <a:p>
            <a:fld id="{773EC446-1938-4A10-9538-8DB375F41CA8}" type="slidenum">
              <a:rPr lang="fr-FR" smtClean="0"/>
              <a:t>3</a:t>
            </a:fld>
            <a:endParaRPr lang="fr-FR"/>
          </a:p>
        </p:txBody>
      </p:sp>
    </p:spTree>
    <p:extLst>
      <p:ext uri="{BB962C8B-B14F-4D97-AF65-F5344CB8AC3E}">
        <p14:creationId xmlns:p14="http://schemas.microsoft.com/office/powerpoint/2010/main" val="33101639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3140</TotalTime>
  <Words>493</Words>
  <Application>Microsoft Office PowerPoint</Application>
  <PresentationFormat>Grand écran</PresentationFormat>
  <Paragraphs>131</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Courier New</vt:lpstr>
      <vt:lpstr>Montserrat</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Guillo</dc:creator>
  <cp:lastModifiedBy>Alexandre Guillo</cp:lastModifiedBy>
  <cp:revision>156</cp:revision>
  <dcterms:created xsi:type="dcterms:W3CDTF">2021-02-09T13:45:55Z</dcterms:created>
  <dcterms:modified xsi:type="dcterms:W3CDTF">2021-02-22T14:15:00Z</dcterms:modified>
</cp:coreProperties>
</file>