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4" r:id="rId2"/>
    <p:sldId id="353" r:id="rId3"/>
    <p:sldId id="350" r:id="rId4"/>
    <p:sldId id="354" r:id="rId5"/>
    <p:sldId id="370" r:id="rId6"/>
    <p:sldId id="351" r:id="rId7"/>
    <p:sldId id="359" r:id="rId8"/>
    <p:sldId id="345" r:id="rId9"/>
    <p:sldId id="355" r:id="rId10"/>
    <p:sldId id="360" r:id="rId11"/>
    <p:sldId id="346" r:id="rId12"/>
    <p:sldId id="356" r:id="rId13"/>
    <p:sldId id="361" r:id="rId14"/>
    <p:sldId id="368" r:id="rId15"/>
    <p:sldId id="357" r:id="rId16"/>
    <p:sldId id="366" r:id="rId17"/>
    <p:sldId id="37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A0E3"/>
    <a:srgbClr val="FF0066"/>
    <a:srgbClr val="F36F4D"/>
    <a:srgbClr val="9F1F63"/>
    <a:srgbClr val="C19F2E"/>
    <a:srgbClr val="FED339"/>
    <a:srgbClr val="376B9D"/>
    <a:srgbClr val="4C8FCC"/>
    <a:srgbClr val="F4B100"/>
    <a:srgbClr val="F29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051"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F4D1-C399-4841-B654-81F580C0D334}" type="datetimeFigureOut">
              <a:rPr lang="fr-FR" smtClean="0"/>
              <a:t>07/10/2021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688B2-1BCA-43B7-B17B-371E0CD3392A}" type="slidenum">
              <a:rPr lang="fr-FR" smtClean="0"/>
              <a:t>‹N°›</a:t>
            </a:fld>
            <a:endParaRPr lang="fr-FR"/>
          </a:p>
        </p:txBody>
      </p:sp>
    </p:spTree>
    <p:extLst>
      <p:ext uri="{BB962C8B-B14F-4D97-AF65-F5344CB8AC3E}">
        <p14:creationId xmlns:p14="http://schemas.microsoft.com/office/powerpoint/2010/main" val="17912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a:t>
            </a:fld>
            <a:endParaRPr lang="fr-FR"/>
          </a:p>
        </p:txBody>
      </p:sp>
    </p:spTree>
    <p:extLst>
      <p:ext uri="{BB962C8B-B14F-4D97-AF65-F5344CB8AC3E}">
        <p14:creationId xmlns:p14="http://schemas.microsoft.com/office/powerpoint/2010/main" val="2640695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58688B2-1BCA-43B7-B17B-371E0CD3392A}" type="slidenum">
              <a:rPr lang="fr-FR" smtClean="0"/>
              <a:t>15</a:t>
            </a:fld>
            <a:endParaRPr lang="fr-FR"/>
          </a:p>
        </p:txBody>
      </p:sp>
    </p:spTree>
    <p:extLst>
      <p:ext uri="{BB962C8B-B14F-4D97-AF65-F5344CB8AC3E}">
        <p14:creationId xmlns:p14="http://schemas.microsoft.com/office/powerpoint/2010/main" val="315047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16</a:t>
            </a:fld>
            <a:endParaRPr lang="fr-FR"/>
          </a:p>
        </p:txBody>
      </p:sp>
    </p:spTree>
    <p:extLst>
      <p:ext uri="{BB962C8B-B14F-4D97-AF65-F5344CB8AC3E}">
        <p14:creationId xmlns:p14="http://schemas.microsoft.com/office/powerpoint/2010/main" val="102969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3</a:t>
            </a:fld>
            <a:endParaRPr lang="fr-FR"/>
          </a:p>
        </p:txBody>
      </p:sp>
    </p:spTree>
    <p:extLst>
      <p:ext uri="{BB962C8B-B14F-4D97-AF65-F5344CB8AC3E}">
        <p14:creationId xmlns:p14="http://schemas.microsoft.com/office/powerpoint/2010/main" val="320999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5</a:t>
            </a:fld>
            <a:endParaRPr lang="fr-FR"/>
          </a:p>
        </p:txBody>
      </p:sp>
    </p:spTree>
    <p:extLst>
      <p:ext uri="{BB962C8B-B14F-4D97-AF65-F5344CB8AC3E}">
        <p14:creationId xmlns:p14="http://schemas.microsoft.com/office/powerpoint/2010/main" val="1180838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7</a:t>
            </a:fld>
            <a:endParaRPr lang="fr-FR"/>
          </a:p>
        </p:txBody>
      </p:sp>
    </p:spTree>
    <p:extLst>
      <p:ext uri="{BB962C8B-B14F-4D97-AF65-F5344CB8AC3E}">
        <p14:creationId xmlns:p14="http://schemas.microsoft.com/office/powerpoint/2010/main" val="195268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8</a:t>
            </a:fld>
            <a:endParaRPr lang="fr-FR"/>
          </a:p>
        </p:txBody>
      </p:sp>
    </p:spTree>
    <p:extLst>
      <p:ext uri="{BB962C8B-B14F-4D97-AF65-F5344CB8AC3E}">
        <p14:creationId xmlns:p14="http://schemas.microsoft.com/office/powerpoint/2010/main" val="2129958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10</a:t>
            </a:fld>
            <a:endParaRPr lang="fr-FR"/>
          </a:p>
        </p:txBody>
      </p:sp>
    </p:spTree>
    <p:extLst>
      <p:ext uri="{BB962C8B-B14F-4D97-AF65-F5344CB8AC3E}">
        <p14:creationId xmlns:p14="http://schemas.microsoft.com/office/powerpoint/2010/main" val="192668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11</a:t>
            </a:fld>
            <a:endParaRPr lang="fr-FR"/>
          </a:p>
        </p:txBody>
      </p:sp>
    </p:spTree>
    <p:extLst>
      <p:ext uri="{BB962C8B-B14F-4D97-AF65-F5344CB8AC3E}">
        <p14:creationId xmlns:p14="http://schemas.microsoft.com/office/powerpoint/2010/main" val="260982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13</a:t>
            </a:fld>
            <a:endParaRPr lang="fr-FR"/>
          </a:p>
        </p:txBody>
      </p:sp>
    </p:spTree>
    <p:extLst>
      <p:ext uri="{BB962C8B-B14F-4D97-AF65-F5344CB8AC3E}">
        <p14:creationId xmlns:p14="http://schemas.microsoft.com/office/powerpoint/2010/main" val="265271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D6CFFC-FF56-4CA1-9B23-7D04E2946856}" type="slidenum">
              <a:rPr lang="fr-FR" smtClean="0"/>
              <a:t>14</a:t>
            </a:fld>
            <a:endParaRPr lang="fr-FR"/>
          </a:p>
        </p:txBody>
      </p:sp>
    </p:spTree>
    <p:extLst>
      <p:ext uri="{BB962C8B-B14F-4D97-AF65-F5344CB8AC3E}">
        <p14:creationId xmlns:p14="http://schemas.microsoft.com/office/powerpoint/2010/main" val="2008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FA5A25-A7E5-4C46-8BB0-73DDCB6C43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C9CD0FA-6E68-4FD7-8FE7-ACD30B0DA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15043C6-336D-44A4-81CE-24EBB19FF038}"/>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63E26F0C-23CF-49D6-B85C-19878DC456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625DC7-FBAB-4629-A5AF-7340293E0C85}"/>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10067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3704B-F417-49CA-8CDA-9EF85752AC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A2D0B81-20D8-455F-A050-61CAE3F717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1758A8-0084-4527-B74D-A241FF949703}"/>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2C8B8D1E-25ED-4CDC-9D63-6C203EC4A7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DEFABC-425F-4B00-B36C-ED42A94C9467}"/>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202016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AADEF40-C5BB-4F52-B8C6-CDD7622A0A9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A74F00F-4B1C-42DB-A80E-270AB68A28E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8048C2-D64B-4C1A-A1B7-69A48EB48146}"/>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BFADD5B3-250C-45E5-B5EB-B06AFD3F45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38F630-C34F-47A9-8DD3-B0E632325E12}"/>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216211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33FD8-8525-4766-9078-ECDC9536F4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9C51FC-BA5E-4F6A-83EE-8B68AAEB93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A52401-5B58-4A03-8465-FFC89C9615E5}"/>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2611FCD6-7F8F-4D90-BA94-A1E2C576F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9DFA1D-47E8-423C-BAE5-E206F4BC7D86}"/>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116074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945D0-FA63-4C6A-A029-4565C280FBF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D1D3AA6-A4FD-452A-80F3-A48AA9DF9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6CEB38C-0E9A-424A-92CE-9B101AC5F9D6}"/>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44E088F9-94A0-471C-AAC6-0DAF0CAE78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EE55EEC-A31F-4CA8-A3E7-7621B8AADA1E}"/>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376409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EAA9D-A058-41E0-9651-3D934FDA231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9FD951-265E-4062-947E-B43ABD51DAC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FEAEE75-F39C-47B1-B480-8F7EDC74C25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40A47A-69F3-485F-AB90-0635DA457DB8}"/>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6" name="Espace réservé du pied de page 5">
            <a:extLst>
              <a:ext uri="{FF2B5EF4-FFF2-40B4-BE49-F238E27FC236}">
                <a16:creationId xmlns:a16="http://schemas.microsoft.com/office/drawing/2014/main" id="{DEA487F1-5010-42FB-AB92-FFBE8BFC06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C26D59-DF87-40E2-A5D8-C884DEDBA277}"/>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339994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4D809-646B-4C7F-AB7B-488B3689153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CC0822E-4E24-4775-92F2-4DF8B7876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F2E36F8-3259-4040-ABC2-EB4FE3C817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854A0A1-624F-4E62-A5BA-C33F95FDD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9FCD8D-3F77-47B9-903E-412241B995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292B59-126B-4911-B499-20D3BA869246}"/>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8" name="Espace réservé du pied de page 7">
            <a:extLst>
              <a:ext uri="{FF2B5EF4-FFF2-40B4-BE49-F238E27FC236}">
                <a16:creationId xmlns:a16="http://schemas.microsoft.com/office/drawing/2014/main" id="{6EA5221D-C888-49EC-B7E7-46EC7B3776F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DC454F-2B72-4679-8D1D-CB62D0C2B048}"/>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28125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46003B-BF3E-4ED7-B13A-12D00120138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864EC35-86CB-440B-9640-AEA5F2D68CF7}"/>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4" name="Espace réservé du pied de page 3">
            <a:extLst>
              <a:ext uri="{FF2B5EF4-FFF2-40B4-BE49-F238E27FC236}">
                <a16:creationId xmlns:a16="http://schemas.microsoft.com/office/drawing/2014/main" id="{C2AA7344-82C6-42AD-9F8F-1A6C031A200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340593A-6588-4E6A-8C92-263DB27C1924}"/>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176146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AF4B25C-71C4-4128-9922-C5522F84D75C}"/>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3" name="Espace réservé du pied de page 2">
            <a:extLst>
              <a:ext uri="{FF2B5EF4-FFF2-40B4-BE49-F238E27FC236}">
                <a16:creationId xmlns:a16="http://schemas.microsoft.com/office/drawing/2014/main" id="{F6119D85-4443-4720-A3B1-4E9DA8A6FF8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8648DEE-7701-49F8-97BE-F82C69CAA8B8}"/>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294226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AA04D-FEBA-4F90-8137-7C16E34D26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C65F868-034A-4A04-997B-D31ECAC17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A986BCD-35C3-4D3F-93CE-086CD1A33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C6B0C1-D0B8-4566-8F55-EF195EB8D778}"/>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6" name="Espace réservé du pied de page 5">
            <a:extLst>
              <a:ext uri="{FF2B5EF4-FFF2-40B4-BE49-F238E27FC236}">
                <a16:creationId xmlns:a16="http://schemas.microsoft.com/office/drawing/2014/main" id="{FFDEDE4B-8DE1-4D8C-83D4-060FE54AD9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7CBC7C-CBDB-4EE8-9B07-DC0AFFA98BE5}"/>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66127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A3C4B-BBB7-4B69-B234-0A5C3E1966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5B27A5-59F5-4C24-B37A-F2DD24FC4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E37690-8EB2-40CA-BC21-61084821D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418412-0ECD-4472-B414-51B6E5FC254B}"/>
              </a:ext>
            </a:extLst>
          </p:cNvPr>
          <p:cNvSpPr>
            <a:spLocks noGrp="1"/>
          </p:cNvSpPr>
          <p:nvPr>
            <p:ph type="dt" sz="half" idx="10"/>
          </p:nvPr>
        </p:nvSpPr>
        <p:spPr/>
        <p:txBody>
          <a:bodyPr/>
          <a:lstStyle/>
          <a:p>
            <a:fld id="{C40040E3-A199-4C81-9717-1240567E20AF}" type="datetimeFigureOut">
              <a:rPr lang="fr-FR" smtClean="0"/>
              <a:t>07/10/2021</a:t>
            </a:fld>
            <a:endParaRPr lang="fr-FR"/>
          </a:p>
        </p:txBody>
      </p:sp>
      <p:sp>
        <p:nvSpPr>
          <p:cNvPr id="6" name="Espace réservé du pied de page 5">
            <a:extLst>
              <a:ext uri="{FF2B5EF4-FFF2-40B4-BE49-F238E27FC236}">
                <a16:creationId xmlns:a16="http://schemas.microsoft.com/office/drawing/2014/main" id="{6E5D881C-B5EE-4D16-9023-5845FD2DB4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3D1461-408D-437F-91D1-F64EA2DB83A3}"/>
              </a:ext>
            </a:extLst>
          </p:cNvPr>
          <p:cNvSpPr>
            <a:spLocks noGrp="1"/>
          </p:cNvSpPr>
          <p:nvPr>
            <p:ph type="sldNum" sz="quarter" idx="12"/>
          </p:nvPr>
        </p:nvSpPr>
        <p:spPr/>
        <p:txBody>
          <a:bodyPr/>
          <a:lstStyle/>
          <a:p>
            <a:fld id="{088C0F19-3D91-4C75-B38B-ECD858CEBFCE}" type="slidenum">
              <a:rPr lang="fr-FR" smtClean="0"/>
              <a:t>‹N°›</a:t>
            </a:fld>
            <a:endParaRPr lang="fr-FR"/>
          </a:p>
        </p:txBody>
      </p:sp>
    </p:spTree>
    <p:extLst>
      <p:ext uri="{BB962C8B-B14F-4D97-AF65-F5344CB8AC3E}">
        <p14:creationId xmlns:p14="http://schemas.microsoft.com/office/powerpoint/2010/main" val="5106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581A995-409D-4B1D-BE6B-7E4E5FCCD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27BE558-1D62-4E51-AA54-0E9334936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995752-29F5-4BC1-BC59-9B985A3A0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040E3-A199-4C81-9717-1240567E20AF}" type="datetimeFigureOut">
              <a:rPr lang="fr-FR" smtClean="0"/>
              <a:t>07/10/2021</a:t>
            </a:fld>
            <a:endParaRPr lang="fr-FR"/>
          </a:p>
        </p:txBody>
      </p:sp>
      <p:sp>
        <p:nvSpPr>
          <p:cNvPr id="5" name="Espace réservé du pied de page 4">
            <a:extLst>
              <a:ext uri="{FF2B5EF4-FFF2-40B4-BE49-F238E27FC236}">
                <a16:creationId xmlns:a16="http://schemas.microsoft.com/office/drawing/2014/main" id="{BFFA0886-18FE-4F0C-B19E-A0C0CAA37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40C05C4-DE9B-45E2-B5AE-749B59092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C0F19-3D91-4C75-B38B-ECD858CEBFCE}" type="slidenum">
              <a:rPr lang="fr-FR" smtClean="0"/>
              <a:t>‹N°›</a:t>
            </a:fld>
            <a:endParaRPr lang="fr-FR"/>
          </a:p>
        </p:txBody>
      </p:sp>
    </p:spTree>
    <p:extLst>
      <p:ext uri="{BB962C8B-B14F-4D97-AF65-F5344CB8AC3E}">
        <p14:creationId xmlns:p14="http://schemas.microsoft.com/office/powerpoint/2010/main" val="322331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hyperlink" Target="../03_service_blueprint/03_Service_Blueprint_20210901.pdf"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C160119F-CF71-441F-8BA3-1060FA3ED618}"/>
              </a:ext>
            </a:extLst>
          </p:cNvPr>
          <p:cNvSpPr txBox="1"/>
          <p:nvPr/>
        </p:nvSpPr>
        <p:spPr>
          <a:xfrm>
            <a:off x="2647950" y="2312106"/>
            <a:ext cx="8229600" cy="584775"/>
          </a:xfrm>
          <a:prstGeom prst="rect">
            <a:avLst/>
          </a:prstGeom>
          <a:noFill/>
        </p:spPr>
        <p:txBody>
          <a:bodyPr wrap="square" rtlCol="0">
            <a:spAutoFit/>
          </a:bodyPr>
          <a:lstStyle/>
          <a:p>
            <a:r>
              <a:rPr lang="fr-FR" sz="3200" b="1" dirty="0">
                <a:solidFill>
                  <a:schemeClr val="bg1"/>
                </a:solidFill>
                <a:latin typeface="Montserrat" panose="00000500000000000000" pitchFamily="50" charset="0"/>
              </a:rPr>
              <a:t>Définition d’une promesse de service</a:t>
            </a:r>
          </a:p>
        </p:txBody>
      </p:sp>
      <p:sp>
        <p:nvSpPr>
          <p:cNvPr id="11" name="ZoneTexte 10">
            <a:extLst>
              <a:ext uri="{FF2B5EF4-FFF2-40B4-BE49-F238E27FC236}">
                <a16:creationId xmlns:a16="http://schemas.microsoft.com/office/drawing/2014/main" id="{6ECE4151-0600-48CF-A78D-DEF5D9FE4FA8}"/>
              </a:ext>
            </a:extLst>
          </p:cNvPr>
          <p:cNvSpPr txBox="1"/>
          <p:nvPr/>
        </p:nvSpPr>
        <p:spPr>
          <a:xfrm>
            <a:off x="1228725" y="3606448"/>
            <a:ext cx="5029200" cy="1292662"/>
          </a:xfrm>
          <a:prstGeom prst="rect">
            <a:avLst/>
          </a:prstGeom>
          <a:noFill/>
        </p:spPr>
        <p:txBody>
          <a:bodyPr wrap="square" rtlCol="0">
            <a:spAutoFit/>
          </a:bodyPr>
          <a:lstStyle/>
          <a:p>
            <a:r>
              <a:rPr lang="fr-FR" sz="1800" b="1" dirty="0">
                <a:solidFill>
                  <a:schemeClr val="bg1"/>
                </a:solidFill>
                <a:effectLst/>
                <a:latin typeface="Montserrat" panose="00000500000000000000" pitchFamily="50" charset="0"/>
                <a:ea typeface="Calibri" panose="020F0502020204030204" pitchFamily="34" charset="0"/>
                <a:cs typeface="Times New Roman" panose="02020603050405020304" pitchFamily="18" charset="0"/>
              </a:rPr>
              <a:t>Soutenance du 16 octobre 2021</a:t>
            </a:r>
          </a:p>
          <a:p>
            <a:endParaRPr lang="fr-FR" dirty="0">
              <a:solidFill>
                <a:schemeClr val="bg1"/>
              </a:solidFill>
              <a:latin typeface="Montserrat" panose="00000500000000000000" pitchFamily="50" charset="0"/>
              <a:cs typeface="Times New Roman" panose="02020603050405020304" pitchFamily="18" charset="0"/>
            </a:endParaRPr>
          </a:p>
          <a:p>
            <a:r>
              <a:rPr lang="fr-FR" sz="1400" dirty="0">
                <a:solidFill>
                  <a:schemeClr val="bg1"/>
                </a:solidFill>
                <a:latin typeface="Montserrat" panose="00000500000000000000" pitchFamily="50" charset="0"/>
                <a:cs typeface="Times New Roman" panose="02020603050405020304" pitchFamily="18" charset="0"/>
              </a:rPr>
              <a:t>Étudiant : Alexandre Guillo</a:t>
            </a:r>
          </a:p>
          <a:p>
            <a:r>
              <a:rPr lang="fr-FR" sz="1400" dirty="0">
                <a:solidFill>
                  <a:schemeClr val="bg1"/>
                </a:solidFill>
                <a:latin typeface="Montserrat" panose="00000500000000000000" pitchFamily="50" charset="0"/>
                <a:cs typeface="Times New Roman" panose="02020603050405020304" pitchFamily="18" charset="0"/>
              </a:rPr>
              <a:t>Mentor : Anja Golea</a:t>
            </a:r>
          </a:p>
          <a:p>
            <a:r>
              <a:rPr lang="fr-FR" sz="1400" dirty="0">
                <a:solidFill>
                  <a:schemeClr val="bg1"/>
                </a:solidFill>
                <a:latin typeface="Montserrat" panose="00000500000000000000" pitchFamily="50" charset="0"/>
                <a:cs typeface="Times New Roman" panose="02020603050405020304" pitchFamily="18" charset="0"/>
              </a:rPr>
              <a:t>Mentor Évaluateur : Benoit Bernad</a:t>
            </a:r>
            <a:endParaRPr lang="fr-FR" sz="1400" dirty="0">
              <a:solidFill>
                <a:schemeClr val="bg1"/>
              </a:solidFill>
              <a:latin typeface="Montserrat" panose="00000500000000000000" pitchFamily="50" charset="0"/>
            </a:endParaRPr>
          </a:p>
        </p:txBody>
      </p:sp>
      <p:sp>
        <p:nvSpPr>
          <p:cNvPr id="18" name="ZoneTexte 17">
            <a:extLst>
              <a:ext uri="{FF2B5EF4-FFF2-40B4-BE49-F238E27FC236}">
                <a16:creationId xmlns:a16="http://schemas.microsoft.com/office/drawing/2014/main" id="{3F266315-37D3-4235-9EAF-E96E5F39E479}"/>
              </a:ext>
            </a:extLst>
          </p:cNvPr>
          <p:cNvSpPr txBox="1"/>
          <p:nvPr/>
        </p:nvSpPr>
        <p:spPr>
          <a:xfrm>
            <a:off x="2647950" y="1725079"/>
            <a:ext cx="5734050" cy="707886"/>
          </a:xfrm>
          <a:prstGeom prst="rect">
            <a:avLst/>
          </a:prstGeom>
          <a:noFill/>
        </p:spPr>
        <p:txBody>
          <a:bodyPr wrap="square" rtlCol="0">
            <a:spAutoFit/>
          </a:bodyPr>
          <a:lstStyle/>
          <a:p>
            <a:r>
              <a:rPr lang="fr-FR" sz="4000" b="1" dirty="0">
                <a:solidFill>
                  <a:srgbClr val="0BA0E3"/>
                </a:solidFill>
                <a:latin typeface="Montserrat" panose="00000500000000000000" pitchFamily="50" charset="0"/>
              </a:rPr>
              <a:t>Les Cordons Bleus</a:t>
            </a:r>
          </a:p>
        </p:txBody>
      </p:sp>
      <p:sp>
        <p:nvSpPr>
          <p:cNvPr id="5" name="Ellipse 4">
            <a:extLst>
              <a:ext uri="{FF2B5EF4-FFF2-40B4-BE49-F238E27FC236}">
                <a16:creationId xmlns:a16="http://schemas.microsoft.com/office/drawing/2014/main" id="{EB9B6A4D-E418-471F-944E-AFFC6AF34A4E}"/>
              </a:ext>
            </a:extLst>
          </p:cNvPr>
          <p:cNvSpPr/>
          <p:nvPr/>
        </p:nvSpPr>
        <p:spPr>
          <a:xfrm>
            <a:off x="1314450" y="1725079"/>
            <a:ext cx="1192849" cy="119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04CE09AA-D2F6-437E-AF6B-CA03E08A29F2}"/>
              </a:ext>
            </a:extLst>
          </p:cNvPr>
          <p:cNvSpPr/>
          <p:nvPr/>
        </p:nvSpPr>
        <p:spPr>
          <a:xfrm>
            <a:off x="1" y="0"/>
            <a:ext cx="413664" cy="6858000"/>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Graphique 2">
            <a:extLst>
              <a:ext uri="{FF2B5EF4-FFF2-40B4-BE49-F238E27FC236}">
                <a16:creationId xmlns:a16="http://schemas.microsoft.com/office/drawing/2014/main" id="{AA1DE096-2AD7-4E43-A43C-EF82466FD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8275" y="1842903"/>
            <a:ext cx="970156" cy="970156"/>
          </a:xfrm>
          <a:prstGeom prst="rect">
            <a:avLst/>
          </a:prstGeom>
        </p:spPr>
      </p:pic>
      <p:sp>
        <p:nvSpPr>
          <p:cNvPr id="9" name="Rectangle 8">
            <a:extLst>
              <a:ext uri="{FF2B5EF4-FFF2-40B4-BE49-F238E27FC236}">
                <a16:creationId xmlns:a16="http://schemas.microsoft.com/office/drawing/2014/main" id="{124D3E31-0204-4632-A0C9-AC2089F93A69}"/>
              </a:ext>
            </a:extLst>
          </p:cNvPr>
          <p:cNvSpPr/>
          <p:nvPr/>
        </p:nvSpPr>
        <p:spPr>
          <a:xfrm>
            <a:off x="527490" y="0"/>
            <a:ext cx="120210" cy="6858000"/>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6013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BEE8DDAE-AB30-47C8-A14E-50CD972EF8E9}"/>
              </a:ext>
            </a:extLst>
          </p:cNvPr>
          <p:cNvGrpSpPr/>
          <p:nvPr/>
        </p:nvGrpSpPr>
        <p:grpSpPr>
          <a:xfrm>
            <a:off x="5341815" y="1630823"/>
            <a:ext cx="1508371" cy="1508371"/>
            <a:chOff x="1314450" y="1725079"/>
            <a:chExt cx="1192849" cy="1192849"/>
          </a:xfrm>
        </p:grpSpPr>
        <p:sp>
          <p:nvSpPr>
            <p:cNvPr id="14" name="Ellipse 13">
              <a:extLst>
                <a:ext uri="{FF2B5EF4-FFF2-40B4-BE49-F238E27FC236}">
                  <a16:creationId xmlns:a16="http://schemas.microsoft.com/office/drawing/2014/main" id="{D7A7428E-E561-4288-B067-82BBD28AE172}"/>
                </a:ext>
              </a:extLst>
            </p:cNvPr>
            <p:cNvSpPr/>
            <p:nvPr/>
          </p:nvSpPr>
          <p:spPr>
            <a:xfrm>
              <a:off x="1314450" y="1725079"/>
              <a:ext cx="1192849" cy="119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5" name="Graphique 14">
              <a:extLst>
                <a:ext uri="{FF2B5EF4-FFF2-40B4-BE49-F238E27FC236}">
                  <a16:creationId xmlns:a16="http://schemas.microsoft.com/office/drawing/2014/main" id="{81FF5CD4-87B7-4D6B-9F1F-8F6FEC2B39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8275" y="1842903"/>
              <a:ext cx="970156" cy="970156"/>
            </a:xfrm>
            <a:prstGeom prst="rect">
              <a:avLst/>
            </a:prstGeom>
          </p:spPr>
        </p:pic>
      </p:grpSp>
      <p:sp>
        <p:nvSpPr>
          <p:cNvPr id="2" name="ZoneTexte 1">
            <a:extLst>
              <a:ext uri="{FF2B5EF4-FFF2-40B4-BE49-F238E27FC236}">
                <a16:creationId xmlns:a16="http://schemas.microsoft.com/office/drawing/2014/main" id="{915BF91B-205A-43A1-9653-BEF3305D0B0F}"/>
              </a:ext>
            </a:extLst>
          </p:cNvPr>
          <p:cNvSpPr txBox="1"/>
          <p:nvPr/>
        </p:nvSpPr>
        <p:spPr>
          <a:xfrm>
            <a:off x="1685925" y="3288184"/>
            <a:ext cx="8820150" cy="1938992"/>
          </a:xfrm>
          <a:prstGeom prst="rect">
            <a:avLst/>
          </a:prstGeom>
          <a:noFill/>
        </p:spPr>
        <p:txBody>
          <a:bodyPr wrap="square" rtlCol="0">
            <a:spAutoFit/>
          </a:bodyPr>
          <a:lstStyle/>
          <a:p>
            <a:pPr algn="just"/>
            <a:r>
              <a:rPr lang="fr-FR" sz="2000" dirty="0">
                <a:solidFill>
                  <a:srgbClr val="000000"/>
                </a:solidFill>
                <a:effectLst/>
                <a:latin typeface="Montserrat" panose="00000500000000000000" pitchFamily="50" charset="0"/>
                <a:ea typeface="Times New Roman" panose="02020603050405020304" pitchFamily="18" charset="0"/>
                <a:cs typeface="Times New Roman" panose="02020603050405020304" pitchFamily="18" charset="0"/>
              </a:rPr>
              <a:t>« </a:t>
            </a:r>
            <a:r>
              <a:rPr lang="fr-FR" sz="2000" dirty="0">
                <a:solidFill>
                  <a:srgbClr val="000000"/>
                </a:solidFill>
                <a:effectLst/>
                <a:latin typeface="Montserrat" panose="00000500000000000000" pitchFamily="50" charset="0"/>
                <a:ea typeface="Calibri" panose="020F0502020204030204" pitchFamily="34" charset="0"/>
                <a:cs typeface="Times New Roman" panose="02020603050405020304" pitchFamily="18" charset="0"/>
              </a:rPr>
              <a:t>Le </a:t>
            </a:r>
            <a:r>
              <a:rPr lang="fr-FR" sz="2000" b="1" dirty="0">
                <a:solidFill>
                  <a:srgbClr val="0BA0E3"/>
                </a:solidFill>
                <a:effectLst/>
                <a:latin typeface="Montserrat" panose="00000500000000000000" pitchFamily="50" charset="0"/>
                <a:ea typeface="Calibri" panose="020F0502020204030204" pitchFamily="34" charset="0"/>
                <a:cs typeface="Times New Roman" panose="02020603050405020304" pitchFamily="18" charset="0"/>
              </a:rPr>
              <a:t>service Blueprint</a:t>
            </a:r>
            <a:r>
              <a:rPr lang="fr-FR" sz="2000" dirty="0">
                <a:solidFill>
                  <a:srgbClr val="0BA0E3"/>
                </a:solidFill>
                <a:effectLst/>
                <a:latin typeface="Montserrat" panose="00000500000000000000" pitchFamily="50" charset="0"/>
                <a:ea typeface="Calibri" panose="020F0502020204030204" pitchFamily="34" charset="0"/>
                <a:cs typeface="Times New Roman" panose="02020603050405020304" pitchFamily="18" charset="0"/>
              </a:rPr>
              <a:t> </a:t>
            </a:r>
            <a:r>
              <a:rPr lang="fr-FR" sz="2000" dirty="0">
                <a:solidFill>
                  <a:srgbClr val="000000"/>
                </a:solidFill>
                <a:effectLst/>
                <a:latin typeface="Montserrat" panose="00000500000000000000" pitchFamily="50" charset="0"/>
                <a:ea typeface="Calibri" panose="020F0502020204030204" pitchFamily="34" charset="0"/>
                <a:cs typeface="Times New Roman" panose="02020603050405020304" pitchFamily="18" charset="0"/>
              </a:rPr>
              <a:t>est une méthode de conception qui cartographie le parcours client ou utilisateur à travers des processus internes à l’organisation. Il permet de résoudre des problématiques business/client complexes par la représentation visuelle, le travail collaboratif et des boucles d’itérations </a:t>
            </a:r>
            <a:r>
              <a:rPr lang="fr-FR" sz="2000" dirty="0">
                <a:solidFill>
                  <a:srgbClr val="000000"/>
                </a:solidFill>
                <a:effectLst/>
                <a:latin typeface="Montserrat" panose="00000500000000000000" pitchFamily="50" charset="0"/>
                <a:ea typeface="Times New Roman" panose="02020603050405020304" pitchFamily="18" charset="0"/>
                <a:cs typeface="Times New Roman" panose="02020603050405020304" pitchFamily="18" charset="0"/>
              </a:rPr>
              <a:t>».</a:t>
            </a:r>
            <a:endParaRPr lang="fr-FR" sz="2000" dirty="0">
              <a:effectLst/>
              <a:latin typeface="Montserrat" panose="00000500000000000000" pitchFamily="50" charset="0"/>
              <a:ea typeface="Calibri" panose="020F0502020204030204" pitchFamily="34" charset="0"/>
              <a:cs typeface="Times New Roman" panose="02020603050405020304" pitchFamily="18" charset="0"/>
            </a:endParaRPr>
          </a:p>
          <a:p>
            <a:pPr algn="just"/>
            <a:endParaRPr lang="fr-FR" sz="2000" dirty="0">
              <a:latin typeface="Montserrat" panose="00000500000000000000" pitchFamily="50" charset="0"/>
            </a:endParaRPr>
          </a:p>
        </p:txBody>
      </p:sp>
      <p:sp>
        <p:nvSpPr>
          <p:cNvPr id="7" name="Ellipse 6">
            <a:extLst>
              <a:ext uri="{FF2B5EF4-FFF2-40B4-BE49-F238E27FC236}">
                <a16:creationId xmlns:a16="http://schemas.microsoft.com/office/drawing/2014/main" id="{29EB62C1-9C8B-4347-9491-932EA349A102}"/>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62858AB-D21F-4F30-B371-D6917B1515FD}"/>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B1036BAA-A20D-46D4-A5D8-45D570A070E2}"/>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9</a:t>
            </a:r>
          </a:p>
        </p:txBody>
      </p:sp>
    </p:spTree>
    <p:extLst>
      <p:ext uri="{BB962C8B-B14F-4D97-AF65-F5344CB8AC3E}">
        <p14:creationId xmlns:p14="http://schemas.microsoft.com/office/powerpoint/2010/main" val="223040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Graphique 8">
            <a:hlinkClick r:id="rId3" action="ppaction://hlinkfile"/>
            <a:extLst>
              <a:ext uri="{FF2B5EF4-FFF2-40B4-BE49-F238E27FC236}">
                <a16:creationId xmlns:a16="http://schemas.microsoft.com/office/drawing/2014/main" id="{1DB94D5B-07EA-4038-8F92-7ABAC36894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845" y="426167"/>
            <a:ext cx="11530309" cy="5685147"/>
          </a:xfrm>
          <a:prstGeom prst="rect">
            <a:avLst/>
          </a:prstGeom>
        </p:spPr>
      </p:pic>
      <p:sp>
        <p:nvSpPr>
          <p:cNvPr id="24" name="Ellipse 23">
            <a:extLst>
              <a:ext uri="{FF2B5EF4-FFF2-40B4-BE49-F238E27FC236}">
                <a16:creationId xmlns:a16="http://schemas.microsoft.com/office/drawing/2014/main" id="{CE3CE22A-1824-46B6-B340-FF1475AEA679}"/>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6422AA7A-7616-43D4-B2AE-1359E25D12FD}"/>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3921988-DC8A-40D9-93A1-78A4C968BC66}"/>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10</a:t>
            </a:r>
          </a:p>
        </p:txBody>
      </p:sp>
    </p:spTree>
    <p:extLst>
      <p:ext uri="{BB962C8B-B14F-4D97-AF65-F5344CB8AC3E}">
        <p14:creationId xmlns:p14="http://schemas.microsoft.com/office/powerpoint/2010/main" val="403891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28215E90-02D5-49AD-96A9-A8C6261BCF7B}"/>
              </a:ext>
            </a:extLst>
          </p:cNvPr>
          <p:cNvGrpSpPr/>
          <p:nvPr/>
        </p:nvGrpSpPr>
        <p:grpSpPr>
          <a:xfrm>
            <a:off x="2256422" y="2080653"/>
            <a:ext cx="7679155" cy="2062031"/>
            <a:chOff x="2191108" y="2056542"/>
            <a:chExt cx="7679155" cy="2062031"/>
          </a:xfrm>
        </p:grpSpPr>
        <p:grpSp>
          <p:nvGrpSpPr>
            <p:cNvPr id="4" name="Groupe 3">
              <a:extLst>
                <a:ext uri="{FF2B5EF4-FFF2-40B4-BE49-F238E27FC236}">
                  <a16:creationId xmlns:a16="http://schemas.microsoft.com/office/drawing/2014/main" id="{2EE449D9-6314-4678-B4AF-EFDEFF37C446}"/>
                </a:ext>
              </a:extLst>
            </p:cNvPr>
            <p:cNvGrpSpPr/>
            <p:nvPr/>
          </p:nvGrpSpPr>
          <p:grpSpPr>
            <a:xfrm>
              <a:off x="2191108" y="2799182"/>
              <a:ext cx="7679155" cy="1319391"/>
              <a:chOff x="2191108" y="2799182"/>
              <a:chExt cx="7679155" cy="1319391"/>
            </a:xfrm>
          </p:grpSpPr>
          <p:sp>
            <p:nvSpPr>
              <p:cNvPr id="7" name="Rectangle 6">
                <a:extLst>
                  <a:ext uri="{FF2B5EF4-FFF2-40B4-BE49-F238E27FC236}">
                    <a16:creationId xmlns:a16="http://schemas.microsoft.com/office/drawing/2014/main" id="{A7686C52-38A2-46F4-BF9B-80F98FFFEAF0}"/>
                  </a:ext>
                </a:extLst>
              </p:cNvPr>
              <p:cNvSpPr/>
              <p:nvPr/>
            </p:nvSpPr>
            <p:spPr>
              <a:xfrm>
                <a:off x="2850800" y="2799184"/>
                <a:ext cx="6359769" cy="1319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BA0E3"/>
                  </a:solidFill>
                  <a:latin typeface="Montserrat" panose="00000500000000000000" pitchFamily="50" charset="0"/>
                </a:endParaRPr>
              </a:p>
            </p:txBody>
          </p:sp>
          <p:sp>
            <p:nvSpPr>
              <p:cNvPr id="21" name="Ellipse 20">
                <a:extLst>
                  <a:ext uri="{FF2B5EF4-FFF2-40B4-BE49-F238E27FC236}">
                    <a16:creationId xmlns:a16="http://schemas.microsoft.com/office/drawing/2014/main" id="{DB340066-E9A9-4E7F-9CA4-608211F6864F}"/>
                  </a:ext>
                </a:extLst>
              </p:cNvPr>
              <p:cNvSpPr/>
              <p:nvPr/>
            </p:nvSpPr>
            <p:spPr>
              <a:xfrm>
                <a:off x="8550874"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1400A63-F14C-4542-AA94-EDBB29759F60}"/>
                  </a:ext>
                </a:extLst>
              </p:cNvPr>
              <p:cNvSpPr/>
              <p:nvPr/>
            </p:nvSpPr>
            <p:spPr>
              <a:xfrm>
                <a:off x="2191108"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585B9426-A5A0-4EA7-858C-F833F3615180}"/>
                </a:ext>
              </a:extLst>
            </p:cNvPr>
            <p:cNvGrpSpPr/>
            <p:nvPr/>
          </p:nvGrpSpPr>
          <p:grpSpPr>
            <a:xfrm>
              <a:off x="5434261" y="2056542"/>
              <a:ext cx="1192849" cy="1192849"/>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760637" y="3136612"/>
              <a:ext cx="6540094" cy="584775"/>
            </a:xfrm>
            <a:prstGeom prst="rect">
              <a:avLst/>
            </a:prstGeom>
            <a:noFill/>
          </p:spPr>
          <p:txBody>
            <a:bodyPr wrap="square" rtlCol="0">
              <a:spAutoFit/>
            </a:bodyPr>
            <a:lstStyle/>
            <a:p>
              <a:pPr algn="ctr"/>
              <a:r>
                <a:rPr lang="fr-FR" sz="3200" b="1" dirty="0">
                  <a:solidFill>
                    <a:srgbClr val="0BA0E3"/>
                  </a:solidFill>
                  <a:latin typeface="Montserrat" panose="00000500000000000000" pitchFamily="50" charset="0"/>
                </a:rPr>
                <a:t>MÉTHODOLOGIE UX</a:t>
              </a:r>
            </a:p>
          </p:txBody>
        </p:sp>
      </p:grpSp>
      <p:sp>
        <p:nvSpPr>
          <p:cNvPr id="12" name="Ellipse 11">
            <a:extLst>
              <a:ext uri="{FF2B5EF4-FFF2-40B4-BE49-F238E27FC236}">
                <a16:creationId xmlns:a16="http://schemas.microsoft.com/office/drawing/2014/main" id="{36B9DA37-FF3B-4E36-AE4B-DD2208E0A9C8}"/>
              </a:ext>
            </a:extLst>
          </p:cNvPr>
          <p:cNvSpPr/>
          <p:nvPr/>
        </p:nvSpPr>
        <p:spPr>
          <a:xfrm>
            <a:off x="11718907" y="2732650"/>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5" name="Ellipse 14">
            <a:extLst>
              <a:ext uri="{FF2B5EF4-FFF2-40B4-BE49-F238E27FC236}">
                <a16:creationId xmlns:a16="http://schemas.microsoft.com/office/drawing/2014/main" id="{B09F1D3F-89C7-4637-9C67-A05366751331}"/>
              </a:ext>
            </a:extLst>
          </p:cNvPr>
          <p:cNvSpPr/>
          <p:nvPr/>
        </p:nvSpPr>
        <p:spPr>
          <a:xfrm>
            <a:off x="11718907" y="2976143"/>
            <a:ext cx="142878" cy="13335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F2ECA333-DFCE-42A4-A51D-D12B73A0EAEA}"/>
              </a:ext>
            </a:extLst>
          </p:cNvPr>
          <p:cNvSpPr/>
          <p:nvPr/>
        </p:nvSpPr>
        <p:spPr>
          <a:xfrm>
            <a:off x="11718907" y="3219636"/>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3104160D-4ED9-46E2-A22C-B5ED0A1E38B8}"/>
              </a:ext>
            </a:extLst>
          </p:cNvPr>
          <p:cNvSpPr/>
          <p:nvPr/>
        </p:nvSpPr>
        <p:spPr>
          <a:xfrm>
            <a:off x="11718907" y="3473779"/>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C7D9FB0-9AE9-4727-A3A2-98E724D102B4}"/>
              </a:ext>
            </a:extLst>
          </p:cNvPr>
          <p:cNvSpPr/>
          <p:nvPr/>
        </p:nvSpPr>
        <p:spPr>
          <a:xfrm>
            <a:off x="11718907" y="3727922"/>
            <a:ext cx="142878" cy="1440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CC214BCD-96AA-4C13-B6D1-AF4AE70F2A9D}"/>
              </a:ext>
            </a:extLst>
          </p:cNvPr>
          <p:cNvSpPr/>
          <p:nvPr/>
        </p:nvSpPr>
        <p:spPr>
          <a:xfrm>
            <a:off x="11718907" y="3982065"/>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3766A9A-CE56-4AED-9E63-ABD67BD6D1CE}"/>
              </a:ext>
            </a:extLst>
          </p:cNvPr>
          <p:cNvSpPr/>
          <p:nvPr/>
        </p:nvSpPr>
        <p:spPr>
          <a:xfrm>
            <a:off x="11147367" y="6242858"/>
            <a:ext cx="615142" cy="6151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5D3B2967-AF8E-4589-888A-0DD660E2E2E3}"/>
              </a:ext>
            </a:extLst>
          </p:cNvPr>
          <p:cNvSpPr/>
          <p:nvPr/>
        </p:nvSpPr>
        <p:spPr>
          <a:xfrm>
            <a:off x="11147367" y="6533805"/>
            <a:ext cx="615142" cy="324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9591CDF0-2100-4882-B5AD-F71ECC2BB60B}"/>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rgbClr val="0BA0E3"/>
                </a:solidFill>
                <a:latin typeface="Montserrat" panose="00000500000000000000" pitchFamily="50" charset="0"/>
              </a:rPr>
              <a:t>11</a:t>
            </a:r>
          </a:p>
        </p:txBody>
      </p:sp>
    </p:spTree>
    <p:extLst>
      <p:ext uri="{BB962C8B-B14F-4D97-AF65-F5344CB8AC3E}">
        <p14:creationId xmlns:p14="http://schemas.microsoft.com/office/powerpoint/2010/main" val="107147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BEE8DDAE-AB30-47C8-A14E-50CD972EF8E9}"/>
              </a:ext>
            </a:extLst>
          </p:cNvPr>
          <p:cNvGrpSpPr/>
          <p:nvPr/>
        </p:nvGrpSpPr>
        <p:grpSpPr>
          <a:xfrm>
            <a:off x="5341815" y="1630823"/>
            <a:ext cx="1508371" cy="1508371"/>
            <a:chOff x="1314450" y="1725079"/>
            <a:chExt cx="1192849" cy="1192849"/>
          </a:xfrm>
        </p:grpSpPr>
        <p:sp>
          <p:nvSpPr>
            <p:cNvPr id="14" name="Ellipse 13">
              <a:extLst>
                <a:ext uri="{FF2B5EF4-FFF2-40B4-BE49-F238E27FC236}">
                  <a16:creationId xmlns:a16="http://schemas.microsoft.com/office/drawing/2014/main" id="{D7A7428E-E561-4288-B067-82BBD28AE172}"/>
                </a:ext>
              </a:extLst>
            </p:cNvPr>
            <p:cNvSpPr/>
            <p:nvPr/>
          </p:nvSpPr>
          <p:spPr>
            <a:xfrm>
              <a:off x="1314450" y="1725079"/>
              <a:ext cx="1192849" cy="119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5" name="Graphique 14">
              <a:extLst>
                <a:ext uri="{FF2B5EF4-FFF2-40B4-BE49-F238E27FC236}">
                  <a16:creationId xmlns:a16="http://schemas.microsoft.com/office/drawing/2014/main" id="{81FF5CD4-87B7-4D6B-9F1F-8F6FEC2B39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8275" y="1842903"/>
              <a:ext cx="970156" cy="970156"/>
            </a:xfrm>
            <a:prstGeom prst="rect">
              <a:avLst/>
            </a:prstGeom>
          </p:spPr>
        </p:pic>
      </p:grpSp>
      <p:sp>
        <p:nvSpPr>
          <p:cNvPr id="2" name="ZoneTexte 1">
            <a:extLst>
              <a:ext uri="{FF2B5EF4-FFF2-40B4-BE49-F238E27FC236}">
                <a16:creationId xmlns:a16="http://schemas.microsoft.com/office/drawing/2014/main" id="{915BF91B-205A-43A1-9653-BEF3305D0B0F}"/>
              </a:ext>
            </a:extLst>
          </p:cNvPr>
          <p:cNvSpPr txBox="1"/>
          <p:nvPr/>
        </p:nvSpPr>
        <p:spPr>
          <a:xfrm>
            <a:off x="1685925" y="3288184"/>
            <a:ext cx="8820150" cy="1938992"/>
          </a:xfrm>
          <a:prstGeom prst="rect">
            <a:avLst/>
          </a:prstGeom>
          <a:noFill/>
        </p:spPr>
        <p:txBody>
          <a:bodyPr wrap="square" rtlCol="0">
            <a:spAutoFit/>
          </a:bodyPr>
          <a:lstStyle/>
          <a:p>
            <a:pPr algn="just"/>
            <a:r>
              <a:rPr lang="fr-FR" sz="2000" dirty="0">
                <a:solidFill>
                  <a:srgbClr val="000000"/>
                </a:solidFill>
                <a:effectLst/>
                <a:latin typeface="Montserrat" panose="00000500000000000000" pitchFamily="50" charset="0"/>
                <a:ea typeface="Times New Roman" panose="02020603050405020304" pitchFamily="18" charset="0"/>
                <a:cs typeface="Times New Roman" panose="02020603050405020304" pitchFamily="18" charset="0"/>
              </a:rPr>
              <a:t>« </a:t>
            </a:r>
            <a:r>
              <a:rPr lang="fr-FR" sz="2000" dirty="0">
                <a:solidFill>
                  <a:srgbClr val="242424"/>
                </a:solidFill>
                <a:effectLst/>
                <a:latin typeface="Montserrat" panose="00000500000000000000" pitchFamily="50" charset="0"/>
                <a:ea typeface="Calibri" panose="020F0502020204030204" pitchFamily="34" charset="0"/>
                <a:cs typeface="Arial" panose="020B0604020202020204" pitchFamily="34" charset="0"/>
              </a:rPr>
              <a:t>Le </a:t>
            </a:r>
            <a:r>
              <a:rPr lang="fr-FR" sz="2000" b="1" dirty="0">
                <a:solidFill>
                  <a:srgbClr val="242424"/>
                </a:solidFill>
                <a:effectLst/>
                <a:latin typeface="Montserrat" panose="00000500000000000000" pitchFamily="50" charset="0"/>
                <a:ea typeface="Calibri" panose="020F0502020204030204" pitchFamily="34" charset="0"/>
                <a:cs typeface="Arial" panose="020B0604020202020204" pitchFamily="34" charset="0"/>
              </a:rPr>
              <a:t>Lean UX </a:t>
            </a:r>
            <a:r>
              <a:rPr lang="fr-FR" sz="2000" dirty="0">
                <a:solidFill>
                  <a:srgbClr val="242424"/>
                </a:solidFill>
                <a:effectLst/>
                <a:latin typeface="Montserrat" panose="00000500000000000000" pitchFamily="50" charset="0"/>
                <a:ea typeface="Calibri" panose="020F0502020204030204" pitchFamily="34" charset="0"/>
                <a:cs typeface="Arial" panose="020B0604020202020204" pitchFamily="34" charset="0"/>
              </a:rPr>
              <a:t>est une approche globale qui a pour but de réunir la fabrication et la conception des produits en une seule équipe. Cela permet de créer un partage des responsabilités, et a pour but de mettre l’utilisateur final au centre de la réflexion et du travail de tous. </a:t>
            </a:r>
            <a:r>
              <a:rPr lang="fr-FR" sz="2000" dirty="0">
                <a:solidFill>
                  <a:srgbClr val="000000"/>
                </a:solidFill>
                <a:effectLst/>
                <a:latin typeface="Montserrat" panose="00000500000000000000" pitchFamily="50" charset="0"/>
                <a:ea typeface="Times New Roman" panose="02020603050405020304" pitchFamily="18" charset="0"/>
                <a:cs typeface="Times New Roman" panose="02020603050405020304" pitchFamily="18" charset="0"/>
              </a:rPr>
              <a:t>»</a:t>
            </a:r>
            <a:endParaRPr lang="fr-FR" sz="2000" dirty="0">
              <a:effectLst/>
              <a:latin typeface="Montserrat" panose="00000500000000000000" pitchFamily="50" charset="0"/>
              <a:ea typeface="Calibri" panose="020F0502020204030204" pitchFamily="34" charset="0"/>
              <a:cs typeface="Times New Roman" panose="02020603050405020304" pitchFamily="18" charset="0"/>
            </a:endParaRPr>
          </a:p>
          <a:p>
            <a:pPr algn="just"/>
            <a:endParaRPr lang="fr-FR" sz="2000" dirty="0">
              <a:latin typeface="Montserrat" panose="00000500000000000000" pitchFamily="50" charset="0"/>
            </a:endParaRPr>
          </a:p>
        </p:txBody>
      </p:sp>
      <p:sp>
        <p:nvSpPr>
          <p:cNvPr id="8" name="Ellipse 7">
            <a:extLst>
              <a:ext uri="{FF2B5EF4-FFF2-40B4-BE49-F238E27FC236}">
                <a16:creationId xmlns:a16="http://schemas.microsoft.com/office/drawing/2014/main" id="{4E8FB0D9-F574-4316-BED7-292E03BBBF70}"/>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692848D-7D16-47B5-9F40-F7EB63C577F2}"/>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01A95F1D-D976-47EE-8870-93E1BC4B7FDB}"/>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12</a:t>
            </a:r>
          </a:p>
        </p:txBody>
      </p:sp>
    </p:spTree>
    <p:extLst>
      <p:ext uri="{BB962C8B-B14F-4D97-AF65-F5344CB8AC3E}">
        <p14:creationId xmlns:p14="http://schemas.microsoft.com/office/powerpoint/2010/main" val="95428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C07432A-EAAE-4B6B-A8BF-6D072AF6B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941" y="582882"/>
            <a:ext cx="9440117" cy="5868606"/>
          </a:xfrm>
          <a:prstGeom prst="rect">
            <a:avLst/>
          </a:prstGeom>
        </p:spPr>
      </p:pic>
      <p:sp>
        <p:nvSpPr>
          <p:cNvPr id="109" name="Ellipse 108">
            <a:extLst>
              <a:ext uri="{FF2B5EF4-FFF2-40B4-BE49-F238E27FC236}">
                <a16:creationId xmlns:a16="http://schemas.microsoft.com/office/drawing/2014/main" id="{2B1BF4F0-A9B1-4C0E-95B5-1ECCB2FB10C8}"/>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a:extLst>
              <a:ext uri="{FF2B5EF4-FFF2-40B4-BE49-F238E27FC236}">
                <a16:creationId xmlns:a16="http://schemas.microsoft.com/office/drawing/2014/main" id="{404FE33E-3B55-426C-9888-4BB5EBAC49E9}"/>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1" name="ZoneTexte 110">
            <a:extLst>
              <a:ext uri="{FF2B5EF4-FFF2-40B4-BE49-F238E27FC236}">
                <a16:creationId xmlns:a16="http://schemas.microsoft.com/office/drawing/2014/main" id="{E5A842D9-729F-43D3-86EE-1DBAEDADF4A5}"/>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13</a:t>
            </a:r>
          </a:p>
        </p:txBody>
      </p:sp>
      <p:sp>
        <p:nvSpPr>
          <p:cNvPr id="5" name="ZoneTexte 4">
            <a:extLst>
              <a:ext uri="{FF2B5EF4-FFF2-40B4-BE49-F238E27FC236}">
                <a16:creationId xmlns:a16="http://schemas.microsoft.com/office/drawing/2014/main" id="{A9459D91-DF53-4948-9D0E-415AC13BC69C}"/>
              </a:ext>
            </a:extLst>
          </p:cNvPr>
          <p:cNvSpPr txBox="1"/>
          <p:nvPr/>
        </p:nvSpPr>
        <p:spPr>
          <a:xfrm>
            <a:off x="1716831" y="3118563"/>
            <a:ext cx="1502229" cy="276999"/>
          </a:xfrm>
          <a:prstGeom prst="rect">
            <a:avLst/>
          </a:prstGeom>
          <a:noFill/>
        </p:spPr>
        <p:txBody>
          <a:bodyPr wrap="square" rtlCol="0">
            <a:spAutoFit/>
          </a:bodyPr>
          <a:lstStyle/>
          <a:p>
            <a:pPr algn="ctr"/>
            <a:r>
              <a:rPr lang="fr-FR" sz="1200" b="1" dirty="0">
                <a:solidFill>
                  <a:srgbClr val="4C8FCC"/>
                </a:solidFill>
                <a:latin typeface="Montserrat" panose="00000500000000000000" pitchFamily="50" charset="0"/>
              </a:rPr>
              <a:t>Empathie</a:t>
            </a:r>
          </a:p>
        </p:txBody>
      </p:sp>
      <p:sp>
        <p:nvSpPr>
          <p:cNvPr id="9" name="ZoneTexte 8">
            <a:extLst>
              <a:ext uri="{FF2B5EF4-FFF2-40B4-BE49-F238E27FC236}">
                <a16:creationId xmlns:a16="http://schemas.microsoft.com/office/drawing/2014/main" id="{38601330-5C89-4513-8166-71B624FCC731}"/>
              </a:ext>
            </a:extLst>
          </p:cNvPr>
          <p:cNvSpPr txBox="1"/>
          <p:nvPr/>
        </p:nvSpPr>
        <p:spPr>
          <a:xfrm>
            <a:off x="3194180" y="3118562"/>
            <a:ext cx="1502229" cy="276999"/>
          </a:xfrm>
          <a:prstGeom prst="rect">
            <a:avLst/>
          </a:prstGeom>
          <a:noFill/>
        </p:spPr>
        <p:txBody>
          <a:bodyPr wrap="square" rtlCol="0">
            <a:spAutoFit/>
          </a:bodyPr>
          <a:lstStyle/>
          <a:p>
            <a:pPr algn="ctr"/>
            <a:r>
              <a:rPr lang="fr-FR" sz="1200" b="1" dirty="0">
                <a:solidFill>
                  <a:srgbClr val="376B9D"/>
                </a:solidFill>
                <a:latin typeface="Montserrat" panose="00000500000000000000" pitchFamily="50" charset="0"/>
              </a:rPr>
              <a:t>Définition</a:t>
            </a:r>
          </a:p>
        </p:txBody>
      </p:sp>
      <p:sp>
        <p:nvSpPr>
          <p:cNvPr id="10" name="ZoneTexte 9">
            <a:extLst>
              <a:ext uri="{FF2B5EF4-FFF2-40B4-BE49-F238E27FC236}">
                <a16:creationId xmlns:a16="http://schemas.microsoft.com/office/drawing/2014/main" id="{A06AF90C-44B7-49BF-AE0B-919C29FDF463}"/>
              </a:ext>
            </a:extLst>
          </p:cNvPr>
          <p:cNvSpPr txBox="1"/>
          <p:nvPr/>
        </p:nvSpPr>
        <p:spPr>
          <a:xfrm>
            <a:off x="4640425" y="3118561"/>
            <a:ext cx="1502229" cy="276999"/>
          </a:xfrm>
          <a:prstGeom prst="rect">
            <a:avLst/>
          </a:prstGeom>
          <a:noFill/>
        </p:spPr>
        <p:txBody>
          <a:bodyPr wrap="square" rtlCol="0">
            <a:spAutoFit/>
          </a:bodyPr>
          <a:lstStyle/>
          <a:p>
            <a:pPr algn="ctr"/>
            <a:r>
              <a:rPr lang="fr-FR" sz="1200" b="1" dirty="0">
                <a:solidFill>
                  <a:srgbClr val="F36F4D"/>
                </a:solidFill>
                <a:latin typeface="Montserrat" panose="00000500000000000000" pitchFamily="50" charset="0"/>
              </a:rPr>
              <a:t>Idéation</a:t>
            </a:r>
          </a:p>
        </p:txBody>
      </p:sp>
      <p:sp>
        <p:nvSpPr>
          <p:cNvPr id="11" name="ZoneTexte 10">
            <a:extLst>
              <a:ext uri="{FF2B5EF4-FFF2-40B4-BE49-F238E27FC236}">
                <a16:creationId xmlns:a16="http://schemas.microsoft.com/office/drawing/2014/main" id="{EF0C958C-B3A6-4282-B106-83AFB7C5DC88}"/>
              </a:ext>
            </a:extLst>
          </p:cNvPr>
          <p:cNvSpPr txBox="1"/>
          <p:nvPr/>
        </p:nvSpPr>
        <p:spPr>
          <a:xfrm>
            <a:off x="6095999" y="3118560"/>
            <a:ext cx="1502229" cy="276999"/>
          </a:xfrm>
          <a:prstGeom prst="rect">
            <a:avLst/>
          </a:prstGeom>
          <a:noFill/>
        </p:spPr>
        <p:txBody>
          <a:bodyPr wrap="square" rtlCol="0">
            <a:spAutoFit/>
          </a:bodyPr>
          <a:lstStyle/>
          <a:p>
            <a:pPr algn="ctr"/>
            <a:r>
              <a:rPr lang="fr-FR" sz="1200" b="1" dirty="0">
                <a:solidFill>
                  <a:srgbClr val="FED339"/>
                </a:solidFill>
                <a:latin typeface="Montserrat" panose="00000500000000000000" pitchFamily="50" charset="0"/>
              </a:rPr>
              <a:t>Prototype</a:t>
            </a:r>
          </a:p>
        </p:txBody>
      </p:sp>
      <p:sp>
        <p:nvSpPr>
          <p:cNvPr id="12" name="ZoneTexte 11">
            <a:extLst>
              <a:ext uri="{FF2B5EF4-FFF2-40B4-BE49-F238E27FC236}">
                <a16:creationId xmlns:a16="http://schemas.microsoft.com/office/drawing/2014/main" id="{FADAD605-F866-4E1C-ADC1-DCD8B0B842FE}"/>
              </a:ext>
            </a:extLst>
          </p:cNvPr>
          <p:cNvSpPr txBox="1"/>
          <p:nvPr/>
        </p:nvSpPr>
        <p:spPr>
          <a:xfrm>
            <a:off x="7536020" y="3113824"/>
            <a:ext cx="1502229" cy="276999"/>
          </a:xfrm>
          <a:prstGeom prst="rect">
            <a:avLst/>
          </a:prstGeom>
          <a:noFill/>
        </p:spPr>
        <p:txBody>
          <a:bodyPr wrap="square" rtlCol="0">
            <a:spAutoFit/>
          </a:bodyPr>
          <a:lstStyle/>
          <a:p>
            <a:pPr algn="ctr"/>
            <a:r>
              <a:rPr lang="fr-FR" sz="1200" b="1" dirty="0">
                <a:solidFill>
                  <a:srgbClr val="C19F2E"/>
                </a:solidFill>
                <a:latin typeface="Montserrat" panose="00000500000000000000" pitchFamily="50" charset="0"/>
              </a:rPr>
              <a:t>Tests</a:t>
            </a:r>
          </a:p>
        </p:txBody>
      </p:sp>
      <p:sp>
        <p:nvSpPr>
          <p:cNvPr id="13" name="ZoneTexte 12">
            <a:extLst>
              <a:ext uri="{FF2B5EF4-FFF2-40B4-BE49-F238E27FC236}">
                <a16:creationId xmlns:a16="http://schemas.microsoft.com/office/drawing/2014/main" id="{641FDF16-D862-4187-AE56-D75176162586}"/>
              </a:ext>
            </a:extLst>
          </p:cNvPr>
          <p:cNvSpPr txBox="1"/>
          <p:nvPr/>
        </p:nvSpPr>
        <p:spPr>
          <a:xfrm>
            <a:off x="8842308" y="3118560"/>
            <a:ext cx="1840008" cy="276999"/>
          </a:xfrm>
          <a:prstGeom prst="rect">
            <a:avLst/>
          </a:prstGeom>
          <a:noFill/>
        </p:spPr>
        <p:txBody>
          <a:bodyPr wrap="square" rtlCol="0">
            <a:spAutoFit/>
          </a:bodyPr>
          <a:lstStyle/>
          <a:p>
            <a:pPr algn="ctr"/>
            <a:r>
              <a:rPr lang="fr-FR" sz="1200" b="1" dirty="0">
                <a:solidFill>
                  <a:srgbClr val="9F1F63"/>
                </a:solidFill>
                <a:latin typeface="Montserrat" panose="00000500000000000000" pitchFamily="50" charset="0"/>
              </a:rPr>
              <a:t>Itération</a:t>
            </a:r>
          </a:p>
        </p:txBody>
      </p:sp>
      <p:sp>
        <p:nvSpPr>
          <p:cNvPr id="6" name="Flèche : pentagone 5">
            <a:extLst>
              <a:ext uri="{FF2B5EF4-FFF2-40B4-BE49-F238E27FC236}">
                <a16:creationId xmlns:a16="http://schemas.microsoft.com/office/drawing/2014/main" id="{E84E5D17-BDE4-4854-96B3-AED036A4EDFC}"/>
              </a:ext>
            </a:extLst>
          </p:cNvPr>
          <p:cNvSpPr/>
          <p:nvPr/>
        </p:nvSpPr>
        <p:spPr>
          <a:xfrm>
            <a:off x="1810139" y="5421474"/>
            <a:ext cx="2830286" cy="485192"/>
          </a:xfrm>
          <a:prstGeom prst="homePlat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chevron 6">
            <a:extLst>
              <a:ext uri="{FF2B5EF4-FFF2-40B4-BE49-F238E27FC236}">
                <a16:creationId xmlns:a16="http://schemas.microsoft.com/office/drawing/2014/main" id="{F10518F3-B330-498C-9697-B6645FE27786}"/>
              </a:ext>
            </a:extLst>
          </p:cNvPr>
          <p:cNvSpPr/>
          <p:nvPr/>
        </p:nvSpPr>
        <p:spPr>
          <a:xfrm>
            <a:off x="4640425" y="5421474"/>
            <a:ext cx="2895595" cy="485192"/>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Flèche : chevron 15">
            <a:extLst>
              <a:ext uri="{FF2B5EF4-FFF2-40B4-BE49-F238E27FC236}">
                <a16:creationId xmlns:a16="http://schemas.microsoft.com/office/drawing/2014/main" id="{8EB45843-1D38-43D6-A974-D878F370C594}"/>
              </a:ext>
            </a:extLst>
          </p:cNvPr>
          <p:cNvSpPr/>
          <p:nvPr/>
        </p:nvSpPr>
        <p:spPr>
          <a:xfrm>
            <a:off x="7598228" y="5403003"/>
            <a:ext cx="2895595" cy="485192"/>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2E1EBDE6-7DAD-4985-9A76-958F4C61627F}"/>
              </a:ext>
            </a:extLst>
          </p:cNvPr>
          <p:cNvSpPr txBox="1"/>
          <p:nvPr/>
        </p:nvSpPr>
        <p:spPr>
          <a:xfrm>
            <a:off x="2366864" y="5460933"/>
            <a:ext cx="1698172" cy="369332"/>
          </a:xfrm>
          <a:prstGeom prst="rect">
            <a:avLst/>
          </a:prstGeom>
          <a:noFill/>
        </p:spPr>
        <p:txBody>
          <a:bodyPr wrap="square" rtlCol="0">
            <a:spAutoFit/>
          </a:bodyPr>
          <a:lstStyle/>
          <a:p>
            <a:pPr algn="ctr"/>
            <a:r>
              <a:rPr lang="fr-FR" b="1" dirty="0">
                <a:solidFill>
                  <a:schemeClr val="bg1"/>
                </a:solidFill>
                <a:latin typeface="Montserrat" panose="00000500000000000000" pitchFamily="50" charset="0"/>
              </a:rPr>
              <a:t>Penser</a:t>
            </a:r>
          </a:p>
        </p:txBody>
      </p:sp>
      <p:sp>
        <p:nvSpPr>
          <p:cNvPr id="18" name="ZoneTexte 17">
            <a:extLst>
              <a:ext uri="{FF2B5EF4-FFF2-40B4-BE49-F238E27FC236}">
                <a16:creationId xmlns:a16="http://schemas.microsoft.com/office/drawing/2014/main" id="{4CE3D7AE-A1B0-4DEE-9C13-29D931A439FB}"/>
              </a:ext>
            </a:extLst>
          </p:cNvPr>
          <p:cNvSpPr txBox="1"/>
          <p:nvPr/>
        </p:nvSpPr>
        <p:spPr>
          <a:xfrm>
            <a:off x="5246913" y="5460933"/>
            <a:ext cx="1698172" cy="369332"/>
          </a:xfrm>
          <a:prstGeom prst="rect">
            <a:avLst/>
          </a:prstGeom>
          <a:noFill/>
        </p:spPr>
        <p:txBody>
          <a:bodyPr wrap="square" rtlCol="0">
            <a:spAutoFit/>
          </a:bodyPr>
          <a:lstStyle/>
          <a:p>
            <a:pPr algn="ctr"/>
            <a:r>
              <a:rPr lang="fr-FR" b="1" dirty="0">
                <a:solidFill>
                  <a:schemeClr val="bg1"/>
                </a:solidFill>
                <a:latin typeface="Montserrat" panose="00000500000000000000" pitchFamily="50" charset="0"/>
              </a:rPr>
              <a:t>Construire</a:t>
            </a:r>
          </a:p>
        </p:txBody>
      </p:sp>
      <p:sp>
        <p:nvSpPr>
          <p:cNvPr id="19" name="ZoneTexte 18">
            <a:extLst>
              <a:ext uri="{FF2B5EF4-FFF2-40B4-BE49-F238E27FC236}">
                <a16:creationId xmlns:a16="http://schemas.microsoft.com/office/drawing/2014/main" id="{B4BAFF07-8602-43AF-95C2-C9CE3A732D52}"/>
              </a:ext>
            </a:extLst>
          </p:cNvPr>
          <p:cNvSpPr txBox="1"/>
          <p:nvPr/>
        </p:nvSpPr>
        <p:spPr>
          <a:xfrm>
            <a:off x="8142508" y="5463069"/>
            <a:ext cx="1698172" cy="369332"/>
          </a:xfrm>
          <a:prstGeom prst="rect">
            <a:avLst/>
          </a:prstGeom>
          <a:noFill/>
        </p:spPr>
        <p:txBody>
          <a:bodyPr wrap="square" rtlCol="0">
            <a:spAutoFit/>
          </a:bodyPr>
          <a:lstStyle/>
          <a:p>
            <a:pPr algn="ctr"/>
            <a:r>
              <a:rPr lang="fr-FR" b="1" dirty="0">
                <a:solidFill>
                  <a:schemeClr val="bg1"/>
                </a:solidFill>
                <a:latin typeface="Montserrat" panose="00000500000000000000" pitchFamily="50" charset="0"/>
              </a:rPr>
              <a:t>Mesurer</a:t>
            </a:r>
          </a:p>
        </p:txBody>
      </p:sp>
      <p:sp>
        <p:nvSpPr>
          <p:cNvPr id="17" name="Ellipse 16">
            <a:extLst>
              <a:ext uri="{FF2B5EF4-FFF2-40B4-BE49-F238E27FC236}">
                <a16:creationId xmlns:a16="http://schemas.microsoft.com/office/drawing/2014/main" id="{AE3A94B2-1F43-4ABD-801B-6C3B09B0373A}"/>
              </a:ext>
            </a:extLst>
          </p:cNvPr>
          <p:cNvSpPr/>
          <p:nvPr/>
        </p:nvSpPr>
        <p:spPr>
          <a:xfrm>
            <a:off x="9498563" y="3799697"/>
            <a:ext cx="559837" cy="7184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Graphique 14">
            <a:extLst>
              <a:ext uri="{FF2B5EF4-FFF2-40B4-BE49-F238E27FC236}">
                <a16:creationId xmlns:a16="http://schemas.microsoft.com/office/drawing/2014/main" id="{B6402FB2-0F1D-4A31-B257-FA5316FB2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35884" y="3916329"/>
            <a:ext cx="485193" cy="485193"/>
          </a:xfrm>
          <a:prstGeom prst="rect">
            <a:avLst/>
          </a:prstGeom>
        </p:spPr>
      </p:pic>
    </p:spTree>
    <p:extLst>
      <p:ext uri="{BB962C8B-B14F-4D97-AF65-F5344CB8AC3E}">
        <p14:creationId xmlns:p14="http://schemas.microsoft.com/office/powerpoint/2010/main" val="382590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28215E90-02D5-49AD-96A9-A8C6261BCF7B}"/>
              </a:ext>
            </a:extLst>
          </p:cNvPr>
          <p:cNvGrpSpPr/>
          <p:nvPr/>
        </p:nvGrpSpPr>
        <p:grpSpPr>
          <a:xfrm>
            <a:off x="2256422" y="2080653"/>
            <a:ext cx="7679155" cy="2062031"/>
            <a:chOff x="2191108" y="2056542"/>
            <a:chExt cx="7679155" cy="2062031"/>
          </a:xfrm>
        </p:grpSpPr>
        <p:grpSp>
          <p:nvGrpSpPr>
            <p:cNvPr id="4" name="Groupe 3">
              <a:extLst>
                <a:ext uri="{FF2B5EF4-FFF2-40B4-BE49-F238E27FC236}">
                  <a16:creationId xmlns:a16="http://schemas.microsoft.com/office/drawing/2014/main" id="{2EE449D9-6314-4678-B4AF-EFDEFF37C446}"/>
                </a:ext>
              </a:extLst>
            </p:cNvPr>
            <p:cNvGrpSpPr/>
            <p:nvPr/>
          </p:nvGrpSpPr>
          <p:grpSpPr>
            <a:xfrm>
              <a:off x="2191108" y="2799182"/>
              <a:ext cx="7679155" cy="1319391"/>
              <a:chOff x="2191108" y="2799182"/>
              <a:chExt cx="7679155" cy="1319391"/>
            </a:xfrm>
          </p:grpSpPr>
          <p:sp>
            <p:nvSpPr>
              <p:cNvPr id="7" name="Rectangle 6">
                <a:extLst>
                  <a:ext uri="{FF2B5EF4-FFF2-40B4-BE49-F238E27FC236}">
                    <a16:creationId xmlns:a16="http://schemas.microsoft.com/office/drawing/2014/main" id="{A7686C52-38A2-46F4-BF9B-80F98FFFEAF0}"/>
                  </a:ext>
                </a:extLst>
              </p:cNvPr>
              <p:cNvSpPr/>
              <p:nvPr/>
            </p:nvSpPr>
            <p:spPr>
              <a:xfrm>
                <a:off x="2850800" y="2799184"/>
                <a:ext cx="6359769" cy="1319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BA0E3"/>
                  </a:solidFill>
                  <a:latin typeface="Montserrat" panose="00000500000000000000" pitchFamily="50" charset="0"/>
                </a:endParaRPr>
              </a:p>
            </p:txBody>
          </p:sp>
          <p:sp>
            <p:nvSpPr>
              <p:cNvPr id="21" name="Ellipse 20">
                <a:extLst>
                  <a:ext uri="{FF2B5EF4-FFF2-40B4-BE49-F238E27FC236}">
                    <a16:creationId xmlns:a16="http://schemas.microsoft.com/office/drawing/2014/main" id="{DB340066-E9A9-4E7F-9CA4-608211F6864F}"/>
                  </a:ext>
                </a:extLst>
              </p:cNvPr>
              <p:cNvSpPr/>
              <p:nvPr/>
            </p:nvSpPr>
            <p:spPr>
              <a:xfrm>
                <a:off x="8550874"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1400A63-F14C-4542-AA94-EDBB29759F60}"/>
                  </a:ext>
                </a:extLst>
              </p:cNvPr>
              <p:cNvSpPr/>
              <p:nvPr/>
            </p:nvSpPr>
            <p:spPr>
              <a:xfrm>
                <a:off x="2191108"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585B9426-A5A0-4EA7-858C-F833F3615180}"/>
                </a:ext>
              </a:extLst>
            </p:cNvPr>
            <p:cNvGrpSpPr/>
            <p:nvPr/>
          </p:nvGrpSpPr>
          <p:grpSpPr>
            <a:xfrm>
              <a:off x="5434261" y="2056542"/>
              <a:ext cx="1192849" cy="1192849"/>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760637" y="3136612"/>
              <a:ext cx="6540094" cy="584775"/>
            </a:xfrm>
            <a:prstGeom prst="rect">
              <a:avLst/>
            </a:prstGeom>
            <a:noFill/>
          </p:spPr>
          <p:txBody>
            <a:bodyPr wrap="square" rtlCol="0">
              <a:spAutoFit/>
            </a:bodyPr>
            <a:lstStyle/>
            <a:p>
              <a:pPr algn="ctr"/>
              <a:r>
                <a:rPr lang="fr-FR" sz="3200" b="1" dirty="0">
                  <a:solidFill>
                    <a:srgbClr val="0BA0E3"/>
                  </a:solidFill>
                  <a:latin typeface="Montserrat" panose="00000500000000000000" pitchFamily="50" charset="0"/>
                </a:rPr>
                <a:t>RECOMMANDATIONS OUTILS</a:t>
              </a:r>
            </a:p>
          </p:txBody>
        </p:sp>
      </p:grpSp>
      <p:sp>
        <p:nvSpPr>
          <p:cNvPr id="12" name="Ellipse 11">
            <a:extLst>
              <a:ext uri="{FF2B5EF4-FFF2-40B4-BE49-F238E27FC236}">
                <a16:creationId xmlns:a16="http://schemas.microsoft.com/office/drawing/2014/main" id="{36B9DA37-FF3B-4E36-AE4B-DD2208E0A9C8}"/>
              </a:ext>
            </a:extLst>
          </p:cNvPr>
          <p:cNvSpPr/>
          <p:nvPr/>
        </p:nvSpPr>
        <p:spPr>
          <a:xfrm>
            <a:off x="11718907" y="2732650"/>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5" name="Ellipse 14">
            <a:extLst>
              <a:ext uri="{FF2B5EF4-FFF2-40B4-BE49-F238E27FC236}">
                <a16:creationId xmlns:a16="http://schemas.microsoft.com/office/drawing/2014/main" id="{B09F1D3F-89C7-4637-9C67-A05366751331}"/>
              </a:ext>
            </a:extLst>
          </p:cNvPr>
          <p:cNvSpPr/>
          <p:nvPr/>
        </p:nvSpPr>
        <p:spPr>
          <a:xfrm>
            <a:off x="11718907" y="2976143"/>
            <a:ext cx="142878" cy="13335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F2ECA333-DFCE-42A4-A51D-D12B73A0EAEA}"/>
              </a:ext>
            </a:extLst>
          </p:cNvPr>
          <p:cNvSpPr/>
          <p:nvPr/>
        </p:nvSpPr>
        <p:spPr>
          <a:xfrm>
            <a:off x="11718907" y="3219636"/>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3104160D-4ED9-46E2-A22C-B5ED0A1E38B8}"/>
              </a:ext>
            </a:extLst>
          </p:cNvPr>
          <p:cNvSpPr/>
          <p:nvPr/>
        </p:nvSpPr>
        <p:spPr>
          <a:xfrm>
            <a:off x="11718907" y="3473779"/>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C7D9FB0-9AE9-4727-A3A2-98E724D102B4}"/>
              </a:ext>
            </a:extLst>
          </p:cNvPr>
          <p:cNvSpPr/>
          <p:nvPr/>
        </p:nvSpPr>
        <p:spPr>
          <a:xfrm>
            <a:off x="11718907" y="3727922"/>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CC214BCD-96AA-4C13-B6D1-AF4AE70F2A9D}"/>
              </a:ext>
            </a:extLst>
          </p:cNvPr>
          <p:cNvSpPr/>
          <p:nvPr/>
        </p:nvSpPr>
        <p:spPr>
          <a:xfrm>
            <a:off x="11718907" y="3982065"/>
            <a:ext cx="142878" cy="1440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63E1FA0F-F124-4F77-908B-700327052092}"/>
              </a:ext>
            </a:extLst>
          </p:cNvPr>
          <p:cNvSpPr/>
          <p:nvPr/>
        </p:nvSpPr>
        <p:spPr>
          <a:xfrm>
            <a:off x="11147367" y="6242858"/>
            <a:ext cx="615142" cy="6151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0E703545-ABF8-49FB-841A-446EA2D207CC}"/>
              </a:ext>
            </a:extLst>
          </p:cNvPr>
          <p:cNvSpPr/>
          <p:nvPr/>
        </p:nvSpPr>
        <p:spPr>
          <a:xfrm>
            <a:off x="11147367" y="6533805"/>
            <a:ext cx="615142" cy="324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3C6AF896-E968-4204-99F6-AA2DB812BFC9}"/>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rgbClr val="0BA0E3"/>
                </a:solidFill>
                <a:latin typeface="Montserrat" panose="00000500000000000000" pitchFamily="50" charset="0"/>
              </a:rPr>
              <a:t>14</a:t>
            </a:r>
          </a:p>
        </p:txBody>
      </p:sp>
    </p:spTree>
    <p:extLst>
      <p:ext uri="{BB962C8B-B14F-4D97-AF65-F5344CB8AC3E}">
        <p14:creationId xmlns:p14="http://schemas.microsoft.com/office/powerpoint/2010/main" val="391463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Ellipse 29">
            <a:extLst>
              <a:ext uri="{FF2B5EF4-FFF2-40B4-BE49-F238E27FC236}">
                <a16:creationId xmlns:a16="http://schemas.microsoft.com/office/drawing/2014/main" id="{00C9983B-969C-4DCE-A09D-D860117BC6A4}"/>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1D945EF4-3AC7-47C2-86D8-5E746D944C1B}"/>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6D12B398-F07A-48B4-B7B0-1B038F2D5B26}"/>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15</a:t>
            </a:r>
          </a:p>
        </p:txBody>
      </p:sp>
      <p:sp>
        <p:nvSpPr>
          <p:cNvPr id="4" name="ZoneTexte 3">
            <a:extLst>
              <a:ext uri="{FF2B5EF4-FFF2-40B4-BE49-F238E27FC236}">
                <a16:creationId xmlns:a16="http://schemas.microsoft.com/office/drawing/2014/main" id="{7CD9B39D-CEAC-4431-9854-564184F19D59}"/>
              </a:ext>
            </a:extLst>
          </p:cNvPr>
          <p:cNvSpPr txBox="1"/>
          <p:nvPr/>
        </p:nvSpPr>
        <p:spPr>
          <a:xfrm>
            <a:off x="1977753" y="2247777"/>
            <a:ext cx="2576356" cy="307777"/>
          </a:xfrm>
          <a:prstGeom prst="rect">
            <a:avLst/>
          </a:prstGeom>
          <a:noFill/>
        </p:spPr>
        <p:txBody>
          <a:bodyPr wrap="square" rtlCol="0">
            <a:spAutoFit/>
          </a:bodyPr>
          <a:lstStyle/>
          <a:p>
            <a:pPr algn="ctr"/>
            <a:r>
              <a:rPr lang="fr-FR" sz="1400" b="1" dirty="0">
                <a:solidFill>
                  <a:schemeClr val="tx1">
                    <a:lumMod val="65000"/>
                    <a:lumOff val="35000"/>
                  </a:schemeClr>
                </a:solidFill>
                <a:latin typeface="Montserrat" panose="00000500000000000000" pitchFamily="50" charset="0"/>
              </a:rPr>
              <a:t>Gestion de projet</a:t>
            </a:r>
          </a:p>
        </p:txBody>
      </p:sp>
      <p:sp>
        <p:nvSpPr>
          <p:cNvPr id="46" name="ZoneTexte 45">
            <a:extLst>
              <a:ext uri="{FF2B5EF4-FFF2-40B4-BE49-F238E27FC236}">
                <a16:creationId xmlns:a16="http://schemas.microsoft.com/office/drawing/2014/main" id="{A5D2EA21-6A9A-4165-9E55-2AFB02664E1E}"/>
              </a:ext>
            </a:extLst>
          </p:cNvPr>
          <p:cNvSpPr txBox="1"/>
          <p:nvPr/>
        </p:nvSpPr>
        <p:spPr>
          <a:xfrm>
            <a:off x="5221956" y="2246071"/>
            <a:ext cx="3135927" cy="307777"/>
          </a:xfrm>
          <a:prstGeom prst="rect">
            <a:avLst/>
          </a:prstGeom>
          <a:noFill/>
        </p:spPr>
        <p:txBody>
          <a:bodyPr wrap="square" rtlCol="0">
            <a:spAutoFit/>
          </a:bodyPr>
          <a:lstStyle/>
          <a:p>
            <a:pPr algn="ctr"/>
            <a:r>
              <a:rPr lang="fr-FR" sz="1400" b="1" dirty="0">
                <a:solidFill>
                  <a:schemeClr val="tx1">
                    <a:lumMod val="65000"/>
                    <a:lumOff val="35000"/>
                  </a:schemeClr>
                </a:solidFill>
                <a:latin typeface="Montserrat" panose="00000500000000000000" pitchFamily="50" charset="0"/>
              </a:rPr>
              <a:t>Design &amp; Développement</a:t>
            </a:r>
          </a:p>
        </p:txBody>
      </p:sp>
      <p:sp>
        <p:nvSpPr>
          <p:cNvPr id="49" name="ZoneTexte 48">
            <a:extLst>
              <a:ext uri="{FF2B5EF4-FFF2-40B4-BE49-F238E27FC236}">
                <a16:creationId xmlns:a16="http://schemas.microsoft.com/office/drawing/2014/main" id="{5B7898F5-3893-4B0F-910B-8317717594AE}"/>
              </a:ext>
            </a:extLst>
          </p:cNvPr>
          <p:cNvSpPr txBox="1"/>
          <p:nvPr/>
        </p:nvSpPr>
        <p:spPr>
          <a:xfrm>
            <a:off x="8868164" y="2246070"/>
            <a:ext cx="1458996" cy="307777"/>
          </a:xfrm>
          <a:prstGeom prst="rect">
            <a:avLst/>
          </a:prstGeom>
          <a:noFill/>
        </p:spPr>
        <p:txBody>
          <a:bodyPr wrap="square" rtlCol="0">
            <a:spAutoFit/>
          </a:bodyPr>
          <a:lstStyle/>
          <a:p>
            <a:pPr algn="ctr"/>
            <a:r>
              <a:rPr lang="fr-FR" sz="1400" b="1" dirty="0">
                <a:solidFill>
                  <a:schemeClr val="tx1">
                    <a:lumMod val="65000"/>
                    <a:lumOff val="35000"/>
                  </a:schemeClr>
                </a:solidFill>
                <a:latin typeface="Montserrat" panose="00000500000000000000" pitchFamily="50" charset="0"/>
              </a:rPr>
              <a:t>Test</a:t>
            </a:r>
          </a:p>
        </p:txBody>
      </p:sp>
      <p:pic>
        <p:nvPicPr>
          <p:cNvPr id="6" name="Graphique 5">
            <a:extLst>
              <a:ext uri="{FF2B5EF4-FFF2-40B4-BE49-F238E27FC236}">
                <a16:creationId xmlns:a16="http://schemas.microsoft.com/office/drawing/2014/main" id="{5840E722-C08E-46B3-928E-FB299F9B6F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4840" y="3809550"/>
            <a:ext cx="1333500" cy="1333500"/>
          </a:xfrm>
          <a:prstGeom prst="rect">
            <a:avLst/>
          </a:prstGeom>
        </p:spPr>
      </p:pic>
      <p:pic>
        <p:nvPicPr>
          <p:cNvPr id="8" name="Graphique 7">
            <a:extLst>
              <a:ext uri="{FF2B5EF4-FFF2-40B4-BE49-F238E27FC236}">
                <a16:creationId xmlns:a16="http://schemas.microsoft.com/office/drawing/2014/main" id="{B4068F4F-00AC-4957-8636-3EC924B2E1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96921" y="3809550"/>
            <a:ext cx="1333500" cy="1333500"/>
          </a:xfrm>
          <a:prstGeom prst="rect">
            <a:avLst/>
          </a:prstGeom>
        </p:spPr>
      </p:pic>
      <p:pic>
        <p:nvPicPr>
          <p:cNvPr id="10" name="Graphique 9">
            <a:extLst>
              <a:ext uri="{FF2B5EF4-FFF2-40B4-BE49-F238E27FC236}">
                <a16:creationId xmlns:a16="http://schemas.microsoft.com/office/drawing/2014/main" id="{12B487D4-2ED4-4687-9741-E33E66469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411" y="3809550"/>
            <a:ext cx="1333500" cy="1333500"/>
          </a:xfrm>
          <a:prstGeom prst="rect">
            <a:avLst/>
          </a:prstGeom>
        </p:spPr>
      </p:pic>
      <p:pic>
        <p:nvPicPr>
          <p:cNvPr id="12" name="Graphique 11">
            <a:extLst>
              <a:ext uri="{FF2B5EF4-FFF2-40B4-BE49-F238E27FC236}">
                <a16:creationId xmlns:a16="http://schemas.microsoft.com/office/drawing/2014/main" id="{CC30B6E5-CE64-4804-8697-AFC3179489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0913" y="3804885"/>
            <a:ext cx="1333500" cy="1333500"/>
          </a:xfrm>
          <a:prstGeom prst="rect">
            <a:avLst/>
          </a:prstGeom>
        </p:spPr>
      </p:pic>
      <p:pic>
        <p:nvPicPr>
          <p:cNvPr id="24" name="Graphique 23">
            <a:extLst>
              <a:ext uri="{FF2B5EF4-FFF2-40B4-BE49-F238E27FC236}">
                <a16:creationId xmlns:a16="http://schemas.microsoft.com/office/drawing/2014/main" id="{A2F9A9C4-2B28-42B0-807C-1C6E924400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55104" y="3809550"/>
            <a:ext cx="1333500" cy="1333500"/>
          </a:xfrm>
          <a:prstGeom prst="rect">
            <a:avLst/>
          </a:prstGeom>
        </p:spPr>
      </p:pic>
      <p:sp>
        <p:nvSpPr>
          <p:cNvPr id="25" name="ZoneTexte 24">
            <a:extLst>
              <a:ext uri="{FF2B5EF4-FFF2-40B4-BE49-F238E27FC236}">
                <a16:creationId xmlns:a16="http://schemas.microsoft.com/office/drawing/2014/main" id="{2D185049-21DA-4A4E-A3BF-170BAE40B709}"/>
              </a:ext>
            </a:extLst>
          </p:cNvPr>
          <p:cNvSpPr txBox="1"/>
          <p:nvPr/>
        </p:nvSpPr>
        <p:spPr>
          <a:xfrm>
            <a:off x="2135733" y="5124388"/>
            <a:ext cx="791713" cy="276999"/>
          </a:xfrm>
          <a:prstGeom prst="rect">
            <a:avLst/>
          </a:prstGeom>
          <a:noFill/>
        </p:spPr>
        <p:txBody>
          <a:bodyPr wrap="square" rtlCol="0">
            <a:spAutoFit/>
          </a:bodyPr>
          <a:lstStyle/>
          <a:p>
            <a:pPr algn="ctr"/>
            <a:r>
              <a:rPr lang="fr-FR" sz="1200" b="1" dirty="0">
                <a:solidFill>
                  <a:schemeClr val="bg1">
                    <a:lumMod val="75000"/>
                  </a:schemeClr>
                </a:solidFill>
                <a:latin typeface="Montserrat" panose="00000500000000000000" pitchFamily="50" charset="0"/>
              </a:rPr>
              <a:t>Trello</a:t>
            </a:r>
          </a:p>
        </p:txBody>
      </p:sp>
      <p:sp>
        <p:nvSpPr>
          <p:cNvPr id="34" name="ZoneTexte 33">
            <a:extLst>
              <a:ext uri="{FF2B5EF4-FFF2-40B4-BE49-F238E27FC236}">
                <a16:creationId xmlns:a16="http://schemas.microsoft.com/office/drawing/2014/main" id="{E3795AF4-7F35-4E43-B5B6-C0BCAAB78FF0}"/>
              </a:ext>
            </a:extLst>
          </p:cNvPr>
          <p:cNvSpPr txBox="1"/>
          <p:nvPr/>
        </p:nvSpPr>
        <p:spPr>
          <a:xfrm>
            <a:off x="3293924" y="5124388"/>
            <a:ext cx="1333500" cy="276999"/>
          </a:xfrm>
          <a:prstGeom prst="rect">
            <a:avLst/>
          </a:prstGeom>
          <a:noFill/>
        </p:spPr>
        <p:txBody>
          <a:bodyPr wrap="square" rtlCol="0">
            <a:spAutoFit/>
          </a:bodyPr>
          <a:lstStyle/>
          <a:p>
            <a:pPr algn="ctr"/>
            <a:r>
              <a:rPr lang="fr-FR" sz="1200" b="1" dirty="0">
                <a:solidFill>
                  <a:schemeClr val="bg1">
                    <a:lumMod val="75000"/>
                  </a:schemeClr>
                </a:solidFill>
                <a:latin typeface="Montserrat" panose="00000500000000000000" pitchFamily="50" charset="0"/>
              </a:rPr>
              <a:t>Discord</a:t>
            </a:r>
          </a:p>
        </p:txBody>
      </p:sp>
      <p:sp>
        <p:nvSpPr>
          <p:cNvPr id="35" name="ZoneTexte 34">
            <a:extLst>
              <a:ext uri="{FF2B5EF4-FFF2-40B4-BE49-F238E27FC236}">
                <a16:creationId xmlns:a16="http://schemas.microsoft.com/office/drawing/2014/main" id="{04D9CD88-1E7E-4D1D-9800-49ED7ECE4212}"/>
              </a:ext>
            </a:extLst>
          </p:cNvPr>
          <p:cNvSpPr txBox="1"/>
          <p:nvPr/>
        </p:nvSpPr>
        <p:spPr>
          <a:xfrm>
            <a:off x="5324411" y="5122539"/>
            <a:ext cx="1333500" cy="276999"/>
          </a:xfrm>
          <a:prstGeom prst="rect">
            <a:avLst/>
          </a:prstGeom>
          <a:noFill/>
        </p:spPr>
        <p:txBody>
          <a:bodyPr wrap="square" rtlCol="0">
            <a:spAutoFit/>
          </a:bodyPr>
          <a:lstStyle/>
          <a:p>
            <a:pPr algn="ctr"/>
            <a:r>
              <a:rPr lang="fr-FR" sz="1200" b="1" dirty="0">
                <a:solidFill>
                  <a:schemeClr val="bg1">
                    <a:lumMod val="75000"/>
                  </a:schemeClr>
                </a:solidFill>
                <a:latin typeface="Montserrat" panose="00000500000000000000" pitchFamily="50" charset="0"/>
              </a:rPr>
              <a:t>Adobe XD</a:t>
            </a:r>
          </a:p>
        </p:txBody>
      </p:sp>
      <p:sp>
        <p:nvSpPr>
          <p:cNvPr id="36" name="ZoneTexte 35">
            <a:extLst>
              <a:ext uri="{FF2B5EF4-FFF2-40B4-BE49-F238E27FC236}">
                <a16:creationId xmlns:a16="http://schemas.microsoft.com/office/drawing/2014/main" id="{4D6CD110-CFF2-4C98-BED3-C128BF65162C}"/>
              </a:ext>
            </a:extLst>
          </p:cNvPr>
          <p:cNvSpPr txBox="1"/>
          <p:nvPr/>
        </p:nvSpPr>
        <p:spPr>
          <a:xfrm>
            <a:off x="8932379" y="5122538"/>
            <a:ext cx="1333500" cy="276999"/>
          </a:xfrm>
          <a:prstGeom prst="rect">
            <a:avLst/>
          </a:prstGeom>
          <a:noFill/>
        </p:spPr>
        <p:txBody>
          <a:bodyPr wrap="square" rtlCol="0">
            <a:spAutoFit/>
          </a:bodyPr>
          <a:lstStyle/>
          <a:p>
            <a:pPr algn="ctr"/>
            <a:r>
              <a:rPr lang="fr-FR" sz="1200" b="1" dirty="0">
                <a:solidFill>
                  <a:schemeClr val="bg1">
                    <a:lumMod val="75000"/>
                  </a:schemeClr>
                </a:solidFill>
                <a:latin typeface="Montserrat" panose="00000500000000000000" pitchFamily="50" charset="0"/>
              </a:rPr>
              <a:t>Maze</a:t>
            </a:r>
          </a:p>
        </p:txBody>
      </p:sp>
      <p:sp>
        <p:nvSpPr>
          <p:cNvPr id="37" name="ZoneTexte 36">
            <a:extLst>
              <a:ext uri="{FF2B5EF4-FFF2-40B4-BE49-F238E27FC236}">
                <a16:creationId xmlns:a16="http://schemas.microsoft.com/office/drawing/2014/main" id="{3E32B9E1-2D8D-4724-B506-0CA5E62470BA}"/>
              </a:ext>
            </a:extLst>
          </p:cNvPr>
          <p:cNvSpPr txBox="1"/>
          <p:nvPr/>
        </p:nvSpPr>
        <p:spPr>
          <a:xfrm>
            <a:off x="6845906" y="5127976"/>
            <a:ext cx="1333500" cy="276999"/>
          </a:xfrm>
          <a:prstGeom prst="rect">
            <a:avLst/>
          </a:prstGeom>
          <a:noFill/>
        </p:spPr>
        <p:txBody>
          <a:bodyPr wrap="square" rtlCol="0">
            <a:spAutoFit/>
          </a:bodyPr>
          <a:lstStyle/>
          <a:p>
            <a:pPr algn="ctr"/>
            <a:r>
              <a:rPr lang="fr-FR" sz="1200" b="1" dirty="0">
                <a:solidFill>
                  <a:schemeClr val="bg1">
                    <a:lumMod val="75000"/>
                  </a:schemeClr>
                </a:solidFill>
                <a:latin typeface="Montserrat" panose="00000500000000000000" pitchFamily="50" charset="0"/>
              </a:rPr>
              <a:t>GitHub</a:t>
            </a:r>
          </a:p>
        </p:txBody>
      </p:sp>
      <p:grpSp>
        <p:nvGrpSpPr>
          <p:cNvPr id="7" name="Groupe 6">
            <a:extLst>
              <a:ext uri="{FF2B5EF4-FFF2-40B4-BE49-F238E27FC236}">
                <a16:creationId xmlns:a16="http://schemas.microsoft.com/office/drawing/2014/main" id="{FB8F30E3-1B13-474E-91C2-588BCD623971}"/>
              </a:ext>
            </a:extLst>
          </p:cNvPr>
          <p:cNvGrpSpPr/>
          <p:nvPr/>
        </p:nvGrpSpPr>
        <p:grpSpPr>
          <a:xfrm>
            <a:off x="3037401" y="2854457"/>
            <a:ext cx="457059" cy="696756"/>
            <a:chOff x="3225599" y="2459880"/>
            <a:chExt cx="457059" cy="696756"/>
          </a:xfrm>
        </p:grpSpPr>
        <p:sp>
          <p:nvSpPr>
            <p:cNvPr id="5" name="Flèche : chevron 4">
              <a:extLst>
                <a:ext uri="{FF2B5EF4-FFF2-40B4-BE49-F238E27FC236}">
                  <a16:creationId xmlns:a16="http://schemas.microsoft.com/office/drawing/2014/main" id="{9C0317DE-1535-4EDD-AB3F-1DBED0E9E1F6}"/>
                </a:ext>
              </a:extLst>
            </p:cNvPr>
            <p:cNvSpPr/>
            <p:nvPr/>
          </p:nvSpPr>
          <p:spPr>
            <a:xfrm rot="5400000">
              <a:off x="3262851" y="2422628"/>
              <a:ext cx="382555" cy="457059"/>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BA78B29D-E9AE-4615-B645-48EE5D376389}"/>
                </a:ext>
              </a:extLst>
            </p:cNvPr>
            <p:cNvSpPr/>
            <p:nvPr/>
          </p:nvSpPr>
          <p:spPr>
            <a:xfrm rot="5400000">
              <a:off x="3262851" y="2736829"/>
              <a:ext cx="382555" cy="457059"/>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27" name="Groupe 26">
            <a:extLst>
              <a:ext uri="{FF2B5EF4-FFF2-40B4-BE49-F238E27FC236}">
                <a16:creationId xmlns:a16="http://schemas.microsoft.com/office/drawing/2014/main" id="{38BFF25D-AA37-4BCD-B965-20150CD10130}"/>
              </a:ext>
            </a:extLst>
          </p:cNvPr>
          <p:cNvGrpSpPr/>
          <p:nvPr/>
        </p:nvGrpSpPr>
        <p:grpSpPr>
          <a:xfrm>
            <a:off x="9369133" y="2831383"/>
            <a:ext cx="457059" cy="696756"/>
            <a:chOff x="3225599" y="2459880"/>
            <a:chExt cx="457059" cy="696756"/>
          </a:xfrm>
        </p:grpSpPr>
        <p:sp>
          <p:nvSpPr>
            <p:cNvPr id="28" name="Flèche : chevron 27">
              <a:extLst>
                <a:ext uri="{FF2B5EF4-FFF2-40B4-BE49-F238E27FC236}">
                  <a16:creationId xmlns:a16="http://schemas.microsoft.com/office/drawing/2014/main" id="{9301701A-7402-4E63-AFA2-F370E0D03EA6}"/>
                </a:ext>
              </a:extLst>
            </p:cNvPr>
            <p:cNvSpPr/>
            <p:nvPr/>
          </p:nvSpPr>
          <p:spPr>
            <a:xfrm rot="5400000">
              <a:off x="3262851" y="2422628"/>
              <a:ext cx="382555" cy="457059"/>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9" name="Flèche : chevron 28">
              <a:extLst>
                <a:ext uri="{FF2B5EF4-FFF2-40B4-BE49-F238E27FC236}">
                  <a16:creationId xmlns:a16="http://schemas.microsoft.com/office/drawing/2014/main" id="{21565D52-D0A6-43AC-84F5-FE1404FDAB75}"/>
                </a:ext>
              </a:extLst>
            </p:cNvPr>
            <p:cNvSpPr/>
            <p:nvPr/>
          </p:nvSpPr>
          <p:spPr>
            <a:xfrm rot="5400000">
              <a:off x="3262851" y="2736829"/>
              <a:ext cx="382555" cy="457059"/>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33" name="Groupe 32">
            <a:extLst>
              <a:ext uri="{FF2B5EF4-FFF2-40B4-BE49-F238E27FC236}">
                <a16:creationId xmlns:a16="http://schemas.microsoft.com/office/drawing/2014/main" id="{86B90CA6-DCAA-4A58-9D8A-1E70D4993B0D}"/>
              </a:ext>
            </a:extLst>
          </p:cNvPr>
          <p:cNvGrpSpPr/>
          <p:nvPr/>
        </p:nvGrpSpPr>
        <p:grpSpPr>
          <a:xfrm>
            <a:off x="6561389" y="2850869"/>
            <a:ext cx="457059" cy="696756"/>
            <a:chOff x="3225599" y="2459880"/>
            <a:chExt cx="457059" cy="696756"/>
          </a:xfrm>
        </p:grpSpPr>
        <p:sp>
          <p:nvSpPr>
            <p:cNvPr id="38" name="Flèche : chevron 37">
              <a:extLst>
                <a:ext uri="{FF2B5EF4-FFF2-40B4-BE49-F238E27FC236}">
                  <a16:creationId xmlns:a16="http://schemas.microsoft.com/office/drawing/2014/main" id="{81B53CA5-39FD-408E-ABFA-666E88D11F00}"/>
                </a:ext>
              </a:extLst>
            </p:cNvPr>
            <p:cNvSpPr/>
            <p:nvPr/>
          </p:nvSpPr>
          <p:spPr>
            <a:xfrm rot="5400000">
              <a:off x="3262851" y="2422628"/>
              <a:ext cx="382555" cy="457059"/>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9" name="Flèche : chevron 38">
              <a:extLst>
                <a:ext uri="{FF2B5EF4-FFF2-40B4-BE49-F238E27FC236}">
                  <a16:creationId xmlns:a16="http://schemas.microsoft.com/office/drawing/2014/main" id="{ABE7B04A-8320-4327-983E-3032974DD018}"/>
                </a:ext>
              </a:extLst>
            </p:cNvPr>
            <p:cNvSpPr/>
            <p:nvPr/>
          </p:nvSpPr>
          <p:spPr>
            <a:xfrm rot="5400000">
              <a:off x="3262851" y="2736829"/>
              <a:ext cx="382555" cy="457059"/>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5" name="Ellipse 14">
            <a:extLst>
              <a:ext uri="{FF2B5EF4-FFF2-40B4-BE49-F238E27FC236}">
                <a16:creationId xmlns:a16="http://schemas.microsoft.com/office/drawing/2014/main" id="{C946A2BD-6309-4D18-85A8-E842C2E2166D}"/>
              </a:ext>
            </a:extLst>
          </p:cNvPr>
          <p:cNvSpPr/>
          <p:nvPr/>
        </p:nvSpPr>
        <p:spPr>
          <a:xfrm>
            <a:off x="3037401" y="1457848"/>
            <a:ext cx="457059" cy="4570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Montserrat" panose="00000500000000000000" pitchFamily="50" charset="0"/>
              </a:rPr>
              <a:t>1</a:t>
            </a:r>
          </a:p>
        </p:txBody>
      </p:sp>
      <p:sp>
        <p:nvSpPr>
          <p:cNvPr id="40" name="Ellipse 39">
            <a:extLst>
              <a:ext uri="{FF2B5EF4-FFF2-40B4-BE49-F238E27FC236}">
                <a16:creationId xmlns:a16="http://schemas.microsoft.com/office/drawing/2014/main" id="{6764601A-C930-46A7-ACB6-63D06D716B03}"/>
              </a:ext>
            </a:extLst>
          </p:cNvPr>
          <p:cNvSpPr/>
          <p:nvPr/>
        </p:nvSpPr>
        <p:spPr>
          <a:xfrm>
            <a:off x="6561388" y="1457847"/>
            <a:ext cx="457059" cy="4570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Montserrat" panose="00000500000000000000" pitchFamily="50" charset="0"/>
              </a:rPr>
              <a:t>2</a:t>
            </a:r>
          </a:p>
        </p:txBody>
      </p:sp>
      <p:sp>
        <p:nvSpPr>
          <p:cNvPr id="41" name="Ellipse 40">
            <a:extLst>
              <a:ext uri="{FF2B5EF4-FFF2-40B4-BE49-F238E27FC236}">
                <a16:creationId xmlns:a16="http://schemas.microsoft.com/office/drawing/2014/main" id="{E256DD3A-B32F-4891-A366-6E5AD20A0327}"/>
              </a:ext>
            </a:extLst>
          </p:cNvPr>
          <p:cNvSpPr/>
          <p:nvPr/>
        </p:nvSpPr>
        <p:spPr>
          <a:xfrm>
            <a:off x="9365637" y="1453025"/>
            <a:ext cx="457059" cy="4570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Montserrat" panose="00000500000000000000" pitchFamily="50" charset="0"/>
              </a:rPr>
              <a:t>3</a:t>
            </a:r>
          </a:p>
        </p:txBody>
      </p:sp>
    </p:spTree>
    <p:extLst>
      <p:ext uri="{BB962C8B-B14F-4D97-AF65-F5344CB8AC3E}">
        <p14:creationId xmlns:p14="http://schemas.microsoft.com/office/powerpoint/2010/main" val="34417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32345FE-D57B-4AA1-96CB-209BF02D6253}"/>
              </a:ext>
            </a:extLst>
          </p:cNvPr>
          <p:cNvGrpSpPr/>
          <p:nvPr/>
        </p:nvGrpSpPr>
        <p:grpSpPr>
          <a:xfrm>
            <a:off x="4121540" y="2347513"/>
            <a:ext cx="3948920" cy="2162973"/>
            <a:chOff x="2825953" y="1716573"/>
            <a:chExt cx="6540094" cy="3571274"/>
          </a:xfrm>
        </p:grpSpPr>
        <p:grpSp>
          <p:nvGrpSpPr>
            <p:cNvPr id="3" name="Groupe 2">
              <a:extLst>
                <a:ext uri="{FF2B5EF4-FFF2-40B4-BE49-F238E27FC236}">
                  <a16:creationId xmlns:a16="http://schemas.microsoft.com/office/drawing/2014/main" id="{585B9426-A5A0-4EA7-858C-F833F3615180}"/>
                </a:ext>
              </a:extLst>
            </p:cNvPr>
            <p:cNvGrpSpPr/>
            <p:nvPr/>
          </p:nvGrpSpPr>
          <p:grpSpPr>
            <a:xfrm>
              <a:off x="4678600" y="1716573"/>
              <a:ext cx="2834800" cy="2834800"/>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825953" y="4641516"/>
              <a:ext cx="6540094" cy="646331"/>
            </a:xfrm>
            <a:prstGeom prst="rect">
              <a:avLst/>
            </a:prstGeom>
            <a:noFill/>
          </p:spPr>
          <p:txBody>
            <a:bodyPr wrap="square" rtlCol="0">
              <a:spAutoFit/>
            </a:bodyPr>
            <a:lstStyle/>
            <a:p>
              <a:pPr algn="ctr"/>
              <a:r>
                <a:rPr lang="fr-FR" sz="3600" b="1" dirty="0">
                  <a:solidFill>
                    <a:schemeClr val="bg1">
                      <a:lumMod val="95000"/>
                    </a:schemeClr>
                  </a:solidFill>
                  <a:latin typeface="Montserrat" panose="00000500000000000000" pitchFamily="50" charset="0"/>
                </a:rPr>
                <a:t>MERCI</a:t>
              </a:r>
            </a:p>
          </p:txBody>
        </p:sp>
      </p:grpSp>
    </p:spTree>
    <p:extLst>
      <p:ext uri="{BB962C8B-B14F-4D97-AF65-F5344CB8AC3E}">
        <p14:creationId xmlns:p14="http://schemas.microsoft.com/office/powerpoint/2010/main" val="394969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28215E90-02D5-49AD-96A9-A8C6261BCF7B}"/>
              </a:ext>
            </a:extLst>
          </p:cNvPr>
          <p:cNvGrpSpPr/>
          <p:nvPr/>
        </p:nvGrpSpPr>
        <p:grpSpPr>
          <a:xfrm>
            <a:off x="2256422" y="2080653"/>
            <a:ext cx="7679155" cy="2062031"/>
            <a:chOff x="2191108" y="2056542"/>
            <a:chExt cx="7679155" cy="2062031"/>
          </a:xfrm>
        </p:grpSpPr>
        <p:grpSp>
          <p:nvGrpSpPr>
            <p:cNvPr id="4" name="Groupe 3">
              <a:extLst>
                <a:ext uri="{FF2B5EF4-FFF2-40B4-BE49-F238E27FC236}">
                  <a16:creationId xmlns:a16="http://schemas.microsoft.com/office/drawing/2014/main" id="{2EE449D9-6314-4678-B4AF-EFDEFF37C446}"/>
                </a:ext>
              </a:extLst>
            </p:cNvPr>
            <p:cNvGrpSpPr/>
            <p:nvPr/>
          </p:nvGrpSpPr>
          <p:grpSpPr>
            <a:xfrm>
              <a:off x="2191108" y="2799182"/>
              <a:ext cx="7679155" cy="1319391"/>
              <a:chOff x="2191108" y="2799182"/>
              <a:chExt cx="7679155" cy="1319391"/>
            </a:xfrm>
          </p:grpSpPr>
          <p:sp>
            <p:nvSpPr>
              <p:cNvPr id="7" name="Rectangle 6">
                <a:extLst>
                  <a:ext uri="{FF2B5EF4-FFF2-40B4-BE49-F238E27FC236}">
                    <a16:creationId xmlns:a16="http://schemas.microsoft.com/office/drawing/2014/main" id="{A7686C52-38A2-46F4-BF9B-80F98FFFEAF0}"/>
                  </a:ext>
                </a:extLst>
              </p:cNvPr>
              <p:cNvSpPr/>
              <p:nvPr/>
            </p:nvSpPr>
            <p:spPr>
              <a:xfrm>
                <a:off x="2850800" y="2799184"/>
                <a:ext cx="6359769" cy="1319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BA0E3"/>
                  </a:solidFill>
                  <a:latin typeface="Montserrat" panose="00000500000000000000" pitchFamily="50" charset="0"/>
                </a:endParaRPr>
              </a:p>
            </p:txBody>
          </p:sp>
          <p:sp>
            <p:nvSpPr>
              <p:cNvPr id="21" name="Ellipse 20">
                <a:extLst>
                  <a:ext uri="{FF2B5EF4-FFF2-40B4-BE49-F238E27FC236}">
                    <a16:creationId xmlns:a16="http://schemas.microsoft.com/office/drawing/2014/main" id="{DB340066-E9A9-4E7F-9CA4-608211F6864F}"/>
                  </a:ext>
                </a:extLst>
              </p:cNvPr>
              <p:cNvSpPr/>
              <p:nvPr/>
            </p:nvSpPr>
            <p:spPr>
              <a:xfrm>
                <a:off x="8550874"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1400A63-F14C-4542-AA94-EDBB29759F60}"/>
                  </a:ext>
                </a:extLst>
              </p:cNvPr>
              <p:cNvSpPr/>
              <p:nvPr/>
            </p:nvSpPr>
            <p:spPr>
              <a:xfrm>
                <a:off x="2191108"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585B9426-A5A0-4EA7-858C-F833F3615180}"/>
                </a:ext>
              </a:extLst>
            </p:cNvPr>
            <p:cNvGrpSpPr/>
            <p:nvPr/>
          </p:nvGrpSpPr>
          <p:grpSpPr>
            <a:xfrm>
              <a:off x="5434261" y="2056542"/>
              <a:ext cx="1192849" cy="1192849"/>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760637" y="3136612"/>
              <a:ext cx="6540094" cy="584775"/>
            </a:xfrm>
            <a:prstGeom prst="rect">
              <a:avLst/>
            </a:prstGeom>
            <a:noFill/>
          </p:spPr>
          <p:txBody>
            <a:bodyPr wrap="square" rtlCol="0">
              <a:spAutoFit/>
            </a:bodyPr>
            <a:lstStyle/>
            <a:p>
              <a:pPr algn="ctr"/>
              <a:r>
                <a:rPr lang="fr-FR" sz="3200" b="1" dirty="0">
                  <a:solidFill>
                    <a:srgbClr val="0BA0E3"/>
                  </a:solidFill>
                  <a:latin typeface="Montserrat" panose="00000500000000000000" pitchFamily="50" charset="0"/>
                </a:rPr>
                <a:t>ÉLÉMENTS CONTEXTUELS</a:t>
              </a:r>
            </a:p>
          </p:txBody>
        </p:sp>
      </p:grpSp>
      <p:sp>
        <p:nvSpPr>
          <p:cNvPr id="12" name="Ellipse 11">
            <a:extLst>
              <a:ext uri="{FF2B5EF4-FFF2-40B4-BE49-F238E27FC236}">
                <a16:creationId xmlns:a16="http://schemas.microsoft.com/office/drawing/2014/main" id="{36B9DA37-FF3B-4E36-AE4B-DD2208E0A9C8}"/>
              </a:ext>
            </a:extLst>
          </p:cNvPr>
          <p:cNvSpPr/>
          <p:nvPr/>
        </p:nvSpPr>
        <p:spPr>
          <a:xfrm>
            <a:off x="11718907" y="2732650"/>
            <a:ext cx="142878" cy="1440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5" name="Ellipse 14">
            <a:extLst>
              <a:ext uri="{FF2B5EF4-FFF2-40B4-BE49-F238E27FC236}">
                <a16:creationId xmlns:a16="http://schemas.microsoft.com/office/drawing/2014/main" id="{B09F1D3F-89C7-4637-9C67-A05366751331}"/>
              </a:ext>
            </a:extLst>
          </p:cNvPr>
          <p:cNvSpPr/>
          <p:nvPr/>
        </p:nvSpPr>
        <p:spPr>
          <a:xfrm>
            <a:off x="11718907" y="2976143"/>
            <a:ext cx="142878" cy="13335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F2ECA333-DFCE-42A4-A51D-D12B73A0EAEA}"/>
              </a:ext>
            </a:extLst>
          </p:cNvPr>
          <p:cNvSpPr/>
          <p:nvPr/>
        </p:nvSpPr>
        <p:spPr>
          <a:xfrm>
            <a:off x="11718907" y="3219636"/>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3104160D-4ED9-46E2-A22C-B5ED0A1E38B8}"/>
              </a:ext>
            </a:extLst>
          </p:cNvPr>
          <p:cNvSpPr/>
          <p:nvPr/>
        </p:nvSpPr>
        <p:spPr>
          <a:xfrm>
            <a:off x="11718907" y="3473779"/>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C7D9FB0-9AE9-4727-A3A2-98E724D102B4}"/>
              </a:ext>
            </a:extLst>
          </p:cNvPr>
          <p:cNvSpPr/>
          <p:nvPr/>
        </p:nvSpPr>
        <p:spPr>
          <a:xfrm>
            <a:off x="11718907" y="3727922"/>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CC214BCD-96AA-4C13-B6D1-AF4AE70F2A9D}"/>
              </a:ext>
            </a:extLst>
          </p:cNvPr>
          <p:cNvSpPr/>
          <p:nvPr/>
        </p:nvSpPr>
        <p:spPr>
          <a:xfrm>
            <a:off x="11718907" y="3982065"/>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008A009F-643D-489C-8C82-8ED394A323D5}"/>
              </a:ext>
            </a:extLst>
          </p:cNvPr>
          <p:cNvSpPr/>
          <p:nvPr/>
        </p:nvSpPr>
        <p:spPr>
          <a:xfrm>
            <a:off x="11147367" y="6242858"/>
            <a:ext cx="615142" cy="6151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E654880-0301-4462-AF37-3115BBA93833}"/>
              </a:ext>
            </a:extLst>
          </p:cNvPr>
          <p:cNvSpPr/>
          <p:nvPr/>
        </p:nvSpPr>
        <p:spPr>
          <a:xfrm>
            <a:off x="11147367" y="6533805"/>
            <a:ext cx="615142" cy="324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C487FD62-B5EA-467A-B99E-D1FBC5DBD1CB}"/>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rgbClr val="0BA0E3"/>
                </a:solidFill>
                <a:latin typeface="Montserrat" panose="00000500000000000000" pitchFamily="50" charset="0"/>
              </a:rPr>
              <a:t>1</a:t>
            </a:r>
          </a:p>
        </p:txBody>
      </p:sp>
    </p:spTree>
    <p:extLst>
      <p:ext uri="{BB962C8B-B14F-4D97-AF65-F5344CB8AC3E}">
        <p14:creationId xmlns:p14="http://schemas.microsoft.com/office/powerpoint/2010/main" val="374535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Ellipse 7">
            <a:extLst>
              <a:ext uri="{FF2B5EF4-FFF2-40B4-BE49-F238E27FC236}">
                <a16:creationId xmlns:a16="http://schemas.microsoft.com/office/drawing/2014/main" id="{D27641FD-3D76-4E05-895B-96B3501BFCFD}"/>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EA79376E-88FA-40A8-B3D1-953C3834333F}"/>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0FBE817A-76B6-45E4-8104-8E701FD90E59}"/>
              </a:ext>
            </a:extLst>
          </p:cNvPr>
          <p:cNvSpPr txBox="1"/>
          <p:nvPr/>
        </p:nvSpPr>
        <p:spPr>
          <a:xfrm>
            <a:off x="11213869" y="6365763"/>
            <a:ext cx="482138" cy="369332"/>
          </a:xfrm>
          <a:prstGeom prst="rect">
            <a:avLst/>
          </a:prstGeom>
          <a:noFill/>
        </p:spPr>
        <p:txBody>
          <a:bodyPr wrap="square" rtlCol="0">
            <a:spAutoFit/>
          </a:bodyPr>
          <a:lstStyle/>
          <a:p>
            <a:pPr algn="ctr"/>
            <a:r>
              <a:rPr lang="fr-FR" b="1">
                <a:solidFill>
                  <a:schemeClr val="bg1">
                    <a:lumMod val="95000"/>
                  </a:schemeClr>
                </a:solidFill>
                <a:latin typeface="Montserrat" panose="00000500000000000000" pitchFamily="50" charset="0"/>
              </a:rPr>
              <a:t>2</a:t>
            </a:r>
            <a:endParaRPr lang="fr-FR" b="1" dirty="0">
              <a:solidFill>
                <a:schemeClr val="bg1">
                  <a:lumMod val="95000"/>
                </a:schemeClr>
              </a:solidFill>
              <a:latin typeface="Montserrat" panose="00000500000000000000" pitchFamily="50" charset="0"/>
            </a:endParaRPr>
          </a:p>
        </p:txBody>
      </p:sp>
      <p:sp>
        <p:nvSpPr>
          <p:cNvPr id="3" name="Rectangle : coins arrondis 2">
            <a:extLst>
              <a:ext uri="{FF2B5EF4-FFF2-40B4-BE49-F238E27FC236}">
                <a16:creationId xmlns:a16="http://schemas.microsoft.com/office/drawing/2014/main" id="{BA33C9DE-79D0-4181-80DE-657EBB1E1520}"/>
              </a:ext>
            </a:extLst>
          </p:cNvPr>
          <p:cNvSpPr/>
          <p:nvPr/>
        </p:nvSpPr>
        <p:spPr>
          <a:xfrm>
            <a:off x="2816629" y="1103929"/>
            <a:ext cx="6558742" cy="13951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 name="Groupe 3">
            <a:extLst>
              <a:ext uri="{FF2B5EF4-FFF2-40B4-BE49-F238E27FC236}">
                <a16:creationId xmlns:a16="http://schemas.microsoft.com/office/drawing/2014/main" id="{EAC9D592-8CF3-4FEE-80BD-15F96ED9D6DE}"/>
              </a:ext>
            </a:extLst>
          </p:cNvPr>
          <p:cNvGrpSpPr/>
          <p:nvPr/>
        </p:nvGrpSpPr>
        <p:grpSpPr>
          <a:xfrm>
            <a:off x="5499575" y="331527"/>
            <a:ext cx="1192849" cy="1208057"/>
            <a:chOff x="1314450" y="1725079"/>
            <a:chExt cx="1192849" cy="1192849"/>
          </a:xfrm>
        </p:grpSpPr>
        <p:sp>
          <p:nvSpPr>
            <p:cNvPr id="11" name="Ellipse 10">
              <a:extLst>
                <a:ext uri="{FF2B5EF4-FFF2-40B4-BE49-F238E27FC236}">
                  <a16:creationId xmlns:a16="http://schemas.microsoft.com/office/drawing/2014/main" id="{3CE46A35-B240-4E93-AFD0-207DB311C5EB}"/>
                </a:ext>
              </a:extLst>
            </p:cNvPr>
            <p:cNvSpPr/>
            <p:nvPr/>
          </p:nvSpPr>
          <p:spPr>
            <a:xfrm>
              <a:off x="1314450" y="1725079"/>
              <a:ext cx="1192849" cy="119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2" name="Graphique 11">
              <a:extLst>
                <a:ext uri="{FF2B5EF4-FFF2-40B4-BE49-F238E27FC236}">
                  <a16:creationId xmlns:a16="http://schemas.microsoft.com/office/drawing/2014/main" id="{6F868879-5AC9-4B5B-9B8F-1AA6B69307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8275" y="1842903"/>
              <a:ext cx="970156" cy="970156"/>
            </a:xfrm>
            <a:prstGeom prst="rect">
              <a:avLst/>
            </a:prstGeom>
          </p:spPr>
        </p:pic>
      </p:grpSp>
      <p:sp>
        <p:nvSpPr>
          <p:cNvPr id="7" name="ZoneTexte 6">
            <a:extLst>
              <a:ext uri="{FF2B5EF4-FFF2-40B4-BE49-F238E27FC236}">
                <a16:creationId xmlns:a16="http://schemas.microsoft.com/office/drawing/2014/main" id="{DD118BFA-46DD-4E03-95E2-F32C8686CF33}"/>
              </a:ext>
            </a:extLst>
          </p:cNvPr>
          <p:cNvSpPr txBox="1"/>
          <p:nvPr/>
        </p:nvSpPr>
        <p:spPr>
          <a:xfrm>
            <a:off x="3032759" y="1497185"/>
            <a:ext cx="6126480" cy="935102"/>
          </a:xfrm>
          <a:prstGeom prst="rect">
            <a:avLst/>
          </a:prstGeom>
          <a:noFill/>
        </p:spPr>
        <p:txBody>
          <a:bodyPr wrap="square" rtlCol="0">
            <a:spAutoFit/>
          </a:bodyPr>
          <a:lstStyle/>
          <a:p>
            <a:pPr algn="ctr"/>
            <a:r>
              <a:rPr lang="fr-FR" sz="1800" i="0" u="none" strike="noStrike" baseline="0" dirty="0">
                <a:solidFill>
                  <a:srgbClr val="0BA0E3"/>
                </a:solidFill>
                <a:latin typeface="Montserrat" panose="00000500000000000000" pitchFamily="50" charset="0"/>
              </a:rPr>
              <a:t>La société </a:t>
            </a:r>
            <a:r>
              <a:rPr lang="fr-FR" sz="1800" b="1" i="0" u="none" strike="noStrike" baseline="0" dirty="0">
                <a:solidFill>
                  <a:srgbClr val="0BA0E3"/>
                </a:solidFill>
                <a:latin typeface="Montserrat" panose="00000500000000000000" pitchFamily="50" charset="0"/>
              </a:rPr>
              <a:t>« Les cordons bleus » </a:t>
            </a:r>
            <a:r>
              <a:rPr lang="fr-FR" sz="1800" i="0" u="none" strike="noStrike" baseline="0" dirty="0">
                <a:solidFill>
                  <a:srgbClr val="0BA0E3"/>
                </a:solidFill>
                <a:latin typeface="Montserrat" panose="00000500000000000000" pitchFamily="50" charset="0"/>
              </a:rPr>
              <a:t>est une école de cuisine qui </a:t>
            </a:r>
            <a:r>
              <a:rPr lang="fr-FR" dirty="0">
                <a:solidFill>
                  <a:srgbClr val="0BA0E3"/>
                </a:solidFill>
                <a:latin typeface="Montserrat" panose="00000500000000000000" pitchFamily="50" charset="0"/>
              </a:rPr>
              <a:t>cherche à diversifier ses activités commerciales et renforcer son image de marque</a:t>
            </a:r>
            <a:endParaRPr lang="fr-FR" dirty="0">
              <a:solidFill>
                <a:srgbClr val="0BA0E3"/>
              </a:solidFill>
            </a:endParaRPr>
          </a:p>
        </p:txBody>
      </p:sp>
      <p:grpSp>
        <p:nvGrpSpPr>
          <p:cNvPr id="37" name="Groupe 36">
            <a:extLst>
              <a:ext uri="{FF2B5EF4-FFF2-40B4-BE49-F238E27FC236}">
                <a16:creationId xmlns:a16="http://schemas.microsoft.com/office/drawing/2014/main" id="{42982C5D-B2F9-4C5E-9958-9106C9FE53F2}"/>
              </a:ext>
            </a:extLst>
          </p:cNvPr>
          <p:cNvGrpSpPr/>
          <p:nvPr/>
        </p:nvGrpSpPr>
        <p:grpSpPr>
          <a:xfrm>
            <a:off x="3215639" y="3549879"/>
            <a:ext cx="5760720" cy="708765"/>
            <a:chOff x="3215639" y="2598054"/>
            <a:chExt cx="5760720" cy="708765"/>
          </a:xfrm>
        </p:grpSpPr>
        <p:pic>
          <p:nvPicPr>
            <p:cNvPr id="24" name="Graphique 23">
              <a:extLst>
                <a:ext uri="{FF2B5EF4-FFF2-40B4-BE49-F238E27FC236}">
                  <a16:creationId xmlns:a16="http://schemas.microsoft.com/office/drawing/2014/main" id="{67081B74-C156-47E8-B46C-1872AC686A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8270" y="2598054"/>
              <a:ext cx="375458" cy="375458"/>
            </a:xfrm>
            <a:prstGeom prst="rect">
              <a:avLst/>
            </a:prstGeom>
          </p:spPr>
        </p:pic>
        <p:sp>
          <p:nvSpPr>
            <p:cNvPr id="28" name="ZoneTexte 27">
              <a:extLst>
                <a:ext uri="{FF2B5EF4-FFF2-40B4-BE49-F238E27FC236}">
                  <a16:creationId xmlns:a16="http://schemas.microsoft.com/office/drawing/2014/main" id="{CBFB6CB2-FA0F-4D1B-8C44-601EDDEF9D93}"/>
                </a:ext>
              </a:extLst>
            </p:cNvPr>
            <p:cNvSpPr txBox="1"/>
            <p:nvPr/>
          </p:nvSpPr>
          <p:spPr>
            <a:xfrm>
              <a:off x="3215639" y="2999042"/>
              <a:ext cx="5760720" cy="307777"/>
            </a:xfrm>
            <a:prstGeom prst="rect">
              <a:avLst/>
            </a:prstGeom>
            <a:noFill/>
          </p:spPr>
          <p:txBody>
            <a:bodyPr wrap="square" rtlCol="0">
              <a:spAutoFit/>
            </a:bodyPr>
            <a:lstStyle/>
            <a:p>
              <a:pPr algn="ctr"/>
              <a:r>
                <a:rPr lang="fr-FR" sz="1400" dirty="0">
                  <a:solidFill>
                    <a:srgbClr val="000000"/>
                  </a:solidFill>
                  <a:latin typeface="Montserrat" panose="00000500000000000000" pitchFamily="50" charset="0"/>
                </a:rPr>
                <a:t>F</a:t>
              </a:r>
              <a:r>
                <a:rPr lang="fr-FR" sz="1400" b="0" i="0" u="none" strike="noStrike" baseline="0" dirty="0">
                  <a:solidFill>
                    <a:srgbClr val="000000"/>
                  </a:solidFill>
                  <a:latin typeface="Montserrat" panose="00000500000000000000" pitchFamily="50" charset="0"/>
                </a:rPr>
                <a:t>orte augmentation des demandes d’inscription </a:t>
              </a:r>
              <a:endParaRPr lang="fr-FR" sz="1400" dirty="0"/>
            </a:p>
          </p:txBody>
        </p:sp>
      </p:grpSp>
      <p:grpSp>
        <p:nvGrpSpPr>
          <p:cNvPr id="36" name="Groupe 35">
            <a:extLst>
              <a:ext uri="{FF2B5EF4-FFF2-40B4-BE49-F238E27FC236}">
                <a16:creationId xmlns:a16="http://schemas.microsoft.com/office/drawing/2014/main" id="{91D388C9-DD26-4ABF-80C8-08A7F20BBB01}"/>
              </a:ext>
            </a:extLst>
          </p:cNvPr>
          <p:cNvGrpSpPr/>
          <p:nvPr/>
        </p:nvGrpSpPr>
        <p:grpSpPr>
          <a:xfrm>
            <a:off x="3215639" y="4435514"/>
            <a:ext cx="5760720" cy="653033"/>
            <a:chOff x="3215639" y="3483689"/>
            <a:chExt cx="5760720" cy="653033"/>
          </a:xfrm>
        </p:grpSpPr>
        <p:pic>
          <p:nvPicPr>
            <p:cNvPr id="30" name="Graphique 29">
              <a:extLst>
                <a:ext uri="{FF2B5EF4-FFF2-40B4-BE49-F238E27FC236}">
                  <a16:creationId xmlns:a16="http://schemas.microsoft.com/office/drawing/2014/main" id="{DDC674D2-ED99-4C0F-9831-B187355AC3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9387" y="3483689"/>
              <a:ext cx="493224" cy="345256"/>
            </a:xfrm>
            <a:prstGeom prst="rect">
              <a:avLst/>
            </a:prstGeom>
          </p:spPr>
        </p:pic>
        <p:sp>
          <p:nvSpPr>
            <p:cNvPr id="31" name="ZoneTexte 30">
              <a:extLst>
                <a:ext uri="{FF2B5EF4-FFF2-40B4-BE49-F238E27FC236}">
                  <a16:creationId xmlns:a16="http://schemas.microsoft.com/office/drawing/2014/main" id="{BBC2A2A1-6F75-498D-B3B1-94EB57C33495}"/>
                </a:ext>
              </a:extLst>
            </p:cNvPr>
            <p:cNvSpPr txBox="1"/>
            <p:nvPr/>
          </p:nvSpPr>
          <p:spPr>
            <a:xfrm>
              <a:off x="3215639" y="3828945"/>
              <a:ext cx="5760720" cy="307777"/>
            </a:xfrm>
            <a:prstGeom prst="rect">
              <a:avLst/>
            </a:prstGeom>
            <a:noFill/>
          </p:spPr>
          <p:txBody>
            <a:bodyPr wrap="square" rtlCol="0">
              <a:spAutoFit/>
            </a:bodyPr>
            <a:lstStyle/>
            <a:p>
              <a:pPr algn="ctr"/>
              <a:r>
                <a:rPr lang="fr-FR" sz="1400" dirty="0">
                  <a:solidFill>
                    <a:srgbClr val="000000"/>
                  </a:solidFill>
                  <a:latin typeface="Montserrat" panose="00000500000000000000" pitchFamily="50" charset="0"/>
                </a:rPr>
                <a:t>Cours dispensés en présentiel exclusivement</a:t>
              </a:r>
              <a:endParaRPr lang="fr-FR" sz="1400" dirty="0"/>
            </a:p>
          </p:txBody>
        </p:sp>
      </p:grpSp>
      <p:grpSp>
        <p:nvGrpSpPr>
          <p:cNvPr id="35" name="Groupe 34">
            <a:extLst>
              <a:ext uri="{FF2B5EF4-FFF2-40B4-BE49-F238E27FC236}">
                <a16:creationId xmlns:a16="http://schemas.microsoft.com/office/drawing/2014/main" id="{02D57658-5DC4-444F-B708-E10B48FC42EB}"/>
              </a:ext>
            </a:extLst>
          </p:cNvPr>
          <p:cNvGrpSpPr/>
          <p:nvPr/>
        </p:nvGrpSpPr>
        <p:grpSpPr>
          <a:xfrm>
            <a:off x="3231571" y="5365883"/>
            <a:ext cx="5760720" cy="914155"/>
            <a:chOff x="3228429" y="4475597"/>
            <a:chExt cx="5760720" cy="914155"/>
          </a:xfrm>
        </p:grpSpPr>
        <p:pic>
          <p:nvPicPr>
            <p:cNvPr id="33" name="Graphique 32">
              <a:extLst>
                <a:ext uri="{FF2B5EF4-FFF2-40B4-BE49-F238E27FC236}">
                  <a16:creationId xmlns:a16="http://schemas.microsoft.com/office/drawing/2014/main" id="{94B679DB-0195-4ED6-9DF5-A331AB6330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82644" y="4475597"/>
              <a:ext cx="452290" cy="402036"/>
            </a:xfrm>
            <a:prstGeom prst="rect">
              <a:avLst/>
            </a:prstGeom>
          </p:spPr>
        </p:pic>
        <p:sp>
          <p:nvSpPr>
            <p:cNvPr id="34" name="ZoneTexte 33">
              <a:extLst>
                <a:ext uri="{FF2B5EF4-FFF2-40B4-BE49-F238E27FC236}">
                  <a16:creationId xmlns:a16="http://schemas.microsoft.com/office/drawing/2014/main" id="{AE511985-D0A3-4001-B133-A99AEE217A05}"/>
                </a:ext>
              </a:extLst>
            </p:cNvPr>
            <p:cNvSpPr txBox="1"/>
            <p:nvPr/>
          </p:nvSpPr>
          <p:spPr>
            <a:xfrm>
              <a:off x="3228429" y="4866532"/>
              <a:ext cx="5760720" cy="523220"/>
            </a:xfrm>
            <a:prstGeom prst="rect">
              <a:avLst/>
            </a:prstGeom>
            <a:noFill/>
          </p:spPr>
          <p:txBody>
            <a:bodyPr wrap="square" rtlCol="0">
              <a:spAutoFit/>
            </a:bodyPr>
            <a:lstStyle/>
            <a:p>
              <a:pPr algn="ctr"/>
              <a:r>
                <a:rPr lang="fr-FR" sz="1400" dirty="0">
                  <a:solidFill>
                    <a:srgbClr val="000000"/>
                  </a:solidFill>
                  <a:latin typeface="Montserrat" panose="00000500000000000000" pitchFamily="50" charset="0"/>
                </a:rPr>
                <a:t>Site vitrine présentant les cours et leurs intervenants</a:t>
              </a:r>
            </a:p>
            <a:p>
              <a:pPr algn="ctr"/>
              <a:r>
                <a:rPr lang="fr-FR" sz="1400" dirty="0">
                  <a:solidFill>
                    <a:srgbClr val="000000"/>
                  </a:solidFill>
                  <a:latin typeface="Montserrat" panose="00000500000000000000" pitchFamily="50" charset="0"/>
                </a:rPr>
                <a:t>avec possibilité de réserver en ligne</a:t>
              </a:r>
              <a:endParaRPr lang="fr-FR" sz="1400" dirty="0"/>
            </a:p>
          </p:txBody>
        </p:sp>
      </p:grpSp>
      <p:sp>
        <p:nvSpPr>
          <p:cNvPr id="2" name="ZoneTexte 1">
            <a:extLst>
              <a:ext uri="{FF2B5EF4-FFF2-40B4-BE49-F238E27FC236}">
                <a16:creationId xmlns:a16="http://schemas.microsoft.com/office/drawing/2014/main" id="{ACD070E7-66D7-4DC5-97FB-33D4FE85CF84}"/>
              </a:ext>
            </a:extLst>
          </p:cNvPr>
          <p:cNvSpPr txBox="1"/>
          <p:nvPr/>
        </p:nvSpPr>
        <p:spPr>
          <a:xfrm>
            <a:off x="4457699" y="2709623"/>
            <a:ext cx="3276600" cy="584775"/>
          </a:xfrm>
          <a:prstGeom prst="rect">
            <a:avLst/>
          </a:prstGeom>
          <a:noFill/>
        </p:spPr>
        <p:txBody>
          <a:bodyPr wrap="square" rtlCol="0">
            <a:spAutoFit/>
          </a:bodyPr>
          <a:lstStyle/>
          <a:p>
            <a:pPr algn="ctr"/>
            <a:r>
              <a:rPr lang="fr-FR" sz="3200" b="1" u="sng" dirty="0">
                <a:solidFill>
                  <a:srgbClr val="0BA0E3"/>
                </a:solidFill>
              </a:rPr>
              <a:t>Constat</a:t>
            </a:r>
          </a:p>
        </p:txBody>
      </p:sp>
    </p:spTree>
    <p:extLst>
      <p:ext uri="{BB962C8B-B14F-4D97-AF65-F5344CB8AC3E}">
        <p14:creationId xmlns:p14="http://schemas.microsoft.com/office/powerpoint/2010/main" val="412078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28215E90-02D5-49AD-96A9-A8C6261BCF7B}"/>
              </a:ext>
            </a:extLst>
          </p:cNvPr>
          <p:cNvGrpSpPr/>
          <p:nvPr/>
        </p:nvGrpSpPr>
        <p:grpSpPr>
          <a:xfrm>
            <a:off x="2256422" y="2080653"/>
            <a:ext cx="7679155" cy="2062031"/>
            <a:chOff x="2191108" y="2056542"/>
            <a:chExt cx="7679155" cy="2062031"/>
          </a:xfrm>
        </p:grpSpPr>
        <p:grpSp>
          <p:nvGrpSpPr>
            <p:cNvPr id="4" name="Groupe 3">
              <a:extLst>
                <a:ext uri="{FF2B5EF4-FFF2-40B4-BE49-F238E27FC236}">
                  <a16:creationId xmlns:a16="http://schemas.microsoft.com/office/drawing/2014/main" id="{2EE449D9-6314-4678-B4AF-EFDEFF37C446}"/>
                </a:ext>
              </a:extLst>
            </p:cNvPr>
            <p:cNvGrpSpPr/>
            <p:nvPr/>
          </p:nvGrpSpPr>
          <p:grpSpPr>
            <a:xfrm>
              <a:off x="2191108" y="2799182"/>
              <a:ext cx="7679155" cy="1319391"/>
              <a:chOff x="2191108" y="2799182"/>
              <a:chExt cx="7679155" cy="1319391"/>
            </a:xfrm>
          </p:grpSpPr>
          <p:sp>
            <p:nvSpPr>
              <p:cNvPr id="7" name="Rectangle 6">
                <a:extLst>
                  <a:ext uri="{FF2B5EF4-FFF2-40B4-BE49-F238E27FC236}">
                    <a16:creationId xmlns:a16="http://schemas.microsoft.com/office/drawing/2014/main" id="{A7686C52-38A2-46F4-BF9B-80F98FFFEAF0}"/>
                  </a:ext>
                </a:extLst>
              </p:cNvPr>
              <p:cNvSpPr/>
              <p:nvPr/>
            </p:nvSpPr>
            <p:spPr>
              <a:xfrm>
                <a:off x="2850800" y="2799184"/>
                <a:ext cx="6359769" cy="1319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BA0E3"/>
                  </a:solidFill>
                  <a:latin typeface="Montserrat" panose="00000500000000000000" pitchFamily="50" charset="0"/>
                </a:endParaRPr>
              </a:p>
            </p:txBody>
          </p:sp>
          <p:sp>
            <p:nvSpPr>
              <p:cNvPr id="21" name="Ellipse 20">
                <a:extLst>
                  <a:ext uri="{FF2B5EF4-FFF2-40B4-BE49-F238E27FC236}">
                    <a16:creationId xmlns:a16="http://schemas.microsoft.com/office/drawing/2014/main" id="{DB340066-E9A9-4E7F-9CA4-608211F6864F}"/>
                  </a:ext>
                </a:extLst>
              </p:cNvPr>
              <p:cNvSpPr/>
              <p:nvPr/>
            </p:nvSpPr>
            <p:spPr>
              <a:xfrm>
                <a:off x="8550874"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1400A63-F14C-4542-AA94-EDBB29759F60}"/>
                  </a:ext>
                </a:extLst>
              </p:cNvPr>
              <p:cNvSpPr/>
              <p:nvPr/>
            </p:nvSpPr>
            <p:spPr>
              <a:xfrm>
                <a:off x="2191108"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585B9426-A5A0-4EA7-858C-F833F3615180}"/>
                </a:ext>
              </a:extLst>
            </p:cNvPr>
            <p:cNvGrpSpPr/>
            <p:nvPr/>
          </p:nvGrpSpPr>
          <p:grpSpPr>
            <a:xfrm>
              <a:off x="5434261" y="2056542"/>
              <a:ext cx="1192849" cy="1192849"/>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760637" y="3136612"/>
              <a:ext cx="6540094" cy="584775"/>
            </a:xfrm>
            <a:prstGeom prst="rect">
              <a:avLst/>
            </a:prstGeom>
            <a:noFill/>
          </p:spPr>
          <p:txBody>
            <a:bodyPr wrap="square" rtlCol="0">
              <a:spAutoFit/>
            </a:bodyPr>
            <a:lstStyle/>
            <a:p>
              <a:pPr algn="ctr"/>
              <a:r>
                <a:rPr lang="fr-FR" sz="3200" b="1" dirty="0">
                  <a:solidFill>
                    <a:srgbClr val="0BA0E3"/>
                  </a:solidFill>
                  <a:latin typeface="Montserrat" panose="00000500000000000000" pitchFamily="50" charset="0"/>
                </a:rPr>
                <a:t>BESOINS &amp; OBJECTIFS</a:t>
              </a:r>
            </a:p>
          </p:txBody>
        </p:sp>
      </p:grpSp>
      <p:sp>
        <p:nvSpPr>
          <p:cNvPr id="12" name="Ellipse 11">
            <a:extLst>
              <a:ext uri="{FF2B5EF4-FFF2-40B4-BE49-F238E27FC236}">
                <a16:creationId xmlns:a16="http://schemas.microsoft.com/office/drawing/2014/main" id="{36B9DA37-FF3B-4E36-AE4B-DD2208E0A9C8}"/>
              </a:ext>
            </a:extLst>
          </p:cNvPr>
          <p:cNvSpPr/>
          <p:nvPr/>
        </p:nvSpPr>
        <p:spPr>
          <a:xfrm>
            <a:off x="11718907" y="2732650"/>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lumMod val="95000"/>
                </a:schemeClr>
              </a:solidFill>
            </a:endParaRPr>
          </a:p>
        </p:txBody>
      </p:sp>
      <p:sp>
        <p:nvSpPr>
          <p:cNvPr id="15" name="Ellipse 14">
            <a:extLst>
              <a:ext uri="{FF2B5EF4-FFF2-40B4-BE49-F238E27FC236}">
                <a16:creationId xmlns:a16="http://schemas.microsoft.com/office/drawing/2014/main" id="{B09F1D3F-89C7-4637-9C67-A05366751331}"/>
              </a:ext>
            </a:extLst>
          </p:cNvPr>
          <p:cNvSpPr/>
          <p:nvPr/>
        </p:nvSpPr>
        <p:spPr>
          <a:xfrm>
            <a:off x="11718907" y="2976143"/>
            <a:ext cx="142878" cy="13335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F2ECA333-DFCE-42A4-A51D-D12B73A0EAEA}"/>
              </a:ext>
            </a:extLst>
          </p:cNvPr>
          <p:cNvSpPr/>
          <p:nvPr/>
        </p:nvSpPr>
        <p:spPr>
          <a:xfrm>
            <a:off x="11718907" y="3219636"/>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3104160D-4ED9-46E2-A22C-B5ED0A1E38B8}"/>
              </a:ext>
            </a:extLst>
          </p:cNvPr>
          <p:cNvSpPr/>
          <p:nvPr/>
        </p:nvSpPr>
        <p:spPr>
          <a:xfrm>
            <a:off x="11718907" y="3473779"/>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C7D9FB0-9AE9-4727-A3A2-98E724D102B4}"/>
              </a:ext>
            </a:extLst>
          </p:cNvPr>
          <p:cNvSpPr/>
          <p:nvPr/>
        </p:nvSpPr>
        <p:spPr>
          <a:xfrm>
            <a:off x="11718907" y="3727922"/>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CC214BCD-96AA-4C13-B6D1-AF4AE70F2A9D}"/>
              </a:ext>
            </a:extLst>
          </p:cNvPr>
          <p:cNvSpPr/>
          <p:nvPr/>
        </p:nvSpPr>
        <p:spPr>
          <a:xfrm>
            <a:off x="11718907" y="3982065"/>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FF3222B8-DF10-4E18-B2C1-9E11DAD98FD5}"/>
              </a:ext>
            </a:extLst>
          </p:cNvPr>
          <p:cNvSpPr/>
          <p:nvPr/>
        </p:nvSpPr>
        <p:spPr>
          <a:xfrm>
            <a:off x="11147367" y="6242858"/>
            <a:ext cx="615142" cy="6151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4E44B0DB-72A1-4F61-9B16-4DBF8F6DF7E2}"/>
              </a:ext>
            </a:extLst>
          </p:cNvPr>
          <p:cNvSpPr/>
          <p:nvPr/>
        </p:nvSpPr>
        <p:spPr>
          <a:xfrm>
            <a:off x="11147367" y="6533805"/>
            <a:ext cx="615142" cy="324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9D524CFE-14EA-447C-8140-1D2D092C07AB}"/>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rgbClr val="0BA0E3"/>
                </a:solidFill>
                <a:latin typeface="Montserrat" panose="00000500000000000000" pitchFamily="50" charset="0"/>
              </a:rPr>
              <a:t>3</a:t>
            </a:r>
          </a:p>
        </p:txBody>
      </p:sp>
    </p:spTree>
    <p:extLst>
      <p:ext uri="{BB962C8B-B14F-4D97-AF65-F5344CB8AC3E}">
        <p14:creationId xmlns:p14="http://schemas.microsoft.com/office/powerpoint/2010/main" val="321674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Ellipse 27">
            <a:extLst>
              <a:ext uri="{FF2B5EF4-FFF2-40B4-BE49-F238E27FC236}">
                <a16:creationId xmlns:a16="http://schemas.microsoft.com/office/drawing/2014/main" id="{E6F32500-015A-4BDD-AA1C-87A07102FCD1}"/>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0DE7C220-A133-4D36-AFFD-EAAF4EA5A062}"/>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C4E556D8-1D00-47B7-925D-4F8ED0AA2929}"/>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4</a:t>
            </a:r>
          </a:p>
        </p:txBody>
      </p:sp>
      <p:grpSp>
        <p:nvGrpSpPr>
          <p:cNvPr id="12" name="Groupe 11">
            <a:extLst>
              <a:ext uri="{FF2B5EF4-FFF2-40B4-BE49-F238E27FC236}">
                <a16:creationId xmlns:a16="http://schemas.microsoft.com/office/drawing/2014/main" id="{95195447-DED9-4B10-96DF-C761941640AC}"/>
              </a:ext>
            </a:extLst>
          </p:cNvPr>
          <p:cNvGrpSpPr/>
          <p:nvPr/>
        </p:nvGrpSpPr>
        <p:grpSpPr>
          <a:xfrm>
            <a:off x="1560616" y="950535"/>
            <a:ext cx="9070768" cy="4956930"/>
            <a:chOff x="1594851" y="966787"/>
            <a:chExt cx="9070768" cy="4956930"/>
          </a:xfrm>
        </p:grpSpPr>
        <p:sp>
          <p:nvSpPr>
            <p:cNvPr id="71" name="Rectangle : coins arrondis 70">
              <a:extLst>
                <a:ext uri="{FF2B5EF4-FFF2-40B4-BE49-F238E27FC236}">
                  <a16:creationId xmlns:a16="http://schemas.microsoft.com/office/drawing/2014/main" id="{2097546F-DFC1-4577-87F2-F4D2B00998A8}"/>
                </a:ext>
              </a:extLst>
            </p:cNvPr>
            <p:cNvSpPr/>
            <p:nvPr/>
          </p:nvSpPr>
          <p:spPr>
            <a:xfrm>
              <a:off x="1594856" y="966787"/>
              <a:ext cx="4029069" cy="4924425"/>
            </a:xfrm>
            <a:prstGeom prst="round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39D7BB4C-4CAF-42B0-A3EA-B114E2FAD87F}"/>
                </a:ext>
              </a:extLst>
            </p:cNvPr>
            <p:cNvGrpSpPr/>
            <p:nvPr/>
          </p:nvGrpSpPr>
          <p:grpSpPr>
            <a:xfrm>
              <a:off x="1594851" y="1864313"/>
              <a:ext cx="4029070" cy="4059403"/>
              <a:chOff x="1500184" y="1289718"/>
              <a:chExt cx="4029070" cy="4059403"/>
            </a:xfrm>
          </p:grpSpPr>
          <p:sp>
            <p:nvSpPr>
              <p:cNvPr id="32" name="Rectangle : coins arrondis 31">
                <a:extLst>
                  <a:ext uri="{FF2B5EF4-FFF2-40B4-BE49-F238E27FC236}">
                    <a16:creationId xmlns:a16="http://schemas.microsoft.com/office/drawing/2014/main" id="{810BD41D-28BB-40E0-8215-1F3D83BA0067}"/>
                  </a:ext>
                </a:extLst>
              </p:cNvPr>
              <p:cNvSpPr/>
              <p:nvPr/>
            </p:nvSpPr>
            <p:spPr>
              <a:xfrm>
                <a:off x="1500185" y="1291471"/>
                <a:ext cx="4029069" cy="40576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E0E3727F-0AFF-4A48-8EF7-13E63E494A20}"/>
                  </a:ext>
                </a:extLst>
              </p:cNvPr>
              <p:cNvSpPr/>
              <p:nvPr/>
            </p:nvSpPr>
            <p:spPr>
              <a:xfrm>
                <a:off x="1500184" y="1289718"/>
                <a:ext cx="4028400" cy="62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 name="Ellipse 1">
              <a:extLst>
                <a:ext uri="{FF2B5EF4-FFF2-40B4-BE49-F238E27FC236}">
                  <a16:creationId xmlns:a16="http://schemas.microsoft.com/office/drawing/2014/main" id="{BE053031-915E-44F2-ABEC-850575213AC2}"/>
                </a:ext>
              </a:extLst>
            </p:cNvPr>
            <p:cNvSpPr/>
            <p:nvPr/>
          </p:nvSpPr>
          <p:spPr>
            <a:xfrm>
              <a:off x="1971092" y="2294543"/>
              <a:ext cx="190500" cy="190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ontserrat" panose="00000500000000000000" pitchFamily="50" charset="0"/>
              </a:endParaRPr>
            </a:p>
          </p:txBody>
        </p:sp>
        <p:sp>
          <p:nvSpPr>
            <p:cNvPr id="3" name="ZoneTexte 2">
              <a:extLst>
                <a:ext uri="{FF2B5EF4-FFF2-40B4-BE49-F238E27FC236}">
                  <a16:creationId xmlns:a16="http://schemas.microsoft.com/office/drawing/2014/main" id="{B46CCCCB-369A-4FDB-8F38-F6DEA748FC34}"/>
                </a:ext>
              </a:extLst>
            </p:cNvPr>
            <p:cNvSpPr txBox="1"/>
            <p:nvPr/>
          </p:nvSpPr>
          <p:spPr>
            <a:xfrm>
              <a:off x="2352091" y="2066627"/>
              <a:ext cx="3000375" cy="523220"/>
            </a:xfrm>
            <a:prstGeom prst="rect">
              <a:avLst/>
            </a:prstGeom>
            <a:noFill/>
          </p:spPr>
          <p:txBody>
            <a:bodyPr wrap="square" rtlCol="0">
              <a:spAutoFit/>
            </a:bodyPr>
            <a:lstStyle/>
            <a:p>
              <a:r>
                <a:rPr lang="fr-FR" sz="1400" dirty="0">
                  <a:latin typeface="Montserrat" panose="00000500000000000000" pitchFamily="50" charset="0"/>
                </a:rPr>
                <a:t>Définir une nouvelle stratégie numérique</a:t>
              </a:r>
            </a:p>
          </p:txBody>
        </p:sp>
        <p:cxnSp>
          <p:nvCxnSpPr>
            <p:cNvPr id="20" name="Connecteur droit 19">
              <a:extLst>
                <a:ext uri="{FF2B5EF4-FFF2-40B4-BE49-F238E27FC236}">
                  <a16:creationId xmlns:a16="http://schemas.microsoft.com/office/drawing/2014/main" id="{4B5DA46D-252E-41FF-8471-1F3A29F293C2}"/>
                </a:ext>
              </a:extLst>
            </p:cNvPr>
            <p:cNvCxnSpPr>
              <a:cxnSpLocks/>
            </p:cNvCxnSpPr>
            <p:nvPr/>
          </p:nvCxnSpPr>
          <p:spPr>
            <a:xfrm>
              <a:off x="2056817" y="2614493"/>
              <a:ext cx="0" cy="46110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E8244ABC-4F45-4158-A6B2-51357AF06151}"/>
                </a:ext>
              </a:extLst>
            </p:cNvPr>
            <p:cNvSpPr/>
            <p:nvPr/>
          </p:nvSpPr>
          <p:spPr>
            <a:xfrm>
              <a:off x="1961566" y="3217783"/>
              <a:ext cx="190500" cy="190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ontserrat" panose="00000500000000000000" pitchFamily="50" charset="0"/>
              </a:endParaRPr>
            </a:p>
          </p:txBody>
        </p:sp>
        <p:sp>
          <p:nvSpPr>
            <p:cNvPr id="25" name="ZoneTexte 24">
              <a:extLst>
                <a:ext uri="{FF2B5EF4-FFF2-40B4-BE49-F238E27FC236}">
                  <a16:creationId xmlns:a16="http://schemas.microsoft.com/office/drawing/2014/main" id="{CF7AC3B7-9768-42DB-959A-B618E5AC0CFD}"/>
                </a:ext>
              </a:extLst>
            </p:cNvPr>
            <p:cNvSpPr txBox="1"/>
            <p:nvPr/>
          </p:nvSpPr>
          <p:spPr>
            <a:xfrm>
              <a:off x="2352090" y="2966856"/>
              <a:ext cx="2724147" cy="523220"/>
            </a:xfrm>
            <a:prstGeom prst="rect">
              <a:avLst/>
            </a:prstGeom>
            <a:noFill/>
          </p:spPr>
          <p:txBody>
            <a:bodyPr wrap="square" rtlCol="0">
              <a:spAutoFit/>
            </a:bodyPr>
            <a:lstStyle/>
            <a:p>
              <a:r>
                <a:rPr lang="fr-FR" sz="1400" dirty="0">
                  <a:latin typeface="Montserrat" panose="00000500000000000000" pitchFamily="50" charset="0"/>
                </a:rPr>
                <a:t>Enrichir et diversifier l’offre commerciale de l’école</a:t>
              </a:r>
            </a:p>
          </p:txBody>
        </p:sp>
        <p:sp>
          <p:nvSpPr>
            <p:cNvPr id="33" name="Ellipse 32">
              <a:extLst>
                <a:ext uri="{FF2B5EF4-FFF2-40B4-BE49-F238E27FC236}">
                  <a16:creationId xmlns:a16="http://schemas.microsoft.com/office/drawing/2014/main" id="{1BF576A7-C819-413F-B81E-0AB2B74C2AFE}"/>
                </a:ext>
              </a:extLst>
            </p:cNvPr>
            <p:cNvSpPr/>
            <p:nvPr/>
          </p:nvSpPr>
          <p:spPr>
            <a:xfrm>
              <a:off x="1961566" y="4249546"/>
              <a:ext cx="190500" cy="190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ontserrat" panose="00000500000000000000" pitchFamily="50" charset="0"/>
              </a:endParaRPr>
            </a:p>
          </p:txBody>
        </p:sp>
        <p:sp>
          <p:nvSpPr>
            <p:cNvPr id="34" name="ZoneTexte 33">
              <a:extLst>
                <a:ext uri="{FF2B5EF4-FFF2-40B4-BE49-F238E27FC236}">
                  <a16:creationId xmlns:a16="http://schemas.microsoft.com/office/drawing/2014/main" id="{52A79E3C-5408-4039-8BD7-68074BAF4B9D}"/>
                </a:ext>
              </a:extLst>
            </p:cNvPr>
            <p:cNvSpPr txBox="1"/>
            <p:nvPr/>
          </p:nvSpPr>
          <p:spPr>
            <a:xfrm>
              <a:off x="2352088" y="4021630"/>
              <a:ext cx="2676527" cy="523220"/>
            </a:xfrm>
            <a:prstGeom prst="rect">
              <a:avLst/>
            </a:prstGeom>
            <a:noFill/>
          </p:spPr>
          <p:txBody>
            <a:bodyPr wrap="square" rtlCol="0">
              <a:spAutoFit/>
            </a:bodyPr>
            <a:lstStyle/>
            <a:p>
              <a:r>
                <a:rPr lang="fr-FR" sz="1400" dirty="0">
                  <a:latin typeface="Montserrat" panose="00000500000000000000" pitchFamily="50" charset="0"/>
                </a:rPr>
                <a:t>Améliorer la satisfaction clients</a:t>
              </a:r>
            </a:p>
          </p:txBody>
        </p:sp>
        <p:sp>
          <p:nvSpPr>
            <p:cNvPr id="40" name="Ellipse 39">
              <a:extLst>
                <a:ext uri="{FF2B5EF4-FFF2-40B4-BE49-F238E27FC236}">
                  <a16:creationId xmlns:a16="http://schemas.microsoft.com/office/drawing/2014/main" id="{E714F1E3-1C98-4B52-80E1-60FC219B4DED}"/>
                </a:ext>
              </a:extLst>
            </p:cNvPr>
            <p:cNvSpPr/>
            <p:nvPr/>
          </p:nvSpPr>
          <p:spPr>
            <a:xfrm>
              <a:off x="1961566" y="5272242"/>
              <a:ext cx="190500" cy="190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ontserrat" panose="00000500000000000000" pitchFamily="50" charset="0"/>
              </a:endParaRPr>
            </a:p>
          </p:txBody>
        </p:sp>
        <p:sp>
          <p:nvSpPr>
            <p:cNvPr id="41" name="ZoneTexte 40">
              <a:extLst>
                <a:ext uri="{FF2B5EF4-FFF2-40B4-BE49-F238E27FC236}">
                  <a16:creationId xmlns:a16="http://schemas.microsoft.com/office/drawing/2014/main" id="{FAD2FF3F-CB18-4783-B65D-C025834F4B3A}"/>
                </a:ext>
              </a:extLst>
            </p:cNvPr>
            <p:cNvSpPr txBox="1"/>
            <p:nvPr/>
          </p:nvSpPr>
          <p:spPr>
            <a:xfrm>
              <a:off x="2352088" y="5035027"/>
              <a:ext cx="2676527" cy="523220"/>
            </a:xfrm>
            <a:prstGeom prst="rect">
              <a:avLst/>
            </a:prstGeom>
            <a:noFill/>
          </p:spPr>
          <p:txBody>
            <a:bodyPr wrap="square" rtlCol="0">
              <a:spAutoFit/>
            </a:bodyPr>
            <a:lstStyle/>
            <a:p>
              <a:r>
                <a:rPr lang="fr-FR" sz="1400" dirty="0">
                  <a:latin typeface="Montserrat" panose="00000500000000000000" pitchFamily="50" charset="0"/>
                </a:rPr>
                <a:t>Développer le marketing promotionnel</a:t>
              </a:r>
            </a:p>
          </p:txBody>
        </p:sp>
        <p:sp>
          <p:nvSpPr>
            <p:cNvPr id="8" name="ZoneTexte 7">
              <a:extLst>
                <a:ext uri="{FF2B5EF4-FFF2-40B4-BE49-F238E27FC236}">
                  <a16:creationId xmlns:a16="http://schemas.microsoft.com/office/drawing/2014/main" id="{1D857D56-5708-4DF7-8666-06E080861D89}"/>
                </a:ext>
              </a:extLst>
            </p:cNvPr>
            <p:cNvSpPr txBox="1"/>
            <p:nvPr/>
          </p:nvSpPr>
          <p:spPr>
            <a:xfrm>
              <a:off x="2423527" y="1178299"/>
              <a:ext cx="2371725" cy="461665"/>
            </a:xfrm>
            <a:prstGeom prst="rect">
              <a:avLst/>
            </a:prstGeom>
            <a:noFill/>
          </p:spPr>
          <p:txBody>
            <a:bodyPr wrap="square" rtlCol="0">
              <a:spAutoFit/>
            </a:bodyPr>
            <a:lstStyle/>
            <a:p>
              <a:pPr algn="ctr"/>
              <a:r>
                <a:rPr lang="fr-FR" sz="2400" b="1" dirty="0">
                  <a:solidFill>
                    <a:schemeClr val="bg1"/>
                  </a:solidFill>
                  <a:latin typeface="Montserrat" panose="00000500000000000000" pitchFamily="50" charset="0"/>
                </a:rPr>
                <a:t>Besoins</a:t>
              </a:r>
            </a:p>
          </p:txBody>
        </p:sp>
        <p:sp>
          <p:nvSpPr>
            <p:cNvPr id="37" name="Rectangle : coins arrondis 36">
              <a:extLst>
                <a:ext uri="{FF2B5EF4-FFF2-40B4-BE49-F238E27FC236}">
                  <a16:creationId xmlns:a16="http://schemas.microsoft.com/office/drawing/2014/main" id="{57CBABDD-AE7C-4F65-A45E-1F66D261BEF0}"/>
                </a:ext>
              </a:extLst>
            </p:cNvPr>
            <p:cNvSpPr/>
            <p:nvPr/>
          </p:nvSpPr>
          <p:spPr>
            <a:xfrm>
              <a:off x="6636550" y="966788"/>
              <a:ext cx="4029069" cy="4924425"/>
            </a:xfrm>
            <a:prstGeom prst="roundRect">
              <a:avLst/>
            </a:prstGeom>
            <a:solidFill>
              <a:srgbClr val="FF00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 name="Groupe 37">
              <a:extLst>
                <a:ext uri="{FF2B5EF4-FFF2-40B4-BE49-F238E27FC236}">
                  <a16:creationId xmlns:a16="http://schemas.microsoft.com/office/drawing/2014/main" id="{67E5A82F-8072-4E0B-9AB0-30423EC2AC79}"/>
                </a:ext>
              </a:extLst>
            </p:cNvPr>
            <p:cNvGrpSpPr/>
            <p:nvPr/>
          </p:nvGrpSpPr>
          <p:grpSpPr>
            <a:xfrm>
              <a:off x="6636545" y="1864314"/>
              <a:ext cx="4029070" cy="4059403"/>
              <a:chOff x="1500184" y="1289718"/>
              <a:chExt cx="4029070" cy="4059403"/>
            </a:xfrm>
          </p:grpSpPr>
          <p:sp>
            <p:nvSpPr>
              <p:cNvPr id="43" name="Rectangle : coins arrondis 42">
                <a:extLst>
                  <a:ext uri="{FF2B5EF4-FFF2-40B4-BE49-F238E27FC236}">
                    <a16:creationId xmlns:a16="http://schemas.microsoft.com/office/drawing/2014/main" id="{0EECFBA5-7622-46B1-8FD8-8165E83F073A}"/>
                  </a:ext>
                </a:extLst>
              </p:cNvPr>
              <p:cNvSpPr/>
              <p:nvPr/>
            </p:nvSpPr>
            <p:spPr>
              <a:xfrm>
                <a:off x="1500185" y="1291471"/>
                <a:ext cx="4029069" cy="40576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a:extLst>
                  <a:ext uri="{FF2B5EF4-FFF2-40B4-BE49-F238E27FC236}">
                    <a16:creationId xmlns:a16="http://schemas.microsoft.com/office/drawing/2014/main" id="{2DB57933-BB55-44F5-B545-E0AD8E4BBEF2}"/>
                  </a:ext>
                </a:extLst>
              </p:cNvPr>
              <p:cNvSpPr/>
              <p:nvPr/>
            </p:nvSpPr>
            <p:spPr>
              <a:xfrm>
                <a:off x="1500184" y="1289718"/>
                <a:ext cx="4028400" cy="62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46" name="Ellipse 45">
              <a:extLst>
                <a:ext uri="{FF2B5EF4-FFF2-40B4-BE49-F238E27FC236}">
                  <a16:creationId xmlns:a16="http://schemas.microsoft.com/office/drawing/2014/main" id="{33426707-09F6-4848-BECB-E0FD3BA8E117}"/>
                </a:ext>
              </a:extLst>
            </p:cNvPr>
            <p:cNvSpPr/>
            <p:nvPr/>
          </p:nvSpPr>
          <p:spPr>
            <a:xfrm>
              <a:off x="7012786" y="2294544"/>
              <a:ext cx="190500" cy="19050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ontserrat" panose="00000500000000000000" pitchFamily="50" charset="0"/>
              </a:endParaRPr>
            </a:p>
          </p:txBody>
        </p:sp>
        <p:sp>
          <p:nvSpPr>
            <p:cNvPr id="47" name="ZoneTexte 46">
              <a:extLst>
                <a:ext uri="{FF2B5EF4-FFF2-40B4-BE49-F238E27FC236}">
                  <a16:creationId xmlns:a16="http://schemas.microsoft.com/office/drawing/2014/main" id="{688F996A-EC13-4E5A-84BA-E887731F4C4A}"/>
                </a:ext>
              </a:extLst>
            </p:cNvPr>
            <p:cNvSpPr txBox="1"/>
            <p:nvPr/>
          </p:nvSpPr>
          <p:spPr>
            <a:xfrm>
              <a:off x="7393785" y="2066628"/>
              <a:ext cx="3000375" cy="523220"/>
            </a:xfrm>
            <a:prstGeom prst="rect">
              <a:avLst/>
            </a:prstGeom>
            <a:noFill/>
          </p:spPr>
          <p:txBody>
            <a:bodyPr wrap="square" rtlCol="0">
              <a:spAutoFit/>
            </a:bodyPr>
            <a:lstStyle/>
            <a:p>
              <a:r>
                <a:rPr lang="fr-FR" sz="1400" dirty="0">
                  <a:latin typeface="Montserrat" panose="00000500000000000000" pitchFamily="50" charset="0"/>
                </a:rPr>
                <a:t>Amélioration de l’image de marque</a:t>
              </a:r>
            </a:p>
          </p:txBody>
        </p:sp>
        <p:cxnSp>
          <p:nvCxnSpPr>
            <p:cNvPr id="48" name="Connecteur droit 47">
              <a:extLst>
                <a:ext uri="{FF2B5EF4-FFF2-40B4-BE49-F238E27FC236}">
                  <a16:creationId xmlns:a16="http://schemas.microsoft.com/office/drawing/2014/main" id="{A76DF867-603F-4B80-BC09-5BDCAA8FE122}"/>
                </a:ext>
              </a:extLst>
            </p:cNvPr>
            <p:cNvCxnSpPr>
              <a:cxnSpLocks/>
            </p:cNvCxnSpPr>
            <p:nvPr/>
          </p:nvCxnSpPr>
          <p:spPr>
            <a:xfrm>
              <a:off x="7108035" y="2614494"/>
              <a:ext cx="0" cy="279782"/>
            </a:xfrm>
            <a:prstGeom prst="line">
              <a:avLst/>
            </a:prstGeom>
            <a:ln w="19050">
              <a:solidFill>
                <a:srgbClr val="FF0066"/>
              </a:solidFill>
              <a:prstDash val="sysDot"/>
            </a:ln>
          </p:spPr>
          <p:style>
            <a:lnRef idx="1">
              <a:schemeClr val="accent1"/>
            </a:lnRef>
            <a:fillRef idx="0">
              <a:schemeClr val="accent1"/>
            </a:fillRef>
            <a:effectRef idx="0">
              <a:schemeClr val="accent1"/>
            </a:effectRef>
            <a:fontRef idx="minor">
              <a:schemeClr val="tx1"/>
            </a:fontRef>
          </p:style>
        </p:cxnSp>
        <p:sp>
          <p:nvSpPr>
            <p:cNvPr id="49" name="Ellipse 48">
              <a:extLst>
                <a:ext uri="{FF2B5EF4-FFF2-40B4-BE49-F238E27FC236}">
                  <a16:creationId xmlns:a16="http://schemas.microsoft.com/office/drawing/2014/main" id="{AF4DD845-3E59-40C9-9BCA-22450CDFFA77}"/>
                </a:ext>
              </a:extLst>
            </p:cNvPr>
            <p:cNvSpPr/>
            <p:nvPr/>
          </p:nvSpPr>
          <p:spPr>
            <a:xfrm>
              <a:off x="7005645" y="3018406"/>
              <a:ext cx="190500" cy="19050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ontserrat" panose="00000500000000000000" pitchFamily="50" charset="0"/>
              </a:endParaRPr>
            </a:p>
          </p:txBody>
        </p:sp>
        <p:sp>
          <p:nvSpPr>
            <p:cNvPr id="50" name="ZoneTexte 49">
              <a:extLst>
                <a:ext uri="{FF2B5EF4-FFF2-40B4-BE49-F238E27FC236}">
                  <a16:creationId xmlns:a16="http://schemas.microsoft.com/office/drawing/2014/main" id="{F57E4BD4-54DB-4834-A88E-1AE47AC756A7}"/>
                </a:ext>
              </a:extLst>
            </p:cNvPr>
            <p:cNvSpPr txBox="1"/>
            <p:nvPr/>
          </p:nvSpPr>
          <p:spPr>
            <a:xfrm>
              <a:off x="7393787" y="3546318"/>
              <a:ext cx="2864638" cy="523220"/>
            </a:xfrm>
            <a:prstGeom prst="rect">
              <a:avLst/>
            </a:prstGeom>
            <a:noFill/>
          </p:spPr>
          <p:txBody>
            <a:bodyPr wrap="square" rtlCol="0">
              <a:spAutoFit/>
            </a:bodyPr>
            <a:lstStyle/>
            <a:p>
              <a:r>
                <a:rPr lang="fr-FR" sz="1400" dirty="0">
                  <a:latin typeface="Montserrat" panose="00000500000000000000" pitchFamily="50" charset="0"/>
                </a:rPr>
                <a:t>Augmentation du trafic sur la partie e-commerce du site</a:t>
              </a:r>
            </a:p>
          </p:txBody>
        </p:sp>
        <p:sp>
          <p:nvSpPr>
            <p:cNvPr id="52" name="ZoneTexte 51">
              <a:extLst>
                <a:ext uri="{FF2B5EF4-FFF2-40B4-BE49-F238E27FC236}">
                  <a16:creationId xmlns:a16="http://schemas.microsoft.com/office/drawing/2014/main" id="{B6FCEBF0-E3E4-4548-8F05-963D85B018F1}"/>
                </a:ext>
              </a:extLst>
            </p:cNvPr>
            <p:cNvSpPr txBox="1"/>
            <p:nvPr/>
          </p:nvSpPr>
          <p:spPr>
            <a:xfrm>
              <a:off x="7393785" y="2813984"/>
              <a:ext cx="2676527" cy="523220"/>
            </a:xfrm>
            <a:prstGeom prst="rect">
              <a:avLst/>
            </a:prstGeom>
            <a:noFill/>
          </p:spPr>
          <p:txBody>
            <a:bodyPr wrap="square" rtlCol="0">
              <a:spAutoFit/>
            </a:bodyPr>
            <a:lstStyle/>
            <a:p>
              <a:r>
                <a:rPr lang="fr-FR" sz="1400" dirty="0">
                  <a:latin typeface="Montserrat" panose="00000500000000000000" pitchFamily="50" charset="0"/>
                </a:rPr>
                <a:t>Augmentation de l’audience</a:t>
              </a:r>
            </a:p>
          </p:txBody>
        </p:sp>
        <p:sp>
          <p:nvSpPr>
            <p:cNvPr id="56" name="ZoneTexte 55">
              <a:extLst>
                <a:ext uri="{FF2B5EF4-FFF2-40B4-BE49-F238E27FC236}">
                  <a16:creationId xmlns:a16="http://schemas.microsoft.com/office/drawing/2014/main" id="{988DB927-5AA1-4E1C-B213-AF55BBA0F8A4}"/>
                </a:ext>
              </a:extLst>
            </p:cNvPr>
            <p:cNvSpPr txBox="1"/>
            <p:nvPr/>
          </p:nvSpPr>
          <p:spPr>
            <a:xfrm>
              <a:off x="7369970" y="4273687"/>
              <a:ext cx="2676527" cy="523220"/>
            </a:xfrm>
            <a:prstGeom prst="rect">
              <a:avLst/>
            </a:prstGeom>
            <a:noFill/>
          </p:spPr>
          <p:txBody>
            <a:bodyPr wrap="square" rtlCol="0">
              <a:spAutoFit/>
            </a:bodyPr>
            <a:lstStyle/>
            <a:p>
              <a:r>
                <a:rPr lang="fr-FR" sz="1400" dirty="0">
                  <a:latin typeface="Montserrat" panose="00000500000000000000" pitchFamily="50" charset="0"/>
                </a:rPr>
                <a:t>Amélioration du taux de conversion</a:t>
              </a:r>
            </a:p>
          </p:txBody>
        </p:sp>
        <p:sp>
          <p:nvSpPr>
            <p:cNvPr id="58" name="ZoneTexte 57">
              <a:extLst>
                <a:ext uri="{FF2B5EF4-FFF2-40B4-BE49-F238E27FC236}">
                  <a16:creationId xmlns:a16="http://schemas.microsoft.com/office/drawing/2014/main" id="{93464031-DCAC-405C-B426-A7544BFE6B9E}"/>
                </a:ext>
              </a:extLst>
            </p:cNvPr>
            <p:cNvSpPr txBox="1"/>
            <p:nvPr/>
          </p:nvSpPr>
          <p:spPr>
            <a:xfrm>
              <a:off x="7465221" y="1178300"/>
              <a:ext cx="2371725" cy="461665"/>
            </a:xfrm>
            <a:prstGeom prst="rect">
              <a:avLst/>
            </a:prstGeom>
            <a:noFill/>
          </p:spPr>
          <p:txBody>
            <a:bodyPr wrap="square" rtlCol="0">
              <a:spAutoFit/>
            </a:bodyPr>
            <a:lstStyle/>
            <a:p>
              <a:pPr algn="ctr"/>
              <a:r>
                <a:rPr lang="fr-FR" sz="2400" b="1" dirty="0">
                  <a:solidFill>
                    <a:schemeClr val="bg1"/>
                  </a:solidFill>
                  <a:latin typeface="Montserrat" panose="00000500000000000000" pitchFamily="50" charset="0"/>
                </a:rPr>
                <a:t>Objectifs</a:t>
              </a:r>
            </a:p>
          </p:txBody>
        </p:sp>
        <p:cxnSp>
          <p:nvCxnSpPr>
            <p:cNvPr id="60" name="Connecteur droit 59">
              <a:extLst>
                <a:ext uri="{FF2B5EF4-FFF2-40B4-BE49-F238E27FC236}">
                  <a16:creationId xmlns:a16="http://schemas.microsoft.com/office/drawing/2014/main" id="{F5CAEA8E-4C2C-4300-89F2-50CA07B88540}"/>
                </a:ext>
              </a:extLst>
            </p:cNvPr>
            <p:cNvCxnSpPr>
              <a:cxnSpLocks/>
            </p:cNvCxnSpPr>
            <p:nvPr/>
          </p:nvCxnSpPr>
          <p:spPr>
            <a:xfrm>
              <a:off x="7115176" y="3326463"/>
              <a:ext cx="0" cy="279782"/>
            </a:xfrm>
            <a:prstGeom prst="line">
              <a:avLst/>
            </a:prstGeom>
            <a:ln w="19050">
              <a:solidFill>
                <a:srgbClr val="FF0066"/>
              </a:solidFill>
              <a:prstDash val="sysDot"/>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8CB0DA5B-B938-4937-AB7A-85A68C73E024}"/>
                </a:ext>
              </a:extLst>
            </p:cNvPr>
            <p:cNvSpPr/>
            <p:nvPr/>
          </p:nvSpPr>
          <p:spPr>
            <a:xfrm>
              <a:off x="7012786" y="3730375"/>
              <a:ext cx="190500" cy="19050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ontserrat" panose="00000500000000000000" pitchFamily="50" charset="0"/>
              </a:endParaRPr>
            </a:p>
          </p:txBody>
        </p:sp>
        <p:cxnSp>
          <p:nvCxnSpPr>
            <p:cNvPr id="62" name="Connecteur droit 61">
              <a:extLst>
                <a:ext uri="{FF2B5EF4-FFF2-40B4-BE49-F238E27FC236}">
                  <a16:creationId xmlns:a16="http://schemas.microsoft.com/office/drawing/2014/main" id="{CE440EC8-2EF5-48EB-B50F-D0FA3408A63E}"/>
                </a:ext>
              </a:extLst>
            </p:cNvPr>
            <p:cNvCxnSpPr>
              <a:cxnSpLocks/>
            </p:cNvCxnSpPr>
            <p:nvPr/>
          </p:nvCxnSpPr>
          <p:spPr>
            <a:xfrm>
              <a:off x="7106848" y="4054809"/>
              <a:ext cx="0" cy="279782"/>
            </a:xfrm>
            <a:prstGeom prst="line">
              <a:avLst/>
            </a:prstGeom>
            <a:ln w="19050">
              <a:solidFill>
                <a:srgbClr val="FF0066"/>
              </a:solidFill>
              <a:prstDash val="sysDot"/>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573E3555-33FD-4780-9181-9BAEB51CD17B}"/>
                </a:ext>
              </a:extLst>
            </p:cNvPr>
            <p:cNvSpPr/>
            <p:nvPr/>
          </p:nvSpPr>
          <p:spPr>
            <a:xfrm>
              <a:off x="7004458" y="4458721"/>
              <a:ext cx="190500" cy="19050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ontserrat" panose="00000500000000000000" pitchFamily="50" charset="0"/>
              </a:endParaRPr>
            </a:p>
          </p:txBody>
        </p:sp>
        <p:cxnSp>
          <p:nvCxnSpPr>
            <p:cNvPr id="64" name="Connecteur droit 63">
              <a:extLst>
                <a:ext uri="{FF2B5EF4-FFF2-40B4-BE49-F238E27FC236}">
                  <a16:creationId xmlns:a16="http://schemas.microsoft.com/office/drawing/2014/main" id="{4C66C346-C3F8-4D53-A8E4-271282866B6D}"/>
                </a:ext>
              </a:extLst>
            </p:cNvPr>
            <p:cNvCxnSpPr>
              <a:cxnSpLocks/>
            </p:cNvCxnSpPr>
            <p:nvPr/>
          </p:nvCxnSpPr>
          <p:spPr>
            <a:xfrm>
              <a:off x="7106848" y="4816691"/>
              <a:ext cx="0" cy="279782"/>
            </a:xfrm>
            <a:prstGeom prst="line">
              <a:avLst/>
            </a:prstGeom>
            <a:ln w="19050">
              <a:solidFill>
                <a:srgbClr val="FF0066"/>
              </a:solidFill>
              <a:prstDash val="sysDot"/>
            </a:ln>
          </p:spPr>
          <p:style>
            <a:lnRef idx="1">
              <a:schemeClr val="accent1"/>
            </a:lnRef>
            <a:fillRef idx="0">
              <a:schemeClr val="accent1"/>
            </a:fillRef>
            <a:effectRef idx="0">
              <a:schemeClr val="accent1"/>
            </a:effectRef>
            <a:fontRef idx="minor">
              <a:schemeClr val="tx1"/>
            </a:fontRef>
          </p:style>
        </p:cxnSp>
        <p:sp>
          <p:nvSpPr>
            <p:cNvPr id="65" name="Ellipse 64">
              <a:extLst>
                <a:ext uri="{FF2B5EF4-FFF2-40B4-BE49-F238E27FC236}">
                  <a16:creationId xmlns:a16="http://schemas.microsoft.com/office/drawing/2014/main" id="{9F9B5E56-BABD-4F9F-B826-5F37E1DD4F3C}"/>
                </a:ext>
              </a:extLst>
            </p:cNvPr>
            <p:cNvSpPr/>
            <p:nvPr/>
          </p:nvSpPr>
          <p:spPr>
            <a:xfrm>
              <a:off x="7004458" y="5220603"/>
              <a:ext cx="190500" cy="19050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ontserrat" panose="00000500000000000000" pitchFamily="50" charset="0"/>
              </a:endParaRPr>
            </a:p>
          </p:txBody>
        </p:sp>
        <p:sp>
          <p:nvSpPr>
            <p:cNvPr id="66" name="ZoneTexte 65">
              <a:extLst>
                <a:ext uri="{FF2B5EF4-FFF2-40B4-BE49-F238E27FC236}">
                  <a16:creationId xmlns:a16="http://schemas.microsoft.com/office/drawing/2014/main" id="{9B8CFD4A-8F33-41B9-9116-226535382F67}"/>
                </a:ext>
              </a:extLst>
            </p:cNvPr>
            <p:cNvSpPr txBox="1"/>
            <p:nvPr/>
          </p:nvSpPr>
          <p:spPr>
            <a:xfrm>
              <a:off x="7369971" y="5145441"/>
              <a:ext cx="2676527" cy="307777"/>
            </a:xfrm>
            <a:prstGeom prst="rect">
              <a:avLst/>
            </a:prstGeom>
            <a:noFill/>
          </p:spPr>
          <p:txBody>
            <a:bodyPr wrap="square" rtlCol="0">
              <a:spAutoFit/>
            </a:bodyPr>
            <a:lstStyle/>
            <a:p>
              <a:r>
                <a:rPr lang="fr-FR" sz="1400" dirty="0">
                  <a:latin typeface="Montserrat" panose="00000500000000000000" pitchFamily="50" charset="0"/>
                </a:rPr>
                <a:t>Fidélisation des clients</a:t>
              </a:r>
            </a:p>
          </p:txBody>
        </p:sp>
        <p:cxnSp>
          <p:nvCxnSpPr>
            <p:cNvPr id="67" name="Connecteur droit 66">
              <a:extLst>
                <a:ext uri="{FF2B5EF4-FFF2-40B4-BE49-F238E27FC236}">
                  <a16:creationId xmlns:a16="http://schemas.microsoft.com/office/drawing/2014/main" id="{59FA5DCE-1D23-44C4-BEDC-41FE8E34E573}"/>
                </a:ext>
              </a:extLst>
            </p:cNvPr>
            <p:cNvCxnSpPr>
              <a:cxnSpLocks/>
            </p:cNvCxnSpPr>
            <p:nvPr/>
          </p:nvCxnSpPr>
          <p:spPr>
            <a:xfrm>
              <a:off x="2056816" y="3628072"/>
              <a:ext cx="0" cy="46110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5D89DA38-E9F7-4AB5-97F6-13EFEC664BD1}"/>
                </a:ext>
              </a:extLst>
            </p:cNvPr>
            <p:cNvCxnSpPr>
              <a:cxnSpLocks/>
            </p:cNvCxnSpPr>
            <p:nvPr/>
          </p:nvCxnSpPr>
          <p:spPr>
            <a:xfrm>
              <a:off x="2054441" y="4649220"/>
              <a:ext cx="0" cy="46110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68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28215E90-02D5-49AD-96A9-A8C6261BCF7B}"/>
              </a:ext>
            </a:extLst>
          </p:cNvPr>
          <p:cNvGrpSpPr/>
          <p:nvPr/>
        </p:nvGrpSpPr>
        <p:grpSpPr>
          <a:xfrm>
            <a:off x="2256422" y="2080653"/>
            <a:ext cx="7679155" cy="2062031"/>
            <a:chOff x="2191108" y="2056542"/>
            <a:chExt cx="7679155" cy="2062031"/>
          </a:xfrm>
        </p:grpSpPr>
        <p:grpSp>
          <p:nvGrpSpPr>
            <p:cNvPr id="4" name="Groupe 3">
              <a:extLst>
                <a:ext uri="{FF2B5EF4-FFF2-40B4-BE49-F238E27FC236}">
                  <a16:creationId xmlns:a16="http://schemas.microsoft.com/office/drawing/2014/main" id="{2EE449D9-6314-4678-B4AF-EFDEFF37C446}"/>
                </a:ext>
              </a:extLst>
            </p:cNvPr>
            <p:cNvGrpSpPr/>
            <p:nvPr/>
          </p:nvGrpSpPr>
          <p:grpSpPr>
            <a:xfrm>
              <a:off x="2191108" y="2799182"/>
              <a:ext cx="7679155" cy="1319391"/>
              <a:chOff x="2191108" y="2799182"/>
              <a:chExt cx="7679155" cy="1319391"/>
            </a:xfrm>
          </p:grpSpPr>
          <p:sp>
            <p:nvSpPr>
              <p:cNvPr id="7" name="Rectangle 6">
                <a:extLst>
                  <a:ext uri="{FF2B5EF4-FFF2-40B4-BE49-F238E27FC236}">
                    <a16:creationId xmlns:a16="http://schemas.microsoft.com/office/drawing/2014/main" id="{A7686C52-38A2-46F4-BF9B-80F98FFFEAF0}"/>
                  </a:ext>
                </a:extLst>
              </p:cNvPr>
              <p:cNvSpPr/>
              <p:nvPr/>
            </p:nvSpPr>
            <p:spPr>
              <a:xfrm>
                <a:off x="2850800" y="2799184"/>
                <a:ext cx="6359769" cy="1319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BA0E3"/>
                  </a:solidFill>
                  <a:latin typeface="Montserrat" panose="00000500000000000000" pitchFamily="50" charset="0"/>
                </a:endParaRPr>
              </a:p>
            </p:txBody>
          </p:sp>
          <p:sp>
            <p:nvSpPr>
              <p:cNvPr id="21" name="Ellipse 20">
                <a:extLst>
                  <a:ext uri="{FF2B5EF4-FFF2-40B4-BE49-F238E27FC236}">
                    <a16:creationId xmlns:a16="http://schemas.microsoft.com/office/drawing/2014/main" id="{DB340066-E9A9-4E7F-9CA4-608211F6864F}"/>
                  </a:ext>
                </a:extLst>
              </p:cNvPr>
              <p:cNvSpPr/>
              <p:nvPr/>
            </p:nvSpPr>
            <p:spPr>
              <a:xfrm>
                <a:off x="8550874"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1400A63-F14C-4542-AA94-EDBB29759F60}"/>
                  </a:ext>
                </a:extLst>
              </p:cNvPr>
              <p:cNvSpPr/>
              <p:nvPr/>
            </p:nvSpPr>
            <p:spPr>
              <a:xfrm>
                <a:off x="2191108"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585B9426-A5A0-4EA7-858C-F833F3615180}"/>
                </a:ext>
              </a:extLst>
            </p:cNvPr>
            <p:cNvGrpSpPr/>
            <p:nvPr/>
          </p:nvGrpSpPr>
          <p:grpSpPr>
            <a:xfrm>
              <a:off x="5434261" y="2056542"/>
              <a:ext cx="1192849" cy="1192849"/>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590674" y="3144522"/>
              <a:ext cx="6880024" cy="584775"/>
            </a:xfrm>
            <a:prstGeom prst="rect">
              <a:avLst/>
            </a:prstGeom>
            <a:noFill/>
          </p:spPr>
          <p:txBody>
            <a:bodyPr wrap="square" rtlCol="0">
              <a:spAutoFit/>
            </a:bodyPr>
            <a:lstStyle/>
            <a:p>
              <a:pPr algn="ctr"/>
              <a:r>
                <a:rPr lang="fr-FR" sz="3200" b="1" dirty="0">
                  <a:solidFill>
                    <a:srgbClr val="0BA0E3"/>
                  </a:solidFill>
                  <a:latin typeface="Montserrat" panose="00000500000000000000" pitchFamily="50" charset="0"/>
                </a:rPr>
                <a:t>UX BUSINESS MODEL CANVAS</a:t>
              </a:r>
            </a:p>
          </p:txBody>
        </p:sp>
      </p:grpSp>
      <p:sp>
        <p:nvSpPr>
          <p:cNvPr id="12" name="Ellipse 11">
            <a:extLst>
              <a:ext uri="{FF2B5EF4-FFF2-40B4-BE49-F238E27FC236}">
                <a16:creationId xmlns:a16="http://schemas.microsoft.com/office/drawing/2014/main" id="{36B9DA37-FF3B-4E36-AE4B-DD2208E0A9C8}"/>
              </a:ext>
            </a:extLst>
          </p:cNvPr>
          <p:cNvSpPr/>
          <p:nvPr/>
        </p:nvSpPr>
        <p:spPr>
          <a:xfrm>
            <a:off x="11718907" y="2732650"/>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5" name="Ellipse 14">
            <a:extLst>
              <a:ext uri="{FF2B5EF4-FFF2-40B4-BE49-F238E27FC236}">
                <a16:creationId xmlns:a16="http://schemas.microsoft.com/office/drawing/2014/main" id="{B09F1D3F-89C7-4637-9C67-A05366751331}"/>
              </a:ext>
            </a:extLst>
          </p:cNvPr>
          <p:cNvSpPr/>
          <p:nvPr/>
        </p:nvSpPr>
        <p:spPr>
          <a:xfrm>
            <a:off x="11718907" y="2976143"/>
            <a:ext cx="142878" cy="13335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F2ECA333-DFCE-42A4-A51D-D12B73A0EAEA}"/>
              </a:ext>
            </a:extLst>
          </p:cNvPr>
          <p:cNvSpPr/>
          <p:nvPr/>
        </p:nvSpPr>
        <p:spPr>
          <a:xfrm>
            <a:off x="11718907" y="3219636"/>
            <a:ext cx="142878" cy="1440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3104160D-4ED9-46E2-A22C-B5ED0A1E38B8}"/>
              </a:ext>
            </a:extLst>
          </p:cNvPr>
          <p:cNvSpPr/>
          <p:nvPr/>
        </p:nvSpPr>
        <p:spPr>
          <a:xfrm>
            <a:off x="11718907" y="3473779"/>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C7D9FB0-9AE9-4727-A3A2-98E724D102B4}"/>
              </a:ext>
            </a:extLst>
          </p:cNvPr>
          <p:cNvSpPr/>
          <p:nvPr/>
        </p:nvSpPr>
        <p:spPr>
          <a:xfrm>
            <a:off x="11718907" y="3727922"/>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CC214BCD-96AA-4C13-B6D1-AF4AE70F2A9D}"/>
              </a:ext>
            </a:extLst>
          </p:cNvPr>
          <p:cNvSpPr/>
          <p:nvPr/>
        </p:nvSpPr>
        <p:spPr>
          <a:xfrm>
            <a:off x="11718907" y="3982065"/>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375FF87F-1EF0-4F6E-9F6B-09CF2DE4A3B6}"/>
              </a:ext>
            </a:extLst>
          </p:cNvPr>
          <p:cNvSpPr/>
          <p:nvPr/>
        </p:nvSpPr>
        <p:spPr>
          <a:xfrm>
            <a:off x="11147367" y="6242858"/>
            <a:ext cx="615142" cy="6151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071FE91F-83E0-44EB-82D4-B10B353CC605}"/>
              </a:ext>
            </a:extLst>
          </p:cNvPr>
          <p:cNvSpPr/>
          <p:nvPr/>
        </p:nvSpPr>
        <p:spPr>
          <a:xfrm>
            <a:off x="11147367" y="6533805"/>
            <a:ext cx="615142" cy="324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8A650ED0-6E09-45D0-8D17-6A56B8ED4925}"/>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rgbClr val="0BA0E3"/>
                </a:solidFill>
                <a:latin typeface="Montserrat" panose="00000500000000000000" pitchFamily="50" charset="0"/>
              </a:rPr>
              <a:t>5</a:t>
            </a:r>
          </a:p>
        </p:txBody>
      </p:sp>
    </p:spTree>
    <p:extLst>
      <p:ext uri="{BB962C8B-B14F-4D97-AF65-F5344CB8AC3E}">
        <p14:creationId xmlns:p14="http://schemas.microsoft.com/office/powerpoint/2010/main" val="352275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BEE8DDAE-AB30-47C8-A14E-50CD972EF8E9}"/>
              </a:ext>
            </a:extLst>
          </p:cNvPr>
          <p:cNvGrpSpPr/>
          <p:nvPr/>
        </p:nvGrpSpPr>
        <p:grpSpPr>
          <a:xfrm>
            <a:off x="5341814" y="1206254"/>
            <a:ext cx="1508371" cy="1508371"/>
            <a:chOff x="1314450" y="1725079"/>
            <a:chExt cx="1192849" cy="1192849"/>
          </a:xfrm>
        </p:grpSpPr>
        <p:sp>
          <p:nvSpPr>
            <p:cNvPr id="14" name="Ellipse 13">
              <a:extLst>
                <a:ext uri="{FF2B5EF4-FFF2-40B4-BE49-F238E27FC236}">
                  <a16:creationId xmlns:a16="http://schemas.microsoft.com/office/drawing/2014/main" id="{D7A7428E-E561-4288-B067-82BBD28AE172}"/>
                </a:ext>
              </a:extLst>
            </p:cNvPr>
            <p:cNvSpPr/>
            <p:nvPr/>
          </p:nvSpPr>
          <p:spPr>
            <a:xfrm>
              <a:off x="1314450" y="1725079"/>
              <a:ext cx="1192849" cy="119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5" name="Graphique 14">
              <a:extLst>
                <a:ext uri="{FF2B5EF4-FFF2-40B4-BE49-F238E27FC236}">
                  <a16:creationId xmlns:a16="http://schemas.microsoft.com/office/drawing/2014/main" id="{81FF5CD4-87B7-4D6B-9F1F-8F6FEC2B39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8275" y="1842903"/>
              <a:ext cx="970156" cy="970156"/>
            </a:xfrm>
            <a:prstGeom prst="rect">
              <a:avLst/>
            </a:prstGeom>
          </p:spPr>
        </p:pic>
      </p:grpSp>
      <p:sp>
        <p:nvSpPr>
          <p:cNvPr id="2" name="ZoneTexte 1">
            <a:extLst>
              <a:ext uri="{FF2B5EF4-FFF2-40B4-BE49-F238E27FC236}">
                <a16:creationId xmlns:a16="http://schemas.microsoft.com/office/drawing/2014/main" id="{915BF91B-205A-43A1-9653-BEF3305D0B0F}"/>
              </a:ext>
            </a:extLst>
          </p:cNvPr>
          <p:cNvSpPr txBox="1"/>
          <p:nvPr/>
        </p:nvSpPr>
        <p:spPr>
          <a:xfrm>
            <a:off x="1685924" y="2863615"/>
            <a:ext cx="8820150" cy="2246769"/>
          </a:xfrm>
          <a:prstGeom prst="rect">
            <a:avLst/>
          </a:prstGeom>
          <a:noFill/>
        </p:spPr>
        <p:txBody>
          <a:bodyPr wrap="square" rtlCol="0">
            <a:spAutoFit/>
          </a:bodyPr>
          <a:lstStyle/>
          <a:p>
            <a:pPr algn="just"/>
            <a:r>
              <a:rPr lang="fr-FR" sz="2000" dirty="0">
                <a:solidFill>
                  <a:srgbClr val="000000"/>
                </a:solidFill>
                <a:effectLst/>
                <a:latin typeface="Montserrat" panose="00000500000000000000" pitchFamily="50" charset="0"/>
                <a:ea typeface="Times New Roman" panose="02020603050405020304" pitchFamily="18" charset="0"/>
                <a:cs typeface="Times New Roman" panose="02020603050405020304" pitchFamily="18" charset="0"/>
              </a:rPr>
              <a:t>« L’</a:t>
            </a:r>
            <a:r>
              <a:rPr lang="fr-FR" sz="2000" b="1" dirty="0">
                <a:solidFill>
                  <a:srgbClr val="0BA0E3"/>
                </a:solidFill>
                <a:effectLst/>
                <a:latin typeface="Montserrat" panose="00000500000000000000" pitchFamily="50" charset="0"/>
                <a:ea typeface="Times New Roman" panose="02020603050405020304" pitchFamily="18" charset="0"/>
                <a:cs typeface="Times New Roman" panose="02020603050405020304" pitchFamily="18" charset="0"/>
              </a:rPr>
              <a:t>UX Business Model Canvas</a:t>
            </a:r>
            <a:r>
              <a:rPr lang="fr-FR" sz="2000" dirty="0">
                <a:solidFill>
                  <a:srgbClr val="0BA0E3"/>
                </a:solidFill>
                <a:effectLst/>
                <a:latin typeface="Montserrat" panose="00000500000000000000" pitchFamily="50" charset="0"/>
                <a:ea typeface="Times New Roman" panose="02020603050405020304" pitchFamily="18" charset="0"/>
                <a:cs typeface="Times New Roman" panose="02020603050405020304" pitchFamily="18" charset="0"/>
              </a:rPr>
              <a:t> </a:t>
            </a:r>
            <a:r>
              <a:rPr lang="fr-FR" sz="2000" dirty="0">
                <a:solidFill>
                  <a:srgbClr val="000000"/>
                </a:solidFill>
                <a:effectLst/>
                <a:latin typeface="Montserrat" panose="00000500000000000000" pitchFamily="50" charset="0"/>
                <a:ea typeface="Times New Roman" panose="02020603050405020304" pitchFamily="18" charset="0"/>
                <a:cs typeface="Times New Roman" panose="02020603050405020304" pitchFamily="18" charset="0"/>
              </a:rPr>
              <a:t>est un business model construit à partir d’une approche centrée utilisateur. Il permettra de visualiser la stratégie de la société en se basant sur des problématiques et sur des solutions concrètes. Cet outil mélange donc les besoins utilisateurs avec des objectifs marketing afin de créer une proposition de valeur unique et différenciante de la concurrence »</a:t>
            </a:r>
            <a:endParaRPr lang="fr-FR" sz="2000" dirty="0">
              <a:effectLst/>
              <a:latin typeface="Montserrat" panose="00000500000000000000" pitchFamily="50" charset="0"/>
              <a:ea typeface="Calibri" panose="020F0502020204030204" pitchFamily="34" charset="0"/>
              <a:cs typeface="Times New Roman" panose="02020603050405020304" pitchFamily="18" charset="0"/>
            </a:endParaRPr>
          </a:p>
          <a:p>
            <a:pPr algn="just"/>
            <a:endParaRPr lang="fr-FR" sz="2000" dirty="0">
              <a:latin typeface="Montserrat" panose="00000500000000000000" pitchFamily="50" charset="0"/>
            </a:endParaRPr>
          </a:p>
        </p:txBody>
      </p:sp>
      <p:sp>
        <p:nvSpPr>
          <p:cNvPr id="25" name="Ellipse 24">
            <a:extLst>
              <a:ext uri="{FF2B5EF4-FFF2-40B4-BE49-F238E27FC236}">
                <a16:creationId xmlns:a16="http://schemas.microsoft.com/office/drawing/2014/main" id="{604DB16E-44C6-4EBF-ADE5-D09C661134F0}"/>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289F42C0-58AA-48F4-AD44-92B4C8EA718D}"/>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ZoneTexte 26">
            <a:extLst>
              <a:ext uri="{FF2B5EF4-FFF2-40B4-BE49-F238E27FC236}">
                <a16:creationId xmlns:a16="http://schemas.microsoft.com/office/drawing/2014/main" id="{2BEAA318-9ADD-46EC-B9CA-AD567774BC81}"/>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6</a:t>
            </a:r>
          </a:p>
        </p:txBody>
      </p:sp>
    </p:spTree>
    <p:extLst>
      <p:ext uri="{BB962C8B-B14F-4D97-AF65-F5344CB8AC3E}">
        <p14:creationId xmlns:p14="http://schemas.microsoft.com/office/powerpoint/2010/main" val="124192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Graphique 13">
            <a:extLst>
              <a:ext uri="{FF2B5EF4-FFF2-40B4-BE49-F238E27FC236}">
                <a16:creationId xmlns:a16="http://schemas.microsoft.com/office/drawing/2014/main" id="{BF7C4366-E2DB-4C7C-ABA8-9621852B0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090" y="236437"/>
            <a:ext cx="9309820" cy="6385126"/>
          </a:xfrm>
          <a:prstGeom prst="rect">
            <a:avLst/>
          </a:prstGeom>
        </p:spPr>
      </p:pic>
      <p:sp>
        <p:nvSpPr>
          <p:cNvPr id="29" name="Ellipse 28">
            <a:extLst>
              <a:ext uri="{FF2B5EF4-FFF2-40B4-BE49-F238E27FC236}">
                <a16:creationId xmlns:a16="http://schemas.microsoft.com/office/drawing/2014/main" id="{30FF2297-BE11-4D71-8C9C-7E2D4A9C8771}"/>
              </a:ext>
            </a:extLst>
          </p:cNvPr>
          <p:cNvSpPr/>
          <p:nvPr/>
        </p:nvSpPr>
        <p:spPr>
          <a:xfrm>
            <a:off x="11147367" y="6242858"/>
            <a:ext cx="615142" cy="615142"/>
          </a:xfrm>
          <a:prstGeom prst="ellipse">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6A53FD13-EBD4-4E86-8CD4-F2D23C2CAC7D}"/>
              </a:ext>
            </a:extLst>
          </p:cNvPr>
          <p:cNvSpPr/>
          <p:nvPr/>
        </p:nvSpPr>
        <p:spPr>
          <a:xfrm>
            <a:off x="11147367" y="6533805"/>
            <a:ext cx="615142" cy="324196"/>
          </a:xfrm>
          <a:prstGeom prst="rect">
            <a:avLst/>
          </a:prstGeom>
          <a:solidFill>
            <a:srgbClr val="0BA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ZoneTexte 30">
            <a:extLst>
              <a:ext uri="{FF2B5EF4-FFF2-40B4-BE49-F238E27FC236}">
                <a16:creationId xmlns:a16="http://schemas.microsoft.com/office/drawing/2014/main" id="{7F8B4B14-049A-485A-91C9-71F2152E6B75}"/>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chemeClr val="bg1">
                    <a:lumMod val="95000"/>
                  </a:schemeClr>
                </a:solidFill>
                <a:latin typeface="Montserrat" panose="00000500000000000000" pitchFamily="50" charset="0"/>
              </a:rPr>
              <a:t>7</a:t>
            </a:r>
          </a:p>
        </p:txBody>
      </p:sp>
    </p:spTree>
    <p:extLst>
      <p:ext uri="{BB962C8B-B14F-4D97-AF65-F5344CB8AC3E}">
        <p14:creationId xmlns:p14="http://schemas.microsoft.com/office/powerpoint/2010/main" val="397100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A0E3"/>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28215E90-02D5-49AD-96A9-A8C6261BCF7B}"/>
              </a:ext>
            </a:extLst>
          </p:cNvPr>
          <p:cNvGrpSpPr/>
          <p:nvPr/>
        </p:nvGrpSpPr>
        <p:grpSpPr>
          <a:xfrm>
            <a:off x="2256422" y="2080653"/>
            <a:ext cx="7679155" cy="2062031"/>
            <a:chOff x="2191108" y="2056542"/>
            <a:chExt cx="7679155" cy="2062031"/>
          </a:xfrm>
        </p:grpSpPr>
        <p:grpSp>
          <p:nvGrpSpPr>
            <p:cNvPr id="4" name="Groupe 3">
              <a:extLst>
                <a:ext uri="{FF2B5EF4-FFF2-40B4-BE49-F238E27FC236}">
                  <a16:creationId xmlns:a16="http://schemas.microsoft.com/office/drawing/2014/main" id="{2EE449D9-6314-4678-B4AF-EFDEFF37C446}"/>
                </a:ext>
              </a:extLst>
            </p:cNvPr>
            <p:cNvGrpSpPr/>
            <p:nvPr/>
          </p:nvGrpSpPr>
          <p:grpSpPr>
            <a:xfrm>
              <a:off x="2191108" y="2799182"/>
              <a:ext cx="7679155" cy="1319391"/>
              <a:chOff x="2191108" y="2799182"/>
              <a:chExt cx="7679155" cy="1319391"/>
            </a:xfrm>
          </p:grpSpPr>
          <p:sp>
            <p:nvSpPr>
              <p:cNvPr id="7" name="Rectangle 6">
                <a:extLst>
                  <a:ext uri="{FF2B5EF4-FFF2-40B4-BE49-F238E27FC236}">
                    <a16:creationId xmlns:a16="http://schemas.microsoft.com/office/drawing/2014/main" id="{A7686C52-38A2-46F4-BF9B-80F98FFFEAF0}"/>
                  </a:ext>
                </a:extLst>
              </p:cNvPr>
              <p:cNvSpPr/>
              <p:nvPr/>
            </p:nvSpPr>
            <p:spPr>
              <a:xfrm>
                <a:off x="2850800" y="2799184"/>
                <a:ext cx="6359769" cy="13193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dirty="0">
                  <a:solidFill>
                    <a:srgbClr val="0BA0E3"/>
                  </a:solidFill>
                  <a:latin typeface="Montserrat" panose="00000500000000000000" pitchFamily="50" charset="0"/>
                </a:endParaRPr>
              </a:p>
            </p:txBody>
          </p:sp>
          <p:sp>
            <p:nvSpPr>
              <p:cNvPr id="21" name="Ellipse 20">
                <a:extLst>
                  <a:ext uri="{FF2B5EF4-FFF2-40B4-BE49-F238E27FC236}">
                    <a16:creationId xmlns:a16="http://schemas.microsoft.com/office/drawing/2014/main" id="{DB340066-E9A9-4E7F-9CA4-608211F6864F}"/>
                  </a:ext>
                </a:extLst>
              </p:cNvPr>
              <p:cNvSpPr/>
              <p:nvPr/>
            </p:nvSpPr>
            <p:spPr>
              <a:xfrm>
                <a:off x="8550874"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61400A63-F14C-4542-AA94-EDBB29759F60}"/>
                  </a:ext>
                </a:extLst>
              </p:cNvPr>
              <p:cNvSpPr/>
              <p:nvPr/>
            </p:nvSpPr>
            <p:spPr>
              <a:xfrm>
                <a:off x="2191108" y="2799182"/>
                <a:ext cx="1319389" cy="1319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585B9426-A5A0-4EA7-858C-F833F3615180}"/>
                </a:ext>
              </a:extLst>
            </p:cNvPr>
            <p:cNvGrpSpPr/>
            <p:nvPr/>
          </p:nvGrpSpPr>
          <p:grpSpPr>
            <a:xfrm>
              <a:off x="5434261" y="2056542"/>
              <a:ext cx="1192849" cy="1192849"/>
              <a:chOff x="5497099" y="1463822"/>
              <a:chExt cx="1192849" cy="1192849"/>
            </a:xfrm>
          </p:grpSpPr>
          <p:sp>
            <p:nvSpPr>
              <p:cNvPr id="13" name="Ellipse 12">
                <a:extLst>
                  <a:ext uri="{FF2B5EF4-FFF2-40B4-BE49-F238E27FC236}">
                    <a16:creationId xmlns:a16="http://schemas.microsoft.com/office/drawing/2014/main" id="{B811E046-E773-4CB7-AB85-42DD5BA3F16E}"/>
                  </a:ext>
                </a:extLst>
              </p:cNvPr>
              <p:cNvSpPr/>
              <p:nvPr/>
            </p:nvSpPr>
            <p:spPr>
              <a:xfrm>
                <a:off x="5497099" y="1463822"/>
                <a:ext cx="1192849" cy="11928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raphique 13">
                <a:extLst>
                  <a:ext uri="{FF2B5EF4-FFF2-40B4-BE49-F238E27FC236}">
                    <a16:creationId xmlns:a16="http://schemas.microsoft.com/office/drawing/2014/main" id="{55AD21B5-EB3B-4018-A641-BEBCD8283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0924" y="1581646"/>
                <a:ext cx="970156" cy="970156"/>
              </a:xfrm>
              <a:prstGeom prst="rect">
                <a:avLst/>
              </a:prstGeom>
            </p:spPr>
          </p:pic>
        </p:grpSp>
        <p:sp>
          <p:nvSpPr>
            <p:cNvPr id="5" name="ZoneTexte 4">
              <a:extLst>
                <a:ext uri="{FF2B5EF4-FFF2-40B4-BE49-F238E27FC236}">
                  <a16:creationId xmlns:a16="http://schemas.microsoft.com/office/drawing/2014/main" id="{DD0DB652-2D9E-4EFB-A3A7-39EA562998A7}"/>
                </a:ext>
              </a:extLst>
            </p:cNvPr>
            <p:cNvSpPr txBox="1"/>
            <p:nvPr/>
          </p:nvSpPr>
          <p:spPr>
            <a:xfrm>
              <a:off x="2760637" y="3136612"/>
              <a:ext cx="6540094" cy="584775"/>
            </a:xfrm>
            <a:prstGeom prst="rect">
              <a:avLst/>
            </a:prstGeom>
            <a:noFill/>
          </p:spPr>
          <p:txBody>
            <a:bodyPr wrap="square" rtlCol="0">
              <a:spAutoFit/>
            </a:bodyPr>
            <a:lstStyle/>
            <a:p>
              <a:pPr algn="ctr"/>
              <a:r>
                <a:rPr lang="fr-FR" sz="3200" b="1" dirty="0">
                  <a:solidFill>
                    <a:srgbClr val="0BA0E3"/>
                  </a:solidFill>
                  <a:latin typeface="Montserrat" panose="00000500000000000000" pitchFamily="50" charset="0"/>
                </a:rPr>
                <a:t>SERVICE BLUEPRINT</a:t>
              </a:r>
            </a:p>
          </p:txBody>
        </p:sp>
      </p:grpSp>
      <p:sp>
        <p:nvSpPr>
          <p:cNvPr id="12" name="Ellipse 11">
            <a:extLst>
              <a:ext uri="{FF2B5EF4-FFF2-40B4-BE49-F238E27FC236}">
                <a16:creationId xmlns:a16="http://schemas.microsoft.com/office/drawing/2014/main" id="{36B9DA37-FF3B-4E36-AE4B-DD2208E0A9C8}"/>
              </a:ext>
            </a:extLst>
          </p:cNvPr>
          <p:cNvSpPr/>
          <p:nvPr/>
        </p:nvSpPr>
        <p:spPr>
          <a:xfrm>
            <a:off x="11718907" y="2732650"/>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95000"/>
                </a:schemeClr>
              </a:solidFill>
            </a:endParaRPr>
          </a:p>
        </p:txBody>
      </p:sp>
      <p:sp>
        <p:nvSpPr>
          <p:cNvPr id="15" name="Ellipse 14">
            <a:extLst>
              <a:ext uri="{FF2B5EF4-FFF2-40B4-BE49-F238E27FC236}">
                <a16:creationId xmlns:a16="http://schemas.microsoft.com/office/drawing/2014/main" id="{B09F1D3F-89C7-4637-9C67-A05366751331}"/>
              </a:ext>
            </a:extLst>
          </p:cNvPr>
          <p:cNvSpPr/>
          <p:nvPr/>
        </p:nvSpPr>
        <p:spPr>
          <a:xfrm>
            <a:off x="11718907" y="2976143"/>
            <a:ext cx="142878" cy="13335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F2ECA333-DFCE-42A4-A51D-D12B73A0EAEA}"/>
              </a:ext>
            </a:extLst>
          </p:cNvPr>
          <p:cNvSpPr/>
          <p:nvPr/>
        </p:nvSpPr>
        <p:spPr>
          <a:xfrm>
            <a:off x="11718907" y="3219636"/>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3104160D-4ED9-46E2-A22C-B5ED0A1E38B8}"/>
              </a:ext>
            </a:extLst>
          </p:cNvPr>
          <p:cNvSpPr/>
          <p:nvPr/>
        </p:nvSpPr>
        <p:spPr>
          <a:xfrm>
            <a:off x="11718907" y="3473779"/>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C7D9FB0-9AE9-4727-A3A2-98E724D102B4}"/>
              </a:ext>
            </a:extLst>
          </p:cNvPr>
          <p:cNvSpPr/>
          <p:nvPr/>
        </p:nvSpPr>
        <p:spPr>
          <a:xfrm>
            <a:off x="11718907" y="3727922"/>
            <a:ext cx="142878" cy="1440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CC214BCD-96AA-4C13-B6D1-AF4AE70F2A9D}"/>
              </a:ext>
            </a:extLst>
          </p:cNvPr>
          <p:cNvSpPr/>
          <p:nvPr/>
        </p:nvSpPr>
        <p:spPr>
          <a:xfrm>
            <a:off x="11718907" y="3982065"/>
            <a:ext cx="142878" cy="144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8580D182-E8D9-4751-963A-0C5AAC8C6EA7}"/>
              </a:ext>
            </a:extLst>
          </p:cNvPr>
          <p:cNvSpPr/>
          <p:nvPr/>
        </p:nvSpPr>
        <p:spPr>
          <a:xfrm>
            <a:off x="11147367" y="6242858"/>
            <a:ext cx="615142" cy="6151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5915A089-FAF1-4EFC-A629-4EAFC901F65D}"/>
              </a:ext>
            </a:extLst>
          </p:cNvPr>
          <p:cNvSpPr/>
          <p:nvPr/>
        </p:nvSpPr>
        <p:spPr>
          <a:xfrm>
            <a:off x="11147367" y="6533805"/>
            <a:ext cx="615142" cy="324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71412EFF-FFF5-438E-97F5-9051A7B6E700}"/>
              </a:ext>
            </a:extLst>
          </p:cNvPr>
          <p:cNvSpPr txBox="1"/>
          <p:nvPr/>
        </p:nvSpPr>
        <p:spPr>
          <a:xfrm>
            <a:off x="11213869" y="6365763"/>
            <a:ext cx="482138" cy="369332"/>
          </a:xfrm>
          <a:prstGeom prst="rect">
            <a:avLst/>
          </a:prstGeom>
          <a:noFill/>
        </p:spPr>
        <p:txBody>
          <a:bodyPr wrap="square" rtlCol="0">
            <a:spAutoFit/>
          </a:bodyPr>
          <a:lstStyle/>
          <a:p>
            <a:pPr algn="ctr"/>
            <a:r>
              <a:rPr lang="fr-FR" b="1" dirty="0">
                <a:solidFill>
                  <a:srgbClr val="0BA0E3"/>
                </a:solidFill>
                <a:latin typeface="Montserrat" panose="00000500000000000000" pitchFamily="50" charset="0"/>
              </a:rPr>
              <a:t>8</a:t>
            </a:r>
          </a:p>
        </p:txBody>
      </p:sp>
    </p:spTree>
    <p:extLst>
      <p:ext uri="{BB962C8B-B14F-4D97-AF65-F5344CB8AC3E}">
        <p14:creationId xmlns:p14="http://schemas.microsoft.com/office/powerpoint/2010/main" val="1786059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355</Words>
  <Application>Microsoft Office PowerPoint</Application>
  <PresentationFormat>Grand écran</PresentationFormat>
  <Paragraphs>80</Paragraphs>
  <Slides>17</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Montserrat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Guillo</dc:creator>
  <cp:lastModifiedBy>Alexandre Guillo</cp:lastModifiedBy>
  <cp:revision>24</cp:revision>
  <dcterms:created xsi:type="dcterms:W3CDTF">2021-10-06T12:02:21Z</dcterms:created>
  <dcterms:modified xsi:type="dcterms:W3CDTF">2021-10-07T14:24:09Z</dcterms:modified>
</cp:coreProperties>
</file>