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00" r:id="rId2"/>
    <p:sldId id="338" r:id="rId3"/>
    <p:sldId id="327" r:id="rId4"/>
    <p:sldId id="347" r:id="rId5"/>
    <p:sldId id="341" r:id="rId6"/>
    <p:sldId id="263" r:id="rId7"/>
    <p:sldId id="262" r:id="rId8"/>
    <p:sldId id="296" r:id="rId9"/>
    <p:sldId id="340" r:id="rId10"/>
    <p:sldId id="329" r:id="rId11"/>
    <p:sldId id="349" r:id="rId12"/>
    <p:sldId id="325" r:id="rId13"/>
    <p:sldId id="333" r:id="rId14"/>
    <p:sldId id="328" r:id="rId15"/>
    <p:sldId id="334" r:id="rId16"/>
    <p:sldId id="337" r:id="rId17"/>
    <p:sldId id="336" r:id="rId18"/>
    <p:sldId id="330" r:id="rId19"/>
    <p:sldId id="307" r:id="rId20"/>
    <p:sldId id="311" r:id="rId21"/>
    <p:sldId id="304" r:id="rId22"/>
    <p:sldId id="331" r:id="rId23"/>
    <p:sldId id="324"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B3F"/>
    <a:srgbClr val="3399CC"/>
    <a:srgbClr val="2699FB"/>
    <a:srgbClr val="D25458"/>
    <a:srgbClr val="FA3C69"/>
    <a:srgbClr val="FF3788"/>
    <a:srgbClr val="00CC5C"/>
    <a:srgbClr val="F5F5F5"/>
    <a:srgbClr val="FF4B4B"/>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651" autoAdjust="0"/>
    <p:restoredTop sz="96400" autoAdjust="0"/>
  </p:normalViewPr>
  <p:slideViewPr>
    <p:cSldViewPr snapToGrid="0">
      <p:cViewPr>
        <p:scale>
          <a:sx n="100" d="100"/>
          <a:sy n="100" d="100"/>
        </p:scale>
        <p:origin x="1182" y="42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AD2F4E-FF85-41BB-BE70-4ED9F1950848}"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fr-FR"/>
        </a:p>
      </dgm:t>
    </dgm:pt>
    <dgm:pt modelId="{F1F13BC2-BF5C-4ABB-BD8E-4136C805C1E0}">
      <dgm:prSet phldrT="[Texte]"/>
      <dgm:spPr>
        <a:solidFill>
          <a:schemeClr val="bg1"/>
        </a:solidFill>
        <a:ln w="50800">
          <a:solidFill>
            <a:srgbClr val="343B3F"/>
          </a:solidFill>
        </a:ln>
      </dgm:spPr>
      <dgm:t>
        <a:bodyPr/>
        <a:lstStyle/>
        <a:p>
          <a:r>
            <a:rPr lang="fr-FR" dirty="0"/>
            <a:t>user</a:t>
          </a:r>
        </a:p>
      </dgm:t>
    </dgm:pt>
    <dgm:pt modelId="{1702015D-71D3-4E06-A411-5FE1C1D58160}" type="parTrans" cxnId="{4D3126F0-2A12-40AE-8F8B-4414558F7488}">
      <dgm:prSet/>
      <dgm:spPr/>
      <dgm:t>
        <a:bodyPr/>
        <a:lstStyle/>
        <a:p>
          <a:endParaRPr lang="fr-FR"/>
        </a:p>
      </dgm:t>
    </dgm:pt>
    <dgm:pt modelId="{71CBB3C2-E3BB-4B27-A847-41C7CB72E2C6}" type="sibTrans" cxnId="{4D3126F0-2A12-40AE-8F8B-4414558F7488}">
      <dgm:prSet/>
      <dgm:spPr/>
      <dgm:t>
        <a:bodyPr/>
        <a:lstStyle/>
        <a:p>
          <a:endParaRPr lang="fr-FR"/>
        </a:p>
      </dgm:t>
    </dgm:pt>
    <dgm:pt modelId="{2E40029B-38AF-47CA-A5D9-BD90F8ED555E}">
      <dgm:prSet phldrT="[Texte]"/>
      <dgm:spPr>
        <a:solidFill>
          <a:schemeClr val="bg1"/>
        </a:solidFill>
        <a:ln w="50800">
          <a:solidFill>
            <a:srgbClr val="343B3F"/>
          </a:solidFill>
        </a:ln>
      </dgm:spPr>
      <dgm:t>
        <a:bodyPr/>
        <a:lstStyle/>
        <a:p>
          <a:endParaRPr lang="fr-FR" dirty="0">
            <a:solidFill>
              <a:srgbClr val="3399CC"/>
            </a:solidFill>
          </a:endParaRPr>
        </a:p>
      </dgm:t>
    </dgm:pt>
    <dgm:pt modelId="{4213260E-1E3E-45B7-B486-DE3C306E48E5}" type="parTrans" cxnId="{4B00FAB3-826A-408B-B526-9B0042128CAF}">
      <dgm:prSet/>
      <dgm:spPr/>
      <dgm:t>
        <a:bodyPr/>
        <a:lstStyle/>
        <a:p>
          <a:endParaRPr lang="fr-FR"/>
        </a:p>
      </dgm:t>
    </dgm:pt>
    <dgm:pt modelId="{7629392D-8146-41BB-96A4-2D9402DC9F56}" type="sibTrans" cxnId="{4B00FAB3-826A-408B-B526-9B0042128CAF}">
      <dgm:prSet/>
      <dgm:spPr>
        <a:solidFill>
          <a:srgbClr val="343B3F"/>
        </a:solidFill>
      </dgm:spPr>
      <dgm:t>
        <a:bodyPr/>
        <a:lstStyle/>
        <a:p>
          <a:endParaRPr lang="fr-FR"/>
        </a:p>
      </dgm:t>
    </dgm:pt>
    <dgm:pt modelId="{E4C1AEBE-D4C1-41E3-8BF4-B820B1C2A7EA}">
      <dgm:prSet phldrT="[Texte]"/>
      <dgm:spPr>
        <a:solidFill>
          <a:srgbClr val="FF3788"/>
        </a:solidFill>
        <a:ln w="50800">
          <a:solidFill>
            <a:srgbClr val="343B3F"/>
          </a:solidFill>
        </a:ln>
      </dgm:spPr>
      <dgm:t>
        <a:bodyPr/>
        <a:lstStyle/>
        <a:p>
          <a:endParaRPr lang="fr-FR" dirty="0"/>
        </a:p>
      </dgm:t>
    </dgm:pt>
    <dgm:pt modelId="{5BF31A44-0356-49A4-B8AC-0D5D8216C076}" type="parTrans" cxnId="{8B61B8F2-C302-43D7-8C3D-27C1150A52D8}">
      <dgm:prSet/>
      <dgm:spPr/>
      <dgm:t>
        <a:bodyPr/>
        <a:lstStyle/>
        <a:p>
          <a:endParaRPr lang="fr-FR"/>
        </a:p>
      </dgm:t>
    </dgm:pt>
    <dgm:pt modelId="{282777EF-CC87-4C75-AC17-DC3123BF0478}" type="sibTrans" cxnId="{8B61B8F2-C302-43D7-8C3D-27C1150A52D8}">
      <dgm:prSet/>
      <dgm:spPr>
        <a:noFill/>
      </dgm:spPr>
      <dgm:t>
        <a:bodyPr/>
        <a:lstStyle/>
        <a:p>
          <a:endParaRPr lang="fr-FR"/>
        </a:p>
      </dgm:t>
    </dgm:pt>
    <dgm:pt modelId="{00A9DCD4-DC6B-4D82-9071-94EB11755359}">
      <dgm:prSet phldrT="[Texte]"/>
      <dgm:spPr>
        <a:solidFill>
          <a:srgbClr val="10BC76"/>
        </a:solidFill>
        <a:ln w="50800">
          <a:solidFill>
            <a:srgbClr val="343B3F"/>
          </a:solidFill>
        </a:ln>
      </dgm:spPr>
      <dgm:t>
        <a:bodyPr/>
        <a:lstStyle/>
        <a:p>
          <a:r>
            <a:rPr lang="fr-FR" b="1" dirty="0">
              <a:latin typeface="Montserrat" panose="00000500000000000000" pitchFamily="50" charset="0"/>
            </a:rPr>
            <a:t>FAI</a:t>
          </a:r>
        </a:p>
      </dgm:t>
    </dgm:pt>
    <dgm:pt modelId="{DFF521B7-5170-47AE-A4BA-1A94899F35E3}" type="parTrans" cxnId="{DE98E321-DF05-48E4-92F4-A2147E29E4FD}">
      <dgm:prSet/>
      <dgm:spPr/>
      <dgm:t>
        <a:bodyPr/>
        <a:lstStyle/>
        <a:p>
          <a:endParaRPr lang="fr-FR"/>
        </a:p>
      </dgm:t>
    </dgm:pt>
    <dgm:pt modelId="{0AE7C0B8-2B14-4506-B356-FD79806858B7}" type="sibTrans" cxnId="{DE98E321-DF05-48E4-92F4-A2147E29E4FD}">
      <dgm:prSet/>
      <dgm:spPr>
        <a:solidFill>
          <a:srgbClr val="343B3F"/>
        </a:solidFill>
      </dgm:spPr>
      <dgm:t>
        <a:bodyPr/>
        <a:lstStyle/>
        <a:p>
          <a:endParaRPr lang="fr-FR"/>
        </a:p>
      </dgm:t>
    </dgm:pt>
    <dgm:pt modelId="{CB03004A-5FA3-43B2-A855-C9338FB9E91E}" type="pres">
      <dgm:prSet presAssocID="{C5AD2F4E-FF85-41BB-BE70-4ED9F1950848}" presName="Name0" presStyleCnt="0">
        <dgm:presLayoutVars>
          <dgm:chMax val="1"/>
          <dgm:dir/>
          <dgm:animLvl val="ctr"/>
          <dgm:resizeHandles val="exact"/>
        </dgm:presLayoutVars>
      </dgm:prSet>
      <dgm:spPr/>
    </dgm:pt>
    <dgm:pt modelId="{4A2D1D40-0CDB-414C-9B33-3804DB926FDE}" type="pres">
      <dgm:prSet presAssocID="{F1F13BC2-BF5C-4ABB-BD8E-4136C805C1E0}" presName="centerShape" presStyleLbl="node0" presStyleIdx="0" presStyleCnt="1"/>
      <dgm:spPr/>
    </dgm:pt>
    <dgm:pt modelId="{D21334C7-EEA5-4F2B-B114-0FD2E3081B15}" type="pres">
      <dgm:prSet presAssocID="{2E40029B-38AF-47CA-A5D9-BD90F8ED555E}" presName="node" presStyleLbl="node1" presStyleIdx="0" presStyleCnt="3">
        <dgm:presLayoutVars>
          <dgm:bulletEnabled val="1"/>
        </dgm:presLayoutVars>
      </dgm:prSet>
      <dgm:spPr/>
    </dgm:pt>
    <dgm:pt modelId="{DB88DB63-7D0C-4F42-9D67-793ECC9B636F}" type="pres">
      <dgm:prSet presAssocID="{2E40029B-38AF-47CA-A5D9-BD90F8ED555E}" presName="dummy" presStyleCnt="0"/>
      <dgm:spPr/>
    </dgm:pt>
    <dgm:pt modelId="{A773973E-0F72-45C8-9430-64CA066C5ACE}" type="pres">
      <dgm:prSet presAssocID="{7629392D-8146-41BB-96A4-2D9402DC9F56}" presName="sibTrans" presStyleLbl="sibTrans2D1" presStyleIdx="0" presStyleCnt="3"/>
      <dgm:spPr/>
    </dgm:pt>
    <dgm:pt modelId="{F48549DB-7058-476A-AD2C-8194F4511E9E}" type="pres">
      <dgm:prSet presAssocID="{E4C1AEBE-D4C1-41E3-8BF4-B820B1C2A7EA}" presName="node" presStyleLbl="node1" presStyleIdx="1" presStyleCnt="3">
        <dgm:presLayoutVars>
          <dgm:bulletEnabled val="1"/>
        </dgm:presLayoutVars>
      </dgm:prSet>
      <dgm:spPr/>
    </dgm:pt>
    <dgm:pt modelId="{3970308C-4D87-4DE8-A241-EC3EE4AFB39C}" type="pres">
      <dgm:prSet presAssocID="{E4C1AEBE-D4C1-41E3-8BF4-B820B1C2A7EA}" presName="dummy" presStyleCnt="0"/>
      <dgm:spPr/>
    </dgm:pt>
    <dgm:pt modelId="{E6A7EFED-796C-427A-BC5B-E4A8F4975681}" type="pres">
      <dgm:prSet presAssocID="{282777EF-CC87-4C75-AC17-DC3123BF0478}" presName="sibTrans" presStyleLbl="sibTrans2D1" presStyleIdx="1" presStyleCnt="3"/>
      <dgm:spPr/>
    </dgm:pt>
    <dgm:pt modelId="{E126DFDF-2117-4C0E-AF09-7F110C70BB42}" type="pres">
      <dgm:prSet presAssocID="{00A9DCD4-DC6B-4D82-9071-94EB11755359}" presName="node" presStyleLbl="node1" presStyleIdx="2" presStyleCnt="3">
        <dgm:presLayoutVars>
          <dgm:bulletEnabled val="1"/>
        </dgm:presLayoutVars>
      </dgm:prSet>
      <dgm:spPr/>
    </dgm:pt>
    <dgm:pt modelId="{4018588E-59F6-42CA-8604-84AE8F7FFCF1}" type="pres">
      <dgm:prSet presAssocID="{00A9DCD4-DC6B-4D82-9071-94EB11755359}" presName="dummy" presStyleCnt="0"/>
      <dgm:spPr/>
    </dgm:pt>
    <dgm:pt modelId="{BE4CEAE6-CE27-4D59-9B96-A8A4827963D8}" type="pres">
      <dgm:prSet presAssocID="{0AE7C0B8-2B14-4506-B356-FD79806858B7}" presName="sibTrans" presStyleLbl="sibTrans2D1" presStyleIdx="2" presStyleCnt="3"/>
      <dgm:spPr/>
    </dgm:pt>
  </dgm:ptLst>
  <dgm:cxnLst>
    <dgm:cxn modelId="{5607B70A-F898-407D-8D0E-410691143578}" type="presOf" srcId="{E4C1AEBE-D4C1-41E3-8BF4-B820B1C2A7EA}" destId="{F48549DB-7058-476A-AD2C-8194F4511E9E}" srcOrd="0" destOrd="0" presId="urn:microsoft.com/office/officeart/2005/8/layout/radial6"/>
    <dgm:cxn modelId="{DE98E321-DF05-48E4-92F4-A2147E29E4FD}" srcId="{F1F13BC2-BF5C-4ABB-BD8E-4136C805C1E0}" destId="{00A9DCD4-DC6B-4D82-9071-94EB11755359}" srcOrd="2" destOrd="0" parTransId="{DFF521B7-5170-47AE-A4BA-1A94899F35E3}" sibTransId="{0AE7C0B8-2B14-4506-B356-FD79806858B7}"/>
    <dgm:cxn modelId="{25DE7360-5FE4-42CA-A066-D1D55FB70769}" type="presOf" srcId="{0AE7C0B8-2B14-4506-B356-FD79806858B7}" destId="{BE4CEAE6-CE27-4D59-9B96-A8A4827963D8}" srcOrd="0" destOrd="0" presId="urn:microsoft.com/office/officeart/2005/8/layout/radial6"/>
    <dgm:cxn modelId="{44FAA77A-2C7C-4B97-8BC6-5C936D92401E}" type="presOf" srcId="{7629392D-8146-41BB-96A4-2D9402DC9F56}" destId="{A773973E-0F72-45C8-9430-64CA066C5ACE}" srcOrd="0" destOrd="0" presId="urn:microsoft.com/office/officeart/2005/8/layout/radial6"/>
    <dgm:cxn modelId="{F8439CAA-1C65-4E70-B29E-FEAA571A5FC3}" type="presOf" srcId="{00A9DCD4-DC6B-4D82-9071-94EB11755359}" destId="{E126DFDF-2117-4C0E-AF09-7F110C70BB42}" srcOrd="0" destOrd="0" presId="urn:microsoft.com/office/officeart/2005/8/layout/radial6"/>
    <dgm:cxn modelId="{4B00FAB3-826A-408B-B526-9B0042128CAF}" srcId="{F1F13BC2-BF5C-4ABB-BD8E-4136C805C1E0}" destId="{2E40029B-38AF-47CA-A5D9-BD90F8ED555E}" srcOrd="0" destOrd="0" parTransId="{4213260E-1E3E-45B7-B486-DE3C306E48E5}" sibTransId="{7629392D-8146-41BB-96A4-2D9402DC9F56}"/>
    <dgm:cxn modelId="{4B3C6DC9-EEE4-428A-BC78-BE42BF707C80}" type="presOf" srcId="{F1F13BC2-BF5C-4ABB-BD8E-4136C805C1E0}" destId="{4A2D1D40-0CDB-414C-9B33-3804DB926FDE}" srcOrd="0" destOrd="0" presId="urn:microsoft.com/office/officeart/2005/8/layout/radial6"/>
    <dgm:cxn modelId="{7D2CA6DA-92DF-4479-A9A1-654478E30303}" type="presOf" srcId="{C5AD2F4E-FF85-41BB-BE70-4ED9F1950848}" destId="{CB03004A-5FA3-43B2-A855-C9338FB9E91E}" srcOrd="0" destOrd="0" presId="urn:microsoft.com/office/officeart/2005/8/layout/radial6"/>
    <dgm:cxn modelId="{FE04B5EA-C542-45C9-BCC4-663002FBD795}" type="presOf" srcId="{2E40029B-38AF-47CA-A5D9-BD90F8ED555E}" destId="{D21334C7-EEA5-4F2B-B114-0FD2E3081B15}" srcOrd="0" destOrd="0" presId="urn:microsoft.com/office/officeart/2005/8/layout/radial6"/>
    <dgm:cxn modelId="{69160AEC-F103-4E1F-848D-CEB6C0240316}" type="presOf" srcId="{282777EF-CC87-4C75-AC17-DC3123BF0478}" destId="{E6A7EFED-796C-427A-BC5B-E4A8F4975681}" srcOrd="0" destOrd="0" presId="urn:microsoft.com/office/officeart/2005/8/layout/radial6"/>
    <dgm:cxn modelId="{4D3126F0-2A12-40AE-8F8B-4414558F7488}" srcId="{C5AD2F4E-FF85-41BB-BE70-4ED9F1950848}" destId="{F1F13BC2-BF5C-4ABB-BD8E-4136C805C1E0}" srcOrd="0" destOrd="0" parTransId="{1702015D-71D3-4E06-A411-5FE1C1D58160}" sibTransId="{71CBB3C2-E3BB-4B27-A847-41C7CB72E2C6}"/>
    <dgm:cxn modelId="{8B61B8F2-C302-43D7-8C3D-27C1150A52D8}" srcId="{F1F13BC2-BF5C-4ABB-BD8E-4136C805C1E0}" destId="{E4C1AEBE-D4C1-41E3-8BF4-B820B1C2A7EA}" srcOrd="1" destOrd="0" parTransId="{5BF31A44-0356-49A4-B8AC-0D5D8216C076}" sibTransId="{282777EF-CC87-4C75-AC17-DC3123BF0478}"/>
    <dgm:cxn modelId="{15B4C900-E928-4BCC-BC7E-A1184806AED7}" type="presParOf" srcId="{CB03004A-5FA3-43B2-A855-C9338FB9E91E}" destId="{4A2D1D40-0CDB-414C-9B33-3804DB926FDE}" srcOrd="0" destOrd="0" presId="urn:microsoft.com/office/officeart/2005/8/layout/radial6"/>
    <dgm:cxn modelId="{08160062-2D7A-443F-B331-1E688E49181E}" type="presParOf" srcId="{CB03004A-5FA3-43B2-A855-C9338FB9E91E}" destId="{D21334C7-EEA5-4F2B-B114-0FD2E3081B15}" srcOrd="1" destOrd="0" presId="urn:microsoft.com/office/officeart/2005/8/layout/radial6"/>
    <dgm:cxn modelId="{0ADEBCEC-7639-416B-92B3-6773908B36BE}" type="presParOf" srcId="{CB03004A-5FA3-43B2-A855-C9338FB9E91E}" destId="{DB88DB63-7D0C-4F42-9D67-793ECC9B636F}" srcOrd="2" destOrd="0" presId="urn:microsoft.com/office/officeart/2005/8/layout/radial6"/>
    <dgm:cxn modelId="{646CDF63-2A79-4F72-8341-93CD4FDF614A}" type="presParOf" srcId="{CB03004A-5FA3-43B2-A855-C9338FB9E91E}" destId="{A773973E-0F72-45C8-9430-64CA066C5ACE}" srcOrd="3" destOrd="0" presId="urn:microsoft.com/office/officeart/2005/8/layout/radial6"/>
    <dgm:cxn modelId="{042A4D36-61D2-4C77-B353-852A6231623D}" type="presParOf" srcId="{CB03004A-5FA3-43B2-A855-C9338FB9E91E}" destId="{F48549DB-7058-476A-AD2C-8194F4511E9E}" srcOrd="4" destOrd="0" presId="urn:microsoft.com/office/officeart/2005/8/layout/radial6"/>
    <dgm:cxn modelId="{587C8AF6-0DD6-45BF-92C5-5C31E6CA8809}" type="presParOf" srcId="{CB03004A-5FA3-43B2-A855-C9338FB9E91E}" destId="{3970308C-4D87-4DE8-A241-EC3EE4AFB39C}" srcOrd="5" destOrd="0" presId="urn:microsoft.com/office/officeart/2005/8/layout/radial6"/>
    <dgm:cxn modelId="{21B10A92-89BE-4136-813A-EB1B3C2DBB49}" type="presParOf" srcId="{CB03004A-5FA3-43B2-A855-C9338FB9E91E}" destId="{E6A7EFED-796C-427A-BC5B-E4A8F4975681}" srcOrd="6" destOrd="0" presId="urn:microsoft.com/office/officeart/2005/8/layout/radial6"/>
    <dgm:cxn modelId="{045FFE8F-9B5A-4F08-ABA6-AD6B0E65CE5D}" type="presParOf" srcId="{CB03004A-5FA3-43B2-A855-C9338FB9E91E}" destId="{E126DFDF-2117-4C0E-AF09-7F110C70BB42}" srcOrd="7" destOrd="0" presId="urn:microsoft.com/office/officeart/2005/8/layout/radial6"/>
    <dgm:cxn modelId="{9A566E31-8E3D-4CA6-AB9E-CC50056DD99D}" type="presParOf" srcId="{CB03004A-5FA3-43B2-A855-C9338FB9E91E}" destId="{4018588E-59F6-42CA-8604-84AE8F7FFCF1}" srcOrd="8" destOrd="0" presId="urn:microsoft.com/office/officeart/2005/8/layout/radial6"/>
    <dgm:cxn modelId="{4C88B102-D940-48D1-9979-A39F9E0F783D}" type="presParOf" srcId="{CB03004A-5FA3-43B2-A855-C9338FB9E91E}" destId="{BE4CEAE6-CE27-4D59-9B96-A8A4827963D8}"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CEAE6-CE27-4D59-9B96-A8A4827963D8}">
      <dsp:nvSpPr>
        <dsp:cNvPr id="0" name=""/>
        <dsp:cNvSpPr/>
      </dsp:nvSpPr>
      <dsp:spPr>
        <a:xfrm>
          <a:off x="1878241" y="634401"/>
          <a:ext cx="4242930" cy="4242930"/>
        </a:xfrm>
        <a:prstGeom prst="blockArc">
          <a:avLst>
            <a:gd name="adj1" fmla="val 9000000"/>
            <a:gd name="adj2" fmla="val 16200000"/>
            <a:gd name="adj3" fmla="val 4640"/>
          </a:avLst>
        </a:prstGeom>
        <a:solidFill>
          <a:srgbClr val="343B3F"/>
        </a:solidFill>
        <a:ln>
          <a:noFill/>
        </a:ln>
        <a:effectLst/>
      </dsp:spPr>
      <dsp:style>
        <a:lnRef idx="0">
          <a:scrgbClr r="0" g="0" b="0"/>
        </a:lnRef>
        <a:fillRef idx="1">
          <a:scrgbClr r="0" g="0" b="0"/>
        </a:fillRef>
        <a:effectRef idx="0">
          <a:scrgbClr r="0" g="0" b="0"/>
        </a:effectRef>
        <a:fontRef idx="minor">
          <a:schemeClr val="lt1"/>
        </a:fontRef>
      </dsp:style>
    </dsp:sp>
    <dsp:sp modelId="{E6A7EFED-796C-427A-BC5B-E4A8F4975681}">
      <dsp:nvSpPr>
        <dsp:cNvPr id="0" name=""/>
        <dsp:cNvSpPr/>
      </dsp:nvSpPr>
      <dsp:spPr>
        <a:xfrm>
          <a:off x="1878241" y="634401"/>
          <a:ext cx="4242930" cy="4242930"/>
        </a:xfrm>
        <a:prstGeom prst="blockArc">
          <a:avLst>
            <a:gd name="adj1" fmla="val 1800000"/>
            <a:gd name="adj2" fmla="val 9000000"/>
            <a:gd name="adj3" fmla="val 4640"/>
          </a:avLst>
        </a:prstGeom>
        <a:noFill/>
        <a:ln>
          <a:noFill/>
        </a:ln>
        <a:effectLst/>
      </dsp:spPr>
      <dsp:style>
        <a:lnRef idx="0">
          <a:scrgbClr r="0" g="0" b="0"/>
        </a:lnRef>
        <a:fillRef idx="1">
          <a:scrgbClr r="0" g="0" b="0"/>
        </a:fillRef>
        <a:effectRef idx="0">
          <a:scrgbClr r="0" g="0" b="0"/>
        </a:effectRef>
        <a:fontRef idx="minor">
          <a:schemeClr val="lt1"/>
        </a:fontRef>
      </dsp:style>
    </dsp:sp>
    <dsp:sp modelId="{A773973E-0F72-45C8-9430-64CA066C5ACE}">
      <dsp:nvSpPr>
        <dsp:cNvPr id="0" name=""/>
        <dsp:cNvSpPr/>
      </dsp:nvSpPr>
      <dsp:spPr>
        <a:xfrm>
          <a:off x="1878241" y="634401"/>
          <a:ext cx="4242930" cy="4242930"/>
        </a:xfrm>
        <a:prstGeom prst="blockArc">
          <a:avLst>
            <a:gd name="adj1" fmla="val 16200000"/>
            <a:gd name="adj2" fmla="val 1800000"/>
            <a:gd name="adj3" fmla="val 4640"/>
          </a:avLst>
        </a:prstGeom>
        <a:solidFill>
          <a:srgbClr val="343B3F"/>
        </a:solidFill>
        <a:ln>
          <a:noFill/>
        </a:ln>
        <a:effectLst/>
      </dsp:spPr>
      <dsp:style>
        <a:lnRef idx="0">
          <a:scrgbClr r="0" g="0" b="0"/>
        </a:lnRef>
        <a:fillRef idx="1">
          <a:scrgbClr r="0" g="0" b="0"/>
        </a:fillRef>
        <a:effectRef idx="0">
          <a:scrgbClr r="0" g="0" b="0"/>
        </a:effectRef>
        <a:fontRef idx="minor">
          <a:schemeClr val="lt1"/>
        </a:fontRef>
      </dsp:style>
    </dsp:sp>
    <dsp:sp modelId="{4A2D1D40-0CDB-414C-9B33-3804DB926FDE}">
      <dsp:nvSpPr>
        <dsp:cNvPr id="0" name=""/>
        <dsp:cNvSpPr/>
      </dsp:nvSpPr>
      <dsp:spPr>
        <a:xfrm>
          <a:off x="3023215" y="1779375"/>
          <a:ext cx="1952981" cy="1952981"/>
        </a:xfrm>
        <a:prstGeom prst="ellipse">
          <a:avLst/>
        </a:prstGeom>
        <a:solidFill>
          <a:schemeClr val="bg1"/>
        </a:solidFill>
        <a:ln w="50800" cap="flat" cmpd="sng" algn="ctr">
          <a:solidFill>
            <a:srgbClr val="343B3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2444750">
            <a:lnSpc>
              <a:spcPct val="90000"/>
            </a:lnSpc>
            <a:spcBef>
              <a:spcPct val="0"/>
            </a:spcBef>
            <a:spcAft>
              <a:spcPct val="35000"/>
            </a:spcAft>
            <a:buNone/>
          </a:pPr>
          <a:r>
            <a:rPr lang="fr-FR" sz="5500" kern="1200" dirty="0"/>
            <a:t>user</a:t>
          </a:r>
        </a:p>
      </dsp:txBody>
      <dsp:txXfrm>
        <a:off x="3309222" y="2065382"/>
        <a:ext cx="1380967" cy="1380967"/>
      </dsp:txXfrm>
    </dsp:sp>
    <dsp:sp modelId="{D21334C7-EEA5-4F2B-B114-0FD2E3081B15}">
      <dsp:nvSpPr>
        <dsp:cNvPr id="0" name=""/>
        <dsp:cNvSpPr/>
      </dsp:nvSpPr>
      <dsp:spPr>
        <a:xfrm>
          <a:off x="3316162" y="72"/>
          <a:ext cx="1367087" cy="1367087"/>
        </a:xfrm>
        <a:prstGeom prst="ellipse">
          <a:avLst/>
        </a:prstGeom>
        <a:solidFill>
          <a:schemeClr val="bg1"/>
        </a:solidFill>
        <a:ln w="50800" cap="flat" cmpd="sng" algn="ctr">
          <a:solidFill>
            <a:srgbClr val="343B3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endParaRPr lang="fr-FR" sz="3900" kern="1200" dirty="0">
            <a:solidFill>
              <a:srgbClr val="3399CC"/>
            </a:solidFill>
          </a:endParaRPr>
        </a:p>
      </dsp:txBody>
      <dsp:txXfrm>
        <a:off x="3516367" y="200277"/>
        <a:ext cx="966677" cy="966677"/>
      </dsp:txXfrm>
    </dsp:sp>
    <dsp:sp modelId="{F48549DB-7058-476A-AD2C-8194F4511E9E}">
      <dsp:nvSpPr>
        <dsp:cNvPr id="0" name=""/>
        <dsp:cNvSpPr/>
      </dsp:nvSpPr>
      <dsp:spPr>
        <a:xfrm>
          <a:off x="5110784" y="3108448"/>
          <a:ext cx="1367087" cy="1367087"/>
        </a:xfrm>
        <a:prstGeom prst="ellipse">
          <a:avLst/>
        </a:prstGeom>
        <a:solidFill>
          <a:srgbClr val="FF3788"/>
        </a:solidFill>
        <a:ln w="50800" cap="flat" cmpd="sng" algn="ctr">
          <a:solidFill>
            <a:srgbClr val="343B3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endParaRPr lang="fr-FR" sz="3900" kern="1200" dirty="0"/>
        </a:p>
      </dsp:txBody>
      <dsp:txXfrm>
        <a:off x="5310989" y="3308653"/>
        <a:ext cx="966677" cy="966677"/>
      </dsp:txXfrm>
    </dsp:sp>
    <dsp:sp modelId="{E126DFDF-2117-4C0E-AF09-7F110C70BB42}">
      <dsp:nvSpPr>
        <dsp:cNvPr id="0" name=""/>
        <dsp:cNvSpPr/>
      </dsp:nvSpPr>
      <dsp:spPr>
        <a:xfrm>
          <a:off x="1521541" y="3108448"/>
          <a:ext cx="1367087" cy="1367087"/>
        </a:xfrm>
        <a:prstGeom prst="ellipse">
          <a:avLst/>
        </a:prstGeom>
        <a:solidFill>
          <a:srgbClr val="10BC76"/>
        </a:solidFill>
        <a:ln w="50800" cap="flat" cmpd="sng" algn="ctr">
          <a:solidFill>
            <a:srgbClr val="343B3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fr-FR" sz="3900" b="1" kern="1200" dirty="0">
              <a:latin typeface="Montserrat" panose="00000500000000000000" pitchFamily="50" charset="0"/>
            </a:rPr>
            <a:t>FAI</a:t>
          </a:r>
        </a:p>
      </dsp:txBody>
      <dsp:txXfrm>
        <a:off x="1721746" y="3308653"/>
        <a:ext cx="966677" cy="96667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AFFF-9FC2-4AD9-BAA3-401A8676483A}" type="datetimeFigureOut">
              <a:rPr lang="fr-FR" smtClean="0"/>
              <a:t>20/07/2021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6CFFC-FF56-4CA1-9B23-7D04E2946856}" type="slidenum">
              <a:rPr lang="fr-FR" smtClean="0"/>
              <a:t>‹N°›</a:t>
            </a:fld>
            <a:endParaRPr lang="fr-FR"/>
          </a:p>
        </p:txBody>
      </p:sp>
    </p:spTree>
    <p:extLst>
      <p:ext uri="{BB962C8B-B14F-4D97-AF65-F5344CB8AC3E}">
        <p14:creationId xmlns:p14="http://schemas.microsoft.com/office/powerpoint/2010/main" val="1524039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Introduction : </a:t>
            </a:r>
          </a:p>
          <a:p>
            <a:r>
              <a:rPr lang="fr-FR" u="sng" dirty="0"/>
              <a:t>Rappel</a:t>
            </a:r>
            <a:r>
              <a:rPr lang="fr-FR" dirty="0"/>
              <a:t> : présentation non commerciale + projet réalisé sur le temps libre </a:t>
            </a:r>
          </a:p>
          <a:p>
            <a:r>
              <a:rPr lang="fr-FR" dirty="0"/>
              <a:t>Le but c’est d’échanger avec une personnalité du monde associatif afin de tester cette idée et de recueillir des conseils sur la mise en place de cette idée, à ce stade nous nous interrogeons naturellement sur la faisabilité du projet.</a:t>
            </a:r>
          </a:p>
          <a:p>
            <a:r>
              <a:rPr lang="fr-FR" dirty="0"/>
              <a:t>Dans ce projet Jerem est consultant technique, Alex est UX UI Designer et Nadir est analyste programmeur. </a:t>
            </a:r>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a:t>
            </a:fld>
            <a:endParaRPr lang="fr-FR"/>
          </a:p>
        </p:txBody>
      </p:sp>
    </p:spTree>
    <p:extLst>
      <p:ext uri="{BB962C8B-B14F-4D97-AF65-F5344CB8AC3E}">
        <p14:creationId xmlns:p14="http://schemas.microsoft.com/office/powerpoint/2010/main" val="365689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12</a:t>
            </a:fld>
            <a:endParaRPr lang="fr-FR"/>
          </a:p>
        </p:txBody>
      </p:sp>
    </p:spTree>
    <p:extLst>
      <p:ext uri="{BB962C8B-B14F-4D97-AF65-F5344CB8AC3E}">
        <p14:creationId xmlns:p14="http://schemas.microsoft.com/office/powerpoint/2010/main" val="2547218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13</a:t>
            </a:fld>
            <a:endParaRPr lang="fr-FR"/>
          </a:p>
        </p:txBody>
      </p:sp>
    </p:spTree>
    <p:extLst>
      <p:ext uri="{BB962C8B-B14F-4D97-AF65-F5344CB8AC3E}">
        <p14:creationId xmlns:p14="http://schemas.microsoft.com/office/powerpoint/2010/main" val="3798622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14</a:t>
            </a:fld>
            <a:endParaRPr lang="fr-FR"/>
          </a:p>
        </p:txBody>
      </p:sp>
    </p:spTree>
    <p:extLst>
      <p:ext uri="{BB962C8B-B14F-4D97-AF65-F5344CB8AC3E}">
        <p14:creationId xmlns:p14="http://schemas.microsoft.com/office/powerpoint/2010/main" val="4180979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15</a:t>
            </a:fld>
            <a:endParaRPr lang="fr-FR"/>
          </a:p>
        </p:txBody>
      </p:sp>
    </p:spTree>
    <p:extLst>
      <p:ext uri="{BB962C8B-B14F-4D97-AF65-F5344CB8AC3E}">
        <p14:creationId xmlns:p14="http://schemas.microsoft.com/office/powerpoint/2010/main" val="2636288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16</a:t>
            </a:fld>
            <a:endParaRPr lang="fr-FR"/>
          </a:p>
        </p:txBody>
      </p:sp>
    </p:spTree>
    <p:extLst>
      <p:ext uri="{BB962C8B-B14F-4D97-AF65-F5344CB8AC3E}">
        <p14:creationId xmlns:p14="http://schemas.microsoft.com/office/powerpoint/2010/main" val="3286307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17</a:t>
            </a:fld>
            <a:endParaRPr lang="fr-FR"/>
          </a:p>
        </p:txBody>
      </p:sp>
    </p:spTree>
    <p:extLst>
      <p:ext uri="{BB962C8B-B14F-4D97-AF65-F5344CB8AC3E}">
        <p14:creationId xmlns:p14="http://schemas.microsoft.com/office/powerpoint/2010/main" val="3080584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19</a:t>
            </a:fld>
            <a:endParaRPr lang="fr-FR"/>
          </a:p>
        </p:txBody>
      </p:sp>
    </p:spTree>
    <p:extLst>
      <p:ext uri="{BB962C8B-B14F-4D97-AF65-F5344CB8AC3E}">
        <p14:creationId xmlns:p14="http://schemas.microsoft.com/office/powerpoint/2010/main" val="34459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20</a:t>
            </a:fld>
            <a:endParaRPr lang="fr-FR"/>
          </a:p>
        </p:txBody>
      </p:sp>
    </p:spTree>
    <p:extLst>
      <p:ext uri="{BB962C8B-B14F-4D97-AF65-F5344CB8AC3E}">
        <p14:creationId xmlns:p14="http://schemas.microsoft.com/office/powerpoint/2010/main" val="188897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21</a:t>
            </a:fld>
            <a:endParaRPr lang="fr-FR"/>
          </a:p>
        </p:txBody>
      </p:sp>
    </p:spTree>
    <p:extLst>
      <p:ext uri="{BB962C8B-B14F-4D97-AF65-F5344CB8AC3E}">
        <p14:creationId xmlns:p14="http://schemas.microsoft.com/office/powerpoint/2010/main" val="1791632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23</a:t>
            </a:fld>
            <a:endParaRPr lang="fr-FR"/>
          </a:p>
        </p:txBody>
      </p:sp>
    </p:spTree>
    <p:extLst>
      <p:ext uri="{BB962C8B-B14F-4D97-AF65-F5344CB8AC3E}">
        <p14:creationId xmlns:p14="http://schemas.microsoft.com/office/powerpoint/2010/main" val="314215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Exposé du principe de la solution.</a:t>
            </a:r>
          </a:p>
          <a:p>
            <a:r>
              <a:rPr lang="fr-FR" dirty="0"/>
              <a:t>Objectif : réussir là où es autres on échoué, on s’est donc posé la question de savoir comment certifier la majorité de l’utilisateur sans recourir à des données dites sensibles.</a:t>
            </a:r>
            <a:br>
              <a:rPr lang="fr-FR" dirty="0"/>
            </a:br>
            <a:r>
              <a:rPr lang="fr-FR" dirty="0"/>
              <a:t>La solution que nous proposons aujourd’hui est non intrusive et permet non seulement de protéger les mineurs mais elle garantit l’anonymat des majeurs. </a:t>
            </a:r>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2</a:t>
            </a:fld>
            <a:endParaRPr lang="fr-FR"/>
          </a:p>
        </p:txBody>
      </p:sp>
    </p:spTree>
    <p:extLst>
      <p:ext uri="{BB962C8B-B14F-4D97-AF65-F5344CB8AC3E}">
        <p14:creationId xmlns:p14="http://schemas.microsoft.com/office/powerpoint/2010/main" val="191096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Exposé du principe de la solution.</a:t>
            </a:r>
          </a:p>
          <a:p>
            <a:r>
              <a:rPr lang="fr-FR" dirty="0"/>
              <a:t>Objectif : réussir là où es autres on échoué, on s’est donc posé la question de savoir comment certifier la majorité de l’utilisateur sans recourir à des données dites sensibles.</a:t>
            </a:r>
            <a:br>
              <a:rPr lang="fr-FR" dirty="0"/>
            </a:br>
            <a:r>
              <a:rPr lang="fr-FR" dirty="0"/>
              <a:t>La solution que nous proposons aujourd’hui est non intrusive et permet non seulement de protéger les mineurs mais elle garantit l’anonymat des majeurs. </a:t>
            </a:r>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4</a:t>
            </a:fld>
            <a:endParaRPr lang="fr-FR"/>
          </a:p>
        </p:txBody>
      </p:sp>
    </p:spTree>
    <p:extLst>
      <p:ext uri="{BB962C8B-B14F-4D97-AF65-F5344CB8AC3E}">
        <p14:creationId xmlns:p14="http://schemas.microsoft.com/office/powerpoint/2010/main" val="301610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Exposé du principe de la solution.</a:t>
            </a:r>
          </a:p>
          <a:p>
            <a:r>
              <a:rPr lang="fr-FR" dirty="0"/>
              <a:t>Objectif : réussir là où es autres on échoué, on s’est donc posé la question de savoir comment certifier la majorité de l’utilisateur sans recourir à des données dites sensibles.</a:t>
            </a:r>
            <a:br>
              <a:rPr lang="fr-FR" dirty="0"/>
            </a:br>
            <a:r>
              <a:rPr lang="fr-FR" dirty="0"/>
              <a:t>La solution que nous proposons aujourd’hui est non intrusive et permet non seulement de protéger les mineurs mais elle garantit l’anonymat des majeurs. </a:t>
            </a:r>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5</a:t>
            </a:fld>
            <a:endParaRPr lang="fr-FR"/>
          </a:p>
        </p:txBody>
      </p:sp>
    </p:spTree>
    <p:extLst>
      <p:ext uri="{BB962C8B-B14F-4D97-AF65-F5344CB8AC3E}">
        <p14:creationId xmlns:p14="http://schemas.microsoft.com/office/powerpoint/2010/main" val="2181768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Exposé du principe de la solution.</a:t>
            </a:r>
          </a:p>
          <a:p>
            <a:r>
              <a:rPr lang="fr-FR" dirty="0"/>
              <a:t>Objectif : réussir là où es autres on échoué, on s’est donc posé la question de savoir comment certifier la majorité de l’utilisateur sans recourir à des données dites sensibles.</a:t>
            </a:r>
            <a:br>
              <a:rPr lang="fr-FR" dirty="0"/>
            </a:br>
            <a:r>
              <a:rPr lang="fr-FR" dirty="0"/>
              <a:t>La solution que nous proposons aujourd’hui est non intrusive et permet non seulement de protéger les mineurs mais elle garantit l’anonymat des majeurs. </a:t>
            </a:r>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6</a:t>
            </a:fld>
            <a:endParaRPr lang="fr-FR"/>
          </a:p>
        </p:txBody>
      </p:sp>
    </p:spTree>
    <p:extLst>
      <p:ext uri="{BB962C8B-B14F-4D97-AF65-F5344CB8AC3E}">
        <p14:creationId xmlns:p14="http://schemas.microsoft.com/office/powerpoint/2010/main" val="3818252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solution ne requiert aucune installation de la part de l’utilisateur mais celle-ci nécessite une étroite collaboration entre les acteurs clés du secteur.</a:t>
            </a:r>
          </a:p>
          <a:p>
            <a:r>
              <a:rPr lang="fr-FR" dirty="0"/>
              <a:t>En effet, cette protection visée repose sur une relation entre la solution technique, les opérateurs internet et les sites adultes.</a:t>
            </a:r>
          </a:p>
          <a:p>
            <a:r>
              <a:rPr lang="fr-FR" dirty="0"/>
              <a:t>Plutôt que de développeur une énième solution autonome de type contrôle parental ou autres nous avons imaginé une étroite collaboration avec les FAI dans ce processus de vérification. Leur participation est indispensable concernant la mise en œuvre de ce projet. </a:t>
            </a:r>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7</a:t>
            </a:fld>
            <a:endParaRPr lang="fr-FR"/>
          </a:p>
        </p:txBody>
      </p:sp>
    </p:spTree>
    <p:extLst>
      <p:ext uri="{BB962C8B-B14F-4D97-AF65-F5344CB8AC3E}">
        <p14:creationId xmlns:p14="http://schemas.microsoft.com/office/powerpoint/2010/main" val="12466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Concrètement nous avons imaginé un système d’authentification reposant sur des données existantes via l’abonnement de son opérateur.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8</a:t>
            </a:fld>
            <a:endParaRPr lang="fr-FR"/>
          </a:p>
        </p:txBody>
      </p:sp>
    </p:spTree>
    <p:extLst>
      <p:ext uri="{BB962C8B-B14F-4D97-AF65-F5344CB8AC3E}">
        <p14:creationId xmlns:p14="http://schemas.microsoft.com/office/powerpoint/2010/main" val="59612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User flow explication</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9</a:t>
            </a:fld>
            <a:endParaRPr lang="fr-FR"/>
          </a:p>
        </p:txBody>
      </p:sp>
    </p:spTree>
    <p:extLst>
      <p:ext uri="{BB962C8B-B14F-4D97-AF65-F5344CB8AC3E}">
        <p14:creationId xmlns:p14="http://schemas.microsoft.com/office/powerpoint/2010/main" val="2114472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lnSpc>
                <a:spcPct val="90000"/>
              </a:lnSpc>
              <a:spcBef>
                <a:spcPts val="0"/>
              </a:spcBef>
              <a:spcAft>
                <a:spcPts val="0"/>
              </a:spcAft>
              <a:buClr>
                <a:schemeClr val="dk1"/>
              </a:buClr>
              <a:buSzPct val="100000"/>
              <a:buNone/>
            </a:pPr>
            <a:r>
              <a:rPr lang="fr-FR" b="0" dirty="0"/>
              <a:t>Démo</a:t>
            </a:r>
          </a:p>
          <a:p>
            <a:pPr marL="26670" lvl="0" indent="0" algn="l" rtl="0">
              <a:lnSpc>
                <a:spcPct val="90000"/>
              </a:lnSpc>
              <a:spcBef>
                <a:spcPts val="1000"/>
              </a:spcBef>
              <a:spcAft>
                <a:spcPts val="0"/>
              </a:spcAft>
              <a:buClr>
                <a:schemeClr val="dk1"/>
              </a:buClr>
              <a:buSzPct val="100000"/>
              <a:buFont typeface="Calibri"/>
              <a:buNone/>
            </a:pPr>
            <a:endParaRPr lang="fr-FR" dirty="0"/>
          </a:p>
          <a:p>
            <a:pPr marL="13335" lvl="0" indent="0" algn="l" rtl="0">
              <a:lnSpc>
                <a:spcPct val="90000"/>
              </a:lnSpc>
              <a:spcBef>
                <a:spcPts val="1000"/>
              </a:spcBef>
              <a:spcAft>
                <a:spcPts val="0"/>
              </a:spcAft>
              <a:buClr>
                <a:schemeClr val="dk1"/>
              </a:buClr>
              <a:buSzPct val="10000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11</a:t>
            </a:fld>
            <a:endParaRPr lang="fr-FR"/>
          </a:p>
        </p:txBody>
      </p:sp>
    </p:spTree>
    <p:extLst>
      <p:ext uri="{BB962C8B-B14F-4D97-AF65-F5344CB8AC3E}">
        <p14:creationId xmlns:p14="http://schemas.microsoft.com/office/powerpoint/2010/main" val="1530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5D649-7D1B-4E8C-B1C9-C80C6712AB9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F942453-8F4D-4960-9B00-6B967701D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45DB3DD-513E-4EA8-B590-13FB24C60645}"/>
              </a:ext>
            </a:extLst>
          </p:cNvPr>
          <p:cNvSpPr>
            <a:spLocks noGrp="1"/>
          </p:cNvSpPr>
          <p:nvPr>
            <p:ph type="dt" sz="half" idx="10"/>
          </p:nvPr>
        </p:nvSpPr>
        <p:spPr/>
        <p:txBody>
          <a:bodyPr/>
          <a:lstStyle/>
          <a:p>
            <a:fld id="{C48AEBE0-9EB4-4E00-B7E2-B7CEAC1B5857}" type="datetime1">
              <a:rPr lang="fr-FR" smtClean="0"/>
              <a:t>20/07/2021</a:t>
            </a:fld>
            <a:endParaRPr lang="fr-FR"/>
          </a:p>
        </p:txBody>
      </p:sp>
      <p:sp>
        <p:nvSpPr>
          <p:cNvPr id="5" name="Espace réservé du pied de page 4">
            <a:extLst>
              <a:ext uri="{FF2B5EF4-FFF2-40B4-BE49-F238E27FC236}">
                <a16:creationId xmlns:a16="http://schemas.microsoft.com/office/drawing/2014/main" id="{071B2991-DACB-4E00-90AF-465C57355239}"/>
              </a:ext>
            </a:extLst>
          </p:cNvPr>
          <p:cNvSpPr>
            <a:spLocks noGrp="1"/>
          </p:cNvSpPr>
          <p:nvPr>
            <p:ph type="ftr" sz="quarter" idx="11"/>
          </p:nvPr>
        </p:nvSpPr>
        <p:spPr/>
        <p:txBody>
          <a:bodyPr/>
          <a:lstStyle/>
          <a:p>
            <a:r>
              <a:rPr lang="fr-FR"/>
              <a:t>Document strictement confidentiel - le 08/04/2021</a:t>
            </a:r>
          </a:p>
        </p:txBody>
      </p:sp>
      <p:sp>
        <p:nvSpPr>
          <p:cNvPr id="6" name="Espace réservé du numéro de diapositive 5">
            <a:extLst>
              <a:ext uri="{FF2B5EF4-FFF2-40B4-BE49-F238E27FC236}">
                <a16:creationId xmlns:a16="http://schemas.microsoft.com/office/drawing/2014/main" id="{49337525-E88D-4045-8222-35F4AB50A776}"/>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3234430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E9CB0-6E69-4F81-A307-D86E735891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4555FA2-1B19-4385-A998-EBED90EAFE3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BE839D-272A-43E2-AA02-5F617FA1E46E}"/>
              </a:ext>
            </a:extLst>
          </p:cNvPr>
          <p:cNvSpPr>
            <a:spLocks noGrp="1"/>
          </p:cNvSpPr>
          <p:nvPr>
            <p:ph type="dt" sz="half" idx="10"/>
          </p:nvPr>
        </p:nvSpPr>
        <p:spPr/>
        <p:txBody>
          <a:bodyPr/>
          <a:lstStyle/>
          <a:p>
            <a:fld id="{5E5249BB-6FBD-4893-9232-8879E91949E6}" type="datetime1">
              <a:rPr lang="fr-FR" smtClean="0"/>
              <a:t>20/07/2021</a:t>
            </a:fld>
            <a:endParaRPr lang="fr-FR"/>
          </a:p>
        </p:txBody>
      </p:sp>
      <p:sp>
        <p:nvSpPr>
          <p:cNvPr id="5" name="Espace réservé du pied de page 4">
            <a:extLst>
              <a:ext uri="{FF2B5EF4-FFF2-40B4-BE49-F238E27FC236}">
                <a16:creationId xmlns:a16="http://schemas.microsoft.com/office/drawing/2014/main" id="{B6F3E0F8-4FC9-4030-9F99-ACB6B920FBA8}"/>
              </a:ext>
            </a:extLst>
          </p:cNvPr>
          <p:cNvSpPr>
            <a:spLocks noGrp="1"/>
          </p:cNvSpPr>
          <p:nvPr>
            <p:ph type="ftr" sz="quarter" idx="11"/>
          </p:nvPr>
        </p:nvSpPr>
        <p:spPr/>
        <p:txBody>
          <a:bodyPr/>
          <a:lstStyle/>
          <a:p>
            <a:r>
              <a:rPr lang="fr-FR"/>
              <a:t>Document strictement confidentiel - le 08/04/2021</a:t>
            </a:r>
          </a:p>
        </p:txBody>
      </p:sp>
      <p:sp>
        <p:nvSpPr>
          <p:cNvPr id="6" name="Espace réservé du numéro de diapositive 5">
            <a:extLst>
              <a:ext uri="{FF2B5EF4-FFF2-40B4-BE49-F238E27FC236}">
                <a16:creationId xmlns:a16="http://schemas.microsoft.com/office/drawing/2014/main" id="{3804D448-8903-4258-883F-59FC1EB7E536}"/>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404591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A69B3FE-B58E-4184-99F9-189C8B01F7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959104-CD57-403C-B20A-211DD656C29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5415D6-A374-4DED-B188-BD6D4B81D2FC}"/>
              </a:ext>
            </a:extLst>
          </p:cNvPr>
          <p:cNvSpPr>
            <a:spLocks noGrp="1"/>
          </p:cNvSpPr>
          <p:nvPr>
            <p:ph type="dt" sz="half" idx="10"/>
          </p:nvPr>
        </p:nvSpPr>
        <p:spPr/>
        <p:txBody>
          <a:bodyPr/>
          <a:lstStyle/>
          <a:p>
            <a:fld id="{62128684-580A-4A08-8AD6-F8D7EBC50990}" type="datetime1">
              <a:rPr lang="fr-FR" smtClean="0"/>
              <a:t>20/07/2021</a:t>
            </a:fld>
            <a:endParaRPr lang="fr-FR"/>
          </a:p>
        </p:txBody>
      </p:sp>
      <p:sp>
        <p:nvSpPr>
          <p:cNvPr id="5" name="Espace réservé du pied de page 4">
            <a:extLst>
              <a:ext uri="{FF2B5EF4-FFF2-40B4-BE49-F238E27FC236}">
                <a16:creationId xmlns:a16="http://schemas.microsoft.com/office/drawing/2014/main" id="{FC7DC34E-A10B-466A-9998-629135DA04FD}"/>
              </a:ext>
            </a:extLst>
          </p:cNvPr>
          <p:cNvSpPr>
            <a:spLocks noGrp="1"/>
          </p:cNvSpPr>
          <p:nvPr>
            <p:ph type="ftr" sz="quarter" idx="11"/>
          </p:nvPr>
        </p:nvSpPr>
        <p:spPr/>
        <p:txBody>
          <a:bodyPr/>
          <a:lstStyle/>
          <a:p>
            <a:r>
              <a:rPr lang="fr-FR"/>
              <a:t>Document strictement confidentiel - le 08/04/2021</a:t>
            </a:r>
          </a:p>
        </p:txBody>
      </p:sp>
      <p:sp>
        <p:nvSpPr>
          <p:cNvPr id="6" name="Espace réservé du numéro de diapositive 5">
            <a:extLst>
              <a:ext uri="{FF2B5EF4-FFF2-40B4-BE49-F238E27FC236}">
                <a16:creationId xmlns:a16="http://schemas.microsoft.com/office/drawing/2014/main" id="{6D5C5D24-06F4-4B78-8CE8-B5EF40CDB951}"/>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346170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388487-488E-4138-B81A-92E1136127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65EC6E4-DFCA-46E1-82D5-B36ADA307AA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528B10-D3B8-43BD-8AF0-B85789808372}"/>
              </a:ext>
            </a:extLst>
          </p:cNvPr>
          <p:cNvSpPr>
            <a:spLocks noGrp="1"/>
          </p:cNvSpPr>
          <p:nvPr>
            <p:ph type="dt" sz="half" idx="10"/>
          </p:nvPr>
        </p:nvSpPr>
        <p:spPr/>
        <p:txBody>
          <a:bodyPr/>
          <a:lstStyle/>
          <a:p>
            <a:fld id="{1A3523B9-4AAC-47BA-9E81-D6CD00310454}" type="datetime1">
              <a:rPr lang="fr-FR" smtClean="0"/>
              <a:t>20/07/2021</a:t>
            </a:fld>
            <a:endParaRPr lang="fr-FR"/>
          </a:p>
        </p:txBody>
      </p:sp>
      <p:sp>
        <p:nvSpPr>
          <p:cNvPr id="5" name="Espace réservé du pied de page 4">
            <a:extLst>
              <a:ext uri="{FF2B5EF4-FFF2-40B4-BE49-F238E27FC236}">
                <a16:creationId xmlns:a16="http://schemas.microsoft.com/office/drawing/2014/main" id="{452B92BB-0394-4449-A74E-ED29705434D9}"/>
              </a:ext>
            </a:extLst>
          </p:cNvPr>
          <p:cNvSpPr>
            <a:spLocks noGrp="1"/>
          </p:cNvSpPr>
          <p:nvPr>
            <p:ph type="ftr" sz="quarter" idx="11"/>
          </p:nvPr>
        </p:nvSpPr>
        <p:spPr/>
        <p:txBody>
          <a:bodyPr/>
          <a:lstStyle/>
          <a:p>
            <a:r>
              <a:rPr lang="fr-FR"/>
              <a:t>Document strictement confidentiel - le 08/04/2021</a:t>
            </a:r>
          </a:p>
        </p:txBody>
      </p:sp>
      <p:sp>
        <p:nvSpPr>
          <p:cNvPr id="6" name="Espace réservé du numéro de diapositive 5">
            <a:extLst>
              <a:ext uri="{FF2B5EF4-FFF2-40B4-BE49-F238E27FC236}">
                <a16:creationId xmlns:a16="http://schemas.microsoft.com/office/drawing/2014/main" id="{017BC80C-EAFF-43CA-A6D7-0440FB31E75B}"/>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414083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E7D2A-F5E0-437B-8AE3-682B740E671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A2D142B-84E2-4E82-9C58-474E47A515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B0C6881-851A-4BA7-A584-A95A347DC630}"/>
              </a:ext>
            </a:extLst>
          </p:cNvPr>
          <p:cNvSpPr>
            <a:spLocks noGrp="1"/>
          </p:cNvSpPr>
          <p:nvPr>
            <p:ph type="dt" sz="half" idx="10"/>
          </p:nvPr>
        </p:nvSpPr>
        <p:spPr/>
        <p:txBody>
          <a:bodyPr/>
          <a:lstStyle/>
          <a:p>
            <a:fld id="{1301AC10-896E-4AFC-A899-E06C89AF2F53}" type="datetime1">
              <a:rPr lang="fr-FR" smtClean="0"/>
              <a:t>20/07/2021</a:t>
            </a:fld>
            <a:endParaRPr lang="fr-FR"/>
          </a:p>
        </p:txBody>
      </p:sp>
      <p:sp>
        <p:nvSpPr>
          <p:cNvPr id="5" name="Espace réservé du pied de page 4">
            <a:extLst>
              <a:ext uri="{FF2B5EF4-FFF2-40B4-BE49-F238E27FC236}">
                <a16:creationId xmlns:a16="http://schemas.microsoft.com/office/drawing/2014/main" id="{6D10A938-7132-46BB-9D16-0D8A430D29C8}"/>
              </a:ext>
            </a:extLst>
          </p:cNvPr>
          <p:cNvSpPr>
            <a:spLocks noGrp="1"/>
          </p:cNvSpPr>
          <p:nvPr>
            <p:ph type="ftr" sz="quarter" idx="11"/>
          </p:nvPr>
        </p:nvSpPr>
        <p:spPr/>
        <p:txBody>
          <a:bodyPr/>
          <a:lstStyle/>
          <a:p>
            <a:r>
              <a:rPr lang="fr-FR"/>
              <a:t>Document strictement confidentiel - le 08/04/2021</a:t>
            </a:r>
          </a:p>
        </p:txBody>
      </p:sp>
      <p:sp>
        <p:nvSpPr>
          <p:cNvPr id="6" name="Espace réservé du numéro de diapositive 5">
            <a:extLst>
              <a:ext uri="{FF2B5EF4-FFF2-40B4-BE49-F238E27FC236}">
                <a16:creationId xmlns:a16="http://schemas.microsoft.com/office/drawing/2014/main" id="{44C2EF2D-BC0A-4D98-B4CC-20BF6E69FE9D}"/>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3343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91FA9C-8FA4-4F23-97F6-9D4C4146BDF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F82A859-DFAC-4FB8-932F-D4BAC83E380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D0DE095-D20D-429A-8B82-4DA39B0D7D8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368E2AC-D09C-44F4-B644-7A6F371A8797}"/>
              </a:ext>
            </a:extLst>
          </p:cNvPr>
          <p:cNvSpPr>
            <a:spLocks noGrp="1"/>
          </p:cNvSpPr>
          <p:nvPr>
            <p:ph type="dt" sz="half" idx="10"/>
          </p:nvPr>
        </p:nvSpPr>
        <p:spPr/>
        <p:txBody>
          <a:bodyPr/>
          <a:lstStyle/>
          <a:p>
            <a:fld id="{0448B40C-11F4-405E-9D68-CDCB361A1DA6}" type="datetime1">
              <a:rPr lang="fr-FR" smtClean="0"/>
              <a:t>20/07/2021</a:t>
            </a:fld>
            <a:endParaRPr lang="fr-FR"/>
          </a:p>
        </p:txBody>
      </p:sp>
      <p:sp>
        <p:nvSpPr>
          <p:cNvPr id="6" name="Espace réservé du pied de page 5">
            <a:extLst>
              <a:ext uri="{FF2B5EF4-FFF2-40B4-BE49-F238E27FC236}">
                <a16:creationId xmlns:a16="http://schemas.microsoft.com/office/drawing/2014/main" id="{2170B3BD-DFD4-42F1-82C0-BD3737C15956}"/>
              </a:ext>
            </a:extLst>
          </p:cNvPr>
          <p:cNvSpPr>
            <a:spLocks noGrp="1"/>
          </p:cNvSpPr>
          <p:nvPr>
            <p:ph type="ftr" sz="quarter" idx="11"/>
          </p:nvPr>
        </p:nvSpPr>
        <p:spPr/>
        <p:txBody>
          <a:bodyPr/>
          <a:lstStyle/>
          <a:p>
            <a:r>
              <a:rPr lang="fr-FR"/>
              <a:t>Document strictement confidentiel - le 08/04/2021</a:t>
            </a:r>
          </a:p>
        </p:txBody>
      </p:sp>
      <p:sp>
        <p:nvSpPr>
          <p:cNvPr id="7" name="Espace réservé du numéro de diapositive 6">
            <a:extLst>
              <a:ext uri="{FF2B5EF4-FFF2-40B4-BE49-F238E27FC236}">
                <a16:creationId xmlns:a16="http://schemas.microsoft.com/office/drawing/2014/main" id="{9E5A0A09-47D9-4A7F-AEE0-D41AA3E61748}"/>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73938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38C678-8E04-4904-BEEC-A4C1EB3B390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822DCF9-237D-4524-BF9B-F4B0060E5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9E532E9-3386-4871-8553-322E23FF1DD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FBE0401-6339-4F77-BEAB-0B8BE8C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CE7C76-BF6C-4D22-81E6-182CCFB3FEA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55D00AC-9388-45A5-84F9-96E44B0FF17E}"/>
              </a:ext>
            </a:extLst>
          </p:cNvPr>
          <p:cNvSpPr>
            <a:spLocks noGrp="1"/>
          </p:cNvSpPr>
          <p:nvPr>
            <p:ph type="dt" sz="half" idx="10"/>
          </p:nvPr>
        </p:nvSpPr>
        <p:spPr/>
        <p:txBody>
          <a:bodyPr/>
          <a:lstStyle/>
          <a:p>
            <a:fld id="{49208F34-2DEA-4A8D-9DE1-EE1700684399}" type="datetime1">
              <a:rPr lang="fr-FR" smtClean="0"/>
              <a:t>20/07/2021</a:t>
            </a:fld>
            <a:endParaRPr lang="fr-FR"/>
          </a:p>
        </p:txBody>
      </p:sp>
      <p:sp>
        <p:nvSpPr>
          <p:cNvPr id="8" name="Espace réservé du pied de page 7">
            <a:extLst>
              <a:ext uri="{FF2B5EF4-FFF2-40B4-BE49-F238E27FC236}">
                <a16:creationId xmlns:a16="http://schemas.microsoft.com/office/drawing/2014/main" id="{19BB58A4-C5C7-479D-83BE-E69FF1A42F5E}"/>
              </a:ext>
            </a:extLst>
          </p:cNvPr>
          <p:cNvSpPr>
            <a:spLocks noGrp="1"/>
          </p:cNvSpPr>
          <p:nvPr>
            <p:ph type="ftr" sz="quarter" idx="11"/>
          </p:nvPr>
        </p:nvSpPr>
        <p:spPr/>
        <p:txBody>
          <a:bodyPr/>
          <a:lstStyle/>
          <a:p>
            <a:r>
              <a:rPr lang="fr-FR"/>
              <a:t>Document strictement confidentiel - le 08/04/2021</a:t>
            </a:r>
          </a:p>
        </p:txBody>
      </p:sp>
      <p:sp>
        <p:nvSpPr>
          <p:cNvPr id="9" name="Espace réservé du numéro de diapositive 8">
            <a:extLst>
              <a:ext uri="{FF2B5EF4-FFF2-40B4-BE49-F238E27FC236}">
                <a16:creationId xmlns:a16="http://schemas.microsoft.com/office/drawing/2014/main" id="{E52ECC39-C8E8-4317-9FF3-46695CC5EE46}"/>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25757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4F30A4-0186-43FD-B1DB-04187B8E6C0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A487D2C-4268-493D-B487-D5A5BF9808A8}"/>
              </a:ext>
            </a:extLst>
          </p:cNvPr>
          <p:cNvSpPr>
            <a:spLocks noGrp="1"/>
          </p:cNvSpPr>
          <p:nvPr>
            <p:ph type="dt" sz="half" idx="10"/>
          </p:nvPr>
        </p:nvSpPr>
        <p:spPr/>
        <p:txBody>
          <a:bodyPr/>
          <a:lstStyle/>
          <a:p>
            <a:fld id="{1C8768C4-E61E-441F-8E9A-F0D68F8C39FE}" type="datetime1">
              <a:rPr lang="fr-FR" smtClean="0"/>
              <a:t>20/07/2021</a:t>
            </a:fld>
            <a:endParaRPr lang="fr-FR"/>
          </a:p>
        </p:txBody>
      </p:sp>
      <p:sp>
        <p:nvSpPr>
          <p:cNvPr id="4" name="Espace réservé du pied de page 3">
            <a:extLst>
              <a:ext uri="{FF2B5EF4-FFF2-40B4-BE49-F238E27FC236}">
                <a16:creationId xmlns:a16="http://schemas.microsoft.com/office/drawing/2014/main" id="{472DA76A-05AA-4E8F-8BCE-04BE67AF6567}"/>
              </a:ext>
            </a:extLst>
          </p:cNvPr>
          <p:cNvSpPr>
            <a:spLocks noGrp="1"/>
          </p:cNvSpPr>
          <p:nvPr>
            <p:ph type="ftr" sz="quarter" idx="11"/>
          </p:nvPr>
        </p:nvSpPr>
        <p:spPr/>
        <p:txBody>
          <a:bodyPr/>
          <a:lstStyle/>
          <a:p>
            <a:r>
              <a:rPr lang="fr-FR"/>
              <a:t>Document strictement confidentiel - le 08/04/2021</a:t>
            </a:r>
          </a:p>
        </p:txBody>
      </p:sp>
      <p:sp>
        <p:nvSpPr>
          <p:cNvPr id="5" name="Espace réservé du numéro de diapositive 4">
            <a:extLst>
              <a:ext uri="{FF2B5EF4-FFF2-40B4-BE49-F238E27FC236}">
                <a16:creationId xmlns:a16="http://schemas.microsoft.com/office/drawing/2014/main" id="{5188FBF4-F0B2-48A3-B1B2-E92536DCAC09}"/>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421526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1EC12E8-43E4-4FD0-B7D5-206A3F4E0A73}"/>
              </a:ext>
            </a:extLst>
          </p:cNvPr>
          <p:cNvSpPr>
            <a:spLocks noGrp="1"/>
          </p:cNvSpPr>
          <p:nvPr>
            <p:ph type="dt" sz="half" idx="10"/>
          </p:nvPr>
        </p:nvSpPr>
        <p:spPr/>
        <p:txBody>
          <a:bodyPr/>
          <a:lstStyle/>
          <a:p>
            <a:fld id="{21E61615-6282-419E-9962-E62715BBAF60}" type="datetime1">
              <a:rPr lang="fr-FR" smtClean="0"/>
              <a:t>20/07/2021</a:t>
            </a:fld>
            <a:endParaRPr lang="fr-FR"/>
          </a:p>
        </p:txBody>
      </p:sp>
      <p:sp>
        <p:nvSpPr>
          <p:cNvPr id="3" name="Espace réservé du pied de page 2">
            <a:extLst>
              <a:ext uri="{FF2B5EF4-FFF2-40B4-BE49-F238E27FC236}">
                <a16:creationId xmlns:a16="http://schemas.microsoft.com/office/drawing/2014/main" id="{30A5D25F-0963-4E09-A4DB-E67FA1CAA992}"/>
              </a:ext>
            </a:extLst>
          </p:cNvPr>
          <p:cNvSpPr>
            <a:spLocks noGrp="1"/>
          </p:cNvSpPr>
          <p:nvPr>
            <p:ph type="ftr" sz="quarter" idx="11"/>
          </p:nvPr>
        </p:nvSpPr>
        <p:spPr/>
        <p:txBody>
          <a:bodyPr/>
          <a:lstStyle/>
          <a:p>
            <a:r>
              <a:rPr lang="fr-FR"/>
              <a:t>Document strictement confidentiel - le 08/04/2021</a:t>
            </a:r>
          </a:p>
        </p:txBody>
      </p:sp>
      <p:sp>
        <p:nvSpPr>
          <p:cNvPr id="4" name="Espace réservé du numéro de diapositive 3">
            <a:extLst>
              <a:ext uri="{FF2B5EF4-FFF2-40B4-BE49-F238E27FC236}">
                <a16:creationId xmlns:a16="http://schemas.microsoft.com/office/drawing/2014/main" id="{E8DDECF5-61A3-4D13-81EF-C387A997DAB6}"/>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379075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293C73-304F-4764-AA38-420E829FF69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C022A1C-C496-407E-8830-D8F4670AC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5E3A67E-D978-4120-A41A-891038623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806EA8-66A6-4C46-BCB4-4F91CD6A4634}"/>
              </a:ext>
            </a:extLst>
          </p:cNvPr>
          <p:cNvSpPr>
            <a:spLocks noGrp="1"/>
          </p:cNvSpPr>
          <p:nvPr>
            <p:ph type="dt" sz="half" idx="10"/>
          </p:nvPr>
        </p:nvSpPr>
        <p:spPr/>
        <p:txBody>
          <a:bodyPr/>
          <a:lstStyle/>
          <a:p>
            <a:fld id="{62734B6B-6862-4842-BF67-55E6D6396BA2}" type="datetime1">
              <a:rPr lang="fr-FR" smtClean="0"/>
              <a:t>20/07/2021</a:t>
            </a:fld>
            <a:endParaRPr lang="fr-FR"/>
          </a:p>
        </p:txBody>
      </p:sp>
      <p:sp>
        <p:nvSpPr>
          <p:cNvPr id="6" name="Espace réservé du pied de page 5">
            <a:extLst>
              <a:ext uri="{FF2B5EF4-FFF2-40B4-BE49-F238E27FC236}">
                <a16:creationId xmlns:a16="http://schemas.microsoft.com/office/drawing/2014/main" id="{8ABE403E-8691-4D86-BF86-69D13ABA996D}"/>
              </a:ext>
            </a:extLst>
          </p:cNvPr>
          <p:cNvSpPr>
            <a:spLocks noGrp="1"/>
          </p:cNvSpPr>
          <p:nvPr>
            <p:ph type="ftr" sz="quarter" idx="11"/>
          </p:nvPr>
        </p:nvSpPr>
        <p:spPr/>
        <p:txBody>
          <a:bodyPr/>
          <a:lstStyle/>
          <a:p>
            <a:r>
              <a:rPr lang="fr-FR"/>
              <a:t>Document strictement confidentiel - le 08/04/2021</a:t>
            </a:r>
          </a:p>
        </p:txBody>
      </p:sp>
      <p:sp>
        <p:nvSpPr>
          <p:cNvPr id="7" name="Espace réservé du numéro de diapositive 6">
            <a:extLst>
              <a:ext uri="{FF2B5EF4-FFF2-40B4-BE49-F238E27FC236}">
                <a16:creationId xmlns:a16="http://schemas.microsoft.com/office/drawing/2014/main" id="{A63353C2-895A-4EA8-8954-549E159BF259}"/>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13526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01892-2CE5-492C-86B3-662FA50C748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6E041C8-0918-493D-A494-6C21A0D065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DB151C-C9FD-4098-B059-67FD2A036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38E3609-E366-47EB-B69D-B4F4667DCB06}"/>
              </a:ext>
            </a:extLst>
          </p:cNvPr>
          <p:cNvSpPr>
            <a:spLocks noGrp="1"/>
          </p:cNvSpPr>
          <p:nvPr>
            <p:ph type="dt" sz="half" idx="10"/>
          </p:nvPr>
        </p:nvSpPr>
        <p:spPr/>
        <p:txBody>
          <a:bodyPr/>
          <a:lstStyle/>
          <a:p>
            <a:fld id="{9DFE3CAC-1D69-4FE1-9176-27377E83A9E5}" type="datetime1">
              <a:rPr lang="fr-FR" smtClean="0"/>
              <a:t>20/07/2021</a:t>
            </a:fld>
            <a:endParaRPr lang="fr-FR"/>
          </a:p>
        </p:txBody>
      </p:sp>
      <p:sp>
        <p:nvSpPr>
          <p:cNvPr id="6" name="Espace réservé du pied de page 5">
            <a:extLst>
              <a:ext uri="{FF2B5EF4-FFF2-40B4-BE49-F238E27FC236}">
                <a16:creationId xmlns:a16="http://schemas.microsoft.com/office/drawing/2014/main" id="{2AE6E27D-AEAE-4DDB-B5BA-93CB0CF67E29}"/>
              </a:ext>
            </a:extLst>
          </p:cNvPr>
          <p:cNvSpPr>
            <a:spLocks noGrp="1"/>
          </p:cNvSpPr>
          <p:nvPr>
            <p:ph type="ftr" sz="quarter" idx="11"/>
          </p:nvPr>
        </p:nvSpPr>
        <p:spPr/>
        <p:txBody>
          <a:bodyPr/>
          <a:lstStyle/>
          <a:p>
            <a:r>
              <a:rPr lang="fr-FR"/>
              <a:t>Document strictement confidentiel - le 08/04/2021</a:t>
            </a:r>
          </a:p>
        </p:txBody>
      </p:sp>
      <p:sp>
        <p:nvSpPr>
          <p:cNvPr id="7" name="Espace réservé du numéro de diapositive 6">
            <a:extLst>
              <a:ext uri="{FF2B5EF4-FFF2-40B4-BE49-F238E27FC236}">
                <a16:creationId xmlns:a16="http://schemas.microsoft.com/office/drawing/2014/main" id="{FAC8506B-92B5-40F9-9779-6434F41C383E}"/>
              </a:ext>
            </a:extLst>
          </p:cNvPr>
          <p:cNvSpPr>
            <a:spLocks noGrp="1"/>
          </p:cNvSpPr>
          <p:nvPr>
            <p:ph type="sldNum" sz="quarter" idx="12"/>
          </p:nvPr>
        </p:nvSpPr>
        <p:spPr/>
        <p:txBody>
          <a:bodyPr/>
          <a:lstStyle/>
          <a:p>
            <a:fld id="{F3D3945E-8E78-4FBA-8CAC-DDD48E31306D}" type="slidenum">
              <a:rPr lang="fr-FR" smtClean="0"/>
              <a:t>‹N°›</a:t>
            </a:fld>
            <a:endParaRPr lang="fr-FR"/>
          </a:p>
        </p:txBody>
      </p:sp>
    </p:spTree>
    <p:extLst>
      <p:ext uri="{BB962C8B-B14F-4D97-AF65-F5344CB8AC3E}">
        <p14:creationId xmlns:p14="http://schemas.microsoft.com/office/powerpoint/2010/main" val="395540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1F1DEE-A363-46BF-981F-D3AF9AEF7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46DEB84-5A56-4E17-9E9E-C322BCF0B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8856B04-BA4A-4F57-9C2B-B74886193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0B9B9-7794-4B04-B81C-E418284DE63B}" type="datetime1">
              <a:rPr lang="fr-FR" smtClean="0"/>
              <a:t>20/07/2021</a:t>
            </a:fld>
            <a:endParaRPr lang="fr-FR"/>
          </a:p>
        </p:txBody>
      </p:sp>
      <p:sp>
        <p:nvSpPr>
          <p:cNvPr id="5" name="Espace réservé du pied de page 4">
            <a:extLst>
              <a:ext uri="{FF2B5EF4-FFF2-40B4-BE49-F238E27FC236}">
                <a16:creationId xmlns:a16="http://schemas.microsoft.com/office/drawing/2014/main" id="{EE82AB3E-A7FD-4156-8D28-38711A031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Document strictement confidentiel - le 08/04/2021</a:t>
            </a:r>
          </a:p>
        </p:txBody>
      </p:sp>
      <p:sp>
        <p:nvSpPr>
          <p:cNvPr id="6" name="Espace réservé du numéro de diapositive 5">
            <a:extLst>
              <a:ext uri="{FF2B5EF4-FFF2-40B4-BE49-F238E27FC236}">
                <a16:creationId xmlns:a16="http://schemas.microsoft.com/office/drawing/2014/main" id="{20CE6C1C-AE36-4732-A5CC-CB6E037437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3945E-8E78-4FBA-8CAC-DDD48E31306D}" type="slidenum">
              <a:rPr lang="fr-FR" smtClean="0"/>
              <a:t>‹N°›</a:t>
            </a:fld>
            <a:endParaRPr lang="fr-FR"/>
          </a:p>
        </p:txBody>
      </p:sp>
    </p:spTree>
    <p:extLst>
      <p:ext uri="{BB962C8B-B14F-4D97-AF65-F5344CB8AC3E}">
        <p14:creationId xmlns:p14="http://schemas.microsoft.com/office/powerpoint/2010/main" val="4084569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9.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hyperlink" Target="https://jeprotegemonenfant.gouv.fr/"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svg"/><Relationship Id="rId4" Type="http://schemas.openxmlformats.org/officeDocument/2006/relationships/diagramLayout" Target="../diagrams/layout1.xml"/><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A5719-AD9D-47C8-945E-AA14E1170B5A}"/>
              </a:ext>
            </a:extLst>
          </p:cNvPr>
          <p:cNvSpPr/>
          <p:nvPr/>
        </p:nvSpPr>
        <p:spPr>
          <a:xfrm>
            <a:off x="-1" y="0"/>
            <a:ext cx="1205345" cy="6858000"/>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9" name="Groupe 18">
            <a:extLst>
              <a:ext uri="{FF2B5EF4-FFF2-40B4-BE49-F238E27FC236}">
                <a16:creationId xmlns:a16="http://schemas.microsoft.com/office/drawing/2014/main" id="{88EC51B9-9974-4B59-90CB-C5642323F406}"/>
              </a:ext>
            </a:extLst>
          </p:cNvPr>
          <p:cNvGrpSpPr/>
          <p:nvPr/>
        </p:nvGrpSpPr>
        <p:grpSpPr>
          <a:xfrm>
            <a:off x="1912634" y="2690336"/>
            <a:ext cx="8773087" cy="3192231"/>
            <a:chOff x="1912634" y="2690336"/>
            <a:chExt cx="8773087" cy="3192231"/>
          </a:xfrm>
        </p:grpSpPr>
        <p:sp>
          <p:nvSpPr>
            <p:cNvPr id="4" name="ZoneTexte 3">
              <a:extLst>
                <a:ext uri="{FF2B5EF4-FFF2-40B4-BE49-F238E27FC236}">
                  <a16:creationId xmlns:a16="http://schemas.microsoft.com/office/drawing/2014/main" id="{FE2E44BD-7EFA-4446-9EEE-CFF41CFC761F}"/>
                </a:ext>
              </a:extLst>
            </p:cNvPr>
            <p:cNvSpPr txBox="1"/>
            <p:nvPr/>
          </p:nvSpPr>
          <p:spPr>
            <a:xfrm>
              <a:off x="1912634" y="2690336"/>
              <a:ext cx="8773087" cy="1415772"/>
            </a:xfrm>
            <a:prstGeom prst="rect">
              <a:avLst/>
            </a:prstGeom>
            <a:noFill/>
          </p:spPr>
          <p:txBody>
            <a:bodyPr wrap="square" rtlCol="0">
              <a:spAutoFit/>
            </a:bodyPr>
            <a:lstStyle/>
            <a:p>
              <a:r>
                <a:rPr lang="fr-FR" sz="6600" b="1" dirty="0">
                  <a:solidFill>
                    <a:srgbClr val="3399CC"/>
                  </a:solidFill>
                  <a:latin typeface="Montserrat" panose="00000500000000000000" pitchFamily="50" charset="0"/>
                </a:rPr>
                <a:t>Age Verification</a:t>
              </a:r>
            </a:p>
            <a:p>
              <a:r>
                <a:rPr lang="fr-FR" sz="2000" b="1" dirty="0">
                  <a:solidFill>
                    <a:srgbClr val="343B3F"/>
                  </a:solidFill>
                  <a:latin typeface="Montserrat" panose="00000500000000000000" pitchFamily="50" charset="0"/>
                </a:rPr>
                <a:t>Solution de protection des mineurs sur internet en France</a:t>
              </a:r>
            </a:p>
          </p:txBody>
        </p:sp>
        <p:sp>
          <p:nvSpPr>
            <p:cNvPr id="7" name="ZoneTexte 6">
              <a:extLst>
                <a:ext uri="{FF2B5EF4-FFF2-40B4-BE49-F238E27FC236}">
                  <a16:creationId xmlns:a16="http://schemas.microsoft.com/office/drawing/2014/main" id="{78ED31CF-CA6D-4457-8F57-05FEA053F89C}"/>
                </a:ext>
              </a:extLst>
            </p:cNvPr>
            <p:cNvSpPr txBox="1"/>
            <p:nvPr/>
          </p:nvSpPr>
          <p:spPr>
            <a:xfrm>
              <a:off x="1912634" y="4497572"/>
              <a:ext cx="6337005" cy="1384995"/>
            </a:xfrm>
            <a:prstGeom prst="rect">
              <a:avLst/>
            </a:prstGeom>
            <a:noFill/>
          </p:spPr>
          <p:txBody>
            <a:bodyPr wrap="square" rtlCol="0">
              <a:spAutoFit/>
            </a:bodyPr>
            <a:lstStyle/>
            <a:p>
              <a:r>
                <a:rPr lang="fr-FR" sz="1200" b="1" u="sng" dirty="0">
                  <a:solidFill>
                    <a:srgbClr val="3399CC"/>
                  </a:solidFill>
                  <a:latin typeface="Montserrat" panose="00000500000000000000" pitchFamily="50" charset="0"/>
                </a:rPr>
                <a:t>Projet 07 </a:t>
              </a:r>
              <a:r>
                <a:rPr lang="fr-FR" sz="1200" b="1" dirty="0">
                  <a:solidFill>
                    <a:srgbClr val="3399CC"/>
                  </a:solidFill>
                  <a:latin typeface="Montserrat" panose="00000500000000000000" pitchFamily="50" charset="0"/>
                </a:rPr>
                <a:t>: Prototyper une application mobile</a:t>
              </a:r>
            </a:p>
            <a:p>
              <a:endParaRPr lang="fr-FR" sz="1200" b="1" dirty="0">
                <a:solidFill>
                  <a:srgbClr val="3399CC"/>
                </a:solidFill>
                <a:latin typeface="Montserrat" panose="00000500000000000000" pitchFamily="50" charset="0"/>
              </a:endParaRPr>
            </a:p>
            <a:p>
              <a:r>
                <a:rPr lang="fr-FR" sz="1200" b="1" dirty="0">
                  <a:solidFill>
                    <a:srgbClr val="3399CC"/>
                  </a:solidFill>
                  <a:latin typeface="Montserrat" panose="00000500000000000000" pitchFamily="50" charset="0"/>
                </a:rPr>
                <a:t>Étudiant : Alexandre Guillo</a:t>
              </a:r>
            </a:p>
            <a:p>
              <a:r>
                <a:rPr lang="fr-FR" sz="1200" b="1" dirty="0">
                  <a:solidFill>
                    <a:srgbClr val="3399CC"/>
                  </a:solidFill>
                  <a:latin typeface="Montserrat" panose="00000500000000000000" pitchFamily="50" charset="0"/>
                </a:rPr>
                <a:t>Mentor : Anja Golea</a:t>
              </a:r>
            </a:p>
            <a:p>
              <a:r>
                <a:rPr lang="fr-FR" sz="1200" b="1" dirty="0">
                  <a:solidFill>
                    <a:srgbClr val="3399CC"/>
                  </a:solidFill>
                  <a:latin typeface="Montserrat" panose="00000500000000000000" pitchFamily="50" charset="0"/>
                </a:rPr>
                <a:t>Mentor Validateur : Zakaria Zaki Cherkaoui </a:t>
              </a:r>
            </a:p>
            <a:p>
              <a:endParaRPr lang="fr-FR" sz="1200" b="1" dirty="0">
                <a:solidFill>
                  <a:srgbClr val="3399CC"/>
                </a:solidFill>
                <a:latin typeface="Montserrat" panose="00000500000000000000" pitchFamily="50" charset="0"/>
              </a:endParaRPr>
            </a:p>
            <a:p>
              <a:endParaRPr lang="fr-FR" sz="1200" b="1" dirty="0">
                <a:solidFill>
                  <a:srgbClr val="3399CC"/>
                </a:solidFill>
                <a:latin typeface="Montserrat" panose="00000500000000000000" pitchFamily="50" charset="0"/>
              </a:endParaRPr>
            </a:p>
          </p:txBody>
        </p:sp>
      </p:grpSp>
      <p:sp>
        <p:nvSpPr>
          <p:cNvPr id="3" name="Rectangle 2">
            <a:extLst>
              <a:ext uri="{FF2B5EF4-FFF2-40B4-BE49-F238E27FC236}">
                <a16:creationId xmlns:a16="http://schemas.microsoft.com/office/drawing/2014/main" id="{ED100497-622F-42B2-A39A-4C9B4ED2DED7}"/>
              </a:ext>
            </a:extLst>
          </p:cNvPr>
          <p:cNvSpPr/>
          <p:nvPr/>
        </p:nvSpPr>
        <p:spPr>
          <a:xfrm>
            <a:off x="1257300" y="-1"/>
            <a:ext cx="66675" cy="6857999"/>
          </a:xfrm>
          <a:prstGeom prst="rect">
            <a:avLst/>
          </a:prstGeom>
          <a:solidFill>
            <a:srgbClr val="343B3F"/>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Graphique 12">
            <a:extLst>
              <a:ext uri="{FF2B5EF4-FFF2-40B4-BE49-F238E27FC236}">
                <a16:creationId xmlns:a16="http://schemas.microsoft.com/office/drawing/2014/main" id="{B6C8937A-1F18-4F1E-B058-0CAF1D3DF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6999" y="2661239"/>
            <a:ext cx="933450" cy="933450"/>
          </a:xfrm>
          <a:prstGeom prst="rect">
            <a:avLst/>
          </a:prstGeom>
        </p:spPr>
      </p:pic>
    </p:spTree>
    <p:extLst>
      <p:ext uri="{BB962C8B-B14F-4D97-AF65-F5344CB8AC3E}">
        <p14:creationId xmlns:p14="http://schemas.microsoft.com/office/powerpoint/2010/main" val="252829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38DCD249-1CC6-455B-9F8A-E0997B0B3831}"/>
              </a:ext>
            </a:extLst>
          </p:cNvPr>
          <p:cNvGrpSpPr/>
          <p:nvPr/>
        </p:nvGrpSpPr>
        <p:grpSpPr>
          <a:xfrm>
            <a:off x="2391804" y="2904688"/>
            <a:ext cx="7408391" cy="1048624"/>
            <a:chOff x="2391805" y="2904688"/>
            <a:chExt cx="7408391" cy="1048624"/>
          </a:xfrm>
          <a:solidFill>
            <a:srgbClr val="343B3F"/>
          </a:solidFill>
        </p:grpSpPr>
        <p:sp>
          <p:nvSpPr>
            <p:cNvPr id="11" name="Ellipse 10">
              <a:extLst>
                <a:ext uri="{FF2B5EF4-FFF2-40B4-BE49-F238E27FC236}">
                  <a16:creationId xmlns:a16="http://schemas.microsoft.com/office/drawing/2014/main" id="{A250B0C4-58D6-452F-88BC-129A6385A784}"/>
                </a:ext>
              </a:extLst>
            </p:cNvPr>
            <p:cNvSpPr/>
            <p:nvPr/>
          </p:nvSpPr>
          <p:spPr>
            <a:xfrm>
              <a:off x="8751572" y="2904688"/>
              <a:ext cx="1048624" cy="10486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DAE7D4C5-EB04-4FEC-8F50-A0F7DEE660DD}"/>
                </a:ext>
              </a:extLst>
            </p:cNvPr>
            <p:cNvSpPr/>
            <p:nvPr/>
          </p:nvSpPr>
          <p:spPr>
            <a:xfrm>
              <a:off x="2391805" y="2904688"/>
              <a:ext cx="1048624" cy="10486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7686C52-38A2-46F4-BF9B-80F98FFFEAF0}"/>
                </a:ext>
              </a:extLst>
            </p:cNvPr>
            <p:cNvSpPr/>
            <p:nvPr/>
          </p:nvSpPr>
          <p:spPr>
            <a:xfrm>
              <a:off x="2916115" y="2904688"/>
              <a:ext cx="6359769" cy="10486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bg1"/>
                  </a:solidFill>
                  <a:latin typeface="Montserrat" panose="00000500000000000000" pitchFamily="50" charset="0"/>
                </a:rPr>
                <a:t>Structure de l’application</a:t>
              </a:r>
              <a:endParaRPr lang="fr-FR" sz="2000" b="1" dirty="0">
                <a:solidFill>
                  <a:schemeClr val="bg1"/>
                </a:solidFill>
                <a:latin typeface="Montserrat" panose="00000500000000000000" pitchFamily="50" charset="0"/>
              </a:endParaRPr>
            </a:p>
          </p:txBody>
        </p:sp>
      </p:grpSp>
      <p:sp>
        <p:nvSpPr>
          <p:cNvPr id="13" name="Ellipse 12">
            <a:extLst>
              <a:ext uri="{FF2B5EF4-FFF2-40B4-BE49-F238E27FC236}">
                <a16:creationId xmlns:a16="http://schemas.microsoft.com/office/drawing/2014/main" id="{2571FAC2-1FBC-40CA-BA3B-5C66EF385294}"/>
              </a:ext>
            </a:extLst>
          </p:cNvPr>
          <p:cNvSpPr/>
          <p:nvPr/>
        </p:nvSpPr>
        <p:spPr>
          <a:xfrm>
            <a:off x="11846630" y="2981110"/>
            <a:ext cx="142878" cy="14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14" name="Ellipse 13">
            <a:extLst>
              <a:ext uri="{FF2B5EF4-FFF2-40B4-BE49-F238E27FC236}">
                <a16:creationId xmlns:a16="http://schemas.microsoft.com/office/drawing/2014/main" id="{A4410FB7-36AC-4ACF-A581-40A49E474B8F}"/>
              </a:ext>
            </a:extLst>
          </p:cNvPr>
          <p:cNvSpPr/>
          <p:nvPr/>
        </p:nvSpPr>
        <p:spPr>
          <a:xfrm>
            <a:off x="11846630" y="3235253"/>
            <a:ext cx="142878" cy="133350"/>
          </a:xfrm>
          <a:prstGeom prst="ellipse">
            <a:avLst/>
          </a:prstGeom>
          <a:solidFill>
            <a:srgbClr val="343B3F"/>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8DFAD73A-C67B-4706-92FE-EAB03C5F5F83}"/>
              </a:ext>
            </a:extLst>
          </p:cNvPr>
          <p:cNvSpPr/>
          <p:nvPr/>
        </p:nvSpPr>
        <p:spPr>
          <a:xfrm>
            <a:off x="11846630" y="3478746"/>
            <a:ext cx="142878" cy="144000"/>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FDF617E5-7FAB-4400-9F0E-EC49D3B93640}"/>
              </a:ext>
            </a:extLst>
          </p:cNvPr>
          <p:cNvSpPr/>
          <p:nvPr/>
        </p:nvSpPr>
        <p:spPr>
          <a:xfrm>
            <a:off x="11846630" y="3732889"/>
            <a:ext cx="142878" cy="144000"/>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533DFA2F-F331-447C-9ECA-131D1AAEA6E1}"/>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EE6AE1B2-6149-4138-BD7D-34438AD29D7E}"/>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007B0BC0-6CE7-46B4-862E-5CF66482DB93}"/>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9</a:t>
            </a:r>
          </a:p>
        </p:txBody>
      </p:sp>
    </p:spTree>
    <p:extLst>
      <p:ext uri="{BB962C8B-B14F-4D97-AF65-F5344CB8AC3E}">
        <p14:creationId xmlns:p14="http://schemas.microsoft.com/office/powerpoint/2010/main" val="255143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A6F67909-5EEA-49C1-8182-CCFA675A81B1}"/>
              </a:ext>
            </a:extLst>
          </p:cNvPr>
          <p:cNvPicPr>
            <a:picLocks noChangeAspect="1"/>
          </p:cNvPicPr>
          <p:nvPr/>
        </p:nvPicPr>
        <p:blipFill>
          <a:blip r:embed="rId3"/>
          <a:stretch>
            <a:fillRect/>
          </a:stretch>
        </p:blipFill>
        <p:spPr>
          <a:xfrm>
            <a:off x="8460860" y="1643697"/>
            <a:ext cx="563062" cy="563062"/>
          </a:xfrm>
          <a:prstGeom prst="rect">
            <a:avLst/>
          </a:prstGeom>
        </p:spPr>
      </p:pic>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Des feedbacks utilisateurs au service du processus de conception</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969019B9-A6D7-4F6A-A62D-54F3DB0D8C46}"/>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293564BD-DB98-4F1F-B8B7-4263C04B2F3F}"/>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3DCD24C4-174F-4B0E-80D6-384867B928C8}"/>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10</a:t>
            </a:r>
          </a:p>
        </p:txBody>
      </p:sp>
      <p:sp>
        <p:nvSpPr>
          <p:cNvPr id="5" name="ZoneTexte 4">
            <a:extLst>
              <a:ext uri="{FF2B5EF4-FFF2-40B4-BE49-F238E27FC236}">
                <a16:creationId xmlns:a16="http://schemas.microsoft.com/office/drawing/2014/main" id="{CC57F638-2E79-4160-B4C0-0289CCED7E64}"/>
              </a:ext>
            </a:extLst>
          </p:cNvPr>
          <p:cNvSpPr txBox="1"/>
          <p:nvPr/>
        </p:nvSpPr>
        <p:spPr>
          <a:xfrm>
            <a:off x="6096000" y="2708084"/>
            <a:ext cx="5292782" cy="646331"/>
          </a:xfrm>
          <a:prstGeom prst="rect">
            <a:avLst/>
          </a:prstGeom>
          <a:noFill/>
          <a:ln>
            <a:noFill/>
          </a:ln>
        </p:spPr>
        <p:txBody>
          <a:bodyPr wrap="square" rtlCol="0">
            <a:spAutoFit/>
          </a:bodyPr>
          <a:lstStyle/>
          <a:p>
            <a:pPr algn="ctr"/>
            <a:r>
              <a:rPr lang="fr-FR" b="1" dirty="0">
                <a:solidFill>
                  <a:srgbClr val="5B5B5B"/>
                </a:solidFill>
                <a:latin typeface="Montserrat" panose="00000500000000000000" pitchFamily="50" charset="0"/>
              </a:rPr>
              <a:t>« Il faut se dispenser de l’étape prévoyant la sélection de l’opérateur»</a:t>
            </a:r>
            <a:endParaRPr lang="fr-FR" b="1" dirty="0"/>
          </a:p>
        </p:txBody>
      </p:sp>
      <p:sp>
        <p:nvSpPr>
          <p:cNvPr id="15" name="ZoneTexte 14">
            <a:extLst>
              <a:ext uri="{FF2B5EF4-FFF2-40B4-BE49-F238E27FC236}">
                <a16:creationId xmlns:a16="http://schemas.microsoft.com/office/drawing/2014/main" id="{A5325368-C76D-4477-A95F-0003F5393A22}"/>
              </a:ext>
            </a:extLst>
          </p:cNvPr>
          <p:cNvSpPr txBox="1"/>
          <p:nvPr/>
        </p:nvSpPr>
        <p:spPr>
          <a:xfrm>
            <a:off x="1103427" y="5041486"/>
            <a:ext cx="4505325" cy="646331"/>
          </a:xfrm>
          <a:prstGeom prst="rect">
            <a:avLst/>
          </a:prstGeom>
          <a:noFill/>
          <a:ln>
            <a:noFill/>
          </a:ln>
        </p:spPr>
        <p:txBody>
          <a:bodyPr wrap="square" rtlCol="0">
            <a:spAutoFit/>
          </a:bodyPr>
          <a:lstStyle/>
          <a:p>
            <a:pPr algn="ctr"/>
            <a:r>
              <a:rPr lang="fr-FR" b="1" dirty="0">
                <a:solidFill>
                  <a:srgbClr val="5B5B5B"/>
                </a:solidFill>
                <a:latin typeface="Montserrat" panose="00000500000000000000" pitchFamily="50" charset="0"/>
              </a:rPr>
              <a:t>« Ce serait bien de voir ce que peut proposer le chatbot »</a:t>
            </a:r>
            <a:endParaRPr lang="fr-FR" b="1" dirty="0"/>
          </a:p>
        </p:txBody>
      </p:sp>
      <p:sp>
        <p:nvSpPr>
          <p:cNvPr id="14" name="ZoneTexte 13">
            <a:extLst>
              <a:ext uri="{FF2B5EF4-FFF2-40B4-BE49-F238E27FC236}">
                <a16:creationId xmlns:a16="http://schemas.microsoft.com/office/drawing/2014/main" id="{4B988C84-A1BB-45A5-B8B9-344B6EC65476}"/>
              </a:ext>
            </a:extLst>
          </p:cNvPr>
          <p:cNvSpPr txBox="1"/>
          <p:nvPr/>
        </p:nvSpPr>
        <p:spPr>
          <a:xfrm>
            <a:off x="6489729" y="3733604"/>
            <a:ext cx="4505325" cy="923330"/>
          </a:xfrm>
          <a:prstGeom prst="rect">
            <a:avLst/>
          </a:prstGeom>
          <a:noFill/>
          <a:ln>
            <a:noFill/>
          </a:ln>
        </p:spPr>
        <p:txBody>
          <a:bodyPr wrap="square" rtlCol="0">
            <a:spAutoFit/>
          </a:bodyPr>
          <a:lstStyle/>
          <a:p>
            <a:pPr algn="ctr"/>
            <a:r>
              <a:rPr lang="fr-FR" b="1" dirty="0">
                <a:solidFill>
                  <a:srgbClr val="5B5B5B"/>
                </a:solidFill>
                <a:latin typeface="Montserrat" panose="00000500000000000000" pitchFamily="50" charset="0"/>
              </a:rPr>
              <a:t>« Il faudrait penser à intégrer un loader durant la communication entre les API »</a:t>
            </a:r>
            <a:endParaRPr lang="fr-FR" b="1" dirty="0"/>
          </a:p>
        </p:txBody>
      </p:sp>
      <p:sp>
        <p:nvSpPr>
          <p:cNvPr id="16" name="ZoneTexte 15">
            <a:extLst>
              <a:ext uri="{FF2B5EF4-FFF2-40B4-BE49-F238E27FC236}">
                <a16:creationId xmlns:a16="http://schemas.microsoft.com/office/drawing/2014/main" id="{C3356356-058A-4FCF-89E3-21A5E15BC735}"/>
              </a:ext>
            </a:extLst>
          </p:cNvPr>
          <p:cNvSpPr txBox="1"/>
          <p:nvPr/>
        </p:nvSpPr>
        <p:spPr>
          <a:xfrm>
            <a:off x="979602" y="3733604"/>
            <a:ext cx="4505325" cy="923330"/>
          </a:xfrm>
          <a:prstGeom prst="rect">
            <a:avLst/>
          </a:prstGeom>
          <a:noFill/>
          <a:ln>
            <a:noFill/>
          </a:ln>
        </p:spPr>
        <p:txBody>
          <a:bodyPr wrap="square" rtlCol="0">
            <a:spAutoFit/>
          </a:bodyPr>
          <a:lstStyle/>
          <a:p>
            <a:pPr algn="ctr"/>
            <a:r>
              <a:rPr lang="fr-FR" b="1" dirty="0">
                <a:solidFill>
                  <a:srgbClr val="5B5B5B"/>
                </a:solidFill>
                <a:latin typeface="Montserrat" panose="00000500000000000000" pitchFamily="50" charset="0"/>
              </a:rPr>
              <a:t>« Pas besoin de me demander confirmation si je veux rester connecter »</a:t>
            </a:r>
            <a:endParaRPr lang="fr-FR" b="1" dirty="0"/>
          </a:p>
        </p:txBody>
      </p:sp>
      <p:sp>
        <p:nvSpPr>
          <p:cNvPr id="17" name="ZoneTexte 16">
            <a:extLst>
              <a:ext uri="{FF2B5EF4-FFF2-40B4-BE49-F238E27FC236}">
                <a16:creationId xmlns:a16="http://schemas.microsoft.com/office/drawing/2014/main" id="{F0A74EBC-CFE8-4626-892E-6CCE11A8A120}"/>
              </a:ext>
            </a:extLst>
          </p:cNvPr>
          <p:cNvSpPr txBox="1"/>
          <p:nvPr/>
        </p:nvSpPr>
        <p:spPr>
          <a:xfrm>
            <a:off x="1103427" y="2702721"/>
            <a:ext cx="4505324" cy="646331"/>
          </a:xfrm>
          <a:prstGeom prst="rect">
            <a:avLst/>
          </a:prstGeom>
          <a:noFill/>
          <a:ln>
            <a:noFill/>
          </a:ln>
        </p:spPr>
        <p:txBody>
          <a:bodyPr wrap="square" rtlCol="0">
            <a:spAutoFit/>
          </a:bodyPr>
          <a:lstStyle/>
          <a:p>
            <a:pPr algn="ctr"/>
            <a:r>
              <a:rPr lang="fr-FR" b="1" dirty="0">
                <a:solidFill>
                  <a:srgbClr val="5B5B5B"/>
                </a:solidFill>
                <a:latin typeface="Montserrat" panose="00000500000000000000" pitchFamily="50" charset="0"/>
              </a:rPr>
              <a:t>« Ca fait beaucoup d’informations sur une seule page »</a:t>
            </a:r>
            <a:endParaRPr lang="fr-FR" b="1" dirty="0"/>
          </a:p>
        </p:txBody>
      </p:sp>
      <p:sp>
        <p:nvSpPr>
          <p:cNvPr id="23" name="ZoneTexte 22">
            <a:extLst>
              <a:ext uri="{FF2B5EF4-FFF2-40B4-BE49-F238E27FC236}">
                <a16:creationId xmlns:a16="http://schemas.microsoft.com/office/drawing/2014/main" id="{900C5769-FD4D-42FB-8640-311AFAD87524}"/>
              </a:ext>
            </a:extLst>
          </p:cNvPr>
          <p:cNvSpPr txBox="1"/>
          <p:nvPr/>
        </p:nvSpPr>
        <p:spPr>
          <a:xfrm>
            <a:off x="6489729" y="5041486"/>
            <a:ext cx="4505325" cy="646331"/>
          </a:xfrm>
          <a:prstGeom prst="rect">
            <a:avLst/>
          </a:prstGeom>
          <a:noFill/>
          <a:ln>
            <a:noFill/>
          </a:ln>
        </p:spPr>
        <p:txBody>
          <a:bodyPr wrap="square" rtlCol="0">
            <a:spAutoFit/>
          </a:bodyPr>
          <a:lstStyle/>
          <a:p>
            <a:pPr algn="ctr"/>
            <a:r>
              <a:rPr lang="fr-FR" b="1" dirty="0">
                <a:solidFill>
                  <a:srgbClr val="5B5B5B"/>
                </a:solidFill>
                <a:latin typeface="Montserrat" panose="00000500000000000000" pitchFamily="50" charset="0"/>
              </a:rPr>
              <a:t>« Il faudrait s’appuyer sur le chatbot dans le cas où le code est erroné »</a:t>
            </a:r>
            <a:endParaRPr lang="fr-FR" b="1" dirty="0"/>
          </a:p>
        </p:txBody>
      </p:sp>
      <p:pic>
        <p:nvPicPr>
          <p:cNvPr id="24" name="Image 23" descr="Une image contenant voûte, trou&#10;&#10;Description générée automatiquement">
            <a:extLst>
              <a:ext uri="{FF2B5EF4-FFF2-40B4-BE49-F238E27FC236}">
                <a16:creationId xmlns:a16="http://schemas.microsoft.com/office/drawing/2014/main" id="{213EDFC2-2CE2-4784-9D3F-94404E2D2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3253" y="1643697"/>
            <a:ext cx="505671" cy="577832"/>
          </a:xfrm>
          <a:prstGeom prst="rect">
            <a:avLst/>
          </a:prstGeom>
        </p:spPr>
      </p:pic>
    </p:spTree>
    <p:extLst>
      <p:ext uri="{BB962C8B-B14F-4D97-AF65-F5344CB8AC3E}">
        <p14:creationId xmlns:p14="http://schemas.microsoft.com/office/powerpoint/2010/main" val="273851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57E01E4-EDB9-411D-B870-30C5245212F6}"/>
              </a:ext>
            </a:extLst>
          </p:cNvPr>
          <p:cNvPicPr>
            <a:picLocks noChangeAspect="1"/>
          </p:cNvPicPr>
          <p:nvPr/>
        </p:nvPicPr>
        <p:blipFill>
          <a:blip r:embed="rId3"/>
          <a:stretch>
            <a:fillRect/>
          </a:stretch>
        </p:blipFill>
        <p:spPr>
          <a:xfrm>
            <a:off x="5112583" y="1406769"/>
            <a:ext cx="1959323" cy="4242587"/>
          </a:xfrm>
          <a:prstGeom prst="rect">
            <a:avLst/>
          </a:prstGeom>
          <a:ln>
            <a:noFill/>
          </a:ln>
          <a:effectLst>
            <a:outerShdw blurRad="190500" algn="tl" rotWithShape="0">
              <a:srgbClr val="000000">
                <a:alpha val="70000"/>
              </a:srgbClr>
            </a:outerShdw>
          </a:effectLst>
        </p:spPr>
      </p:pic>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Wireframes - Écran principal</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ccolade ouvrante 7">
            <a:extLst>
              <a:ext uri="{FF2B5EF4-FFF2-40B4-BE49-F238E27FC236}">
                <a16:creationId xmlns:a16="http://schemas.microsoft.com/office/drawing/2014/main" id="{79FA2FA3-DBB6-43F4-B080-C0F6CA89AE32}"/>
              </a:ext>
            </a:extLst>
          </p:cNvPr>
          <p:cNvSpPr/>
          <p:nvPr/>
        </p:nvSpPr>
        <p:spPr>
          <a:xfrm>
            <a:off x="4389865" y="1510744"/>
            <a:ext cx="457200" cy="1242753"/>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29" name="Accolade ouvrante 28">
            <a:extLst>
              <a:ext uri="{FF2B5EF4-FFF2-40B4-BE49-F238E27FC236}">
                <a16:creationId xmlns:a16="http://schemas.microsoft.com/office/drawing/2014/main" id="{A04966E3-8358-48D5-95CB-CA9538B86E2C}"/>
              </a:ext>
            </a:extLst>
          </p:cNvPr>
          <p:cNvSpPr/>
          <p:nvPr/>
        </p:nvSpPr>
        <p:spPr>
          <a:xfrm rot="10800000">
            <a:off x="7341182" y="2822684"/>
            <a:ext cx="460024" cy="878878"/>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30" name="Accolade ouvrante 29">
            <a:extLst>
              <a:ext uri="{FF2B5EF4-FFF2-40B4-BE49-F238E27FC236}">
                <a16:creationId xmlns:a16="http://schemas.microsoft.com/office/drawing/2014/main" id="{B288C131-5DB3-4516-910D-D3FA8F176C35}"/>
              </a:ext>
            </a:extLst>
          </p:cNvPr>
          <p:cNvSpPr/>
          <p:nvPr/>
        </p:nvSpPr>
        <p:spPr>
          <a:xfrm>
            <a:off x="4515874" y="4903634"/>
            <a:ext cx="465828" cy="547597"/>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ouvrante 30">
            <a:extLst>
              <a:ext uri="{FF2B5EF4-FFF2-40B4-BE49-F238E27FC236}">
                <a16:creationId xmlns:a16="http://schemas.microsoft.com/office/drawing/2014/main" id="{D19B6AB9-E8F9-427C-B667-2072171B17EF}"/>
              </a:ext>
            </a:extLst>
          </p:cNvPr>
          <p:cNvSpPr/>
          <p:nvPr/>
        </p:nvSpPr>
        <p:spPr>
          <a:xfrm rot="10800000">
            <a:off x="7341180" y="5221885"/>
            <a:ext cx="460024" cy="430367"/>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a:extLst>
              <a:ext uri="{FF2B5EF4-FFF2-40B4-BE49-F238E27FC236}">
                <a16:creationId xmlns:a16="http://schemas.microsoft.com/office/drawing/2014/main" id="{902F87B6-92DC-41BE-9AB5-01DAD4977760}"/>
              </a:ext>
            </a:extLst>
          </p:cNvPr>
          <p:cNvSpPr txBox="1"/>
          <p:nvPr/>
        </p:nvSpPr>
        <p:spPr>
          <a:xfrm>
            <a:off x="1958002" y="1460865"/>
            <a:ext cx="2317563" cy="1384995"/>
          </a:xfrm>
          <a:prstGeom prst="rect">
            <a:avLst/>
          </a:prstGeom>
          <a:noFill/>
        </p:spPr>
        <p:txBody>
          <a:bodyPr wrap="square" rtlCol="0">
            <a:spAutoFit/>
          </a:bodyPr>
          <a:lstStyle/>
          <a:p>
            <a:pPr algn="ctr"/>
            <a:r>
              <a:rPr lang="fr-FR" sz="1200" b="1" u="sng" dirty="0">
                <a:solidFill>
                  <a:srgbClr val="2699FB"/>
                </a:solidFill>
                <a:latin typeface="Montserrat" panose="00000500000000000000" pitchFamily="50" charset="0"/>
              </a:rPr>
              <a:t>Identité de la solution </a:t>
            </a:r>
            <a:r>
              <a:rPr lang="fr-FR" sz="1200" b="1" dirty="0">
                <a:solidFill>
                  <a:srgbClr val="2699FB"/>
                </a:solidFill>
                <a:latin typeface="Montserrat" panose="00000500000000000000" pitchFamily="50" charset="0"/>
              </a:rPr>
              <a:t>: </a:t>
            </a:r>
          </a:p>
          <a:p>
            <a:pPr algn="ctr"/>
            <a:endParaRPr lang="fr-FR" sz="1200" b="1" dirty="0">
              <a:solidFill>
                <a:srgbClr val="2699FB"/>
              </a:solidFill>
              <a:latin typeface="Montserrat" panose="00000500000000000000" pitchFamily="50" charset="0"/>
            </a:endParaRPr>
          </a:p>
          <a:p>
            <a:pPr algn="ctr"/>
            <a:r>
              <a:rPr lang="fr-FR" sz="1200" dirty="0">
                <a:solidFill>
                  <a:srgbClr val="2699FB"/>
                </a:solidFill>
                <a:latin typeface="Montserrat" panose="00000500000000000000" pitchFamily="50" charset="0"/>
              </a:rPr>
              <a:t>Logo </a:t>
            </a:r>
          </a:p>
          <a:p>
            <a:pPr algn="ctr"/>
            <a:r>
              <a:rPr lang="fr-FR" sz="1200" dirty="0">
                <a:solidFill>
                  <a:srgbClr val="2699FB"/>
                </a:solidFill>
                <a:latin typeface="Montserrat" panose="00000500000000000000" pitchFamily="50" charset="0"/>
              </a:rPr>
              <a:t>+ </a:t>
            </a:r>
          </a:p>
          <a:p>
            <a:pPr algn="ctr"/>
            <a:r>
              <a:rPr lang="fr-FR" sz="1200" dirty="0">
                <a:solidFill>
                  <a:srgbClr val="2699FB"/>
                </a:solidFill>
                <a:latin typeface="Montserrat" panose="00000500000000000000" pitchFamily="50" charset="0"/>
              </a:rPr>
              <a:t>Nom de la solution </a:t>
            </a:r>
          </a:p>
          <a:p>
            <a:pPr algn="ctr"/>
            <a:r>
              <a:rPr lang="fr-FR" sz="1200" dirty="0">
                <a:solidFill>
                  <a:srgbClr val="2699FB"/>
                </a:solidFill>
                <a:latin typeface="Montserrat" panose="00000500000000000000" pitchFamily="50" charset="0"/>
              </a:rPr>
              <a:t>+ </a:t>
            </a:r>
          </a:p>
          <a:p>
            <a:pPr algn="ctr"/>
            <a:r>
              <a:rPr lang="fr-FR" sz="1200" dirty="0">
                <a:solidFill>
                  <a:srgbClr val="2699FB"/>
                </a:solidFill>
                <a:latin typeface="Montserrat" panose="00000500000000000000" pitchFamily="50" charset="0"/>
              </a:rPr>
              <a:t>Informations sur la solution</a:t>
            </a:r>
          </a:p>
        </p:txBody>
      </p:sp>
      <p:sp>
        <p:nvSpPr>
          <p:cNvPr id="32" name="ZoneTexte 31">
            <a:extLst>
              <a:ext uri="{FF2B5EF4-FFF2-40B4-BE49-F238E27FC236}">
                <a16:creationId xmlns:a16="http://schemas.microsoft.com/office/drawing/2014/main" id="{28BD0972-64B8-4C0F-94F0-82067085066E}"/>
              </a:ext>
            </a:extLst>
          </p:cNvPr>
          <p:cNvSpPr txBox="1"/>
          <p:nvPr/>
        </p:nvSpPr>
        <p:spPr>
          <a:xfrm>
            <a:off x="7915506" y="2770040"/>
            <a:ext cx="2180994" cy="1015663"/>
          </a:xfrm>
          <a:prstGeom prst="rect">
            <a:avLst/>
          </a:prstGeom>
          <a:noFill/>
        </p:spPr>
        <p:txBody>
          <a:bodyPr wrap="square" rtlCol="0">
            <a:spAutoFit/>
          </a:bodyPr>
          <a:lstStyle/>
          <a:p>
            <a:pPr algn="ctr"/>
            <a:r>
              <a:rPr lang="fr-FR" sz="1200" b="1" u="sng" dirty="0">
                <a:solidFill>
                  <a:srgbClr val="2699FB"/>
                </a:solidFill>
                <a:latin typeface="Montserrat" panose="00000500000000000000" pitchFamily="50" charset="0"/>
              </a:rPr>
              <a:t>Saisie du code parental </a:t>
            </a:r>
            <a:r>
              <a:rPr lang="fr-FR" sz="1200" b="1" dirty="0">
                <a:solidFill>
                  <a:srgbClr val="2699FB"/>
                </a:solidFill>
                <a:latin typeface="Montserrat" panose="00000500000000000000" pitchFamily="50" charset="0"/>
              </a:rPr>
              <a:t>: </a:t>
            </a:r>
          </a:p>
          <a:p>
            <a:pPr algn="ctr"/>
            <a:endParaRPr lang="fr-FR" sz="1200" b="1" dirty="0">
              <a:solidFill>
                <a:srgbClr val="2699FB"/>
              </a:solidFill>
              <a:latin typeface="Montserrat" panose="00000500000000000000" pitchFamily="50" charset="0"/>
            </a:endParaRPr>
          </a:p>
          <a:p>
            <a:pPr algn="ctr"/>
            <a:r>
              <a:rPr lang="fr-FR" sz="1200" dirty="0">
                <a:solidFill>
                  <a:srgbClr val="2699FB"/>
                </a:solidFill>
                <a:latin typeface="Montserrat" panose="00000500000000000000" pitchFamily="50" charset="0"/>
              </a:rPr>
              <a:t>Inputs code </a:t>
            </a:r>
          </a:p>
          <a:p>
            <a:pPr algn="ctr"/>
            <a:r>
              <a:rPr lang="fr-FR" sz="1200" dirty="0">
                <a:solidFill>
                  <a:srgbClr val="2699FB"/>
                </a:solidFill>
                <a:latin typeface="Montserrat" panose="00000500000000000000" pitchFamily="50" charset="0"/>
              </a:rPr>
              <a:t>+ </a:t>
            </a:r>
          </a:p>
          <a:p>
            <a:pPr algn="ctr"/>
            <a:r>
              <a:rPr lang="fr-FR" sz="1200" dirty="0">
                <a:solidFill>
                  <a:srgbClr val="2699FB"/>
                </a:solidFill>
                <a:latin typeface="Montserrat" panose="00000500000000000000" pitchFamily="50" charset="0"/>
              </a:rPr>
              <a:t>Input persistance session</a:t>
            </a:r>
          </a:p>
        </p:txBody>
      </p:sp>
      <p:sp>
        <p:nvSpPr>
          <p:cNvPr id="33" name="ZoneTexte 32">
            <a:extLst>
              <a:ext uri="{FF2B5EF4-FFF2-40B4-BE49-F238E27FC236}">
                <a16:creationId xmlns:a16="http://schemas.microsoft.com/office/drawing/2014/main" id="{E6937FDC-181D-4BA1-89EA-05636C242475}"/>
              </a:ext>
            </a:extLst>
          </p:cNvPr>
          <p:cNvSpPr txBox="1"/>
          <p:nvPr/>
        </p:nvSpPr>
        <p:spPr>
          <a:xfrm>
            <a:off x="1832570" y="4669600"/>
            <a:ext cx="2615986" cy="1015663"/>
          </a:xfrm>
          <a:prstGeom prst="rect">
            <a:avLst/>
          </a:prstGeom>
          <a:noFill/>
        </p:spPr>
        <p:txBody>
          <a:bodyPr wrap="square" rtlCol="0">
            <a:spAutoFit/>
          </a:bodyPr>
          <a:lstStyle/>
          <a:p>
            <a:pPr algn="ctr"/>
            <a:r>
              <a:rPr lang="fr-FR" sz="1200" b="1" u="sng" dirty="0">
                <a:solidFill>
                  <a:srgbClr val="2699FB"/>
                </a:solidFill>
                <a:latin typeface="Montserrat" panose="00000500000000000000" pitchFamily="50" charset="0"/>
              </a:rPr>
              <a:t>Validation du code parental </a:t>
            </a:r>
            <a:r>
              <a:rPr lang="fr-FR" sz="1200" b="1" dirty="0">
                <a:solidFill>
                  <a:srgbClr val="2699FB"/>
                </a:solidFill>
                <a:latin typeface="Montserrat" panose="00000500000000000000" pitchFamily="50" charset="0"/>
              </a:rPr>
              <a:t>: </a:t>
            </a:r>
          </a:p>
          <a:p>
            <a:pPr algn="ctr"/>
            <a:endParaRPr lang="fr-FR" sz="1200" b="1" dirty="0">
              <a:solidFill>
                <a:srgbClr val="2699FB"/>
              </a:solidFill>
              <a:latin typeface="Montserrat" panose="00000500000000000000" pitchFamily="50" charset="0"/>
            </a:endParaRPr>
          </a:p>
          <a:p>
            <a:pPr algn="ctr"/>
            <a:r>
              <a:rPr lang="fr-FR" sz="1200" dirty="0">
                <a:solidFill>
                  <a:srgbClr val="2699FB"/>
                </a:solidFill>
                <a:latin typeface="Montserrat" panose="00000500000000000000" pitchFamily="50" charset="0"/>
              </a:rPr>
              <a:t>Btn validation</a:t>
            </a:r>
          </a:p>
          <a:p>
            <a:pPr algn="ctr"/>
            <a:r>
              <a:rPr lang="fr-FR" sz="1200" dirty="0">
                <a:solidFill>
                  <a:srgbClr val="2699FB"/>
                </a:solidFill>
                <a:latin typeface="Montserrat" panose="00000500000000000000" pitchFamily="50" charset="0"/>
              </a:rPr>
              <a:t>+ </a:t>
            </a:r>
          </a:p>
          <a:p>
            <a:pPr algn="ctr"/>
            <a:r>
              <a:rPr lang="fr-FR" sz="1200" dirty="0">
                <a:solidFill>
                  <a:srgbClr val="2699FB"/>
                </a:solidFill>
                <a:latin typeface="Montserrat" panose="00000500000000000000" pitchFamily="50" charset="0"/>
              </a:rPr>
              <a:t>Pop-in si code oublié</a:t>
            </a:r>
          </a:p>
        </p:txBody>
      </p:sp>
      <p:sp>
        <p:nvSpPr>
          <p:cNvPr id="34" name="ZoneTexte 33">
            <a:extLst>
              <a:ext uri="{FF2B5EF4-FFF2-40B4-BE49-F238E27FC236}">
                <a16:creationId xmlns:a16="http://schemas.microsoft.com/office/drawing/2014/main" id="{5E23F3DF-E975-42FC-8DA5-8AECE7435FD0}"/>
              </a:ext>
            </a:extLst>
          </p:cNvPr>
          <p:cNvSpPr txBox="1"/>
          <p:nvPr/>
        </p:nvSpPr>
        <p:spPr>
          <a:xfrm>
            <a:off x="8321694" y="5111703"/>
            <a:ext cx="1368617" cy="646331"/>
          </a:xfrm>
          <a:prstGeom prst="rect">
            <a:avLst/>
          </a:prstGeom>
          <a:noFill/>
        </p:spPr>
        <p:txBody>
          <a:bodyPr wrap="square" rtlCol="0">
            <a:spAutoFit/>
          </a:bodyPr>
          <a:lstStyle/>
          <a:p>
            <a:pPr algn="ctr"/>
            <a:r>
              <a:rPr lang="fr-FR" sz="1200" b="1" u="sng" dirty="0">
                <a:solidFill>
                  <a:srgbClr val="2699FB"/>
                </a:solidFill>
                <a:latin typeface="Montserrat" panose="00000500000000000000" pitchFamily="50" charset="0"/>
              </a:rPr>
              <a:t>Aide en ligne </a:t>
            </a:r>
            <a:r>
              <a:rPr lang="fr-FR" sz="1200" b="1" dirty="0">
                <a:solidFill>
                  <a:srgbClr val="2699FB"/>
                </a:solidFill>
                <a:latin typeface="Montserrat" panose="00000500000000000000" pitchFamily="50" charset="0"/>
              </a:rPr>
              <a:t>: </a:t>
            </a:r>
          </a:p>
          <a:p>
            <a:pPr algn="ctr"/>
            <a:endParaRPr lang="fr-FR" sz="1200" b="1" dirty="0">
              <a:solidFill>
                <a:srgbClr val="2699FB"/>
              </a:solidFill>
              <a:latin typeface="Montserrat" panose="00000500000000000000" pitchFamily="50" charset="0"/>
            </a:endParaRPr>
          </a:p>
          <a:p>
            <a:pPr algn="ctr"/>
            <a:r>
              <a:rPr lang="fr-FR" sz="1200" dirty="0">
                <a:solidFill>
                  <a:srgbClr val="2699FB"/>
                </a:solidFill>
                <a:latin typeface="Montserrat" panose="00000500000000000000" pitchFamily="50" charset="0"/>
              </a:rPr>
              <a:t>Chatbot</a:t>
            </a:r>
          </a:p>
        </p:txBody>
      </p:sp>
      <p:sp>
        <p:nvSpPr>
          <p:cNvPr id="18" name="Ellipse 17">
            <a:extLst>
              <a:ext uri="{FF2B5EF4-FFF2-40B4-BE49-F238E27FC236}">
                <a16:creationId xmlns:a16="http://schemas.microsoft.com/office/drawing/2014/main" id="{969019B9-A6D7-4F6A-A62D-54F3DB0D8C46}"/>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293564BD-DB98-4F1F-B8B7-4263C04B2F3F}"/>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3DCD24C4-174F-4B0E-80D6-384867B928C8}"/>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11</a:t>
            </a:r>
          </a:p>
        </p:txBody>
      </p:sp>
    </p:spTree>
    <p:extLst>
      <p:ext uri="{BB962C8B-B14F-4D97-AF65-F5344CB8AC3E}">
        <p14:creationId xmlns:p14="http://schemas.microsoft.com/office/powerpoint/2010/main" val="361756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7AB0D19-1240-43BF-A0B8-B68663EF1E00}"/>
              </a:ext>
            </a:extLst>
          </p:cNvPr>
          <p:cNvPicPr>
            <a:picLocks noChangeAspect="1"/>
          </p:cNvPicPr>
          <p:nvPr/>
        </p:nvPicPr>
        <p:blipFill>
          <a:blip r:embed="rId3"/>
          <a:stretch>
            <a:fillRect/>
          </a:stretch>
        </p:blipFill>
        <p:spPr>
          <a:xfrm>
            <a:off x="7817974" y="1424462"/>
            <a:ext cx="1959323" cy="4242587"/>
          </a:xfrm>
          <a:prstGeom prst="rect">
            <a:avLst/>
          </a:prstGeom>
          <a:ln>
            <a:noFill/>
          </a:ln>
          <a:effectLst>
            <a:outerShdw blurRad="190500" algn="tl" rotWithShape="0">
              <a:srgbClr val="000000">
                <a:alpha val="70000"/>
              </a:srgbClr>
            </a:outerShdw>
          </a:effectLst>
        </p:spPr>
      </p:pic>
      <p:pic>
        <p:nvPicPr>
          <p:cNvPr id="8" name="Image 7">
            <a:extLst>
              <a:ext uri="{FF2B5EF4-FFF2-40B4-BE49-F238E27FC236}">
                <a16:creationId xmlns:a16="http://schemas.microsoft.com/office/drawing/2014/main" id="{A662B65B-FD1B-4A67-A476-021EFB92CAD8}"/>
              </a:ext>
            </a:extLst>
          </p:cNvPr>
          <p:cNvPicPr>
            <a:picLocks noChangeAspect="1"/>
          </p:cNvPicPr>
          <p:nvPr/>
        </p:nvPicPr>
        <p:blipFill>
          <a:blip r:embed="rId4"/>
          <a:stretch>
            <a:fillRect/>
          </a:stretch>
        </p:blipFill>
        <p:spPr>
          <a:xfrm>
            <a:off x="2407191" y="1424462"/>
            <a:ext cx="1959323" cy="4242587"/>
          </a:xfrm>
          <a:prstGeom prst="rect">
            <a:avLst/>
          </a:prstGeom>
          <a:ln>
            <a:noFill/>
          </a:ln>
          <a:effectLst>
            <a:outerShdw blurRad="190500" algn="tl" rotWithShape="0">
              <a:srgbClr val="000000">
                <a:alpha val="70000"/>
              </a:srgbClr>
            </a:outerShdw>
          </a:effectLst>
        </p:spPr>
      </p:pic>
      <p:pic>
        <p:nvPicPr>
          <p:cNvPr id="26" name="Image 25">
            <a:extLst>
              <a:ext uri="{FF2B5EF4-FFF2-40B4-BE49-F238E27FC236}">
                <a16:creationId xmlns:a16="http://schemas.microsoft.com/office/drawing/2014/main" id="{3901B9F7-C73B-4A0D-88A9-541D71A5F313}"/>
              </a:ext>
            </a:extLst>
          </p:cNvPr>
          <p:cNvPicPr>
            <a:picLocks noChangeAspect="1"/>
          </p:cNvPicPr>
          <p:nvPr/>
        </p:nvPicPr>
        <p:blipFill>
          <a:blip r:embed="rId5"/>
          <a:stretch>
            <a:fillRect/>
          </a:stretch>
        </p:blipFill>
        <p:spPr>
          <a:xfrm>
            <a:off x="5112583" y="1406769"/>
            <a:ext cx="1959323" cy="4242587"/>
          </a:xfrm>
          <a:prstGeom prst="rect">
            <a:avLst/>
          </a:prstGeom>
          <a:ln>
            <a:noFill/>
          </a:ln>
          <a:effectLst>
            <a:outerShdw blurRad="190500" algn="tl" rotWithShape="0">
              <a:srgbClr val="000000">
                <a:alpha val="70000"/>
              </a:srgbClr>
            </a:outerShdw>
          </a:effectLst>
        </p:spPr>
      </p:pic>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Structure de l’application - Wireframes - Pop-in</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avec flèche 14">
            <a:extLst>
              <a:ext uri="{FF2B5EF4-FFF2-40B4-BE49-F238E27FC236}">
                <a16:creationId xmlns:a16="http://schemas.microsoft.com/office/drawing/2014/main" id="{BDCF160C-3715-4E99-A3B2-00D4E3B0EC8F}"/>
              </a:ext>
            </a:extLst>
          </p:cNvPr>
          <p:cNvCxnSpPr>
            <a:cxnSpLocks/>
          </p:cNvCxnSpPr>
          <p:nvPr/>
        </p:nvCxnSpPr>
        <p:spPr>
          <a:xfrm flipH="1">
            <a:off x="4374025" y="2557429"/>
            <a:ext cx="1577888"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B3B0BD6B-7A44-4E9E-B0C9-6BDE588B0F79}"/>
              </a:ext>
            </a:extLst>
          </p:cNvPr>
          <p:cNvCxnSpPr>
            <a:cxnSpLocks/>
          </p:cNvCxnSpPr>
          <p:nvPr/>
        </p:nvCxnSpPr>
        <p:spPr>
          <a:xfrm flipV="1">
            <a:off x="8777654" y="5700131"/>
            <a:ext cx="0" cy="409788"/>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F26A26BC-59D0-4A22-9468-14488A013CBA}"/>
              </a:ext>
            </a:extLst>
          </p:cNvPr>
          <p:cNvCxnSpPr/>
          <p:nvPr/>
        </p:nvCxnSpPr>
        <p:spPr>
          <a:xfrm flipH="1">
            <a:off x="6096000" y="6109919"/>
            <a:ext cx="2681654" cy="0"/>
          </a:xfrm>
          <a:prstGeom prst="line">
            <a:avLst/>
          </a:prstGeom>
          <a:ln w="25400">
            <a:solidFill>
              <a:srgbClr val="343B3F"/>
            </a:solidFill>
            <a:tailEnd type="ova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6590437B-3DD7-4539-A1F0-9092397B0D68}"/>
              </a:ext>
            </a:extLst>
          </p:cNvPr>
          <p:cNvCxnSpPr>
            <a:cxnSpLocks/>
          </p:cNvCxnSpPr>
          <p:nvPr/>
        </p:nvCxnSpPr>
        <p:spPr>
          <a:xfrm>
            <a:off x="6096000" y="5448267"/>
            <a:ext cx="0" cy="660525"/>
          </a:xfrm>
          <a:prstGeom prst="line">
            <a:avLst/>
          </a:prstGeom>
          <a:ln w="25400">
            <a:solidFill>
              <a:srgbClr val="343B3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3C67FD1-02F5-421F-A1A0-15CF308A6040}"/>
              </a:ext>
            </a:extLst>
          </p:cNvPr>
          <p:cNvCxnSpPr>
            <a:cxnSpLocks/>
          </p:cNvCxnSpPr>
          <p:nvPr/>
        </p:nvCxnSpPr>
        <p:spPr>
          <a:xfrm>
            <a:off x="4135726" y="5361556"/>
            <a:ext cx="610841" cy="0"/>
          </a:xfrm>
          <a:prstGeom prst="line">
            <a:avLst/>
          </a:prstGeom>
          <a:ln w="2540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BA0EBE2C-66DE-427A-9301-D92D5E46C640}"/>
              </a:ext>
            </a:extLst>
          </p:cNvPr>
          <p:cNvCxnSpPr>
            <a:cxnSpLocks/>
          </p:cNvCxnSpPr>
          <p:nvPr/>
        </p:nvCxnSpPr>
        <p:spPr>
          <a:xfrm flipH="1" flipV="1">
            <a:off x="4743798" y="3787713"/>
            <a:ext cx="1" cy="1565531"/>
          </a:xfrm>
          <a:prstGeom prst="line">
            <a:avLst/>
          </a:prstGeom>
          <a:ln w="2540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0C761667-CB17-4F49-8C92-C0908F2C2DFD}"/>
              </a:ext>
            </a:extLst>
          </p:cNvPr>
          <p:cNvCxnSpPr>
            <a:cxnSpLocks/>
          </p:cNvCxnSpPr>
          <p:nvPr/>
        </p:nvCxnSpPr>
        <p:spPr>
          <a:xfrm flipH="1">
            <a:off x="7450209" y="5353243"/>
            <a:ext cx="537082" cy="8313"/>
          </a:xfrm>
          <a:prstGeom prst="line">
            <a:avLst/>
          </a:prstGeom>
          <a:ln w="2540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2F0BBF8B-738E-4E0D-A1C4-15C2B0AC72D5}"/>
              </a:ext>
            </a:extLst>
          </p:cNvPr>
          <p:cNvCxnSpPr>
            <a:cxnSpLocks/>
          </p:cNvCxnSpPr>
          <p:nvPr/>
        </p:nvCxnSpPr>
        <p:spPr>
          <a:xfrm>
            <a:off x="4746567" y="3787713"/>
            <a:ext cx="297073" cy="0"/>
          </a:xfrm>
          <a:prstGeom prst="straightConnector1">
            <a:avLst/>
          </a:prstGeom>
          <a:ln w="25400">
            <a:solidFill>
              <a:schemeClr val="tx1">
                <a:lumMod val="50000"/>
                <a:lumOff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55380523-5876-43DE-92CC-CFC08EE7988A}"/>
              </a:ext>
            </a:extLst>
          </p:cNvPr>
          <p:cNvCxnSpPr>
            <a:cxnSpLocks/>
          </p:cNvCxnSpPr>
          <p:nvPr/>
        </p:nvCxnSpPr>
        <p:spPr>
          <a:xfrm flipH="1" flipV="1">
            <a:off x="7450209" y="3796025"/>
            <a:ext cx="1" cy="1565531"/>
          </a:xfrm>
          <a:prstGeom prst="line">
            <a:avLst/>
          </a:prstGeom>
          <a:ln w="2540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AAD4D4AA-79E9-4436-87C2-E4F7FF5D737B}"/>
              </a:ext>
            </a:extLst>
          </p:cNvPr>
          <p:cNvCxnSpPr>
            <a:cxnSpLocks/>
          </p:cNvCxnSpPr>
          <p:nvPr/>
        </p:nvCxnSpPr>
        <p:spPr>
          <a:xfrm flipH="1">
            <a:off x="7169165" y="3787713"/>
            <a:ext cx="281044" cy="0"/>
          </a:xfrm>
          <a:prstGeom prst="straightConnector1">
            <a:avLst/>
          </a:prstGeom>
          <a:ln w="25400">
            <a:solidFill>
              <a:schemeClr val="tx1">
                <a:lumMod val="50000"/>
                <a:lumOff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74C3DF68-2720-4F3D-A7EC-EEEFD7D1F3E2}"/>
              </a:ext>
            </a:extLst>
          </p:cNvPr>
          <p:cNvSpPr txBox="1"/>
          <p:nvPr/>
        </p:nvSpPr>
        <p:spPr>
          <a:xfrm>
            <a:off x="0" y="3638564"/>
            <a:ext cx="1748471" cy="1169551"/>
          </a:xfrm>
          <a:prstGeom prst="rect">
            <a:avLst/>
          </a:prstGeom>
          <a:noFill/>
        </p:spPr>
        <p:txBody>
          <a:bodyPr wrap="square" rtlCol="0">
            <a:spAutoFit/>
          </a:bodyPr>
          <a:lstStyle/>
          <a:p>
            <a:pPr algn="ctr"/>
            <a:r>
              <a:rPr lang="fr-FR" sz="1000" dirty="0">
                <a:solidFill>
                  <a:srgbClr val="2699FB"/>
                </a:solidFill>
                <a:latin typeface="Montserrat" panose="00000500000000000000" pitchFamily="50" charset="0"/>
              </a:rPr>
              <a:t>Rappel des principales informations concernant la vérification de majorité et le processus Age Verification</a:t>
            </a:r>
          </a:p>
          <a:p>
            <a:pPr algn="ctr"/>
            <a:r>
              <a:rPr lang="fr-FR" sz="1000" dirty="0">
                <a:solidFill>
                  <a:srgbClr val="2699FB"/>
                </a:solidFill>
                <a:latin typeface="Montserrat" panose="00000500000000000000" pitchFamily="50" charset="0"/>
              </a:rPr>
              <a:t>(pop-in overlay)</a:t>
            </a:r>
          </a:p>
        </p:txBody>
      </p:sp>
      <p:sp>
        <p:nvSpPr>
          <p:cNvPr id="46" name="ZoneTexte 45">
            <a:extLst>
              <a:ext uri="{FF2B5EF4-FFF2-40B4-BE49-F238E27FC236}">
                <a16:creationId xmlns:a16="http://schemas.microsoft.com/office/drawing/2014/main" id="{03F48828-4B0D-4003-A28D-C0F3AF78CCEF}"/>
              </a:ext>
            </a:extLst>
          </p:cNvPr>
          <p:cNvSpPr txBox="1"/>
          <p:nvPr/>
        </p:nvSpPr>
        <p:spPr>
          <a:xfrm>
            <a:off x="10523365" y="4481024"/>
            <a:ext cx="1537196" cy="1015663"/>
          </a:xfrm>
          <a:prstGeom prst="rect">
            <a:avLst/>
          </a:prstGeom>
          <a:noFill/>
        </p:spPr>
        <p:txBody>
          <a:bodyPr wrap="square" rtlCol="0">
            <a:spAutoFit/>
          </a:bodyPr>
          <a:lstStyle/>
          <a:p>
            <a:pPr algn="ctr"/>
            <a:r>
              <a:rPr lang="fr-FR" sz="1000" dirty="0">
                <a:solidFill>
                  <a:srgbClr val="2699FB"/>
                </a:solidFill>
                <a:latin typeface="Montserrat" panose="00000500000000000000" pitchFamily="50" charset="0"/>
              </a:rPr>
              <a:t>Renvoi de l’utilisateur vers l’espace client du FAI</a:t>
            </a:r>
          </a:p>
          <a:p>
            <a:pPr algn="ctr"/>
            <a:r>
              <a:rPr lang="fr-FR" sz="1000" dirty="0">
                <a:solidFill>
                  <a:srgbClr val="2699FB"/>
                </a:solidFill>
                <a:latin typeface="Montserrat" panose="00000500000000000000" pitchFamily="50" charset="0"/>
              </a:rPr>
              <a:t>en cas de code oublié (pop-in overlay)</a:t>
            </a:r>
          </a:p>
        </p:txBody>
      </p:sp>
      <p:sp>
        <p:nvSpPr>
          <p:cNvPr id="23" name="Accolade ouvrante 22">
            <a:extLst>
              <a:ext uri="{FF2B5EF4-FFF2-40B4-BE49-F238E27FC236}">
                <a16:creationId xmlns:a16="http://schemas.microsoft.com/office/drawing/2014/main" id="{8476C8CC-C396-427E-9B64-02CA67D93C15}"/>
              </a:ext>
            </a:extLst>
          </p:cNvPr>
          <p:cNvSpPr/>
          <p:nvPr/>
        </p:nvSpPr>
        <p:spPr>
          <a:xfrm rot="10800000">
            <a:off x="9915049" y="4310663"/>
            <a:ext cx="425984" cy="1356386"/>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24" name="Accolade ouvrante 23">
            <a:extLst>
              <a:ext uri="{FF2B5EF4-FFF2-40B4-BE49-F238E27FC236}">
                <a16:creationId xmlns:a16="http://schemas.microsoft.com/office/drawing/2014/main" id="{DA455CE3-5405-47B4-BF77-909BDCD0B348}"/>
              </a:ext>
            </a:extLst>
          </p:cNvPr>
          <p:cNvSpPr/>
          <p:nvPr/>
        </p:nvSpPr>
        <p:spPr>
          <a:xfrm>
            <a:off x="1805659" y="2797324"/>
            <a:ext cx="425984" cy="2852032"/>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30" name="Ellipse 29">
            <a:extLst>
              <a:ext uri="{FF2B5EF4-FFF2-40B4-BE49-F238E27FC236}">
                <a16:creationId xmlns:a16="http://schemas.microsoft.com/office/drawing/2014/main" id="{F91B76C5-65BD-4164-8FF0-042A321B7132}"/>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7EB2624D-C8F7-4D63-AEB4-391DBF51187C}"/>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D79C715B-FFF4-4B4D-AEE0-1C732FF3A6BF}"/>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12</a:t>
            </a:r>
          </a:p>
        </p:txBody>
      </p:sp>
    </p:spTree>
    <p:extLst>
      <p:ext uri="{BB962C8B-B14F-4D97-AF65-F5344CB8AC3E}">
        <p14:creationId xmlns:p14="http://schemas.microsoft.com/office/powerpoint/2010/main" val="417558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54454AE0-7D53-4C1C-932D-0656908AE3EA}"/>
              </a:ext>
            </a:extLst>
          </p:cNvPr>
          <p:cNvPicPr>
            <a:picLocks noChangeAspect="1"/>
          </p:cNvPicPr>
          <p:nvPr/>
        </p:nvPicPr>
        <p:blipFill>
          <a:blip r:embed="rId3"/>
          <a:stretch>
            <a:fillRect/>
          </a:stretch>
        </p:blipFill>
        <p:spPr>
          <a:xfrm>
            <a:off x="2280818" y="1533962"/>
            <a:ext cx="1959323" cy="4242587"/>
          </a:xfrm>
          <a:prstGeom prst="rect">
            <a:avLst/>
          </a:prstGeom>
          <a:ln>
            <a:noFill/>
          </a:ln>
          <a:effectLst>
            <a:outerShdw blurRad="190500" algn="tl" rotWithShape="0">
              <a:srgbClr val="000000">
                <a:alpha val="70000"/>
              </a:srgbClr>
            </a:outerShdw>
          </a:effectLst>
        </p:spPr>
      </p:pic>
      <p:pic>
        <p:nvPicPr>
          <p:cNvPr id="5" name="Image 4">
            <a:extLst>
              <a:ext uri="{FF2B5EF4-FFF2-40B4-BE49-F238E27FC236}">
                <a16:creationId xmlns:a16="http://schemas.microsoft.com/office/drawing/2014/main" id="{176CDC45-1A48-4094-80A9-3BCB8DA7B045}"/>
              </a:ext>
            </a:extLst>
          </p:cNvPr>
          <p:cNvPicPr>
            <a:picLocks noChangeAspect="1"/>
          </p:cNvPicPr>
          <p:nvPr/>
        </p:nvPicPr>
        <p:blipFill>
          <a:blip r:embed="rId4"/>
          <a:stretch>
            <a:fillRect/>
          </a:stretch>
        </p:blipFill>
        <p:spPr>
          <a:xfrm>
            <a:off x="5538576" y="1533962"/>
            <a:ext cx="1954720" cy="4232620"/>
          </a:xfrm>
          <a:prstGeom prst="rect">
            <a:avLst/>
          </a:prstGeom>
          <a:ln>
            <a:noFill/>
          </a:ln>
          <a:effectLst>
            <a:outerShdw blurRad="190500" algn="tl" rotWithShape="0">
              <a:srgbClr val="000000">
                <a:alpha val="70000"/>
              </a:srgbClr>
            </a:outerShdw>
          </a:effectLst>
        </p:spPr>
      </p:pic>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Wireframes - Chatbot</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avec flèche 25">
            <a:extLst>
              <a:ext uri="{FF2B5EF4-FFF2-40B4-BE49-F238E27FC236}">
                <a16:creationId xmlns:a16="http://schemas.microsoft.com/office/drawing/2014/main" id="{5455219F-40F2-49CE-86F8-BF41B63D4764}"/>
              </a:ext>
            </a:extLst>
          </p:cNvPr>
          <p:cNvCxnSpPr>
            <a:cxnSpLocks/>
          </p:cNvCxnSpPr>
          <p:nvPr/>
        </p:nvCxnSpPr>
        <p:spPr>
          <a:xfrm>
            <a:off x="4804997" y="4025012"/>
            <a:ext cx="659422"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4E112120-6C1F-421A-9A77-1A20BD3FD7F5}"/>
              </a:ext>
            </a:extLst>
          </p:cNvPr>
          <p:cNvCxnSpPr>
            <a:cxnSpLocks/>
          </p:cNvCxnSpPr>
          <p:nvPr/>
        </p:nvCxnSpPr>
        <p:spPr>
          <a:xfrm flipH="1">
            <a:off x="4107935" y="5547213"/>
            <a:ext cx="697062" cy="0"/>
          </a:xfrm>
          <a:prstGeom prst="line">
            <a:avLst/>
          </a:prstGeom>
          <a:ln w="25400">
            <a:solidFill>
              <a:srgbClr val="343B3F"/>
            </a:solidFill>
            <a:tailEnd type="ova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344567E2-2B57-4FC7-9D07-CC862BA35DC0}"/>
              </a:ext>
            </a:extLst>
          </p:cNvPr>
          <p:cNvCxnSpPr>
            <a:cxnSpLocks/>
          </p:cNvCxnSpPr>
          <p:nvPr/>
        </p:nvCxnSpPr>
        <p:spPr>
          <a:xfrm flipV="1">
            <a:off x="4804997" y="4025012"/>
            <a:ext cx="0" cy="1522202"/>
          </a:xfrm>
          <a:prstGeom prst="line">
            <a:avLst/>
          </a:prstGeom>
          <a:ln w="25400">
            <a:solidFill>
              <a:srgbClr val="343B3F"/>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88AD5141-FDDA-4987-B6EA-E0577285FF24}"/>
              </a:ext>
            </a:extLst>
          </p:cNvPr>
          <p:cNvSpPr txBox="1"/>
          <p:nvPr/>
        </p:nvSpPr>
        <p:spPr>
          <a:xfrm>
            <a:off x="8445775" y="1667563"/>
            <a:ext cx="1959322" cy="461665"/>
          </a:xfrm>
          <a:prstGeom prst="rect">
            <a:avLst/>
          </a:prstGeom>
          <a:noFill/>
        </p:spPr>
        <p:txBody>
          <a:bodyPr wrap="square" rtlCol="0">
            <a:spAutoFit/>
          </a:bodyPr>
          <a:lstStyle/>
          <a:p>
            <a:pPr algn="ctr"/>
            <a:r>
              <a:rPr lang="fr-FR" sz="2400" b="1" u="sng" dirty="0">
                <a:solidFill>
                  <a:srgbClr val="2699FB"/>
                </a:solidFill>
              </a:rPr>
              <a:t>Chatbot</a:t>
            </a:r>
            <a:endParaRPr lang="fr-FR" sz="2400" b="1" dirty="0">
              <a:solidFill>
                <a:srgbClr val="2699FB"/>
              </a:solidFill>
            </a:endParaRPr>
          </a:p>
        </p:txBody>
      </p:sp>
      <p:sp>
        <p:nvSpPr>
          <p:cNvPr id="16" name="Accolade ouvrante 15">
            <a:extLst>
              <a:ext uri="{FF2B5EF4-FFF2-40B4-BE49-F238E27FC236}">
                <a16:creationId xmlns:a16="http://schemas.microsoft.com/office/drawing/2014/main" id="{3DCEB408-57AA-4A09-870A-C6BCE9E584CA}"/>
              </a:ext>
            </a:extLst>
          </p:cNvPr>
          <p:cNvSpPr/>
          <p:nvPr/>
        </p:nvSpPr>
        <p:spPr>
          <a:xfrm rot="10800000">
            <a:off x="7731881" y="2346520"/>
            <a:ext cx="422904" cy="513057"/>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17" name="ZoneTexte 16">
            <a:extLst>
              <a:ext uri="{FF2B5EF4-FFF2-40B4-BE49-F238E27FC236}">
                <a16:creationId xmlns:a16="http://schemas.microsoft.com/office/drawing/2014/main" id="{8F460FF8-8554-4E5B-8585-114F6568C332}"/>
              </a:ext>
            </a:extLst>
          </p:cNvPr>
          <p:cNvSpPr txBox="1"/>
          <p:nvPr/>
        </p:nvSpPr>
        <p:spPr>
          <a:xfrm>
            <a:off x="8334939" y="2464547"/>
            <a:ext cx="2180994" cy="276999"/>
          </a:xfrm>
          <a:prstGeom prst="rect">
            <a:avLst/>
          </a:prstGeom>
          <a:noFill/>
        </p:spPr>
        <p:txBody>
          <a:bodyPr wrap="square" rtlCol="0">
            <a:spAutoFit/>
          </a:bodyPr>
          <a:lstStyle/>
          <a:p>
            <a:pPr algn="ctr"/>
            <a:r>
              <a:rPr lang="fr-FR" sz="1200" dirty="0">
                <a:solidFill>
                  <a:srgbClr val="2699FB"/>
                </a:solidFill>
                <a:latin typeface="Montserrat" panose="00000500000000000000" pitchFamily="50" charset="0"/>
              </a:rPr>
              <a:t>Message accueil bot</a:t>
            </a:r>
          </a:p>
        </p:txBody>
      </p:sp>
      <p:sp>
        <p:nvSpPr>
          <p:cNvPr id="18" name="Accolade ouvrante 17">
            <a:extLst>
              <a:ext uri="{FF2B5EF4-FFF2-40B4-BE49-F238E27FC236}">
                <a16:creationId xmlns:a16="http://schemas.microsoft.com/office/drawing/2014/main" id="{AE743B14-C1A6-44FF-BD2D-2F35AE2E2F23}"/>
              </a:ext>
            </a:extLst>
          </p:cNvPr>
          <p:cNvSpPr/>
          <p:nvPr/>
        </p:nvSpPr>
        <p:spPr>
          <a:xfrm rot="10800000">
            <a:off x="7731881" y="2967909"/>
            <a:ext cx="422904" cy="513057"/>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19" name="ZoneTexte 18">
            <a:extLst>
              <a:ext uri="{FF2B5EF4-FFF2-40B4-BE49-F238E27FC236}">
                <a16:creationId xmlns:a16="http://schemas.microsoft.com/office/drawing/2014/main" id="{08837F0A-5B39-4F6F-969C-E435EA4C501C}"/>
              </a:ext>
            </a:extLst>
          </p:cNvPr>
          <p:cNvSpPr txBox="1"/>
          <p:nvPr/>
        </p:nvSpPr>
        <p:spPr>
          <a:xfrm>
            <a:off x="8334939" y="2984426"/>
            <a:ext cx="2180994" cy="461665"/>
          </a:xfrm>
          <a:prstGeom prst="rect">
            <a:avLst/>
          </a:prstGeom>
          <a:noFill/>
        </p:spPr>
        <p:txBody>
          <a:bodyPr wrap="square" rtlCol="0">
            <a:spAutoFit/>
          </a:bodyPr>
          <a:lstStyle/>
          <a:p>
            <a:pPr algn="ctr"/>
            <a:r>
              <a:rPr lang="fr-FR" sz="1200" dirty="0">
                <a:solidFill>
                  <a:srgbClr val="2699FB"/>
                </a:solidFill>
                <a:latin typeface="Montserrat" panose="00000500000000000000" pitchFamily="50" charset="0"/>
              </a:rPr>
              <a:t>Thématiques prédéfinies</a:t>
            </a:r>
          </a:p>
          <a:p>
            <a:pPr algn="ctr"/>
            <a:r>
              <a:rPr lang="fr-FR" sz="1200" dirty="0">
                <a:solidFill>
                  <a:srgbClr val="2699FB"/>
                </a:solidFill>
                <a:latin typeface="Montserrat" panose="00000500000000000000" pitchFamily="50" charset="0"/>
              </a:rPr>
              <a:t>(cliquables) </a:t>
            </a:r>
          </a:p>
        </p:txBody>
      </p:sp>
      <p:sp>
        <p:nvSpPr>
          <p:cNvPr id="20" name="Accolade ouvrante 19">
            <a:extLst>
              <a:ext uri="{FF2B5EF4-FFF2-40B4-BE49-F238E27FC236}">
                <a16:creationId xmlns:a16="http://schemas.microsoft.com/office/drawing/2014/main" id="{7084DA43-9320-4206-9BF2-EB44C08C02A7}"/>
              </a:ext>
            </a:extLst>
          </p:cNvPr>
          <p:cNvSpPr/>
          <p:nvPr/>
        </p:nvSpPr>
        <p:spPr>
          <a:xfrm rot="10800000">
            <a:off x="7731881" y="5288400"/>
            <a:ext cx="422904" cy="513057"/>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22" name="ZoneTexte 21">
            <a:extLst>
              <a:ext uri="{FF2B5EF4-FFF2-40B4-BE49-F238E27FC236}">
                <a16:creationId xmlns:a16="http://schemas.microsoft.com/office/drawing/2014/main" id="{743A8BFF-3864-498D-AD46-FE5D3CF532B5}"/>
              </a:ext>
            </a:extLst>
          </p:cNvPr>
          <p:cNvSpPr txBox="1"/>
          <p:nvPr/>
        </p:nvSpPr>
        <p:spPr>
          <a:xfrm>
            <a:off x="8334939" y="5408713"/>
            <a:ext cx="2180994" cy="276999"/>
          </a:xfrm>
          <a:prstGeom prst="rect">
            <a:avLst/>
          </a:prstGeom>
          <a:noFill/>
        </p:spPr>
        <p:txBody>
          <a:bodyPr wrap="square" rtlCol="0">
            <a:spAutoFit/>
          </a:bodyPr>
          <a:lstStyle/>
          <a:p>
            <a:pPr algn="ctr"/>
            <a:r>
              <a:rPr lang="fr-FR" sz="1200" dirty="0">
                <a:solidFill>
                  <a:srgbClr val="2699FB"/>
                </a:solidFill>
                <a:latin typeface="Montserrat" panose="00000500000000000000" pitchFamily="50" charset="0"/>
              </a:rPr>
              <a:t>Envoi de messages</a:t>
            </a:r>
          </a:p>
        </p:txBody>
      </p:sp>
      <p:sp>
        <p:nvSpPr>
          <p:cNvPr id="23" name="Ellipse 22">
            <a:extLst>
              <a:ext uri="{FF2B5EF4-FFF2-40B4-BE49-F238E27FC236}">
                <a16:creationId xmlns:a16="http://schemas.microsoft.com/office/drawing/2014/main" id="{C3F5D6CC-669A-4F19-95BE-C81693F84556}"/>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14D10ED-E29D-4256-8B2D-F32706F257BE}"/>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a:extLst>
              <a:ext uri="{FF2B5EF4-FFF2-40B4-BE49-F238E27FC236}">
                <a16:creationId xmlns:a16="http://schemas.microsoft.com/office/drawing/2014/main" id="{1AC28013-5281-4F4D-82F0-8ABF937E2BC5}"/>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13</a:t>
            </a:r>
          </a:p>
        </p:txBody>
      </p:sp>
    </p:spTree>
    <p:extLst>
      <p:ext uri="{BB962C8B-B14F-4D97-AF65-F5344CB8AC3E}">
        <p14:creationId xmlns:p14="http://schemas.microsoft.com/office/powerpoint/2010/main" val="2745088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Image 40">
            <a:extLst>
              <a:ext uri="{FF2B5EF4-FFF2-40B4-BE49-F238E27FC236}">
                <a16:creationId xmlns:a16="http://schemas.microsoft.com/office/drawing/2014/main" id="{A0A10642-27E7-4AFA-8294-01F6723F1245}"/>
              </a:ext>
            </a:extLst>
          </p:cNvPr>
          <p:cNvPicPr>
            <a:picLocks noChangeAspect="1"/>
          </p:cNvPicPr>
          <p:nvPr/>
        </p:nvPicPr>
        <p:blipFill>
          <a:blip r:embed="rId3"/>
          <a:stretch>
            <a:fillRect/>
          </a:stretch>
        </p:blipFill>
        <p:spPr>
          <a:xfrm>
            <a:off x="2280816" y="1529546"/>
            <a:ext cx="1959323" cy="4242587"/>
          </a:xfrm>
          <a:prstGeom prst="rect">
            <a:avLst/>
          </a:prstGeom>
          <a:ln>
            <a:noFill/>
          </a:ln>
          <a:effectLst>
            <a:outerShdw blurRad="190500" algn="tl" rotWithShape="0">
              <a:srgbClr val="000000">
                <a:alpha val="70000"/>
              </a:srgbClr>
            </a:outerShdw>
          </a:effectLst>
        </p:spPr>
      </p:pic>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Wireframes - Vérification</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avec flèche 23">
            <a:extLst>
              <a:ext uri="{FF2B5EF4-FFF2-40B4-BE49-F238E27FC236}">
                <a16:creationId xmlns:a16="http://schemas.microsoft.com/office/drawing/2014/main" id="{83D55A05-8A37-4A37-98E9-1B3B85CBEB32}"/>
              </a:ext>
            </a:extLst>
          </p:cNvPr>
          <p:cNvCxnSpPr>
            <a:cxnSpLocks/>
          </p:cNvCxnSpPr>
          <p:nvPr/>
        </p:nvCxnSpPr>
        <p:spPr>
          <a:xfrm>
            <a:off x="4804997" y="4025012"/>
            <a:ext cx="659422"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3B04BAE5-D00F-485B-A005-EEB490956065}"/>
              </a:ext>
            </a:extLst>
          </p:cNvPr>
          <p:cNvCxnSpPr>
            <a:cxnSpLocks/>
          </p:cNvCxnSpPr>
          <p:nvPr/>
        </p:nvCxnSpPr>
        <p:spPr>
          <a:xfrm flipH="1">
            <a:off x="3773978" y="5148202"/>
            <a:ext cx="1031019" cy="0"/>
          </a:xfrm>
          <a:prstGeom prst="line">
            <a:avLst/>
          </a:prstGeom>
          <a:ln w="25400">
            <a:solidFill>
              <a:srgbClr val="343B3F"/>
            </a:solidFill>
            <a:tailEnd type="ova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AB37014A-62A3-47A8-B4FF-2DF5CE9AE263}"/>
              </a:ext>
            </a:extLst>
          </p:cNvPr>
          <p:cNvCxnSpPr>
            <a:cxnSpLocks/>
          </p:cNvCxnSpPr>
          <p:nvPr/>
        </p:nvCxnSpPr>
        <p:spPr>
          <a:xfrm flipV="1">
            <a:off x="4804997" y="4025012"/>
            <a:ext cx="0" cy="1123190"/>
          </a:xfrm>
          <a:prstGeom prst="line">
            <a:avLst/>
          </a:prstGeom>
          <a:ln w="25400">
            <a:solidFill>
              <a:srgbClr val="343B3F"/>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46844090-5335-4ED2-831E-711F0C6FFE97}"/>
              </a:ext>
            </a:extLst>
          </p:cNvPr>
          <p:cNvSpPr txBox="1"/>
          <p:nvPr/>
        </p:nvSpPr>
        <p:spPr>
          <a:xfrm>
            <a:off x="8445775" y="2404356"/>
            <a:ext cx="1959322" cy="461665"/>
          </a:xfrm>
          <a:prstGeom prst="rect">
            <a:avLst/>
          </a:prstGeom>
          <a:noFill/>
        </p:spPr>
        <p:txBody>
          <a:bodyPr wrap="square" rtlCol="0">
            <a:spAutoFit/>
          </a:bodyPr>
          <a:lstStyle/>
          <a:p>
            <a:pPr algn="ctr"/>
            <a:r>
              <a:rPr lang="fr-FR" sz="2400" b="1" u="sng" dirty="0">
                <a:solidFill>
                  <a:srgbClr val="2699FB"/>
                </a:solidFill>
              </a:rPr>
              <a:t>Vérification</a:t>
            </a:r>
            <a:endParaRPr lang="fr-FR" sz="2400" b="1" dirty="0">
              <a:solidFill>
                <a:srgbClr val="2699FB"/>
              </a:solidFill>
            </a:endParaRPr>
          </a:p>
        </p:txBody>
      </p:sp>
      <p:sp>
        <p:nvSpPr>
          <p:cNvPr id="36" name="Accolade ouvrante 35">
            <a:extLst>
              <a:ext uri="{FF2B5EF4-FFF2-40B4-BE49-F238E27FC236}">
                <a16:creationId xmlns:a16="http://schemas.microsoft.com/office/drawing/2014/main" id="{5BA5FBCB-3E9B-40BF-AD2C-4B8736F1C538}"/>
              </a:ext>
            </a:extLst>
          </p:cNvPr>
          <p:cNvSpPr/>
          <p:nvPr/>
        </p:nvSpPr>
        <p:spPr>
          <a:xfrm rot="10800000">
            <a:off x="7731880" y="3063971"/>
            <a:ext cx="397967" cy="668443"/>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37" name="ZoneTexte 36">
            <a:extLst>
              <a:ext uri="{FF2B5EF4-FFF2-40B4-BE49-F238E27FC236}">
                <a16:creationId xmlns:a16="http://schemas.microsoft.com/office/drawing/2014/main" id="{990BA282-226A-41D1-98B8-6A7332308084}"/>
              </a:ext>
            </a:extLst>
          </p:cNvPr>
          <p:cNvSpPr txBox="1"/>
          <p:nvPr/>
        </p:nvSpPr>
        <p:spPr>
          <a:xfrm>
            <a:off x="8334939" y="3075026"/>
            <a:ext cx="2180994" cy="646331"/>
          </a:xfrm>
          <a:prstGeom prst="rect">
            <a:avLst/>
          </a:prstGeom>
          <a:noFill/>
        </p:spPr>
        <p:txBody>
          <a:bodyPr wrap="square" rtlCol="0">
            <a:spAutoFit/>
          </a:bodyPr>
          <a:lstStyle/>
          <a:p>
            <a:pPr algn="ctr"/>
            <a:r>
              <a:rPr lang="fr-FR" sz="1200" dirty="0">
                <a:solidFill>
                  <a:srgbClr val="2699FB"/>
                </a:solidFill>
                <a:latin typeface="Montserrat" panose="00000500000000000000" pitchFamily="50" charset="0"/>
              </a:rPr>
              <a:t>Logo / Spinner</a:t>
            </a:r>
          </a:p>
          <a:p>
            <a:pPr algn="ctr"/>
            <a:r>
              <a:rPr lang="fr-FR" sz="1200" dirty="0">
                <a:solidFill>
                  <a:srgbClr val="2699FB"/>
                </a:solidFill>
                <a:latin typeface="Montserrat" panose="00000500000000000000" pitchFamily="50" charset="0"/>
              </a:rPr>
              <a:t>durant la communication</a:t>
            </a:r>
          </a:p>
          <a:p>
            <a:pPr algn="ctr"/>
            <a:r>
              <a:rPr lang="fr-FR" sz="1200" dirty="0">
                <a:solidFill>
                  <a:srgbClr val="2699FB"/>
                </a:solidFill>
                <a:latin typeface="Montserrat" panose="00000500000000000000" pitchFamily="50" charset="0"/>
              </a:rPr>
              <a:t>entre les API</a:t>
            </a:r>
          </a:p>
        </p:txBody>
      </p:sp>
      <p:pic>
        <p:nvPicPr>
          <p:cNvPr id="40" name="Image 39">
            <a:extLst>
              <a:ext uri="{FF2B5EF4-FFF2-40B4-BE49-F238E27FC236}">
                <a16:creationId xmlns:a16="http://schemas.microsoft.com/office/drawing/2014/main" id="{C17787B1-828F-415D-8698-7150D1E7F893}"/>
              </a:ext>
            </a:extLst>
          </p:cNvPr>
          <p:cNvPicPr>
            <a:picLocks noChangeAspect="1"/>
          </p:cNvPicPr>
          <p:nvPr/>
        </p:nvPicPr>
        <p:blipFill>
          <a:blip r:embed="rId4"/>
          <a:stretch>
            <a:fillRect/>
          </a:stretch>
        </p:blipFill>
        <p:spPr>
          <a:xfrm>
            <a:off x="5594727" y="1563904"/>
            <a:ext cx="1956999" cy="4237554"/>
          </a:xfrm>
          <a:prstGeom prst="rect">
            <a:avLst/>
          </a:prstGeom>
          <a:ln>
            <a:noFill/>
          </a:ln>
          <a:effectLst>
            <a:outerShdw blurRad="190500" algn="tl" rotWithShape="0">
              <a:srgbClr val="000000">
                <a:alpha val="70000"/>
              </a:srgbClr>
            </a:outerShdw>
          </a:effectLst>
        </p:spPr>
      </p:pic>
      <p:sp>
        <p:nvSpPr>
          <p:cNvPr id="42" name="Ellipse 41">
            <a:extLst>
              <a:ext uri="{FF2B5EF4-FFF2-40B4-BE49-F238E27FC236}">
                <a16:creationId xmlns:a16="http://schemas.microsoft.com/office/drawing/2014/main" id="{26E97F6D-3E9F-4E0C-BDD9-D57131B5EBDC}"/>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FF3F19A8-E81B-4155-8DC2-77E68262178C}"/>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ZoneTexte 43">
            <a:extLst>
              <a:ext uri="{FF2B5EF4-FFF2-40B4-BE49-F238E27FC236}">
                <a16:creationId xmlns:a16="http://schemas.microsoft.com/office/drawing/2014/main" id="{CFB89ADD-0A08-4B1F-A6CF-33D5C6AE522A}"/>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14</a:t>
            </a:r>
          </a:p>
        </p:txBody>
      </p:sp>
    </p:spTree>
    <p:extLst>
      <p:ext uri="{BB962C8B-B14F-4D97-AF65-F5344CB8AC3E}">
        <p14:creationId xmlns:p14="http://schemas.microsoft.com/office/powerpoint/2010/main" val="332457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020FC5BA-8BD0-41A2-8F0B-35B6E65C82A5}"/>
              </a:ext>
            </a:extLst>
          </p:cNvPr>
          <p:cNvPicPr>
            <a:picLocks noChangeAspect="1"/>
          </p:cNvPicPr>
          <p:nvPr/>
        </p:nvPicPr>
        <p:blipFill>
          <a:blip r:embed="rId3"/>
          <a:stretch>
            <a:fillRect/>
          </a:stretch>
        </p:blipFill>
        <p:spPr>
          <a:xfrm>
            <a:off x="2281977" y="1529546"/>
            <a:ext cx="1956999" cy="4237554"/>
          </a:xfrm>
          <a:prstGeom prst="rect">
            <a:avLst/>
          </a:prstGeom>
          <a:ln>
            <a:noFill/>
          </a:ln>
          <a:effectLst>
            <a:outerShdw blurRad="190500" algn="tl" rotWithShape="0">
              <a:srgbClr val="000000">
                <a:alpha val="70000"/>
              </a:srgbClr>
            </a:outerShdw>
          </a:effectLst>
        </p:spPr>
      </p:pic>
      <p:pic>
        <p:nvPicPr>
          <p:cNvPr id="15" name="Image 14" descr="Une image contenant texte&#10;&#10;Description générée automatiquement">
            <a:extLst>
              <a:ext uri="{FF2B5EF4-FFF2-40B4-BE49-F238E27FC236}">
                <a16:creationId xmlns:a16="http://schemas.microsoft.com/office/drawing/2014/main" id="{385BCBD0-35A8-47D3-8519-37EC9A94D37C}"/>
              </a:ext>
            </a:extLst>
          </p:cNvPr>
          <p:cNvPicPr>
            <a:picLocks noChangeAspect="1"/>
          </p:cNvPicPr>
          <p:nvPr/>
        </p:nvPicPr>
        <p:blipFill>
          <a:blip r:embed="rId4"/>
          <a:stretch>
            <a:fillRect/>
          </a:stretch>
        </p:blipFill>
        <p:spPr>
          <a:xfrm>
            <a:off x="5608689" y="1563907"/>
            <a:ext cx="1956998" cy="4237552"/>
          </a:xfrm>
          <a:prstGeom prst="rect">
            <a:avLst/>
          </a:prstGeom>
          <a:ln>
            <a:noFill/>
          </a:ln>
          <a:effectLst>
            <a:outerShdw blurRad="190500" algn="tl" rotWithShape="0">
              <a:srgbClr val="000000">
                <a:alpha val="70000"/>
              </a:srgbClr>
            </a:outerShdw>
          </a:effectLst>
        </p:spPr>
      </p:pic>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Wireframes -  Erreur</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46844090-5335-4ED2-831E-711F0C6FFE97}"/>
              </a:ext>
            </a:extLst>
          </p:cNvPr>
          <p:cNvSpPr txBox="1"/>
          <p:nvPr/>
        </p:nvSpPr>
        <p:spPr>
          <a:xfrm>
            <a:off x="8462400" y="2088493"/>
            <a:ext cx="2485461" cy="461665"/>
          </a:xfrm>
          <a:prstGeom prst="rect">
            <a:avLst/>
          </a:prstGeom>
          <a:noFill/>
        </p:spPr>
        <p:txBody>
          <a:bodyPr wrap="square" rtlCol="0">
            <a:spAutoFit/>
          </a:bodyPr>
          <a:lstStyle/>
          <a:p>
            <a:pPr algn="ctr"/>
            <a:r>
              <a:rPr lang="fr-FR" sz="2400" b="1" u="sng" dirty="0">
                <a:solidFill>
                  <a:srgbClr val="2699FB"/>
                </a:solidFill>
              </a:rPr>
              <a:t>Erreur code</a:t>
            </a:r>
            <a:endParaRPr lang="fr-FR" sz="2400" b="1" dirty="0">
              <a:solidFill>
                <a:srgbClr val="2699FB"/>
              </a:solidFill>
            </a:endParaRPr>
          </a:p>
        </p:txBody>
      </p:sp>
      <p:sp>
        <p:nvSpPr>
          <p:cNvPr id="36" name="Accolade ouvrante 35">
            <a:extLst>
              <a:ext uri="{FF2B5EF4-FFF2-40B4-BE49-F238E27FC236}">
                <a16:creationId xmlns:a16="http://schemas.microsoft.com/office/drawing/2014/main" id="{5BA5FBCB-3E9B-40BF-AD2C-4B8736F1C538}"/>
              </a:ext>
            </a:extLst>
          </p:cNvPr>
          <p:cNvSpPr/>
          <p:nvPr/>
        </p:nvSpPr>
        <p:spPr>
          <a:xfrm rot="10800000">
            <a:off x="7731880" y="3063971"/>
            <a:ext cx="397967" cy="668443"/>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37" name="ZoneTexte 36">
            <a:extLst>
              <a:ext uri="{FF2B5EF4-FFF2-40B4-BE49-F238E27FC236}">
                <a16:creationId xmlns:a16="http://schemas.microsoft.com/office/drawing/2014/main" id="{990BA282-226A-41D1-98B8-6A7332308084}"/>
              </a:ext>
            </a:extLst>
          </p:cNvPr>
          <p:cNvSpPr txBox="1"/>
          <p:nvPr/>
        </p:nvSpPr>
        <p:spPr>
          <a:xfrm>
            <a:off x="8614634" y="5043627"/>
            <a:ext cx="2180994" cy="830997"/>
          </a:xfrm>
          <a:prstGeom prst="rect">
            <a:avLst/>
          </a:prstGeom>
          <a:noFill/>
        </p:spPr>
        <p:txBody>
          <a:bodyPr wrap="square" rtlCol="0">
            <a:spAutoFit/>
          </a:bodyPr>
          <a:lstStyle/>
          <a:p>
            <a:pPr algn="ctr"/>
            <a:r>
              <a:rPr lang="fr-FR" sz="1200" dirty="0">
                <a:solidFill>
                  <a:srgbClr val="2699FB"/>
                </a:solidFill>
                <a:latin typeface="Montserrat" panose="00000500000000000000" pitchFamily="50" charset="0"/>
              </a:rPr>
              <a:t>Pop-up nouveau message du chatbot dans le but de guider l’utilisateur</a:t>
            </a:r>
          </a:p>
        </p:txBody>
      </p:sp>
      <p:sp>
        <p:nvSpPr>
          <p:cNvPr id="16" name="Accolade ouvrante 15">
            <a:extLst>
              <a:ext uri="{FF2B5EF4-FFF2-40B4-BE49-F238E27FC236}">
                <a16:creationId xmlns:a16="http://schemas.microsoft.com/office/drawing/2014/main" id="{BB8B742C-30F5-4D54-8464-20389698326F}"/>
              </a:ext>
            </a:extLst>
          </p:cNvPr>
          <p:cNvSpPr/>
          <p:nvPr/>
        </p:nvSpPr>
        <p:spPr>
          <a:xfrm rot="10800000">
            <a:off x="7743668" y="5330787"/>
            <a:ext cx="397967" cy="441344"/>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pic>
        <p:nvPicPr>
          <p:cNvPr id="6" name="Image 5">
            <a:extLst>
              <a:ext uri="{FF2B5EF4-FFF2-40B4-BE49-F238E27FC236}">
                <a16:creationId xmlns:a16="http://schemas.microsoft.com/office/drawing/2014/main" id="{A39240EF-875D-41CE-A032-E93AAB9875DC}"/>
              </a:ext>
            </a:extLst>
          </p:cNvPr>
          <p:cNvPicPr>
            <a:picLocks noChangeAspect="1"/>
          </p:cNvPicPr>
          <p:nvPr/>
        </p:nvPicPr>
        <p:blipFill>
          <a:blip r:embed="rId5"/>
          <a:stretch>
            <a:fillRect/>
          </a:stretch>
        </p:blipFill>
        <p:spPr>
          <a:xfrm>
            <a:off x="4712142" y="3267009"/>
            <a:ext cx="323157" cy="430876"/>
          </a:xfrm>
          <a:prstGeom prst="rect">
            <a:avLst/>
          </a:prstGeom>
        </p:spPr>
      </p:pic>
      <p:sp>
        <p:nvSpPr>
          <p:cNvPr id="21" name="ZoneTexte 20">
            <a:extLst>
              <a:ext uri="{FF2B5EF4-FFF2-40B4-BE49-F238E27FC236}">
                <a16:creationId xmlns:a16="http://schemas.microsoft.com/office/drawing/2014/main" id="{5DC570D1-385C-415D-AE4D-DA42E29C3FF9}"/>
              </a:ext>
            </a:extLst>
          </p:cNvPr>
          <p:cNvSpPr txBox="1"/>
          <p:nvPr/>
        </p:nvSpPr>
        <p:spPr>
          <a:xfrm>
            <a:off x="8614634" y="2890360"/>
            <a:ext cx="2180994" cy="1015663"/>
          </a:xfrm>
          <a:prstGeom prst="rect">
            <a:avLst/>
          </a:prstGeom>
          <a:noFill/>
        </p:spPr>
        <p:txBody>
          <a:bodyPr wrap="square" rtlCol="0">
            <a:spAutoFit/>
          </a:bodyPr>
          <a:lstStyle/>
          <a:p>
            <a:pPr algn="ctr"/>
            <a:r>
              <a:rPr lang="fr-FR" sz="1200" dirty="0">
                <a:solidFill>
                  <a:srgbClr val="2699FB"/>
                </a:solidFill>
                <a:latin typeface="Montserrat" panose="00000500000000000000" pitchFamily="50" charset="0"/>
              </a:rPr>
              <a:t>Informe l’utilisateur que le code est erroné et que l’accès au site est refusé</a:t>
            </a:r>
          </a:p>
          <a:p>
            <a:pPr algn="ctr"/>
            <a:r>
              <a:rPr lang="fr-FR" sz="1200" dirty="0">
                <a:solidFill>
                  <a:srgbClr val="2699FB"/>
                </a:solidFill>
                <a:latin typeface="Montserrat" panose="00000500000000000000" pitchFamily="50" charset="0"/>
              </a:rPr>
              <a:t>+</a:t>
            </a:r>
          </a:p>
          <a:p>
            <a:pPr algn="ctr"/>
            <a:r>
              <a:rPr lang="fr-FR" sz="1200" dirty="0">
                <a:solidFill>
                  <a:srgbClr val="2699FB"/>
                </a:solidFill>
                <a:latin typeface="Montserrat" panose="00000500000000000000" pitchFamily="50" charset="0"/>
              </a:rPr>
              <a:t>Btn retour à l’accueil</a:t>
            </a:r>
          </a:p>
        </p:txBody>
      </p:sp>
      <p:sp>
        <p:nvSpPr>
          <p:cNvPr id="7" name="ZoneTexte 6">
            <a:extLst>
              <a:ext uri="{FF2B5EF4-FFF2-40B4-BE49-F238E27FC236}">
                <a16:creationId xmlns:a16="http://schemas.microsoft.com/office/drawing/2014/main" id="{87AD7CD0-2B4D-4EEA-925C-CA28D9860CD1}"/>
              </a:ext>
            </a:extLst>
          </p:cNvPr>
          <p:cNvSpPr txBox="1"/>
          <p:nvPr/>
        </p:nvSpPr>
        <p:spPr>
          <a:xfrm>
            <a:off x="9314432" y="4295311"/>
            <a:ext cx="781396" cy="369332"/>
          </a:xfrm>
          <a:prstGeom prst="rect">
            <a:avLst/>
          </a:prstGeom>
          <a:noFill/>
        </p:spPr>
        <p:txBody>
          <a:bodyPr wrap="square" rtlCol="0">
            <a:spAutoFit/>
          </a:bodyPr>
          <a:lstStyle/>
          <a:p>
            <a:pPr algn="ctr"/>
            <a:r>
              <a:rPr lang="fr-FR" dirty="0">
                <a:solidFill>
                  <a:srgbClr val="2699FB"/>
                </a:solidFill>
              </a:rPr>
              <a:t>ET</a:t>
            </a:r>
          </a:p>
        </p:txBody>
      </p:sp>
      <p:sp>
        <p:nvSpPr>
          <p:cNvPr id="26" name="Ellipse 25">
            <a:extLst>
              <a:ext uri="{FF2B5EF4-FFF2-40B4-BE49-F238E27FC236}">
                <a16:creationId xmlns:a16="http://schemas.microsoft.com/office/drawing/2014/main" id="{5880C792-C0BB-46B2-AAFB-4A7699934D9C}"/>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773D1C60-011C-4B03-AD56-D9ECECD1D351}"/>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ZoneTexte 30">
            <a:extLst>
              <a:ext uri="{FF2B5EF4-FFF2-40B4-BE49-F238E27FC236}">
                <a16:creationId xmlns:a16="http://schemas.microsoft.com/office/drawing/2014/main" id="{13EF6A91-E5AE-4376-ADB2-23E4880E5669}"/>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15</a:t>
            </a:r>
          </a:p>
        </p:txBody>
      </p:sp>
    </p:spTree>
    <p:extLst>
      <p:ext uri="{BB962C8B-B14F-4D97-AF65-F5344CB8AC3E}">
        <p14:creationId xmlns:p14="http://schemas.microsoft.com/office/powerpoint/2010/main" val="3483703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EF627332-DAAA-4E0D-AFDB-1343FCE62E07}"/>
              </a:ext>
            </a:extLst>
          </p:cNvPr>
          <p:cNvPicPr>
            <a:picLocks noChangeAspect="1"/>
          </p:cNvPicPr>
          <p:nvPr/>
        </p:nvPicPr>
        <p:blipFill>
          <a:blip r:embed="rId3"/>
          <a:stretch>
            <a:fillRect/>
          </a:stretch>
        </p:blipFill>
        <p:spPr>
          <a:xfrm>
            <a:off x="2281977" y="1529546"/>
            <a:ext cx="1956999" cy="4237554"/>
          </a:xfrm>
          <a:prstGeom prst="rect">
            <a:avLst/>
          </a:prstGeom>
          <a:ln>
            <a:noFill/>
          </a:ln>
          <a:effectLst>
            <a:outerShdw blurRad="190500" algn="tl" rotWithShape="0">
              <a:srgbClr val="000000">
                <a:alpha val="70000"/>
              </a:srgbClr>
            </a:outerShdw>
          </a:effectLst>
        </p:spPr>
      </p:pic>
      <p:pic>
        <p:nvPicPr>
          <p:cNvPr id="14" name="Image 13" descr="Une image contenant texte&#10;&#10;Description générée automatiquement">
            <a:extLst>
              <a:ext uri="{FF2B5EF4-FFF2-40B4-BE49-F238E27FC236}">
                <a16:creationId xmlns:a16="http://schemas.microsoft.com/office/drawing/2014/main" id="{7B3142E4-A9ED-418F-B0AE-5A282BFD4BFF}"/>
              </a:ext>
            </a:extLst>
          </p:cNvPr>
          <p:cNvPicPr>
            <a:picLocks noChangeAspect="1"/>
          </p:cNvPicPr>
          <p:nvPr/>
        </p:nvPicPr>
        <p:blipFill>
          <a:blip r:embed="rId4"/>
          <a:stretch>
            <a:fillRect/>
          </a:stretch>
        </p:blipFill>
        <p:spPr>
          <a:xfrm>
            <a:off x="5594729" y="1563907"/>
            <a:ext cx="1956997" cy="4237551"/>
          </a:xfrm>
          <a:prstGeom prst="rect">
            <a:avLst/>
          </a:prstGeom>
          <a:ln>
            <a:noFill/>
          </a:ln>
          <a:effectLst>
            <a:outerShdw blurRad="190500" algn="tl" rotWithShape="0">
              <a:srgbClr val="000000">
                <a:alpha val="70000"/>
              </a:srgbClr>
            </a:outerShdw>
          </a:effectLst>
        </p:spPr>
      </p:pic>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Wireframes - Authentification</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46844090-5335-4ED2-831E-711F0C6FFE97}"/>
              </a:ext>
            </a:extLst>
          </p:cNvPr>
          <p:cNvSpPr txBox="1"/>
          <p:nvPr/>
        </p:nvSpPr>
        <p:spPr>
          <a:xfrm>
            <a:off x="8310001" y="2088472"/>
            <a:ext cx="2485461" cy="461665"/>
          </a:xfrm>
          <a:prstGeom prst="rect">
            <a:avLst/>
          </a:prstGeom>
          <a:noFill/>
        </p:spPr>
        <p:txBody>
          <a:bodyPr wrap="square" rtlCol="0">
            <a:spAutoFit/>
          </a:bodyPr>
          <a:lstStyle/>
          <a:p>
            <a:pPr algn="ctr"/>
            <a:r>
              <a:rPr lang="fr-FR" sz="2400" b="1" u="sng" dirty="0">
                <a:solidFill>
                  <a:srgbClr val="2699FB"/>
                </a:solidFill>
              </a:rPr>
              <a:t>Authentification</a:t>
            </a:r>
            <a:endParaRPr lang="fr-FR" sz="2400" b="1" dirty="0">
              <a:solidFill>
                <a:srgbClr val="2699FB"/>
              </a:solidFill>
            </a:endParaRPr>
          </a:p>
        </p:txBody>
      </p:sp>
      <p:sp>
        <p:nvSpPr>
          <p:cNvPr id="36" name="Accolade ouvrante 35">
            <a:extLst>
              <a:ext uri="{FF2B5EF4-FFF2-40B4-BE49-F238E27FC236}">
                <a16:creationId xmlns:a16="http://schemas.microsoft.com/office/drawing/2014/main" id="{5BA5FBCB-3E9B-40BF-AD2C-4B8736F1C538}"/>
              </a:ext>
            </a:extLst>
          </p:cNvPr>
          <p:cNvSpPr/>
          <p:nvPr/>
        </p:nvSpPr>
        <p:spPr>
          <a:xfrm rot="10800000">
            <a:off x="7731880" y="3063971"/>
            <a:ext cx="397967" cy="668443"/>
          </a:xfrm>
          <a:prstGeom prst="leftBrace">
            <a:avLst/>
          </a:prstGeom>
          <a:ln w="25400">
            <a:solidFill>
              <a:srgbClr val="343B3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3399CC"/>
              </a:solidFill>
            </a:endParaRPr>
          </a:p>
        </p:txBody>
      </p:sp>
      <p:sp>
        <p:nvSpPr>
          <p:cNvPr id="37" name="ZoneTexte 36">
            <a:extLst>
              <a:ext uri="{FF2B5EF4-FFF2-40B4-BE49-F238E27FC236}">
                <a16:creationId xmlns:a16="http://schemas.microsoft.com/office/drawing/2014/main" id="{990BA282-226A-41D1-98B8-6A7332308084}"/>
              </a:ext>
            </a:extLst>
          </p:cNvPr>
          <p:cNvSpPr txBox="1"/>
          <p:nvPr/>
        </p:nvSpPr>
        <p:spPr>
          <a:xfrm>
            <a:off x="8462234" y="2697617"/>
            <a:ext cx="2180994" cy="1569660"/>
          </a:xfrm>
          <a:prstGeom prst="rect">
            <a:avLst/>
          </a:prstGeom>
          <a:noFill/>
        </p:spPr>
        <p:txBody>
          <a:bodyPr wrap="square" rtlCol="0">
            <a:spAutoFit/>
          </a:bodyPr>
          <a:lstStyle/>
          <a:p>
            <a:pPr algn="ctr"/>
            <a:r>
              <a:rPr lang="fr-FR" sz="1200" dirty="0">
                <a:solidFill>
                  <a:srgbClr val="2699FB"/>
                </a:solidFill>
                <a:latin typeface="Montserrat" panose="00000500000000000000" pitchFamily="50" charset="0"/>
              </a:rPr>
              <a:t>Icône validation</a:t>
            </a:r>
          </a:p>
          <a:p>
            <a:pPr algn="ctr"/>
            <a:r>
              <a:rPr lang="fr-FR" sz="1200" dirty="0">
                <a:solidFill>
                  <a:srgbClr val="2699FB"/>
                </a:solidFill>
                <a:latin typeface="Montserrat" panose="00000500000000000000" pitchFamily="50" charset="0"/>
              </a:rPr>
              <a:t>Informe l’utilisateur que l’authentification est réussie</a:t>
            </a:r>
          </a:p>
          <a:p>
            <a:pPr algn="ctr"/>
            <a:endParaRPr lang="fr-FR" sz="1200" dirty="0">
              <a:solidFill>
                <a:srgbClr val="2699FB"/>
              </a:solidFill>
              <a:latin typeface="Montserrat" panose="00000500000000000000" pitchFamily="50" charset="0"/>
            </a:endParaRPr>
          </a:p>
          <a:p>
            <a:pPr algn="ctr"/>
            <a:r>
              <a:rPr lang="fr-FR" sz="1200" dirty="0">
                <a:solidFill>
                  <a:srgbClr val="2699FB"/>
                </a:solidFill>
                <a:latin typeface="Montserrat" panose="00000500000000000000" pitchFamily="50" charset="0"/>
              </a:rPr>
              <a:t>Pui redirection vers le site adulte </a:t>
            </a:r>
          </a:p>
          <a:p>
            <a:pPr algn="ctr"/>
            <a:r>
              <a:rPr lang="fr-FR" sz="1200" dirty="0">
                <a:solidFill>
                  <a:srgbClr val="2699FB"/>
                </a:solidFill>
                <a:latin typeface="Montserrat" panose="00000500000000000000" pitchFamily="50" charset="0"/>
              </a:rPr>
              <a:t>(création de la session)</a:t>
            </a:r>
          </a:p>
        </p:txBody>
      </p:sp>
      <p:pic>
        <p:nvPicPr>
          <p:cNvPr id="16" name="Image 15">
            <a:extLst>
              <a:ext uri="{FF2B5EF4-FFF2-40B4-BE49-F238E27FC236}">
                <a16:creationId xmlns:a16="http://schemas.microsoft.com/office/drawing/2014/main" id="{C0F2FC2A-35F1-4E06-9BF0-4A8037057E71}"/>
              </a:ext>
            </a:extLst>
          </p:cNvPr>
          <p:cNvPicPr>
            <a:picLocks noChangeAspect="1"/>
          </p:cNvPicPr>
          <p:nvPr/>
        </p:nvPicPr>
        <p:blipFill>
          <a:blip r:embed="rId5"/>
          <a:stretch>
            <a:fillRect/>
          </a:stretch>
        </p:blipFill>
        <p:spPr>
          <a:xfrm>
            <a:off x="4712142" y="3267009"/>
            <a:ext cx="323157" cy="430876"/>
          </a:xfrm>
          <a:prstGeom prst="rect">
            <a:avLst/>
          </a:prstGeom>
        </p:spPr>
      </p:pic>
      <p:sp>
        <p:nvSpPr>
          <p:cNvPr id="17" name="Ellipse 16">
            <a:extLst>
              <a:ext uri="{FF2B5EF4-FFF2-40B4-BE49-F238E27FC236}">
                <a16:creationId xmlns:a16="http://schemas.microsoft.com/office/drawing/2014/main" id="{8762F5A5-90BC-4859-982B-D5524C6B9D1C}"/>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6450382E-F5B1-494B-97C0-969F77337384}"/>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1F03CE7C-111B-41E5-BD2E-684EFD023E7B}"/>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16</a:t>
            </a:r>
          </a:p>
        </p:txBody>
      </p:sp>
    </p:spTree>
    <p:extLst>
      <p:ext uri="{BB962C8B-B14F-4D97-AF65-F5344CB8AC3E}">
        <p14:creationId xmlns:p14="http://schemas.microsoft.com/office/powerpoint/2010/main" val="263154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38DCD249-1CC6-455B-9F8A-E0997B0B3831}"/>
              </a:ext>
            </a:extLst>
          </p:cNvPr>
          <p:cNvGrpSpPr/>
          <p:nvPr/>
        </p:nvGrpSpPr>
        <p:grpSpPr>
          <a:xfrm>
            <a:off x="2391804" y="2904688"/>
            <a:ext cx="7408391" cy="1048624"/>
            <a:chOff x="2391805" y="2904688"/>
            <a:chExt cx="7408391" cy="1048624"/>
          </a:xfrm>
          <a:solidFill>
            <a:srgbClr val="343B3F"/>
          </a:solidFill>
        </p:grpSpPr>
        <p:sp>
          <p:nvSpPr>
            <p:cNvPr id="11" name="Ellipse 10">
              <a:extLst>
                <a:ext uri="{FF2B5EF4-FFF2-40B4-BE49-F238E27FC236}">
                  <a16:creationId xmlns:a16="http://schemas.microsoft.com/office/drawing/2014/main" id="{A250B0C4-58D6-452F-88BC-129A6385A784}"/>
                </a:ext>
              </a:extLst>
            </p:cNvPr>
            <p:cNvSpPr/>
            <p:nvPr/>
          </p:nvSpPr>
          <p:spPr>
            <a:xfrm>
              <a:off x="8751572" y="2904688"/>
              <a:ext cx="1048624" cy="10486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2" name="Ellipse 11">
              <a:extLst>
                <a:ext uri="{FF2B5EF4-FFF2-40B4-BE49-F238E27FC236}">
                  <a16:creationId xmlns:a16="http://schemas.microsoft.com/office/drawing/2014/main" id="{DAE7D4C5-EB04-4FEC-8F50-A0F7DEE660DD}"/>
                </a:ext>
              </a:extLst>
            </p:cNvPr>
            <p:cNvSpPr/>
            <p:nvPr/>
          </p:nvSpPr>
          <p:spPr>
            <a:xfrm>
              <a:off x="2391805" y="2904688"/>
              <a:ext cx="1048624" cy="10486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7" name="Rectangle 6">
              <a:extLst>
                <a:ext uri="{FF2B5EF4-FFF2-40B4-BE49-F238E27FC236}">
                  <a16:creationId xmlns:a16="http://schemas.microsoft.com/office/drawing/2014/main" id="{A7686C52-38A2-46F4-BF9B-80F98FFFEAF0}"/>
                </a:ext>
              </a:extLst>
            </p:cNvPr>
            <p:cNvSpPr/>
            <p:nvPr/>
          </p:nvSpPr>
          <p:spPr>
            <a:xfrm>
              <a:off x="2916115" y="2904688"/>
              <a:ext cx="6359769" cy="10486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bg1"/>
                  </a:solidFill>
                  <a:latin typeface="Montserrat" panose="00000500000000000000" pitchFamily="50" charset="0"/>
                </a:rPr>
                <a:t>Écrans-types</a:t>
              </a:r>
              <a:endParaRPr lang="fr-FR" sz="2000" b="1" dirty="0">
                <a:solidFill>
                  <a:schemeClr val="bg1"/>
                </a:solidFill>
                <a:latin typeface="Montserrat" panose="00000500000000000000" pitchFamily="50" charset="0"/>
              </a:endParaRPr>
            </a:p>
          </p:txBody>
        </p:sp>
      </p:grpSp>
      <p:sp>
        <p:nvSpPr>
          <p:cNvPr id="13" name="Ellipse 12">
            <a:extLst>
              <a:ext uri="{FF2B5EF4-FFF2-40B4-BE49-F238E27FC236}">
                <a16:creationId xmlns:a16="http://schemas.microsoft.com/office/drawing/2014/main" id="{2571FAC2-1FBC-40CA-BA3B-5C66EF385294}"/>
              </a:ext>
            </a:extLst>
          </p:cNvPr>
          <p:cNvSpPr/>
          <p:nvPr/>
        </p:nvSpPr>
        <p:spPr>
          <a:xfrm>
            <a:off x="11846630" y="2981110"/>
            <a:ext cx="142878" cy="14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14" name="Ellipse 13">
            <a:extLst>
              <a:ext uri="{FF2B5EF4-FFF2-40B4-BE49-F238E27FC236}">
                <a16:creationId xmlns:a16="http://schemas.microsoft.com/office/drawing/2014/main" id="{A4410FB7-36AC-4ACF-A581-40A49E474B8F}"/>
              </a:ext>
            </a:extLst>
          </p:cNvPr>
          <p:cNvSpPr/>
          <p:nvPr/>
        </p:nvSpPr>
        <p:spPr>
          <a:xfrm>
            <a:off x="11846630" y="3235253"/>
            <a:ext cx="142878" cy="133350"/>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8DFAD73A-C67B-4706-92FE-EAB03C5F5F83}"/>
              </a:ext>
            </a:extLst>
          </p:cNvPr>
          <p:cNvSpPr/>
          <p:nvPr/>
        </p:nvSpPr>
        <p:spPr>
          <a:xfrm>
            <a:off x="11846630" y="3478746"/>
            <a:ext cx="142878" cy="144000"/>
          </a:xfrm>
          <a:prstGeom prst="ellipse">
            <a:avLst/>
          </a:prstGeom>
          <a:solidFill>
            <a:srgbClr val="343B3F"/>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FDF617E5-7FAB-4400-9F0E-EC49D3B93640}"/>
              </a:ext>
            </a:extLst>
          </p:cNvPr>
          <p:cNvSpPr/>
          <p:nvPr/>
        </p:nvSpPr>
        <p:spPr>
          <a:xfrm>
            <a:off x="11846630" y="3732889"/>
            <a:ext cx="142878" cy="144000"/>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1DF9D70D-054F-4660-AE1A-8326CABEEE46}"/>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CC68CE14-FCDA-4BF0-B5A0-FCB22E2782D3}"/>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EE9E5F65-E366-4896-B47D-3842E6DED7EF}"/>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17</a:t>
            </a:r>
          </a:p>
        </p:txBody>
      </p:sp>
    </p:spTree>
    <p:extLst>
      <p:ext uri="{BB962C8B-B14F-4D97-AF65-F5344CB8AC3E}">
        <p14:creationId xmlns:p14="http://schemas.microsoft.com/office/powerpoint/2010/main" val="325684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Cas d’utilisation sur mobile - OK</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descr="Une image contenant texte&#10;&#10;Description générée automatiquement">
            <a:extLst>
              <a:ext uri="{FF2B5EF4-FFF2-40B4-BE49-F238E27FC236}">
                <a16:creationId xmlns:a16="http://schemas.microsoft.com/office/drawing/2014/main" id="{7C07CF63-E952-4C72-BEB2-26BEB420995C}"/>
              </a:ext>
            </a:extLst>
          </p:cNvPr>
          <p:cNvPicPr>
            <a:picLocks noChangeAspect="1"/>
          </p:cNvPicPr>
          <p:nvPr/>
        </p:nvPicPr>
        <p:blipFill>
          <a:blip r:embed="rId3"/>
          <a:stretch>
            <a:fillRect/>
          </a:stretch>
        </p:blipFill>
        <p:spPr>
          <a:xfrm>
            <a:off x="2997457" y="1603223"/>
            <a:ext cx="1686371" cy="3651555"/>
          </a:xfrm>
          <a:prstGeom prst="rect">
            <a:avLst/>
          </a:prstGeom>
          <a:ln>
            <a:noFill/>
          </a:ln>
          <a:effectLst>
            <a:outerShdw blurRad="190500" algn="tl" rotWithShape="0">
              <a:srgbClr val="000000">
                <a:alpha val="70000"/>
              </a:srgbClr>
            </a:outerShdw>
          </a:effectLst>
        </p:spPr>
      </p:pic>
      <p:pic>
        <p:nvPicPr>
          <p:cNvPr id="21" name="Image 20">
            <a:extLst>
              <a:ext uri="{FF2B5EF4-FFF2-40B4-BE49-F238E27FC236}">
                <a16:creationId xmlns:a16="http://schemas.microsoft.com/office/drawing/2014/main" id="{60A4284E-A754-4867-AA8B-34CDD4630F1D}"/>
              </a:ext>
            </a:extLst>
          </p:cNvPr>
          <p:cNvPicPr>
            <a:picLocks noChangeAspect="1"/>
          </p:cNvPicPr>
          <p:nvPr/>
        </p:nvPicPr>
        <p:blipFill>
          <a:blip r:embed="rId4"/>
          <a:stretch>
            <a:fillRect/>
          </a:stretch>
        </p:blipFill>
        <p:spPr>
          <a:xfrm>
            <a:off x="5252812" y="1603222"/>
            <a:ext cx="1686371" cy="3651555"/>
          </a:xfrm>
          <a:prstGeom prst="rect">
            <a:avLst/>
          </a:prstGeom>
          <a:ln>
            <a:noFill/>
          </a:ln>
          <a:effectLst>
            <a:outerShdw blurRad="190500" algn="tl" rotWithShape="0">
              <a:srgbClr val="000000">
                <a:alpha val="70000"/>
              </a:srgbClr>
            </a:outerShdw>
          </a:effectLst>
        </p:spPr>
      </p:pic>
      <p:pic>
        <p:nvPicPr>
          <p:cNvPr id="23" name="Image 22" descr="Une image contenant texte&#10;&#10;Description générée automatiquement">
            <a:extLst>
              <a:ext uri="{FF2B5EF4-FFF2-40B4-BE49-F238E27FC236}">
                <a16:creationId xmlns:a16="http://schemas.microsoft.com/office/drawing/2014/main" id="{EBD25614-AA88-46FE-AFAA-C8F469D4C421}"/>
              </a:ext>
            </a:extLst>
          </p:cNvPr>
          <p:cNvPicPr>
            <a:picLocks noChangeAspect="1"/>
          </p:cNvPicPr>
          <p:nvPr/>
        </p:nvPicPr>
        <p:blipFill>
          <a:blip r:embed="rId5"/>
          <a:stretch>
            <a:fillRect/>
          </a:stretch>
        </p:blipFill>
        <p:spPr>
          <a:xfrm>
            <a:off x="742103" y="1603222"/>
            <a:ext cx="1686370" cy="3651554"/>
          </a:xfrm>
          <a:prstGeom prst="rect">
            <a:avLst/>
          </a:prstGeom>
          <a:ln>
            <a:noFill/>
          </a:ln>
          <a:effectLst>
            <a:outerShdw blurRad="190500" algn="tl" rotWithShape="0">
              <a:srgbClr val="000000">
                <a:alpha val="70000"/>
              </a:srgbClr>
            </a:outerShdw>
          </a:effectLst>
        </p:spPr>
      </p:pic>
      <p:pic>
        <p:nvPicPr>
          <p:cNvPr id="4" name="Image 3">
            <a:extLst>
              <a:ext uri="{FF2B5EF4-FFF2-40B4-BE49-F238E27FC236}">
                <a16:creationId xmlns:a16="http://schemas.microsoft.com/office/drawing/2014/main" id="{5232FE23-2CE3-402A-957B-ED03C14A66B7}"/>
              </a:ext>
            </a:extLst>
          </p:cNvPr>
          <p:cNvPicPr>
            <a:picLocks noChangeAspect="1"/>
          </p:cNvPicPr>
          <p:nvPr/>
        </p:nvPicPr>
        <p:blipFill>
          <a:blip r:embed="rId6"/>
          <a:stretch>
            <a:fillRect/>
          </a:stretch>
        </p:blipFill>
        <p:spPr>
          <a:xfrm>
            <a:off x="7508167" y="1603222"/>
            <a:ext cx="1686371" cy="3651555"/>
          </a:xfrm>
          <a:prstGeom prst="rect">
            <a:avLst/>
          </a:prstGeom>
          <a:ln>
            <a:noFill/>
          </a:ln>
          <a:effectLst>
            <a:outerShdw blurRad="190500" algn="tl" rotWithShape="0">
              <a:srgbClr val="000000">
                <a:alpha val="70000"/>
              </a:srgbClr>
            </a:outerShdw>
          </a:effectLst>
        </p:spPr>
      </p:pic>
      <p:pic>
        <p:nvPicPr>
          <p:cNvPr id="6" name="Image 5">
            <a:extLst>
              <a:ext uri="{FF2B5EF4-FFF2-40B4-BE49-F238E27FC236}">
                <a16:creationId xmlns:a16="http://schemas.microsoft.com/office/drawing/2014/main" id="{A69DA4BF-EA58-4DC2-B5B7-51CCA3FBFDED}"/>
              </a:ext>
            </a:extLst>
          </p:cNvPr>
          <p:cNvPicPr>
            <a:picLocks noChangeAspect="1"/>
          </p:cNvPicPr>
          <p:nvPr/>
        </p:nvPicPr>
        <p:blipFill>
          <a:blip r:embed="rId7"/>
          <a:stretch>
            <a:fillRect/>
          </a:stretch>
        </p:blipFill>
        <p:spPr>
          <a:xfrm>
            <a:off x="9763522" y="1603221"/>
            <a:ext cx="1686371" cy="3651555"/>
          </a:xfrm>
          <a:prstGeom prst="rect">
            <a:avLst/>
          </a:prstGeom>
          <a:ln>
            <a:noFill/>
          </a:ln>
          <a:effectLst>
            <a:outerShdw blurRad="190500" algn="tl" rotWithShape="0">
              <a:srgbClr val="000000">
                <a:alpha val="70000"/>
              </a:srgbClr>
            </a:outerShdw>
          </a:effectLst>
        </p:spPr>
      </p:pic>
      <p:cxnSp>
        <p:nvCxnSpPr>
          <p:cNvPr id="30" name="Connecteur droit avec flèche 29">
            <a:extLst>
              <a:ext uri="{FF2B5EF4-FFF2-40B4-BE49-F238E27FC236}">
                <a16:creationId xmlns:a16="http://schemas.microsoft.com/office/drawing/2014/main" id="{240974A2-7F79-49D5-8C99-494769D59078}"/>
              </a:ext>
            </a:extLst>
          </p:cNvPr>
          <p:cNvCxnSpPr>
            <a:cxnSpLocks/>
          </p:cNvCxnSpPr>
          <p:nvPr/>
        </p:nvCxnSpPr>
        <p:spPr>
          <a:xfrm>
            <a:off x="2681652" y="3544653"/>
            <a:ext cx="262033"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E94F5DED-49B9-45EA-B2DB-5B153B6C346E}"/>
              </a:ext>
            </a:extLst>
          </p:cNvPr>
          <p:cNvCxnSpPr>
            <a:cxnSpLocks/>
          </p:cNvCxnSpPr>
          <p:nvPr/>
        </p:nvCxnSpPr>
        <p:spPr>
          <a:xfrm flipH="1">
            <a:off x="1984590" y="5066854"/>
            <a:ext cx="697062" cy="0"/>
          </a:xfrm>
          <a:prstGeom prst="line">
            <a:avLst/>
          </a:prstGeom>
          <a:ln w="25400">
            <a:solidFill>
              <a:srgbClr val="343B3F"/>
            </a:solidFil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27C6222-7F55-419B-989B-F303E2C4561C}"/>
              </a:ext>
            </a:extLst>
          </p:cNvPr>
          <p:cNvCxnSpPr>
            <a:cxnSpLocks/>
          </p:cNvCxnSpPr>
          <p:nvPr/>
        </p:nvCxnSpPr>
        <p:spPr>
          <a:xfrm flipV="1">
            <a:off x="2681652" y="3544653"/>
            <a:ext cx="0" cy="1522201"/>
          </a:xfrm>
          <a:prstGeom prst="line">
            <a:avLst/>
          </a:prstGeom>
          <a:ln w="25400">
            <a:solidFill>
              <a:srgbClr val="343B3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3D9687AA-657C-4A1C-ACAF-2F30AF571EC2}"/>
              </a:ext>
            </a:extLst>
          </p:cNvPr>
          <p:cNvCxnSpPr>
            <a:cxnSpLocks/>
          </p:cNvCxnSpPr>
          <p:nvPr/>
        </p:nvCxnSpPr>
        <p:spPr>
          <a:xfrm>
            <a:off x="4917829" y="3544653"/>
            <a:ext cx="262033"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4AE12A61-046B-4E6F-9940-803B2C3320E4}"/>
              </a:ext>
            </a:extLst>
          </p:cNvPr>
          <p:cNvCxnSpPr>
            <a:cxnSpLocks/>
          </p:cNvCxnSpPr>
          <p:nvPr/>
        </p:nvCxnSpPr>
        <p:spPr>
          <a:xfrm flipH="1">
            <a:off x="4201834" y="4741539"/>
            <a:ext cx="697062" cy="0"/>
          </a:xfrm>
          <a:prstGeom prst="line">
            <a:avLst/>
          </a:prstGeom>
          <a:ln w="25400">
            <a:solidFill>
              <a:srgbClr val="343B3F"/>
            </a:solidFill>
            <a:tailEnd type="ova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911202DB-1A98-4507-A822-6615030EA8D8}"/>
              </a:ext>
            </a:extLst>
          </p:cNvPr>
          <p:cNvCxnSpPr>
            <a:cxnSpLocks/>
          </p:cNvCxnSpPr>
          <p:nvPr/>
        </p:nvCxnSpPr>
        <p:spPr>
          <a:xfrm flipV="1">
            <a:off x="4917829" y="3544654"/>
            <a:ext cx="0" cy="1196885"/>
          </a:xfrm>
          <a:prstGeom prst="line">
            <a:avLst/>
          </a:prstGeom>
          <a:ln w="25400">
            <a:solidFill>
              <a:srgbClr val="343B3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209C8A70-06E0-4522-ADEF-D96E6C7ED935}"/>
              </a:ext>
            </a:extLst>
          </p:cNvPr>
          <p:cNvCxnSpPr>
            <a:cxnSpLocks/>
          </p:cNvCxnSpPr>
          <p:nvPr/>
        </p:nvCxnSpPr>
        <p:spPr>
          <a:xfrm>
            <a:off x="6838684" y="3544653"/>
            <a:ext cx="555645"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494203DD-8CB5-45AB-9BE1-547B46D2C748}"/>
              </a:ext>
            </a:extLst>
          </p:cNvPr>
          <p:cNvCxnSpPr>
            <a:cxnSpLocks/>
          </p:cNvCxnSpPr>
          <p:nvPr/>
        </p:nvCxnSpPr>
        <p:spPr>
          <a:xfrm>
            <a:off x="9121154" y="3544653"/>
            <a:ext cx="555645"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F1464438-87BC-4339-9FA8-8CDCEECFA3C3}"/>
              </a:ext>
            </a:extLst>
          </p:cNvPr>
          <p:cNvSpPr txBox="1"/>
          <p:nvPr/>
        </p:nvSpPr>
        <p:spPr>
          <a:xfrm>
            <a:off x="605627" y="5443003"/>
            <a:ext cx="1959322"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01</a:t>
            </a:r>
          </a:p>
          <a:p>
            <a:pPr algn="ctr"/>
            <a:r>
              <a:rPr lang="fr-FR" sz="1000" b="1" dirty="0">
                <a:solidFill>
                  <a:srgbClr val="343B3F"/>
                </a:solidFill>
                <a:latin typeface="Montserrat" panose="00000500000000000000" pitchFamily="50" charset="0"/>
              </a:rPr>
              <a:t>Message d’accueil expliquant le principe de vérification de la majorité de l’utilisateur</a:t>
            </a:r>
          </a:p>
        </p:txBody>
      </p:sp>
      <p:sp>
        <p:nvSpPr>
          <p:cNvPr id="48" name="ZoneTexte 47">
            <a:extLst>
              <a:ext uri="{FF2B5EF4-FFF2-40B4-BE49-F238E27FC236}">
                <a16:creationId xmlns:a16="http://schemas.microsoft.com/office/drawing/2014/main" id="{90484740-5ADE-4953-B60B-A791EF9C9192}"/>
              </a:ext>
            </a:extLst>
          </p:cNvPr>
          <p:cNvSpPr txBox="1"/>
          <p:nvPr/>
        </p:nvSpPr>
        <p:spPr>
          <a:xfrm>
            <a:off x="2812668" y="5443003"/>
            <a:ext cx="2056843"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02</a:t>
            </a:r>
          </a:p>
          <a:p>
            <a:pPr algn="ctr"/>
            <a:r>
              <a:rPr lang="fr-FR" sz="1000" b="1" dirty="0">
                <a:solidFill>
                  <a:srgbClr val="343B3F"/>
                </a:solidFill>
                <a:latin typeface="Montserrat" panose="00000500000000000000" pitchFamily="50" charset="0"/>
              </a:rPr>
              <a:t>Saisie du code parental, session persistante, bouton « valider » à cliquer pour authentification</a:t>
            </a:r>
          </a:p>
        </p:txBody>
      </p:sp>
      <p:sp>
        <p:nvSpPr>
          <p:cNvPr id="49" name="ZoneTexte 48">
            <a:extLst>
              <a:ext uri="{FF2B5EF4-FFF2-40B4-BE49-F238E27FC236}">
                <a16:creationId xmlns:a16="http://schemas.microsoft.com/office/drawing/2014/main" id="{F83A5385-AC97-430A-87D1-968AF7ED02DF}"/>
              </a:ext>
            </a:extLst>
          </p:cNvPr>
          <p:cNvSpPr txBox="1"/>
          <p:nvPr/>
        </p:nvSpPr>
        <p:spPr>
          <a:xfrm>
            <a:off x="5029334" y="5443568"/>
            <a:ext cx="2133325"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03</a:t>
            </a:r>
          </a:p>
          <a:p>
            <a:pPr algn="ctr"/>
            <a:r>
              <a:rPr lang="fr-FR" sz="1000" b="1" dirty="0">
                <a:solidFill>
                  <a:srgbClr val="343B3F"/>
                </a:solidFill>
                <a:latin typeface="Montserrat" panose="00000500000000000000" pitchFamily="50" charset="0"/>
              </a:rPr>
              <a:t>Loader, vérification en cours des informations saisies : communication entre les API de la solution et le FAI</a:t>
            </a:r>
          </a:p>
        </p:txBody>
      </p:sp>
      <p:sp>
        <p:nvSpPr>
          <p:cNvPr id="50" name="ZoneTexte 49">
            <a:extLst>
              <a:ext uri="{FF2B5EF4-FFF2-40B4-BE49-F238E27FC236}">
                <a16:creationId xmlns:a16="http://schemas.microsoft.com/office/drawing/2014/main" id="{64967454-C817-4714-8E91-51E4EF19FCA9}"/>
              </a:ext>
            </a:extLst>
          </p:cNvPr>
          <p:cNvSpPr txBox="1"/>
          <p:nvPr/>
        </p:nvSpPr>
        <p:spPr>
          <a:xfrm>
            <a:off x="7281504" y="5387642"/>
            <a:ext cx="2133325"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04</a:t>
            </a:r>
          </a:p>
          <a:p>
            <a:pPr algn="ctr"/>
            <a:r>
              <a:rPr lang="fr-FR" sz="1000" b="1" dirty="0">
                <a:solidFill>
                  <a:srgbClr val="343B3F"/>
                </a:solidFill>
                <a:latin typeface="Montserrat" panose="00000500000000000000" pitchFamily="50" charset="0"/>
              </a:rPr>
              <a:t>Auth réussie par retour du FAI (Code + IP), renvoi au site X l’autorisation et la date d’expiration de session</a:t>
            </a:r>
          </a:p>
        </p:txBody>
      </p:sp>
      <p:sp>
        <p:nvSpPr>
          <p:cNvPr id="51" name="ZoneTexte 50">
            <a:extLst>
              <a:ext uri="{FF2B5EF4-FFF2-40B4-BE49-F238E27FC236}">
                <a16:creationId xmlns:a16="http://schemas.microsoft.com/office/drawing/2014/main" id="{C7CB457B-92A4-45AE-81D9-DED1D3BC53CA}"/>
              </a:ext>
            </a:extLst>
          </p:cNvPr>
          <p:cNvSpPr txBox="1"/>
          <p:nvPr/>
        </p:nvSpPr>
        <p:spPr>
          <a:xfrm>
            <a:off x="9543736" y="5387642"/>
            <a:ext cx="2133325"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05</a:t>
            </a:r>
          </a:p>
          <a:p>
            <a:pPr algn="ctr"/>
            <a:r>
              <a:rPr lang="fr-FR" sz="1000" b="1" dirty="0">
                <a:solidFill>
                  <a:srgbClr val="343B3F"/>
                </a:solidFill>
                <a:latin typeface="Montserrat" panose="00000500000000000000" pitchFamily="50" charset="0"/>
              </a:rPr>
              <a:t>Création de la session et accès au site X après contrôle de la conformité des informations envoyées</a:t>
            </a:r>
          </a:p>
        </p:txBody>
      </p:sp>
      <p:sp>
        <p:nvSpPr>
          <p:cNvPr id="24" name="Ellipse 23">
            <a:extLst>
              <a:ext uri="{FF2B5EF4-FFF2-40B4-BE49-F238E27FC236}">
                <a16:creationId xmlns:a16="http://schemas.microsoft.com/office/drawing/2014/main" id="{AA25638B-1DFB-4DC4-8881-BAF4BB27C507}"/>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02B627A3-9317-428B-B613-8FBFA17320D3}"/>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21261461-40A7-49DC-B67F-9DE843498959}"/>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18</a:t>
            </a:r>
          </a:p>
        </p:txBody>
      </p:sp>
    </p:spTree>
    <p:extLst>
      <p:ext uri="{BB962C8B-B14F-4D97-AF65-F5344CB8AC3E}">
        <p14:creationId xmlns:p14="http://schemas.microsoft.com/office/powerpoint/2010/main" val="55272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2CAD8-524F-4336-90DA-4013EB845B25}"/>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6DFD01B-B9B8-43C6-8220-0AAFC214E24D}"/>
              </a:ext>
            </a:extLst>
          </p:cNvPr>
          <p:cNvSpPr txBox="1"/>
          <p:nvPr/>
        </p:nvSpPr>
        <p:spPr>
          <a:xfrm>
            <a:off x="276008" y="144961"/>
            <a:ext cx="9135688"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Sommaire</a:t>
            </a:r>
          </a:p>
        </p:txBody>
      </p:sp>
      <p:sp>
        <p:nvSpPr>
          <p:cNvPr id="14" name="Rectangle 13">
            <a:extLst>
              <a:ext uri="{FF2B5EF4-FFF2-40B4-BE49-F238E27FC236}">
                <a16:creationId xmlns:a16="http://schemas.microsoft.com/office/drawing/2014/main" id="{C7A92C04-163E-4055-AEDA-25B56E46B0DB}"/>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EC33850-2DC8-4207-A70E-7085FCB73CEE}"/>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28F31F2-5CD1-49A3-9E3C-5438D5931C7A}"/>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94AB7AE5-51FE-4F41-82D8-05173990954B}"/>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a:t>
            </a:r>
          </a:p>
        </p:txBody>
      </p:sp>
      <p:sp>
        <p:nvSpPr>
          <p:cNvPr id="33" name="Rectangle : coins arrondis 32">
            <a:extLst>
              <a:ext uri="{FF2B5EF4-FFF2-40B4-BE49-F238E27FC236}">
                <a16:creationId xmlns:a16="http://schemas.microsoft.com/office/drawing/2014/main" id="{45C12FA2-6B3E-48B5-BDED-80C6B4843516}"/>
              </a:ext>
            </a:extLst>
          </p:cNvPr>
          <p:cNvSpPr/>
          <p:nvPr/>
        </p:nvSpPr>
        <p:spPr>
          <a:xfrm>
            <a:off x="3235718" y="1743048"/>
            <a:ext cx="5958145" cy="627198"/>
          </a:xfrm>
          <a:prstGeom prst="round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bg1"/>
                </a:solidFill>
                <a:latin typeface="Montserrat" panose="00000500000000000000" pitchFamily="50" charset="0"/>
              </a:rPr>
              <a:t>     Enjeux et objectifs</a:t>
            </a:r>
          </a:p>
        </p:txBody>
      </p:sp>
      <p:sp>
        <p:nvSpPr>
          <p:cNvPr id="34" name="Ellipse 33">
            <a:extLst>
              <a:ext uri="{FF2B5EF4-FFF2-40B4-BE49-F238E27FC236}">
                <a16:creationId xmlns:a16="http://schemas.microsoft.com/office/drawing/2014/main" id="{632C913E-9EF3-45F7-97E0-F5F893407F39}"/>
              </a:ext>
            </a:extLst>
          </p:cNvPr>
          <p:cNvSpPr/>
          <p:nvPr/>
        </p:nvSpPr>
        <p:spPr>
          <a:xfrm>
            <a:off x="2998136" y="1819065"/>
            <a:ext cx="475164" cy="475164"/>
          </a:xfrm>
          <a:prstGeom prst="ellipse">
            <a:avLst/>
          </a:prstGeom>
          <a:solidFill>
            <a:schemeClr val="bg1"/>
          </a:solidFill>
          <a:ln w="38100">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343B3F"/>
                </a:solidFill>
                <a:latin typeface="Montserrat" panose="00000500000000000000" pitchFamily="50" charset="0"/>
              </a:rPr>
              <a:t>1</a:t>
            </a:r>
          </a:p>
        </p:txBody>
      </p:sp>
      <p:sp>
        <p:nvSpPr>
          <p:cNvPr id="42" name="Rectangle : coins arrondis 41">
            <a:extLst>
              <a:ext uri="{FF2B5EF4-FFF2-40B4-BE49-F238E27FC236}">
                <a16:creationId xmlns:a16="http://schemas.microsoft.com/office/drawing/2014/main" id="{968473F6-B8CE-4F50-B9AB-FBEC1385D2AB}"/>
              </a:ext>
            </a:extLst>
          </p:cNvPr>
          <p:cNvSpPr/>
          <p:nvPr/>
        </p:nvSpPr>
        <p:spPr>
          <a:xfrm>
            <a:off x="3235718" y="2618026"/>
            <a:ext cx="5958145" cy="627198"/>
          </a:xfrm>
          <a:prstGeom prst="round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bg1"/>
                </a:solidFill>
                <a:latin typeface="Montserrat" panose="00000500000000000000" pitchFamily="50" charset="0"/>
              </a:rPr>
              <a:t>     Structure de l’application</a:t>
            </a:r>
          </a:p>
        </p:txBody>
      </p:sp>
      <p:sp>
        <p:nvSpPr>
          <p:cNvPr id="43" name="Ellipse 42">
            <a:extLst>
              <a:ext uri="{FF2B5EF4-FFF2-40B4-BE49-F238E27FC236}">
                <a16:creationId xmlns:a16="http://schemas.microsoft.com/office/drawing/2014/main" id="{590E5657-7ADE-4504-A12D-077A629ECD22}"/>
              </a:ext>
            </a:extLst>
          </p:cNvPr>
          <p:cNvSpPr/>
          <p:nvPr/>
        </p:nvSpPr>
        <p:spPr>
          <a:xfrm>
            <a:off x="2998136" y="2694043"/>
            <a:ext cx="475164" cy="475164"/>
          </a:xfrm>
          <a:prstGeom prst="ellipse">
            <a:avLst/>
          </a:prstGeom>
          <a:solidFill>
            <a:schemeClr val="bg1"/>
          </a:solidFill>
          <a:ln w="38100">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343B3F"/>
                </a:solidFill>
                <a:latin typeface="Montserrat" panose="00000500000000000000" pitchFamily="50" charset="0"/>
              </a:rPr>
              <a:t>2</a:t>
            </a:r>
          </a:p>
        </p:txBody>
      </p:sp>
      <p:sp>
        <p:nvSpPr>
          <p:cNvPr id="44" name="Rectangle : coins arrondis 43">
            <a:extLst>
              <a:ext uri="{FF2B5EF4-FFF2-40B4-BE49-F238E27FC236}">
                <a16:creationId xmlns:a16="http://schemas.microsoft.com/office/drawing/2014/main" id="{DD32335D-A4E4-4E5A-9EE3-DFBD00820E13}"/>
              </a:ext>
            </a:extLst>
          </p:cNvPr>
          <p:cNvSpPr/>
          <p:nvPr/>
        </p:nvSpPr>
        <p:spPr>
          <a:xfrm>
            <a:off x="3235718" y="3493004"/>
            <a:ext cx="5958145" cy="627198"/>
          </a:xfrm>
          <a:prstGeom prst="round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bg1"/>
                </a:solidFill>
                <a:latin typeface="Montserrat" panose="00000500000000000000" pitchFamily="50" charset="0"/>
              </a:rPr>
              <a:t>     Écrans-types</a:t>
            </a:r>
          </a:p>
        </p:txBody>
      </p:sp>
      <p:sp>
        <p:nvSpPr>
          <p:cNvPr id="45" name="Ellipse 44">
            <a:extLst>
              <a:ext uri="{FF2B5EF4-FFF2-40B4-BE49-F238E27FC236}">
                <a16:creationId xmlns:a16="http://schemas.microsoft.com/office/drawing/2014/main" id="{A4213BA0-899F-4BA0-A669-6D1C7A337135}"/>
              </a:ext>
            </a:extLst>
          </p:cNvPr>
          <p:cNvSpPr/>
          <p:nvPr/>
        </p:nvSpPr>
        <p:spPr>
          <a:xfrm>
            <a:off x="2998136" y="3569021"/>
            <a:ext cx="475164" cy="475164"/>
          </a:xfrm>
          <a:prstGeom prst="ellipse">
            <a:avLst/>
          </a:prstGeom>
          <a:solidFill>
            <a:schemeClr val="bg1"/>
          </a:solidFill>
          <a:ln w="38100">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343B3F"/>
                </a:solidFill>
                <a:latin typeface="Montserrat" panose="00000500000000000000" pitchFamily="50" charset="0"/>
              </a:rPr>
              <a:t>3</a:t>
            </a:r>
          </a:p>
        </p:txBody>
      </p:sp>
      <p:sp>
        <p:nvSpPr>
          <p:cNvPr id="46" name="Rectangle : coins arrondis 45">
            <a:extLst>
              <a:ext uri="{FF2B5EF4-FFF2-40B4-BE49-F238E27FC236}">
                <a16:creationId xmlns:a16="http://schemas.microsoft.com/office/drawing/2014/main" id="{A5A24CBA-7D4E-4DF5-B137-45AD1A169162}"/>
              </a:ext>
            </a:extLst>
          </p:cNvPr>
          <p:cNvSpPr/>
          <p:nvPr/>
        </p:nvSpPr>
        <p:spPr>
          <a:xfrm>
            <a:off x="3235718" y="4367982"/>
            <a:ext cx="5958145" cy="627198"/>
          </a:xfrm>
          <a:prstGeom prst="round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bg1"/>
                </a:solidFill>
                <a:latin typeface="Montserrat" panose="00000500000000000000" pitchFamily="50" charset="0"/>
              </a:rPr>
              <a:t>     Composants graphiques</a:t>
            </a:r>
          </a:p>
        </p:txBody>
      </p:sp>
      <p:sp>
        <p:nvSpPr>
          <p:cNvPr id="47" name="Ellipse 46">
            <a:extLst>
              <a:ext uri="{FF2B5EF4-FFF2-40B4-BE49-F238E27FC236}">
                <a16:creationId xmlns:a16="http://schemas.microsoft.com/office/drawing/2014/main" id="{CDA5FBC7-3C2C-40DF-A3E2-02E4D36F0770}"/>
              </a:ext>
            </a:extLst>
          </p:cNvPr>
          <p:cNvSpPr/>
          <p:nvPr/>
        </p:nvSpPr>
        <p:spPr>
          <a:xfrm>
            <a:off x="2998136" y="4443999"/>
            <a:ext cx="475164" cy="475164"/>
          </a:xfrm>
          <a:prstGeom prst="ellipse">
            <a:avLst/>
          </a:prstGeom>
          <a:solidFill>
            <a:schemeClr val="bg1"/>
          </a:solidFill>
          <a:ln w="38100">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343B3F"/>
                </a:solidFill>
                <a:latin typeface="Montserrat" panose="00000500000000000000" pitchFamily="50" charset="0"/>
              </a:rPr>
              <a:t>3</a:t>
            </a:r>
          </a:p>
        </p:txBody>
      </p:sp>
    </p:spTree>
    <p:extLst>
      <p:ext uri="{BB962C8B-B14F-4D97-AF65-F5344CB8AC3E}">
        <p14:creationId xmlns:p14="http://schemas.microsoft.com/office/powerpoint/2010/main" val="1200616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Cas d’utilisation sur mobile – KO (01)</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descr="Une image contenant texte&#10;&#10;Description générée automatiquement">
            <a:extLst>
              <a:ext uri="{FF2B5EF4-FFF2-40B4-BE49-F238E27FC236}">
                <a16:creationId xmlns:a16="http://schemas.microsoft.com/office/drawing/2014/main" id="{02A738CD-9EE8-424C-886E-DD0963FC4EB1}"/>
              </a:ext>
            </a:extLst>
          </p:cNvPr>
          <p:cNvPicPr>
            <a:picLocks noChangeAspect="1"/>
          </p:cNvPicPr>
          <p:nvPr/>
        </p:nvPicPr>
        <p:blipFill>
          <a:blip r:embed="rId3"/>
          <a:stretch>
            <a:fillRect/>
          </a:stretch>
        </p:blipFill>
        <p:spPr>
          <a:xfrm>
            <a:off x="3976047" y="1603222"/>
            <a:ext cx="1686371" cy="3651555"/>
          </a:xfrm>
          <a:prstGeom prst="rect">
            <a:avLst/>
          </a:prstGeom>
          <a:ln>
            <a:noFill/>
          </a:ln>
          <a:effectLst>
            <a:outerShdw blurRad="190500" algn="tl" rotWithShape="0">
              <a:srgbClr val="000000">
                <a:alpha val="70000"/>
              </a:srgbClr>
            </a:outerShdw>
          </a:effectLst>
        </p:spPr>
      </p:pic>
      <p:pic>
        <p:nvPicPr>
          <p:cNvPr id="10" name="Image 9">
            <a:extLst>
              <a:ext uri="{FF2B5EF4-FFF2-40B4-BE49-F238E27FC236}">
                <a16:creationId xmlns:a16="http://schemas.microsoft.com/office/drawing/2014/main" id="{50256684-300E-49F5-A5F8-E2EFDC994879}"/>
              </a:ext>
            </a:extLst>
          </p:cNvPr>
          <p:cNvPicPr>
            <a:picLocks noChangeAspect="1"/>
          </p:cNvPicPr>
          <p:nvPr/>
        </p:nvPicPr>
        <p:blipFill>
          <a:blip r:embed="rId4"/>
          <a:stretch>
            <a:fillRect/>
          </a:stretch>
        </p:blipFill>
        <p:spPr>
          <a:xfrm>
            <a:off x="6477207" y="1603222"/>
            <a:ext cx="1686371" cy="3651555"/>
          </a:xfrm>
          <a:prstGeom prst="rect">
            <a:avLst/>
          </a:prstGeom>
          <a:ln>
            <a:noFill/>
          </a:ln>
          <a:effectLst>
            <a:outerShdw blurRad="190500" algn="tl" rotWithShape="0">
              <a:srgbClr val="000000">
                <a:alpha val="70000"/>
              </a:srgbClr>
            </a:outerShdw>
          </a:effectLst>
        </p:spPr>
      </p:pic>
      <p:pic>
        <p:nvPicPr>
          <p:cNvPr id="12" name="Image 11">
            <a:extLst>
              <a:ext uri="{FF2B5EF4-FFF2-40B4-BE49-F238E27FC236}">
                <a16:creationId xmlns:a16="http://schemas.microsoft.com/office/drawing/2014/main" id="{208E58CF-C5A0-40EA-8473-9DFF3B57FA94}"/>
              </a:ext>
            </a:extLst>
          </p:cNvPr>
          <p:cNvPicPr>
            <a:picLocks noChangeAspect="1"/>
          </p:cNvPicPr>
          <p:nvPr/>
        </p:nvPicPr>
        <p:blipFill>
          <a:blip r:embed="rId5"/>
          <a:stretch>
            <a:fillRect/>
          </a:stretch>
        </p:blipFill>
        <p:spPr>
          <a:xfrm>
            <a:off x="8978367" y="1603222"/>
            <a:ext cx="1686371" cy="3651555"/>
          </a:xfrm>
          <a:prstGeom prst="rect">
            <a:avLst/>
          </a:prstGeom>
          <a:ln>
            <a:noFill/>
          </a:ln>
          <a:effectLst>
            <a:outerShdw blurRad="190500" algn="tl" rotWithShape="0">
              <a:srgbClr val="000000">
                <a:alpha val="70000"/>
              </a:srgbClr>
            </a:outerShdw>
          </a:effectLst>
        </p:spPr>
      </p:pic>
      <p:pic>
        <p:nvPicPr>
          <p:cNvPr id="16" name="Image 15" descr="Une image contenant texte&#10;&#10;Description générée automatiquement">
            <a:extLst>
              <a:ext uri="{FF2B5EF4-FFF2-40B4-BE49-F238E27FC236}">
                <a16:creationId xmlns:a16="http://schemas.microsoft.com/office/drawing/2014/main" id="{447B2E58-90B0-43A8-AC14-6E5FAE51BFB2}"/>
              </a:ext>
            </a:extLst>
          </p:cNvPr>
          <p:cNvPicPr>
            <a:picLocks noChangeAspect="1"/>
          </p:cNvPicPr>
          <p:nvPr/>
        </p:nvPicPr>
        <p:blipFill>
          <a:blip r:embed="rId6"/>
          <a:stretch>
            <a:fillRect/>
          </a:stretch>
        </p:blipFill>
        <p:spPr>
          <a:xfrm>
            <a:off x="1527262" y="1603223"/>
            <a:ext cx="1686370" cy="3651554"/>
          </a:xfrm>
          <a:prstGeom prst="rect">
            <a:avLst/>
          </a:prstGeom>
          <a:ln>
            <a:noFill/>
          </a:ln>
          <a:effectLst>
            <a:outerShdw blurRad="190500" algn="tl" rotWithShape="0">
              <a:srgbClr val="000000">
                <a:alpha val="70000"/>
              </a:srgbClr>
            </a:outerShdw>
          </a:effectLst>
        </p:spPr>
      </p:pic>
      <p:cxnSp>
        <p:nvCxnSpPr>
          <p:cNvPr id="17" name="Connecteur droit 16">
            <a:extLst>
              <a:ext uri="{FF2B5EF4-FFF2-40B4-BE49-F238E27FC236}">
                <a16:creationId xmlns:a16="http://schemas.microsoft.com/office/drawing/2014/main" id="{76D2C08F-8B0D-401D-A877-02F73F6B1ACF}"/>
              </a:ext>
            </a:extLst>
          </p:cNvPr>
          <p:cNvCxnSpPr>
            <a:cxnSpLocks/>
          </p:cNvCxnSpPr>
          <p:nvPr/>
        </p:nvCxnSpPr>
        <p:spPr>
          <a:xfrm flipH="1">
            <a:off x="2893072" y="5060612"/>
            <a:ext cx="697062" cy="0"/>
          </a:xfrm>
          <a:prstGeom prst="line">
            <a:avLst/>
          </a:prstGeom>
          <a:ln w="25400">
            <a:solidFill>
              <a:srgbClr val="343B3F"/>
            </a:solidFill>
            <a:tailEnd type="ova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2444E3E-38D1-4AEF-9A0D-182D87F32E34}"/>
              </a:ext>
            </a:extLst>
          </p:cNvPr>
          <p:cNvCxnSpPr>
            <a:cxnSpLocks/>
          </p:cNvCxnSpPr>
          <p:nvPr/>
        </p:nvCxnSpPr>
        <p:spPr>
          <a:xfrm flipV="1">
            <a:off x="3590134" y="3538411"/>
            <a:ext cx="0" cy="1522201"/>
          </a:xfrm>
          <a:prstGeom prst="line">
            <a:avLst/>
          </a:prstGeom>
          <a:ln w="25400">
            <a:solidFill>
              <a:srgbClr val="343B3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3159FCAC-C675-425B-823C-0ED823FC7B8D}"/>
              </a:ext>
            </a:extLst>
          </p:cNvPr>
          <p:cNvCxnSpPr>
            <a:cxnSpLocks/>
          </p:cNvCxnSpPr>
          <p:nvPr/>
        </p:nvCxnSpPr>
        <p:spPr>
          <a:xfrm>
            <a:off x="6019736" y="3538411"/>
            <a:ext cx="383937"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1180F178-92C2-49EF-8350-04D0884B30A1}"/>
              </a:ext>
            </a:extLst>
          </p:cNvPr>
          <p:cNvCxnSpPr>
            <a:cxnSpLocks/>
          </p:cNvCxnSpPr>
          <p:nvPr/>
        </p:nvCxnSpPr>
        <p:spPr>
          <a:xfrm flipH="1">
            <a:off x="5180424" y="4735297"/>
            <a:ext cx="829171" cy="0"/>
          </a:xfrm>
          <a:prstGeom prst="line">
            <a:avLst/>
          </a:prstGeom>
          <a:ln w="25400">
            <a:solidFill>
              <a:srgbClr val="343B3F"/>
            </a:solidFill>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8D99EF5-A0B4-4F54-AF82-3DD8F797E73F}"/>
              </a:ext>
            </a:extLst>
          </p:cNvPr>
          <p:cNvCxnSpPr>
            <a:cxnSpLocks/>
          </p:cNvCxnSpPr>
          <p:nvPr/>
        </p:nvCxnSpPr>
        <p:spPr>
          <a:xfrm flipV="1">
            <a:off x="6019736" y="3538412"/>
            <a:ext cx="0" cy="1196885"/>
          </a:xfrm>
          <a:prstGeom prst="line">
            <a:avLst/>
          </a:prstGeom>
          <a:ln w="25400">
            <a:solidFill>
              <a:srgbClr val="343B3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C393B1BE-B7AE-41DB-8DB1-9CDD0D0880E2}"/>
              </a:ext>
            </a:extLst>
          </p:cNvPr>
          <p:cNvCxnSpPr>
            <a:cxnSpLocks/>
          </p:cNvCxnSpPr>
          <p:nvPr/>
        </p:nvCxnSpPr>
        <p:spPr>
          <a:xfrm>
            <a:off x="3581340" y="3538411"/>
            <a:ext cx="383937"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4DEAB44E-9A6E-4F01-9F80-ABF0B5026CA0}"/>
              </a:ext>
            </a:extLst>
          </p:cNvPr>
          <p:cNvCxnSpPr>
            <a:cxnSpLocks/>
          </p:cNvCxnSpPr>
          <p:nvPr/>
        </p:nvCxnSpPr>
        <p:spPr>
          <a:xfrm>
            <a:off x="8036102" y="3538411"/>
            <a:ext cx="803040"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D052F148-4E6E-4ED6-9132-9403490F6C61}"/>
              </a:ext>
            </a:extLst>
          </p:cNvPr>
          <p:cNvSpPr txBox="1"/>
          <p:nvPr/>
        </p:nvSpPr>
        <p:spPr>
          <a:xfrm>
            <a:off x="1390786" y="5385138"/>
            <a:ext cx="1959322"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01</a:t>
            </a:r>
          </a:p>
          <a:p>
            <a:pPr algn="ctr"/>
            <a:r>
              <a:rPr lang="fr-FR" sz="1000" b="1" dirty="0">
                <a:solidFill>
                  <a:srgbClr val="343B3F"/>
                </a:solidFill>
                <a:latin typeface="Montserrat" panose="00000500000000000000" pitchFamily="50" charset="0"/>
              </a:rPr>
              <a:t>Message d’accueil expliquant le principe de vérification de la majorité de l’utilisateur</a:t>
            </a:r>
          </a:p>
        </p:txBody>
      </p:sp>
      <p:sp>
        <p:nvSpPr>
          <p:cNvPr id="29" name="ZoneTexte 28">
            <a:extLst>
              <a:ext uri="{FF2B5EF4-FFF2-40B4-BE49-F238E27FC236}">
                <a16:creationId xmlns:a16="http://schemas.microsoft.com/office/drawing/2014/main" id="{AAADCB88-B65B-4241-9312-99B73A058266}"/>
              </a:ext>
            </a:extLst>
          </p:cNvPr>
          <p:cNvSpPr txBox="1"/>
          <p:nvPr/>
        </p:nvSpPr>
        <p:spPr>
          <a:xfrm>
            <a:off x="3790810" y="5389949"/>
            <a:ext cx="2056843"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02</a:t>
            </a:r>
          </a:p>
          <a:p>
            <a:pPr algn="ctr"/>
            <a:r>
              <a:rPr lang="fr-FR" sz="1000" b="1" dirty="0">
                <a:solidFill>
                  <a:srgbClr val="343B3F"/>
                </a:solidFill>
                <a:latin typeface="Montserrat" panose="00000500000000000000" pitchFamily="50" charset="0"/>
              </a:rPr>
              <a:t>Saisie du code parental, session persistante, bouton « valider » à cliquer pour authentification</a:t>
            </a:r>
          </a:p>
        </p:txBody>
      </p:sp>
      <p:sp>
        <p:nvSpPr>
          <p:cNvPr id="30" name="ZoneTexte 29">
            <a:extLst>
              <a:ext uri="{FF2B5EF4-FFF2-40B4-BE49-F238E27FC236}">
                <a16:creationId xmlns:a16="http://schemas.microsoft.com/office/drawing/2014/main" id="{1FE8449F-B493-4D82-9432-02CFF8986C7A}"/>
              </a:ext>
            </a:extLst>
          </p:cNvPr>
          <p:cNvSpPr txBox="1"/>
          <p:nvPr/>
        </p:nvSpPr>
        <p:spPr>
          <a:xfrm>
            <a:off x="6253729" y="5387899"/>
            <a:ext cx="2133325"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03</a:t>
            </a:r>
          </a:p>
          <a:p>
            <a:pPr algn="ctr"/>
            <a:r>
              <a:rPr lang="fr-FR" sz="1000" b="1" dirty="0">
                <a:solidFill>
                  <a:srgbClr val="343B3F"/>
                </a:solidFill>
                <a:latin typeface="Montserrat" panose="00000500000000000000" pitchFamily="50" charset="0"/>
              </a:rPr>
              <a:t>Loader, vérification en cours des informations saisies : communication entre les API de la solution et le FAI</a:t>
            </a:r>
          </a:p>
        </p:txBody>
      </p:sp>
      <p:sp>
        <p:nvSpPr>
          <p:cNvPr id="31" name="ZoneTexte 30">
            <a:extLst>
              <a:ext uri="{FF2B5EF4-FFF2-40B4-BE49-F238E27FC236}">
                <a16:creationId xmlns:a16="http://schemas.microsoft.com/office/drawing/2014/main" id="{BC08BF16-F38D-4999-8A2F-7819E85D70B5}"/>
              </a:ext>
            </a:extLst>
          </p:cNvPr>
          <p:cNvSpPr txBox="1"/>
          <p:nvPr/>
        </p:nvSpPr>
        <p:spPr>
          <a:xfrm>
            <a:off x="8793130" y="5385138"/>
            <a:ext cx="2133325" cy="707886"/>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04</a:t>
            </a:r>
          </a:p>
          <a:p>
            <a:pPr algn="ctr"/>
            <a:r>
              <a:rPr lang="fr-FR" sz="1000" b="1" dirty="0">
                <a:solidFill>
                  <a:srgbClr val="343B3F"/>
                </a:solidFill>
                <a:latin typeface="Montserrat" panose="00000500000000000000" pitchFamily="50" charset="0"/>
              </a:rPr>
              <a:t>Accès refusé, renvoi de l’utilisateur vers l’accueil et message Chatbot</a:t>
            </a:r>
          </a:p>
        </p:txBody>
      </p:sp>
      <p:sp>
        <p:nvSpPr>
          <p:cNvPr id="22" name="Ellipse 21">
            <a:extLst>
              <a:ext uri="{FF2B5EF4-FFF2-40B4-BE49-F238E27FC236}">
                <a16:creationId xmlns:a16="http://schemas.microsoft.com/office/drawing/2014/main" id="{A516210E-D86E-4E19-9841-3108D0213223}"/>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780031F6-8A23-4AB4-A6E3-72534A83C2A9}"/>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0A780AF1-BB70-431D-A811-41988E063699}"/>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19</a:t>
            </a:r>
          </a:p>
        </p:txBody>
      </p:sp>
    </p:spTree>
    <p:extLst>
      <p:ext uri="{BB962C8B-B14F-4D97-AF65-F5344CB8AC3E}">
        <p14:creationId xmlns:p14="http://schemas.microsoft.com/office/powerpoint/2010/main" val="2332716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Cas d’utilisation sur mobile – KO (02)</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descr="Une image contenant texte&#10;&#10;Description générée automatiquement">
            <a:extLst>
              <a:ext uri="{FF2B5EF4-FFF2-40B4-BE49-F238E27FC236}">
                <a16:creationId xmlns:a16="http://schemas.microsoft.com/office/drawing/2014/main" id="{1FAF4208-B03F-49C9-8742-DD51966C0B2C}"/>
              </a:ext>
            </a:extLst>
          </p:cNvPr>
          <p:cNvPicPr>
            <a:picLocks noChangeAspect="1"/>
          </p:cNvPicPr>
          <p:nvPr/>
        </p:nvPicPr>
        <p:blipFill>
          <a:blip r:embed="rId3"/>
          <a:stretch>
            <a:fillRect/>
          </a:stretch>
        </p:blipFill>
        <p:spPr>
          <a:xfrm>
            <a:off x="2997458" y="1603222"/>
            <a:ext cx="1686371" cy="3651555"/>
          </a:xfrm>
          <a:prstGeom prst="rect">
            <a:avLst/>
          </a:prstGeom>
          <a:ln>
            <a:noFill/>
          </a:ln>
          <a:effectLst>
            <a:outerShdw blurRad="190500" algn="tl" rotWithShape="0">
              <a:srgbClr val="000000">
                <a:alpha val="70000"/>
              </a:srgbClr>
            </a:outerShdw>
          </a:effectLst>
        </p:spPr>
      </p:pic>
      <p:pic>
        <p:nvPicPr>
          <p:cNvPr id="12" name="Image 11">
            <a:extLst>
              <a:ext uri="{FF2B5EF4-FFF2-40B4-BE49-F238E27FC236}">
                <a16:creationId xmlns:a16="http://schemas.microsoft.com/office/drawing/2014/main" id="{208E58CF-C5A0-40EA-8473-9DFF3B57FA94}"/>
              </a:ext>
            </a:extLst>
          </p:cNvPr>
          <p:cNvPicPr>
            <a:picLocks noChangeAspect="1"/>
          </p:cNvPicPr>
          <p:nvPr/>
        </p:nvPicPr>
        <p:blipFill>
          <a:blip r:embed="rId4"/>
          <a:stretch>
            <a:fillRect/>
          </a:stretch>
        </p:blipFill>
        <p:spPr>
          <a:xfrm>
            <a:off x="742105" y="1603226"/>
            <a:ext cx="1686371" cy="3651555"/>
          </a:xfrm>
          <a:prstGeom prst="rect">
            <a:avLst/>
          </a:prstGeom>
          <a:ln>
            <a:noFill/>
          </a:ln>
          <a:effectLst>
            <a:outerShdw blurRad="190500" algn="tl" rotWithShape="0">
              <a:srgbClr val="000000">
                <a:alpha val="70000"/>
              </a:srgbClr>
            </a:outerShdw>
          </a:effectLst>
        </p:spPr>
      </p:pic>
      <p:pic>
        <p:nvPicPr>
          <p:cNvPr id="13" name="Image 12" descr="Une image contenant texte&#10;&#10;Description générée automatiquement">
            <a:extLst>
              <a:ext uri="{FF2B5EF4-FFF2-40B4-BE49-F238E27FC236}">
                <a16:creationId xmlns:a16="http://schemas.microsoft.com/office/drawing/2014/main" id="{6DF52B7A-420B-42BB-A228-B1709AC01587}"/>
              </a:ext>
            </a:extLst>
          </p:cNvPr>
          <p:cNvPicPr>
            <a:picLocks noChangeAspect="1"/>
          </p:cNvPicPr>
          <p:nvPr/>
        </p:nvPicPr>
        <p:blipFill>
          <a:blip r:embed="rId5"/>
          <a:stretch>
            <a:fillRect/>
          </a:stretch>
        </p:blipFill>
        <p:spPr>
          <a:xfrm>
            <a:off x="5252811" y="1603220"/>
            <a:ext cx="1686371" cy="3651555"/>
          </a:xfrm>
          <a:prstGeom prst="rect">
            <a:avLst/>
          </a:prstGeom>
          <a:ln>
            <a:noFill/>
          </a:ln>
          <a:effectLst>
            <a:outerShdw blurRad="190500" algn="tl" rotWithShape="0">
              <a:srgbClr val="000000">
                <a:alpha val="70000"/>
              </a:srgbClr>
            </a:outerShdw>
          </a:effectLst>
        </p:spPr>
      </p:pic>
      <p:pic>
        <p:nvPicPr>
          <p:cNvPr id="22" name="Image 21" descr="Une image contenant texte&#10;&#10;Description générée automatiquement">
            <a:extLst>
              <a:ext uri="{FF2B5EF4-FFF2-40B4-BE49-F238E27FC236}">
                <a16:creationId xmlns:a16="http://schemas.microsoft.com/office/drawing/2014/main" id="{0FAE9083-6153-44F0-9576-4A4698A37E54}"/>
              </a:ext>
            </a:extLst>
          </p:cNvPr>
          <p:cNvPicPr>
            <a:picLocks noChangeAspect="1"/>
          </p:cNvPicPr>
          <p:nvPr/>
        </p:nvPicPr>
        <p:blipFill>
          <a:blip r:embed="rId6"/>
          <a:stretch>
            <a:fillRect/>
          </a:stretch>
        </p:blipFill>
        <p:spPr>
          <a:xfrm>
            <a:off x="7508171" y="1603219"/>
            <a:ext cx="1686371" cy="3651555"/>
          </a:xfrm>
          <a:prstGeom prst="rect">
            <a:avLst/>
          </a:prstGeom>
          <a:ln>
            <a:noFill/>
          </a:ln>
          <a:effectLst>
            <a:outerShdw blurRad="190500" algn="tl" rotWithShape="0">
              <a:srgbClr val="000000">
                <a:alpha val="70000"/>
              </a:srgbClr>
            </a:outerShdw>
          </a:effectLst>
        </p:spPr>
      </p:pic>
      <p:pic>
        <p:nvPicPr>
          <p:cNvPr id="30" name="Image 29">
            <a:extLst>
              <a:ext uri="{FF2B5EF4-FFF2-40B4-BE49-F238E27FC236}">
                <a16:creationId xmlns:a16="http://schemas.microsoft.com/office/drawing/2014/main" id="{F70C9607-3C6E-45DC-8AC0-E401AD136728}"/>
              </a:ext>
            </a:extLst>
          </p:cNvPr>
          <p:cNvPicPr>
            <a:picLocks noChangeAspect="1"/>
          </p:cNvPicPr>
          <p:nvPr/>
        </p:nvPicPr>
        <p:blipFill>
          <a:blip r:embed="rId7"/>
          <a:stretch>
            <a:fillRect/>
          </a:stretch>
        </p:blipFill>
        <p:spPr>
          <a:xfrm>
            <a:off x="9763524" y="1603218"/>
            <a:ext cx="1686371" cy="3651555"/>
          </a:xfrm>
          <a:prstGeom prst="rect">
            <a:avLst/>
          </a:prstGeom>
          <a:ln>
            <a:noFill/>
          </a:ln>
          <a:effectLst>
            <a:outerShdw blurRad="190500" algn="tl" rotWithShape="0">
              <a:srgbClr val="000000">
                <a:alpha val="70000"/>
              </a:srgbClr>
            </a:outerShdw>
          </a:effectLst>
        </p:spPr>
      </p:pic>
      <p:cxnSp>
        <p:nvCxnSpPr>
          <p:cNvPr id="40" name="Connecteur droit avec flèche 39">
            <a:extLst>
              <a:ext uri="{FF2B5EF4-FFF2-40B4-BE49-F238E27FC236}">
                <a16:creationId xmlns:a16="http://schemas.microsoft.com/office/drawing/2014/main" id="{8FAE5592-E1B5-4587-A78B-4D6AD571C99F}"/>
              </a:ext>
            </a:extLst>
          </p:cNvPr>
          <p:cNvCxnSpPr>
            <a:cxnSpLocks/>
          </p:cNvCxnSpPr>
          <p:nvPr/>
        </p:nvCxnSpPr>
        <p:spPr>
          <a:xfrm>
            <a:off x="2681652" y="3544653"/>
            <a:ext cx="262033"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4375B278-43AD-497C-B448-C045C3C80BAA}"/>
              </a:ext>
            </a:extLst>
          </p:cNvPr>
          <p:cNvCxnSpPr>
            <a:cxnSpLocks/>
          </p:cNvCxnSpPr>
          <p:nvPr/>
        </p:nvCxnSpPr>
        <p:spPr>
          <a:xfrm flipH="1">
            <a:off x="2242038" y="5066854"/>
            <a:ext cx="439614" cy="0"/>
          </a:xfrm>
          <a:prstGeom prst="line">
            <a:avLst/>
          </a:prstGeom>
          <a:ln w="25400">
            <a:solidFill>
              <a:srgbClr val="343B3F"/>
            </a:solidFill>
            <a:tailEnd type="ova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27254BD2-D895-482F-AB86-9638DA86FBC8}"/>
              </a:ext>
            </a:extLst>
          </p:cNvPr>
          <p:cNvCxnSpPr>
            <a:cxnSpLocks/>
          </p:cNvCxnSpPr>
          <p:nvPr/>
        </p:nvCxnSpPr>
        <p:spPr>
          <a:xfrm flipV="1">
            <a:off x="2681652" y="3544653"/>
            <a:ext cx="0" cy="1522201"/>
          </a:xfrm>
          <a:prstGeom prst="line">
            <a:avLst/>
          </a:prstGeom>
          <a:ln w="25400">
            <a:solidFill>
              <a:srgbClr val="343B3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6FF803C8-91A5-42A2-AA3A-F8C79B15DBCC}"/>
              </a:ext>
            </a:extLst>
          </p:cNvPr>
          <p:cNvCxnSpPr>
            <a:cxnSpLocks/>
          </p:cNvCxnSpPr>
          <p:nvPr/>
        </p:nvCxnSpPr>
        <p:spPr>
          <a:xfrm>
            <a:off x="4088576" y="4766784"/>
            <a:ext cx="1090093"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1F24DA35-66D9-40D7-857C-E7EC2AAFC657}"/>
              </a:ext>
            </a:extLst>
          </p:cNvPr>
          <p:cNvCxnSpPr>
            <a:cxnSpLocks/>
          </p:cNvCxnSpPr>
          <p:nvPr/>
        </p:nvCxnSpPr>
        <p:spPr>
          <a:xfrm>
            <a:off x="6857999" y="3557729"/>
            <a:ext cx="562709"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2B53D845-59CE-441B-8F69-C1DB8F4299D6}"/>
              </a:ext>
            </a:extLst>
          </p:cNvPr>
          <p:cNvCxnSpPr>
            <a:cxnSpLocks/>
          </p:cNvCxnSpPr>
          <p:nvPr/>
        </p:nvCxnSpPr>
        <p:spPr>
          <a:xfrm>
            <a:off x="9134751" y="3557729"/>
            <a:ext cx="562709" cy="0"/>
          </a:xfrm>
          <a:prstGeom prst="straightConnector1">
            <a:avLst/>
          </a:prstGeom>
          <a:ln w="25400">
            <a:solidFill>
              <a:srgbClr val="343B3F"/>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68207A73-C437-4052-AB9D-346C89034690}"/>
              </a:ext>
            </a:extLst>
          </p:cNvPr>
          <p:cNvSpPr txBox="1"/>
          <p:nvPr/>
        </p:nvSpPr>
        <p:spPr>
          <a:xfrm>
            <a:off x="518627" y="5379675"/>
            <a:ext cx="2133325" cy="707886"/>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04</a:t>
            </a:r>
          </a:p>
          <a:p>
            <a:pPr algn="ctr"/>
            <a:r>
              <a:rPr lang="fr-FR" sz="1000" b="1" dirty="0">
                <a:solidFill>
                  <a:srgbClr val="343B3F"/>
                </a:solidFill>
                <a:latin typeface="Montserrat" panose="00000500000000000000" pitchFamily="50" charset="0"/>
              </a:rPr>
              <a:t>Accès refusé, renvoi de l’utilisateur vers l’accueil ou message Chatbot</a:t>
            </a:r>
          </a:p>
        </p:txBody>
      </p:sp>
      <p:sp>
        <p:nvSpPr>
          <p:cNvPr id="48" name="ZoneTexte 47">
            <a:extLst>
              <a:ext uri="{FF2B5EF4-FFF2-40B4-BE49-F238E27FC236}">
                <a16:creationId xmlns:a16="http://schemas.microsoft.com/office/drawing/2014/main" id="{C1AFC390-DE4A-48CE-A64D-9E254717ADBD}"/>
              </a:ext>
            </a:extLst>
          </p:cNvPr>
          <p:cNvSpPr txBox="1"/>
          <p:nvPr/>
        </p:nvSpPr>
        <p:spPr>
          <a:xfrm>
            <a:off x="2773980" y="5379675"/>
            <a:ext cx="2133325"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05</a:t>
            </a:r>
          </a:p>
          <a:p>
            <a:pPr algn="ctr"/>
            <a:r>
              <a:rPr lang="fr-FR" sz="1000" b="1" dirty="0">
                <a:solidFill>
                  <a:srgbClr val="343B3F"/>
                </a:solidFill>
                <a:latin typeface="Montserrat" panose="00000500000000000000" pitchFamily="50" charset="0"/>
              </a:rPr>
              <a:t>Rappel du rôle du code parental + Rappel activation / réinitialisation + Redirections vers FAI</a:t>
            </a:r>
          </a:p>
        </p:txBody>
      </p:sp>
      <p:sp>
        <p:nvSpPr>
          <p:cNvPr id="49" name="ZoneTexte 48">
            <a:extLst>
              <a:ext uri="{FF2B5EF4-FFF2-40B4-BE49-F238E27FC236}">
                <a16:creationId xmlns:a16="http://schemas.microsoft.com/office/drawing/2014/main" id="{8CD5D621-EBC7-43F0-8068-07B0B59BA1AE}"/>
              </a:ext>
            </a:extLst>
          </p:cNvPr>
          <p:cNvSpPr txBox="1"/>
          <p:nvPr/>
        </p:nvSpPr>
        <p:spPr>
          <a:xfrm>
            <a:off x="5029333" y="5379675"/>
            <a:ext cx="2133325" cy="707886"/>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06</a:t>
            </a:r>
          </a:p>
          <a:p>
            <a:pPr algn="ctr"/>
            <a:r>
              <a:rPr lang="fr-FR" sz="1000" b="1" dirty="0">
                <a:solidFill>
                  <a:srgbClr val="343B3F"/>
                </a:solidFill>
                <a:latin typeface="Montserrat" panose="00000500000000000000" pitchFamily="50" charset="0"/>
              </a:rPr>
              <a:t>L’utilisateur peut poser d’autres questions si nécessaire</a:t>
            </a:r>
          </a:p>
        </p:txBody>
      </p:sp>
      <p:sp>
        <p:nvSpPr>
          <p:cNvPr id="50" name="ZoneTexte 49">
            <a:extLst>
              <a:ext uri="{FF2B5EF4-FFF2-40B4-BE49-F238E27FC236}">
                <a16:creationId xmlns:a16="http://schemas.microsoft.com/office/drawing/2014/main" id="{05BA1761-A156-4685-86D3-0B320B214F52}"/>
              </a:ext>
            </a:extLst>
          </p:cNvPr>
          <p:cNvSpPr txBox="1"/>
          <p:nvPr/>
        </p:nvSpPr>
        <p:spPr>
          <a:xfrm>
            <a:off x="7284693" y="5395410"/>
            <a:ext cx="2133325"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07</a:t>
            </a:r>
          </a:p>
          <a:p>
            <a:pPr algn="ctr"/>
            <a:r>
              <a:rPr lang="fr-FR" sz="1000" b="1" dirty="0">
                <a:solidFill>
                  <a:srgbClr val="343B3F"/>
                </a:solidFill>
                <a:latin typeface="Montserrat" panose="00000500000000000000" pitchFamily="50" charset="0"/>
              </a:rPr>
              <a:t>Sinon, rappel à l’utilisateur l’existence de sites annexes pour complément d’informations</a:t>
            </a:r>
          </a:p>
        </p:txBody>
      </p:sp>
      <p:sp>
        <p:nvSpPr>
          <p:cNvPr id="51" name="ZoneTexte 50">
            <a:extLst>
              <a:ext uri="{FF2B5EF4-FFF2-40B4-BE49-F238E27FC236}">
                <a16:creationId xmlns:a16="http://schemas.microsoft.com/office/drawing/2014/main" id="{AE218254-752B-483F-A5B3-12749331FE4D}"/>
              </a:ext>
            </a:extLst>
          </p:cNvPr>
          <p:cNvSpPr txBox="1"/>
          <p:nvPr/>
        </p:nvSpPr>
        <p:spPr>
          <a:xfrm>
            <a:off x="9557790" y="5374674"/>
            <a:ext cx="2133325" cy="861774"/>
          </a:xfrm>
          <a:prstGeom prst="rect">
            <a:avLst/>
          </a:prstGeom>
          <a:noFill/>
        </p:spPr>
        <p:txBody>
          <a:bodyPr wrap="square" rtlCol="0">
            <a:spAutoFit/>
          </a:bodyPr>
          <a:lstStyle/>
          <a:p>
            <a:pPr algn="ctr"/>
            <a:r>
              <a:rPr lang="fr-FR" sz="1000" b="1" dirty="0">
                <a:solidFill>
                  <a:srgbClr val="FA3C69"/>
                </a:solidFill>
                <a:latin typeface="Montserrat" panose="00000500000000000000" pitchFamily="50" charset="0"/>
              </a:rPr>
              <a:t>Étape 08</a:t>
            </a:r>
          </a:p>
          <a:p>
            <a:pPr algn="ctr"/>
            <a:r>
              <a:rPr lang="fr-FR" sz="1000" b="1" dirty="0">
                <a:solidFill>
                  <a:srgbClr val="343B3F"/>
                </a:solidFill>
                <a:latin typeface="Montserrat" panose="00000500000000000000" pitchFamily="50" charset="0"/>
              </a:rPr>
              <a:t>Demande de feedbacks à l’utilisateur pour évaluer a posteriori la pertinence de l’aide fournie</a:t>
            </a:r>
          </a:p>
        </p:txBody>
      </p:sp>
      <p:sp>
        <p:nvSpPr>
          <p:cNvPr id="26" name="Ellipse 25">
            <a:extLst>
              <a:ext uri="{FF2B5EF4-FFF2-40B4-BE49-F238E27FC236}">
                <a16:creationId xmlns:a16="http://schemas.microsoft.com/office/drawing/2014/main" id="{5E231AF9-02A9-4BA2-9B6D-0EDA276310AE}"/>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BFBD84CB-035C-4944-B82A-D0D3C2543699}"/>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04955E79-B01A-490C-9B25-85759D065F4A}"/>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20</a:t>
            </a:r>
          </a:p>
        </p:txBody>
      </p:sp>
    </p:spTree>
    <p:extLst>
      <p:ext uri="{BB962C8B-B14F-4D97-AF65-F5344CB8AC3E}">
        <p14:creationId xmlns:p14="http://schemas.microsoft.com/office/powerpoint/2010/main" val="2487847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38DCD249-1CC6-455B-9F8A-E0997B0B3831}"/>
              </a:ext>
            </a:extLst>
          </p:cNvPr>
          <p:cNvGrpSpPr/>
          <p:nvPr/>
        </p:nvGrpSpPr>
        <p:grpSpPr>
          <a:xfrm>
            <a:off x="2391804" y="2904688"/>
            <a:ext cx="7408391" cy="1048624"/>
            <a:chOff x="2391805" y="2904688"/>
            <a:chExt cx="7408391" cy="1048624"/>
          </a:xfrm>
          <a:solidFill>
            <a:srgbClr val="343B3F"/>
          </a:solidFill>
        </p:grpSpPr>
        <p:sp>
          <p:nvSpPr>
            <p:cNvPr id="11" name="Ellipse 10">
              <a:extLst>
                <a:ext uri="{FF2B5EF4-FFF2-40B4-BE49-F238E27FC236}">
                  <a16:creationId xmlns:a16="http://schemas.microsoft.com/office/drawing/2014/main" id="{A250B0C4-58D6-452F-88BC-129A6385A784}"/>
                </a:ext>
              </a:extLst>
            </p:cNvPr>
            <p:cNvSpPr/>
            <p:nvPr/>
          </p:nvSpPr>
          <p:spPr>
            <a:xfrm>
              <a:off x="8751572" y="2904688"/>
              <a:ext cx="1048624" cy="10486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a:extLst>
                <a:ext uri="{FF2B5EF4-FFF2-40B4-BE49-F238E27FC236}">
                  <a16:creationId xmlns:a16="http://schemas.microsoft.com/office/drawing/2014/main" id="{DAE7D4C5-EB04-4FEC-8F50-A0F7DEE660DD}"/>
                </a:ext>
              </a:extLst>
            </p:cNvPr>
            <p:cNvSpPr/>
            <p:nvPr/>
          </p:nvSpPr>
          <p:spPr>
            <a:xfrm>
              <a:off x="2391805" y="2904688"/>
              <a:ext cx="1048624" cy="10486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7" name="Rectangle 6">
              <a:extLst>
                <a:ext uri="{FF2B5EF4-FFF2-40B4-BE49-F238E27FC236}">
                  <a16:creationId xmlns:a16="http://schemas.microsoft.com/office/drawing/2014/main" id="{A7686C52-38A2-46F4-BF9B-80F98FFFEAF0}"/>
                </a:ext>
              </a:extLst>
            </p:cNvPr>
            <p:cNvSpPr/>
            <p:nvPr/>
          </p:nvSpPr>
          <p:spPr>
            <a:xfrm>
              <a:off x="2916115" y="2904688"/>
              <a:ext cx="6359769" cy="10486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bg1"/>
                  </a:solidFill>
                  <a:latin typeface="Montserrat" panose="00000500000000000000" pitchFamily="50" charset="0"/>
                </a:rPr>
                <a:t>Composants graphiques</a:t>
              </a:r>
              <a:endParaRPr lang="fr-FR" sz="2000" b="1" dirty="0">
                <a:solidFill>
                  <a:schemeClr val="bg1"/>
                </a:solidFill>
                <a:latin typeface="Montserrat" panose="00000500000000000000" pitchFamily="50" charset="0"/>
              </a:endParaRPr>
            </a:p>
          </p:txBody>
        </p:sp>
      </p:grpSp>
      <p:sp>
        <p:nvSpPr>
          <p:cNvPr id="13" name="Ellipse 12">
            <a:extLst>
              <a:ext uri="{FF2B5EF4-FFF2-40B4-BE49-F238E27FC236}">
                <a16:creationId xmlns:a16="http://schemas.microsoft.com/office/drawing/2014/main" id="{2571FAC2-1FBC-40CA-BA3B-5C66EF385294}"/>
              </a:ext>
            </a:extLst>
          </p:cNvPr>
          <p:cNvSpPr/>
          <p:nvPr/>
        </p:nvSpPr>
        <p:spPr>
          <a:xfrm>
            <a:off x="11846630" y="2981110"/>
            <a:ext cx="142878" cy="14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14" name="Ellipse 13">
            <a:extLst>
              <a:ext uri="{FF2B5EF4-FFF2-40B4-BE49-F238E27FC236}">
                <a16:creationId xmlns:a16="http://schemas.microsoft.com/office/drawing/2014/main" id="{A4410FB7-36AC-4ACF-A581-40A49E474B8F}"/>
              </a:ext>
            </a:extLst>
          </p:cNvPr>
          <p:cNvSpPr/>
          <p:nvPr/>
        </p:nvSpPr>
        <p:spPr>
          <a:xfrm>
            <a:off x="11846630" y="3235253"/>
            <a:ext cx="142878" cy="133350"/>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8DFAD73A-C67B-4706-92FE-EAB03C5F5F83}"/>
              </a:ext>
            </a:extLst>
          </p:cNvPr>
          <p:cNvSpPr/>
          <p:nvPr/>
        </p:nvSpPr>
        <p:spPr>
          <a:xfrm>
            <a:off x="11846630" y="3478746"/>
            <a:ext cx="142878" cy="144000"/>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FDF617E5-7FAB-4400-9F0E-EC49D3B93640}"/>
              </a:ext>
            </a:extLst>
          </p:cNvPr>
          <p:cNvSpPr/>
          <p:nvPr/>
        </p:nvSpPr>
        <p:spPr>
          <a:xfrm>
            <a:off x="11846630" y="3732889"/>
            <a:ext cx="142878" cy="144000"/>
          </a:xfrm>
          <a:prstGeom prst="ellipse">
            <a:avLst/>
          </a:prstGeom>
          <a:solidFill>
            <a:srgbClr val="343B3F"/>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4A78E652-DFEC-4CF2-83DD-DE311A6B79AB}"/>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E472F66E-CC94-401A-B523-633B27ADE628}"/>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622B39E1-28EF-4E48-864F-EAF895D69AAC}"/>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21</a:t>
            </a:r>
          </a:p>
        </p:txBody>
      </p:sp>
    </p:spTree>
    <p:extLst>
      <p:ext uri="{BB962C8B-B14F-4D97-AF65-F5344CB8AC3E}">
        <p14:creationId xmlns:p14="http://schemas.microsoft.com/office/powerpoint/2010/main" val="2582979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2A710DE-15AB-4716-9F26-041BD3C56013}"/>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798FA308-3350-4E21-B9AA-3DEABE632E1A}"/>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UI Elements</a:t>
            </a:r>
          </a:p>
        </p:txBody>
      </p:sp>
      <p:sp>
        <p:nvSpPr>
          <p:cNvPr id="60" name="Rectangle 59">
            <a:extLst>
              <a:ext uri="{FF2B5EF4-FFF2-40B4-BE49-F238E27FC236}">
                <a16:creationId xmlns:a16="http://schemas.microsoft.com/office/drawing/2014/main" id="{D0BE777C-9FAF-4856-BB8D-A90ADC05D7CF}"/>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CB237BC2-0121-412C-96E2-B9BD878DD50F}"/>
              </a:ext>
            </a:extLst>
          </p:cNvPr>
          <p:cNvPicPr>
            <a:picLocks noChangeAspect="1"/>
          </p:cNvPicPr>
          <p:nvPr/>
        </p:nvPicPr>
        <p:blipFill>
          <a:blip r:embed="rId3"/>
          <a:stretch>
            <a:fillRect/>
          </a:stretch>
        </p:blipFill>
        <p:spPr>
          <a:xfrm>
            <a:off x="598490" y="945777"/>
            <a:ext cx="3313024" cy="1425012"/>
          </a:xfrm>
          <a:prstGeom prst="rect">
            <a:avLst/>
          </a:prstGeom>
        </p:spPr>
      </p:pic>
      <p:pic>
        <p:nvPicPr>
          <p:cNvPr id="7" name="Image 6">
            <a:extLst>
              <a:ext uri="{FF2B5EF4-FFF2-40B4-BE49-F238E27FC236}">
                <a16:creationId xmlns:a16="http://schemas.microsoft.com/office/drawing/2014/main" id="{A4936FA3-88D1-4DF0-9913-7781DD0DD0FF}"/>
              </a:ext>
            </a:extLst>
          </p:cNvPr>
          <p:cNvPicPr>
            <a:picLocks noChangeAspect="1"/>
          </p:cNvPicPr>
          <p:nvPr/>
        </p:nvPicPr>
        <p:blipFill>
          <a:blip r:embed="rId4"/>
          <a:stretch>
            <a:fillRect/>
          </a:stretch>
        </p:blipFill>
        <p:spPr>
          <a:xfrm>
            <a:off x="3911514" y="906199"/>
            <a:ext cx="3188036" cy="2807102"/>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61A342E4-E471-4F2E-B5A5-E2DF9A724175}"/>
              </a:ext>
            </a:extLst>
          </p:cNvPr>
          <p:cNvPicPr>
            <a:picLocks noChangeAspect="1"/>
          </p:cNvPicPr>
          <p:nvPr/>
        </p:nvPicPr>
        <p:blipFill>
          <a:blip r:embed="rId5"/>
          <a:stretch>
            <a:fillRect/>
          </a:stretch>
        </p:blipFill>
        <p:spPr>
          <a:xfrm>
            <a:off x="7120453" y="945777"/>
            <a:ext cx="4705787" cy="2579618"/>
          </a:xfrm>
          <a:prstGeom prst="rect">
            <a:avLst/>
          </a:prstGeom>
        </p:spPr>
      </p:pic>
      <p:pic>
        <p:nvPicPr>
          <p:cNvPr id="10" name="Image 9" descr="Une image contenant écran, noir, contrôle, sombre&#10;&#10;Description générée automatiquement">
            <a:extLst>
              <a:ext uri="{FF2B5EF4-FFF2-40B4-BE49-F238E27FC236}">
                <a16:creationId xmlns:a16="http://schemas.microsoft.com/office/drawing/2014/main" id="{961D92CD-E453-4350-A654-6B81E6B8895E}"/>
              </a:ext>
            </a:extLst>
          </p:cNvPr>
          <p:cNvPicPr>
            <a:picLocks noChangeAspect="1"/>
          </p:cNvPicPr>
          <p:nvPr/>
        </p:nvPicPr>
        <p:blipFill>
          <a:blip r:embed="rId6"/>
          <a:stretch>
            <a:fillRect/>
          </a:stretch>
        </p:blipFill>
        <p:spPr>
          <a:xfrm>
            <a:off x="872211" y="2150907"/>
            <a:ext cx="2053433" cy="3116529"/>
          </a:xfrm>
          <a:prstGeom prst="rect">
            <a:avLst/>
          </a:prstGeom>
        </p:spPr>
      </p:pic>
      <p:pic>
        <p:nvPicPr>
          <p:cNvPr id="11" name="Image 10">
            <a:extLst>
              <a:ext uri="{FF2B5EF4-FFF2-40B4-BE49-F238E27FC236}">
                <a16:creationId xmlns:a16="http://schemas.microsoft.com/office/drawing/2014/main" id="{097EF9A2-4680-44FF-895A-81A77CEF96DA}"/>
              </a:ext>
            </a:extLst>
          </p:cNvPr>
          <p:cNvPicPr>
            <a:picLocks noChangeAspect="1"/>
          </p:cNvPicPr>
          <p:nvPr/>
        </p:nvPicPr>
        <p:blipFill>
          <a:blip r:embed="rId7"/>
          <a:stretch>
            <a:fillRect/>
          </a:stretch>
        </p:blipFill>
        <p:spPr>
          <a:xfrm>
            <a:off x="825831" y="4285978"/>
            <a:ext cx="2099813" cy="2554496"/>
          </a:xfrm>
          <a:prstGeom prst="rect">
            <a:avLst/>
          </a:prstGeom>
        </p:spPr>
      </p:pic>
      <p:pic>
        <p:nvPicPr>
          <p:cNvPr id="12" name="Image 11" descr="Une image contenant équipement électronique, noir, sombre&#10;&#10;Description générée automatiquement">
            <a:extLst>
              <a:ext uri="{FF2B5EF4-FFF2-40B4-BE49-F238E27FC236}">
                <a16:creationId xmlns:a16="http://schemas.microsoft.com/office/drawing/2014/main" id="{0F4263F2-A27A-48A0-9062-CDCC55CC856A}"/>
              </a:ext>
            </a:extLst>
          </p:cNvPr>
          <p:cNvPicPr>
            <a:picLocks noChangeAspect="1"/>
          </p:cNvPicPr>
          <p:nvPr/>
        </p:nvPicPr>
        <p:blipFill>
          <a:blip r:embed="rId8"/>
          <a:stretch>
            <a:fillRect/>
          </a:stretch>
        </p:blipFill>
        <p:spPr>
          <a:xfrm>
            <a:off x="9235985" y="3530440"/>
            <a:ext cx="1599110" cy="3166741"/>
          </a:xfrm>
          <a:prstGeom prst="rect">
            <a:avLst/>
          </a:prstGeom>
        </p:spPr>
      </p:pic>
      <p:pic>
        <p:nvPicPr>
          <p:cNvPr id="5" name="Image 4" descr="Une image contenant équipement électronique, écran, noir, sombre&#10;&#10;Description générée automatiquement">
            <a:extLst>
              <a:ext uri="{FF2B5EF4-FFF2-40B4-BE49-F238E27FC236}">
                <a16:creationId xmlns:a16="http://schemas.microsoft.com/office/drawing/2014/main" id="{6A3EA2D3-66DF-4909-B6CF-D99E957689F3}"/>
              </a:ext>
            </a:extLst>
          </p:cNvPr>
          <p:cNvPicPr>
            <a:picLocks noChangeAspect="1"/>
          </p:cNvPicPr>
          <p:nvPr/>
        </p:nvPicPr>
        <p:blipFill>
          <a:blip r:embed="rId9"/>
          <a:stretch>
            <a:fillRect/>
          </a:stretch>
        </p:blipFill>
        <p:spPr>
          <a:xfrm>
            <a:off x="3804372" y="3709172"/>
            <a:ext cx="4440468" cy="3147508"/>
          </a:xfrm>
          <a:prstGeom prst="rect">
            <a:avLst/>
          </a:prstGeom>
        </p:spPr>
      </p:pic>
      <p:sp>
        <p:nvSpPr>
          <p:cNvPr id="6" name="ZoneTexte 5">
            <a:extLst>
              <a:ext uri="{FF2B5EF4-FFF2-40B4-BE49-F238E27FC236}">
                <a16:creationId xmlns:a16="http://schemas.microsoft.com/office/drawing/2014/main" id="{988406E0-3079-495A-A07B-D93E12708F26}"/>
              </a:ext>
            </a:extLst>
          </p:cNvPr>
          <p:cNvSpPr txBox="1"/>
          <p:nvPr/>
        </p:nvSpPr>
        <p:spPr>
          <a:xfrm>
            <a:off x="1086365" y="2363273"/>
            <a:ext cx="1578744" cy="276999"/>
          </a:xfrm>
          <a:prstGeom prst="rect">
            <a:avLst/>
          </a:prstGeom>
          <a:noFill/>
        </p:spPr>
        <p:txBody>
          <a:bodyPr wrap="square" rtlCol="0">
            <a:spAutoFit/>
          </a:bodyPr>
          <a:lstStyle/>
          <a:p>
            <a:r>
              <a:rPr lang="fr-FR" sz="1200" b="1" u="sng" dirty="0">
                <a:solidFill>
                  <a:srgbClr val="3399CC"/>
                </a:solidFill>
                <a:latin typeface="Montserrat" panose="00000500000000000000" pitchFamily="50" charset="0"/>
              </a:rPr>
              <a:t>Icons &amp; Inputs</a:t>
            </a:r>
          </a:p>
        </p:txBody>
      </p:sp>
      <p:sp>
        <p:nvSpPr>
          <p:cNvPr id="16" name="ZoneTexte 15">
            <a:extLst>
              <a:ext uri="{FF2B5EF4-FFF2-40B4-BE49-F238E27FC236}">
                <a16:creationId xmlns:a16="http://schemas.microsoft.com/office/drawing/2014/main" id="{09D0914F-0AB6-4436-9754-DAB80514CA87}"/>
              </a:ext>
            </a:extLst>
          </p:cNvPr>
          <p:cNvSpPr txBox="1"/>
          <p:nvPr/>
        </p:nvSpPr>
        <p:spPr>
          <a:xfrm>
            <a:off x="1097954" y="976585"/>
            <a:ext cx="1271847" cy="276999"/>
          </a:xfrm>
          <a:prstGeom prst="rect">
            <a:avLst/>
          </a:prstGeom>
          <a:noFill/>
        </p:spPr>
        <p:txBody>
          <a:bodyPr wrap="square" rtlCol="0">
            <a:spAutoFit/>
          </a:bodyPr>
          <a:lstStyle/>
          <a:p>
            <a:r>
              <a:rPr lang="fr-FR" sz="1200" b="1" u="sng" dirty="0">
                <a:solidFill>
                  <a:srgbClr val="3399CC"/>
                </a:solidFill>
                <a:latin typeface="Montserrat" panose="00000500000000000000" pitchFamily="50" charset="0"/>
              </a:rPr>
              <a:t>Logos</a:t>
            </a:r>
          </a:p>
        </p:txBody>
      </p:sp>
      <p:sp>
        <p:nvSpPr>
          <p:cNvPr id="17" name="ZoneTexte 16">
            <a:extLst>
              <a:ext uri="{FF2B5EF4-FFF2-40B4-BE49-F238E27FC236}">
                <a16:creationId xmlns:a16="http://schemas.microsoft.com/office/drawing/2014/main" id="{A1E9BE29-A815-484A-AC1A-F80A485ECD0F}"/>
              </a:ext>
            </a:extLst>
          </p:cNvPr>
          <p:cNvSpPr txBox="1"/>
          <p:nvPr/>
        </p:nvSpPr>
        <p:spPr>
          <a:xfrm>
            <a:off x="4121264" y="978863"/>
            <a:ext cx="1271847" cy="276999"/>
          </a:xfrm>
          <a:prstGeom prst="rect">
            <a:avLst/>
          </a:prstGeom>
          <a:noFill/>
        </p:spPr>
        <p:txBody>
          <a:bodyPr wrap="square" rtlCol="0">
            <a:spAutoFit/>
          </a:bodyPr>
          <a:lstStyle/>
          <a:p>
            <a:r>
              <a:rPr lang="fr-FR" sz="1200" b="1" u="sng" dirty="0">
                <a:solidFill>
                  <a:srgbClr val="3399CC"/>
                </a:solidFill>
                <a:latin typeface="Montserrat" panose="00000500000000000000" pitchFamily="50" charset="0"/>
              </a:rPr>
              <a:t>Color palette</a:t>
            </a:r>
          </a:p>
        </p:txBody>
      </p:sp>
      <p:sp>
        <p:nvSpPr>
          <p:cNvPr id="18" name="ZoneTexte 17">
            <a:extLst>
              <a:ext uri="{FF2B5EF4-FFF2-40B4-BE49-F238E27FC236}">
                <a16:creationId xmlns:a16="http://schemas.microsoft.com/office/drawing/2014/main" id="{084481D1-3BE7-4B30-83AE-0D75F821AB0A}"/>
              </a:ext>
            </a:extLst>
          </p:cNvPr>
          <p:cNvSpPr txBox="1"/>
          <p:nvPr/>
        </p:nvSpPr>
        <p:spPr>
          <a:xfrm>
            <a:off x="7506905" y="976585"/>
            <a:ext cx="1271847" cy="276999"/>
          </a:xfrm>
          <a:prstGeom prst="rect">
            <a:avLst/>
          </a:prstGeom>
          <a:noFill/>
        </p:spPr>
        <p:txBody>
          <a:bodyPr wrap="square" rtlCol="0">
            <a:spAutoFit/>
          </a:bodyPr>
          <a:lstStyle/>
          <a:p>
            <a:r>
              <a:rPr lang="fr-FR" sz="1200" b="1" u="sng" dirty="0">
                <a:solidFill>
                  <a:srgbClr val="3399CC"/>
                </a:solidFill>
                <a:latin typeface="Montserrat" panose="00000500000000000000" pitchFamily="50" charset="0"/>
              </a:rPr>
              <a:t>Typography</a:t>
            </a:r>
          </a:p>
        </p:txBody>
      </p:sp>
      <p:sp>
        <p:nvSpPr>
          <p:cNvPr id="19" name="ZoneTexte 18">
            <a:extLst>
              <a:ext uri="{FF2B5EF4-FFF2-40B4-BE49-F238E27FC236}">
                <a16:creationId xmlns:a16="http://schemas.microsoft.com/office/drawing/2014/main" id="{0242B00F-4CCD-4995-BA6A-8BD52F3885D8}"/>
              </a:ext>
            </a:extLst>
          </p:cNvPr>
          <p:cNvSpPr txBox="1"/>
          <p:nvPr/>
        </p:nvSpPr>
        <p:spPr>
          <a:xfrm>
            <a:off x="9397587" y="3673463"/>
            <a:ext cx="1271847" cy="276999"/>
          </a:xfrm>
          <a:prstGeom prst="rect">
            <a:avLst/>
          </a:prstGeom>
          <a:noFill/>
        </p:spPr>
        <p:txBody>
          <a:bodyPr wrap="square" rtlCol="0">
            <a:spAutoFit/>
          </a:bodyPr>
          <a:lstStyle/>
          <a:p>
            <a:r>
              <a:rPr lang="fr-FR" sz="1200" b="1" u="sng" dirty="0">
                <a:solidFill>
                  <a:srgbClr val="3399CC"/>
                </a:solidFill>
                <a:latin typeface="Montserrat" panose="00000500000000000000" pitchFamily="50" charset="0"/>
              </a:rPr>
              <a:t>IPhone X</a:t>
            </a:r>
          </a:p>
        </p:txBody>
      </p:sp>
      <p:sp>
        <p:nvSpPr>
          <p:cNvPr id="20" name="ZoneTexte 19">
            <a:extLst>
              <a:ext uri="{FF2B5EF4-FFF2-40B4-BE49-F238E27FC236}">
                <a16:creationId xmlns:a16="http://schemas.microsoft.com/office/drawing/2014/main" id="{4F38EA52-F43D-4854-905E-26A1FBFDC338}"/>
              </a:ext>
            </a:extLst>
          </p:cNvPr>
          <p:cNvSpPr txBox="1"/>
          <p:nvPr/>
        </p:nvSpPr>
        <p:spPr>
          <a:xfrm>
            <a:off x="4172059" y="4020043"/>
            <a:ext cx="1271847" cy="276999"/>
          </a:xfrm>
          <a:prstGeom prst="rect">
            <a:avLst/>
          </a:prstGeom>
          <a:noFill/>
        </p:spPr>
        <p:txBody>
          <a:bodyPr wrap="square" rtlCol="0">
            <a:spAutoFit/>
          </a:bodyPr>
          <a:lstStyle/>
          <a:p>
            <a:r>
              <a:rPr lang="fr-FR" sz="1200" b="1" u="sng" dirty="0">
                <a:solidFill>
                  <a:srgbClr val="3399CC"/>
                </a:solidFill>
                <a:latin typeface="Montserrat" panose="00000500000000000000" pitchFamily="50" charset="0"/>
              </a:rPr>
              <a:t>Buttons</a:t>
            </a:r>
          </a:p>
        </p:txBody>
      </p:sp>
      <p:sp>
        <p:nvSpPr>
          <p:cNvPr id="21" name="Ellipse 20">
            <a:extLst>
              <a:ext uri="{FF2B5EF4-FFF2-40B4-BE49-F238E27FC236}">
                <a16:creationId xmlns:a16="http://schemas.microsoft.com/office/drawing/2014/main" id="{78E576A8-0DB2-4F2A-A08C-B6905FD11E8F}"/>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4EF962B9-1CEC-433B-840A-1774646C1188}"/>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a:extLst>
              <a:ext uri="{FF2B5EF4-FFF2-40B4-BE49-F238E27FC236}">
                <a16:creationId xmlns:a16="http://schemas.microsoft.com/office/drawing/2014/main" id="{56077000-96D1-4389-A8E0-62689E5D6AD6}"/>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22</a:t>
            </a:r>
          </a:p>
        </p:txBody>
      </p:sp>
    </p:spTree>
    <p:extLst>
      <p:ext uri="{BB962C8B-B14F-4D97-AF65-F5344CB8AC3E}">
        <p14:creationId xmlns:p14="http://schemas.microsoft.com/office/powerpoint/2010/main" val="94905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a:extLst>
              <a:ext uri="{FF2B5EF4-FFF2-40B4-BE49-F238E27FC236}">
                <a16:creationId xmlns:a16="http://schemas.microsoft.com/office/drawing/2014/main" id="{E1E2E9CE-98FC-4797-B22A-96C7BECE2E17}"/>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8E5C452-B66E-4F88-8B9C-F69397AB9303}"/>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DF24779C-41B1-4405-9DEC-57E9EEEFA60B}"/>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2</a:t>
            </a:r>
          </a:p>
        </p:txBody>
      </p:sp>
      <p:grpSp>
        <p:nvGrpSpPr>
          <p:cNvPr id="2" name="Groupe 1">
            <a:extLst>
              <a:ext uri="{FF2B5EF4-FFF2-40B4-BE49-F238E27FC236}">
                <a16:creationId xmlns:a16="http://schemas.microsoft.com/office/drawing/2014/main" id="{38DCD249-1CC6-455B-9F8A-E0997B0B3831}"/>
              </a:ext>
            </a:extLst>
          </p:cNvPr>
          <p:cNvGrpSpPr/>
          <p:nvPr/>
        </p:nvGrpSpPr>
        <p:grpSpPr>
          <a:xfrm>
            <a:off x="2391804" y="2904688"/>
            <a:ext cx="7408391" cy="1048624"/>
            <a:chOff x="2391805" y="2904688"/>
            <a:chExt cx="7408391" cy="1048624"/>
          </a:xfrm>
          <a:solidFill>
            <a:srgbClr val="343B3F"/>
          </a:solidFill>
        </p:grpSpPr>
        <p:sp>
          <p:nvSpPr>
            <p:cNvPr id="7" name="Rectangle 6">
              <a:extLst>
                <a:ext uri="{FF2B5EF4-FFF2-40B4-BE49-F238E27FC236}">
                  <a16:creationId xmlns:a16="http://schemas.microsoft.com/office/drawing/2014/main" id="{A7686C52-38A2-46F4-BF9B-80F98FFFEAF0}"/>
                </a:ext>
              </a:extLst>
            </p:cNvPr>
            <p:cNvSpPr/>
            <p:nvPr/>
          </p:nvSpPr>
          <p:spPr>
            <a:xfrm>
              <a:off x="2916115" y="2904688"/>
              <a:ext cx="6359769" cy="10486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bg1"/>
                  </a:solidFill>
                  <a:latin typeface="Montserrat" panose="00000500000000000000" pitchFamily="50" charset="0"/>
                </a:rPr>
                <a:t>Enjeux et objectifs</a:t>
              </a:r>
              <a:endParaRPr lang="fr-FR" sz="2000" b="1" dirty="0">
                <a:solidFill>
                  <a:schemeClr val="bg1"/>
                </a:solidFill>
                <a:latin typeface="Montserrat" panose="00000500000000000000" pitchFamily="50" charset="0"/>
              </a:endParaRPr>
            </a:p>
          </p:txBody>
        </p:sp>
        <p:sp>
          <p:nvSpPr>
            <p:cNvPr id="11" name="Ellipse 10">
              <a:extLst>
                <a:ext uri="{FF2B5EF4-FFF2-40B4-BE49-F238E27FC236}">
                  <a16:creationId xmlns:a16="http://schemas.microsoft.com/office/drawing/2014/main" id="{A250B0C4-58D6-452F-88BC-129A6385A784}"/>
                </a:ext>
              </a:extLst>
            </p:cNvPr>
            <p:cNvSpPr/>
            <p:nvPr/>
          </p:nvSpPr>
          <p:spPr>
            <a:xfrm>
              <a:off x="8751572" y="2904688"/>
              <a:ext cx="1048624" cy="10486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DAE7D4C5-EB04-4FEC-8F50-A0F7DEE660DD}"/>
                </a:ext>
              </a:extLst>
            </p:cNvPr>
            <p:cNvSpPr/>
            <p:nvPr/>
          </p:nvSpPr>
          <p:spPr>
            <a:xfrm>
              <a:off x="2391805" y="2904688"/>
              <a:ext cx="1048624" cy="10486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C9D848CB-4103-494E-B355-C04D4DA546AA}"/>
              </a:ext>
            </a:extLst>
          </p:cNvPr>
          <p:cNvGrpSpPr/>
          <p:nvPr/>
        </p:nvGrpSpPr>
        <p:grpSpPr>
          <a:xfrm>
            <a:off x="11846630" y="2981110"/>
            <a:ext cx="142878" cy="895779"/>
            <a:chOff x="11838317" y="3102857"/>
            <a:chExt cx="142878" cy="895779"/>
          </a:xfrm>
        </p:grpSpPr>
        <p:sp>
          <p:nvSpPr>
            <p:cNvPr id="13" name="Ellipse 12">
              <a:extLst>
                <a:ext uri="{FF2B5EF4-FFF2-40B4-BE49-F238E27FC236}">
                  <a16:creationId xmlns:a16="http://schemas.microsoft.com/office/drawing/2014/main" id="{2571FAC2-1FBC-40CA-BA3B-5C66EF385294}"/>
                </a:ext>
              </a:extLst>
            </p:cNvPr>
            <p:cNvSpPr/>
            <p:nvPr/>
          </p:nvSpPr>
          <p:spPr>
            <a:xfrm>
              <a:off x="11838317" y="3102857"/>
              <a:ext cx="142878" cy="144000"/>
            </a:xfrm>
            <a:prstGeom prst="ellipse">
              <a:avLst/>
            </a:prstGeom>
            <a:solidFill>
              <a:srgbClr val="343B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14" name="Ellipse 13">
              <a:extLst>
                <a:ext uri="{FF2B5EF4-FFF2-40B4-BE49-F238E27FC236}">
                  <a16:creationId xmlns:a16="http://schemas.microsoft.com/office/drawing/2014/main" id="{A4410FB7-36AC-4ACF-A581-40A49E474B8F}"/>
                </a:ext>
              </a:extLst>
            </p:cNvPr>
            <p:cNvSpPr/>
            <p:nvPr/>
          </p:nvSpPr>
          <p:spPr>
            <a:xfrm>
              <a:off x="11838317" y="3357000"/>
              <a:ext cx="142878" cy="133350"/>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8DFAD73A-C67B-4706-92FE-EAB03C5F5F83}"/>
                </a:ext>
              </a:extLst>
            </p:cNvPr>
            <p:cNvSpPr/>
            <p:nvPr/>
          </p:nvSpPr>
          <p:spPr>
            <a:xfrm>
              <a:off x="11838317" y="3600493"/>
              <a:ext cx="142878" cy="144000"/>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FDF617E5-7FAB-4400-9F0E-EC49D3B93640}"/>
                </a:ext>
              </a:extLst>
            </p:cNvPr>
            <p:cNvSpPr/>
            <p:nvPr/>
          </p:nvSpPr>
          <p:spPr>
            <a:xfrm>
              <a:off x="11838317" y="3854636"/>
              <a:ext cx="142878" cy="144000"/>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165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2CAD8-524F-4336-90DA-4013EB845B25}"/>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6DFD01B-B9B8-43C6-8220-0AAFC214E24D}"/>
              </a:ext>
            </a:extLst>
          </p:cNvPr>
          <p:cNvSpPr txBox="1"/>
          <p:nvPr/>
        </p:nvSpPr>
        <p:spPr>
          <a:xfrm>
            <a:off x="276008" y="144961"/>
            <a:ext cx="9135688"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Chiffres clés</a:t>
            </a:r>
          </a:p>
        </p:txBody>
      </p:sp>
      <p:sp>
        <p:nvSpPr>
          <p:cNvPr id="14" name="Rectangle 13">
            <a:extLst>
              <a:ext uri="{FF2B5EF4-FFF2-40B4-BE49-F238E27FC236}">
                <a16:creationId xmlns:a16="http://schemas.microsoft.com/office/drawing/2014/main" id="{C7A92C04-163E-4055-AEDA-25B56E46B0DB}"/>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EC33850-2DC8-4207-A70E-7085FCB73CEE}"/>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28F31F2-5CD1-49A3-9E3C-5438D5931C7A}"/>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94AB7AE5-51FE-4F41-82D8-05173990954B}"/>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3</a:t>
            </a:r>
          </a:p>
        </p:txBody>
      </p:sp>
      <p:grpSp>
        <p:nvGrpSpPr>
          <p:cNvPr id="16" name="Groupe 15">
            <a:extLst>
              <a:ext uri="{FF2B5EF4-FFF2-40B4-BE49-F238E27FC236}">
                <a16:creationId xmlns:a16="http://schemas.microsoft.com/office/drawing/2014/main" id="{0683A6E8-B014-480D-BB66-B395B533297D}"/>
              </a:ext>
            </a:extLst>
          </p:cNvPr>
          <p:cNvGrpSpPr/>
          <p:nvPr/>
        </p:nvGrpSpPr>
        <p:grpSpPr>
          <a:xfrm>
            <a:off x="635618" y="2082502"/>
            <a:ext cx="10920763" cy="3495354"/>
            <a:chOff x="527551" y="1592051"/>
            <a:chExt cx="10920763" cy="3495354"/>
          </a:xfrm>
        </p:grpSpPr>
        <p:pic>
          <p:nvPicPr>
            <p:cNvPr id="10" name="Graphique 9">
              <a:extLst>
                <a:ext uri="{FF2B5EF4-FFF2-40B4-BE49-F238E27FC236}">
                  <a16:creationId xmlns:a16="http://schemas.microsoft.com/office/drawing/2014/main" id="{03CA03B2-544D-4C1E-8179-CC78D4DA75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551" y="1665672"/>
              <a:ext cx="2531300" cy="1679053"/>
            </a:xfrm>
            <a:prstGeom prst="rect">
              <a:avLst/>
            </a:prstGeom>
          </p:spPr>
        </p:pic>
        <p:sp>
          <p:nvSpPr>
            <p:cNvPr id="4" name="ZoneTexte 3">
              <a:extLst>
                <a:ext uri="{FF2B5EF4-FFF2-40B4-BE49-F238E27FC236}">
                  <a16:creationId xmlns:a16="http://schemas.microsoft.com/office/drawing/2014/main" id="{100B81C4-5EBB-4389-AEFC-6F5A80A91FAE}"/>
                </a:ext>
              </a:extLst>
            </p:cNvPr>
            <p:cNvSpPr txBox="1"/>
            <p:nvPr/>
          </p:nvSpPr>
          <p:spPr>
            <a:xfrm>
              <a:off x="583631" y="3517745"/>
              <a:ext cx="2419137" cy="1015663"/>
            </a:xfrm>
            <a:prstGeom prst="rect">
              <a:avLst/>
            </a:prstGeom>
            <a:noFill/>
          </p:spPr>
          <p:txBody>
            <a:bodyPr wrap="square" rtlCol="0">
              <a:spAutoFit/>
            </a:bodyPr>
            <a:lstStyle/>
            <a:p>
              <a:pPr algn="ctr"/>
              <a:r>
                <a:rPr lang="fr-FR" sz="1200" b="1" i="0" cap="all" dirty="0">
                  <a:effectLst/>
                  <a:latin typeface="Montserrat" panose="00000500000000000000" pitchFamily="50" charset="0"/>
                </a:rPr>
                <a:t>12 ANS</a:t>
              </a:r>
            </a:p>
            <a:p>
              <a:pPr algn="ctr"/>
              <a:r>
                <a:rPr lang="fr-FR" sz="1200" b="0" i="0" dirty="0">
                  <a:effectLst/>
                  <a:latin typeface="Montserrat" panose="00000500000000000000" pitchFamily="50" charset="0"/>
                </a:rPr>
                <a:t>À 12 ans, près d’un enfant sur 3 a déjà été exposé à du contenu pornographique</a:t>
              </a:r>
            </a:p>
            <a:p>
              <a:endParaRPr lang="fr-FR" sz="1200" dirty="0">
                <a:latin typeface="Montserrat" panose="00000500000000000000" pitchFamily="50" charset="0"/>
              </a:endParaRPr>
            </a:p>
          </p:txBody>
        </p:sp>
        <p:pic>
          <p:nvPicPr>
            <p:cNvPr id="15" name="Graphique 14">
              <a:extLst>
                <a:ext uri="{FF2B5EF4-FFF2-40B4-BE49-F238E27FC236}">
                  <a16:creationId xmlns:a16="http://schemas.microsoft.com/office/drawing/2014/main" id="{BC14BD15-937E-4EA9-AF9F-7CD2433845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94518" y="1665672"/>
              <a:ext cx="2531300" cy="1679053"/>
            </a:xfrm>
            <a:prstGeom prst="rect">
              <a:avLst/>
            </a:prstGeom>
          </p:spPr>
        </p:pic>
        <p:sp>
          <p:nvSpPr>
            <p:cNvPr id="27" name="ZoneTexte 26">
              <a:extLst>
                <a:ext uri="{FF2B5EF4-FFF2-40B4-BE49-F238E27FC236}">
                  <a16:creationId xmlns:a16="http://schemas.microsoft.com/office/drawing/2014/main" id="{A83BD6B7-5B00-4C83-8B3A-7C122F30438D}"/>
                </a:ext>
              </a:extLst>
            </p:cNvPr>
            <p:cNvSpPr txBox="1"/>
            <p:nvPr/>
          </p:nvSpPr>
          <p:spPr>
            <a:xfrm>
              <a:off x="6250599" y="3517745"/>
              <a:ext cx="2419137" cy="1015663"/>
            </a:xfrm>
            <a:prstGeom prst="rect">
              <a:avLst/>
            </a:prstGeom>
            <a:noFill/>
          </p:spPr>
          <p:txBody>
            <a:bodyPr wrap="square" rtlCol="0">
              <a:spAutoFit/>
            </a:bodyPr>
            <a:lstStyle/>
            <a:p>
              <a:pPr algn="ctr"/>
              <a:r>
                <a:rPr lang="fr-FR" sz="1200" b="1" i="0" cap="all" dirty="0">
                  <a:effectLst/>
                  <a:latin typeface="Montserrat" panose="00000500000000000000" pitchFamily="50" charset="0"/>
                </a:rPr>
                <a:t>+ DE 82 %</a:t>
              </a:r>
            </a:p>
            <a:p>
              <a:pPr algn="ctr"/>
              <a:r>
                <a:rPr lang="fr-FR" sz="1200" b="0" i="0" dirty="0">
                  <a:effectLst/>
                  <a:latin typeface="Montserrat" panose="00000500000000000000" pitchFamily="50" charset="0"/>
                </a:rPr>
                <a:t>Plus de 82% des mineurs ont été exposés à des contenus pornographiques</a:t>
              </a:r>
            </a:p>
            <a:p>
              <a:endParaRPr lang="fr-FR" sz="1200" dirty="0">
                <a:latin typeface="Montserrat" panose="00000500000000000000" pitchFamily="50" charset="0"/>
              </a:endParaRPr>
            </a:p>
          </p:txBody>
        </p:sp>
        <p:pic>
          <p:nvPicPr>
            <p:cNvPr id="22" name="Graphique 21">
              <a:extLst>
                <a:ext uri="{FF2B5EF4-FFF2-40B4-BE49-F238E27FC236}">
                  <a16:creationId xmlns:a16="http://schemas.microsoft.com/office/drawing/2014/main" id="{25857DDF-EF06-43A5-9D0E-3877CA4B01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17014" y="1665672"/>
              <a:ext cx="2531300" cy="1679053"/>
            </a:xfrm>
            <a:prstGeom prst="rect">
              <a:avLst/>
            </a:prstGeom>
          </p:spPr>
        </p:pic>
        <p:sp>
          <p:nvSpPr>
            <p:cNvPr id="28" name="ZoneTexte 27">
              <a:extLst>
                <a:ext uri="{FF2B5EF4-FFF2-40B4-BE49-F238E27FC236}">
                  <a16:creationId xmlns:a16="http://schemas.microsoft.com/office/drawing/2014/main" id="{A2B0F0B9-C669-47F4-9E9E-9A601EB44815}"/>
                </a:ext>
              </a:extLst>
            </p:cNvPr>
            <p:cNvSpPr txBox="1"/>
            <p:nvPr/>
          </p:nvSpPr>
          <p:spPr>
            <a:xfrm>
              <a:off x="8973095" y="3443919"/>
              <a:ext cx="2419137" cy="1569660"/>
            </a:xfrm>
            <a:prstGeom prst="rect">
              <a:avLst/>
            </a:prstGeom>
            <a:noFill/>
          </p:spPr>
          <p:txBody>
            <a:bodyPr wrap="square" rtlCol="0">
              <a:spAutoFit/>
            </a:bodyPr>
            <a:lstStyle/>
            <a:p>
              <a:pPr algn="ctr"/>
              <a:r>
                <a:rPr lang="fr-FR" sz="1200" b="1" i="0" cap="all" dirty="0">
                  <a:effectLst/>
                  <a:latin typeface="Montserrat" panose="00000500000000000000" pitchFamily="50" charset="0"/>
                </a:rPr>
                <a:t>44 %</a:t>
              </a:r>
            </a:p>
            <a:p>
              <a:pPr algn="ctr"/>
              <a:r>
                <a:rPr lang="fr-FR" sz="1200" b="0" i="0" dirty="0">
                  <a:effectLst/>
                  <a:latin typeface="Montserrat" panose="00000500000000000000" pitchFamily="50" charset="0"/>
                </a:rPr>
                <a:t>44 % des jeunes ayant déjà eu un rapport sexuel déclarent avoir essayé de reproduire des scènes ou des pratiques vues dans des films ou vidéos pornographiques</a:t>
              </a:r>
            </a:p>
          </p:txBody>
        </p:sp>
        <p:pic>
          <p:nvPicPr>
            <p:cNvPr id="20" name="Graphique 19">
              <a:extLst>
                <a:ext uri="{FF2B5EF4-FFF2-40B4-BE49-F238E27FC236}">
                  <a16:creationId xmlns:a16="http://schemas.microsoft.com/office/drawing/2014/main" id="{15E7935A-973B-49F6-ADAC-B383CEA285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50047" y="1592051"/>
              <a:ext cx="2753275" cy="1826293"/>
            </a:xfrm>
            <a:prstGeom prst="rect">
              <a:avLst/>
            </a:prstGeom>
          </p:spPr>
        </p:pic>
        <p:sp>
          <p:nvSpPr>
            <p:cNvPr id="23" name="ZoneTexte 22">
              <a:extLst>
                <a:ext uri="{FF2B5EF4-FFF2-40B4-BE49-F238E27FC236}">
                  <a16:creationId xmlns:a16="http://schemas.microsoft.com/office/drawing/2014/main" id="{E5F88E13-4B36-4B09-8AAD-0B54E9C4A638}"/>
                </a:ext>
              </a:extLst>
            </p:cNvPr>
            <p:cNvSpPr txBox="1"/>
            <p:nvPr/>
          </p:nvSpPr>
          <p:spPr>
            <a:xfrm>
              <a:off x="3417115" y="3517745"/>
              <a:ext cx="2419137" cy="1569660"/>
            </a:xfrm>
            <a:prstGeom prst="rect">
              <a:avLst/>
            </a:prstGeom>
            <a:noFill/>
          </p:spPr>
          <p:txBody>
            <a:bodyPr wrap="square" rtlCol="0">
              <a:spAutoFit/>
            </a:bodyPr>
            <a:lstStyle/>
            <a:p>
              <a:pPr algn="ctr"/>
              <a:r>
                <a:rPr lang="fr-FR" sz="1200" b="1" i="0" cap="all" dirty="0">
                  <a:effectLst/>
                  <a:latin typeface="Montserrat" panose="00000500000000000000" pitchFamily="50" charset="0"/>
                </a:rPr>
                <a:t>SMARTPHONE</a:t>
              </a:r>
            </a:p>
            <a:p>
              <a:pPr algn="ctr"/>
              <a:r>
                <a:rPr lang="fr-FR" sz="1200" b="0" i="0" dirty="0">
                  <a:effectLst/>
                  <a:latin typeface="Montserrat" panose="00000500000000000000" pitchFamily="50" charset="0"/>
                </a:rPr>
                <a:t>Le smartphone est le support le plus utilisé par les jeunes pour visionner des vidéos pornographiques, 2/3 des enfants de moins de 12 ans possèdent un smartphone</a:t>
              </a:r>
            </a:p>
          </p:txBody>
        </p:sp>
      </p:grpSp>
      <p:sp>
        <p:nvSpPr>
          <p:cNvPr id="9" name="ZoneTexte 8">
            <a:extLst>
              <a:ext uri="{FF2B5EF4-FFF2-40B4-BE49-F238E27FC236}">
                <a16:creationId xmlns:a16="http://schemas.microsoft.com/office/drawing/2014/main" id="{021E1D17-BE21-4472-BA0F-516C21C5FF93}"/>
              </a:ext>
            </a:extLst>
          </p:cNvPr>
          <p:cNvSpPr txBox="1"/>
          <p:nvPr/>
        </p:nvSpPr>
        <p:spPr>
          <a:xfrm>
            <a:off x="276008" y="6211875"/>
            <a:ext cx="10440785" cy="523220"/>
          </a:xfrm>
          <a:prstGeom prst="rect">
            <a:avLst/>
          </a:prstGeom>
          <a:noFill/>
        </p:spPr>
        <p:txBody>
          <a:bodyPr wrap="square" rtlCol="0">
            <a:spAutoFit/>
          </a:bodyPr>
          <a:lstStyle/>
          <a:p>
            <a:r>
              <a:rPr lang="fr-FR" sz="700" u="sng" dirty="0">
                <a:solidFill>
                  <a:srgbClr val="343B3F"/>
                </a:solidFill>
                <a:latin typeface="Montserrat" panose="00000500000000000000" pitchFamily="50" charset="0"/>
              </a:rPr>
              <a:t>Source </a:t>
            </a:r>
            <a:r>
              <a:rPr lang="fr-FR" sz="700" dirty="0">
                <a:solidFill>
                  <a:srgbClr val="343B3F"/>
                </a:solidFill>
                <a:latin typeface="Montserrat" panose="00000500000000000000" pitchFamily="50" charset="0"/>
              </a:rPr>
              <a:t>: </a:t>
            </a:r>
            <a:r>
              <a:rPr lang="fr-FR" sz="700" b="0" i="0" dirty="0">
                <a:solidFill>
                  <a:srgbClr val="343B3F"/>
                </a:solidFill>
                <a:effectLst/>
                <a:latin typeface="Montserrat" panose="00000500000000000000" pitchFamily="50" charset="0"/>
              </a:rPr>
              <a:t> </a:t>
            </a:r>
          </a:p>
          <a:p>
            <a:r>
              <a:rPr lang="fr-FR" sz="700" b="0" i="0" dirty="0">
                <a:solidFill>
                  <a:srgbClr val="343B3F"/>
                </a:solidFill>
                <a:effectLst/>
                <a:latin typeface="Montserrat" panose="00000500000000000000" pitchFamily="50" charset="0"/>
              </a:rPr>
              <a:t>Sondage Opinionway pour 20 minutes publié en avril 2018</a:t>
            </a:r>
          </a:p>
          <a:p>
            <a:r>
              <a:rPr lang="fr-FR" sz="700" b="0" i="0" dirty="0">
                <a:solidFill>
                  <a:srgbClr val="343B3F"/>
                </a:solidFill>
                <a:effectLst/>
                <a:latin typeface="Montserrat" panose="00000500000000000000" pitchFamily="50" charset="0"/>
              </a:rPr>
              <a:t>IFOP pour l’Observatoire de la Parentalité et de l’Education Numérique publié en 2017 et étude Médiamétrie pour l’OPEN et l’UNAF publiée en 2020</a:t>
            </a:r>
          </a:p>
          <a:p>
            <a:r>
              <a:rPr lang="fr-FR" sz="700" dirty="0">
                <a:solidFill>
                  <a:srgbClr val="343B3F"/>
                </a:solidFill>
                <a:latin typeface="Montserrat" panose="00000500000000000000" pitchFamily="50" charset="0"/>
                <a:hlinkClick r:id="rId11"/>
              </a:rPr>
              <a:t>jeprotegemonenfant.gouv.fr</a:t>
            </a:r>
            <a:endParaRPr lang="fr-FR" sz="700" dirty="0">
              <a:solidFill>
                <a:srgbClr val="343B3F"/>
              </a:solidFill>
              <a:latin typeface="Montserrat" panose="00000500000000000000" pitchFamily="50" charset="0"/>
            </a:endParaRPr>
          </a:p>
        </p:txBody>
      </p:sp>
    </p:spTree>
    <p:extLst>
      <p:ext uri="{BB962C8B-B14F-4D97-AF65-F5344CB8AC3E}">
        <p14:creationId xmlns:p14="http://schemas.microsoft.com/office/powerpoint/2010/main" val="22677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2CAD8-524F-4336-90DA-4013EB845B25}"/>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6DFD01B-B9B8-43C6-8220-0AAFC214E24D}"/>
              </a:ext>
            </a:extLst>
          </p:cNvPr>
          <p:cNvSpPr txBox="1"/>
          <p:nvPr/>
        </p:nvSpPr>
        <p:spPr>
          <a:xfrm>
            <a:off x="276008" y="144961"/>
            <a:ext cx="9135688"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Une solution en réponse à la Loi du 30 juillet 2020</a:t>
            </a:r>
          </a:p>
        </p:txBody>
      </p:sp>
      <p:sp>
        <p:nvSpPr>
          <p:cNvPr id="14" name="Rectangle 13">
            <a:extLst>
              <a:ext uri="{FF2B5EF4-FFF2-40B4-BE49-F238E27FC236}">
                <a16:creationId xmlns:a16="http://schemas.microsoft.com/office/drawing/2014/main" id="{C7A92C04-163E-4055-AEDA-25B56E46B0DB}"/>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EC33850-2DC8-4207-A70E-7085FCB73CEE}"/>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28F31F2-5CD1-49A3-9E3C-5438D5931C7A}"/>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94AB7AE5-51FE-4F41-82D8-05173990954B}"/>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4</a:t>
            </a:r>
          </a:p>
        </p:txBody>
      </p:sp>
      <p:sp>
        <p:nvSpPr>
          <p:cNvPr id="4" name="ZoneTexte 3">
            <a:extLst>
              <a:ext uri="{FF2B5EF4-FFF2-40B4-BE49-F238E27FC236}">
                <a16:creationId xmlns:a16="http://schemas.microsoft.com/office/drawing/2014/main" id="{527A5B45-1B64-4B25-8356-2D696AE1AE15}"/>
              </a:ext>
            </a:extLst>
          </p:cNvPr>
          <p:cNvSpPr txBox="1"/>
          <p:nvPr/>
        </p:nvSpPr>
        <p:spPr>
          <a:xfrm>
            <a:off x="1874520" y="2954565"/>
            <a:ext cx="8986057" cy="707886"/>
          </a:xfrm>
          <a:prstGeom prst="rect">
            <a:avLst/>
          </a:prstGeom>
          <a:noFill/>
        </p:spPr>
        <p:txBody>
          <a:bodyPr wrap="square" rtlCol="0">
            <a:spAutoFit/>
          </a:bodyPr>
          <a:lstStyle/>
          <a:p>
            <a:pPr algn="ctr"/>
            <a:r>
              <a:rPr lang="fr-FR" sz="4000" b="1" dirty="0">
                <a:solidFill>
                  <a:srgbClr val="343B3F"/>
                </a:solidFill>
                <a:latin typeface="Montserrat" panose="00000500000000000000" pitchFamily="50" charset="0"/>
              </a:rPr>
              <a:t>Article 227-24 du code Pénal</a:t>
            </a:r>
          </a:p>
        </p:txBody>
      </p:sp>
      <p:pic>
        <p:nvPicPr>
          <p:cNvPr id="6" name="Image 5">
            <a:extLst>
              <a:ext uri="{FF2B5EF4-FFF2-40B4-BE49-F238E27FC236}">
                <a16:creationId xmlns:a16="http://schemas.microsoft.com/office/drawing/2014/main" id="{14BFEC93-98D1-455F-8DA4-1B2150188BB4}"/>
              </a:ext>
            </a:extLst>
          </p:cNvPr>
          <p:cNvPicPr>
            <a:picLocks noChangeAspect="1"/>
          </p:cNvPicPr>
          <p:nvPr/>
        </p:nvPicPr>
        <p:blipFill>
          <a:blip r:embed="rId3"/>
          <a:stretch>
            <a:fillRect/>
          </a:stretch>
        </p:blipFill>
        <p:spPr>
          <a:xfrm>
            <a:off x="5825835" y="1805252"/>
            <a:ext cx="1100051" cy="880041"/>
          </a:xfrm>
          <a:prstGeom prst="rect">
            <a:avLst/>
          </a:prstGeom>
        </p:spPr>
      </p:pic>
      <p:sp>
        <p:nvSpPr>
          <p:cNvPr id="8" name="ZoneTexte 7">
            <a:extLst>
              <a:ext uri="{FF2B5EF4-FFF2-40B4-BE49-F238E27FC236}">
                <a16:creationId xmlns:a16="http://schemas.microsoft.com/office/drawing/2014/main" id="{8EC44704-667A-482A-B805-A2B7F000E0CE}"/>
              </a:ext>
            </a:extLst>
          </p:cNvPr>
          <p:cNvSpPr txBox="1"/>
          <p:nvPr/>
        </p:nvSpPr>
        <p:spPr>
          <a:xfrm>
            <a:off x="2468879" y="3931723"/>
            <a:ext cx="7813965" cy="1077218"/>
          </a:xfrm>
          <a:prstGeom prst="rect">
            <a:avLst/>
          </a:prstGeom>
          <a:noFill/>
        </p:spPr>
        <p:txBody>
          <a:bodyPr wrap="square" rtlCol="0">
            <a:spAutoFit/>
          </a:bodyPr>
          <a:lstStyle/>
          <a:p>
            <a:pPr algn="just"/>
            <a:r>
              <a:rPr lang="fr-FR" sz="1600" dirty="0">
                <a:latin typeface="Montserrat" panose="00000500000000000000" pitchFamily="50" charset="0"/>
              </a:rPr>
              <a:t>« …</a:t>
            </a:r>
            <a:r>
              <a:rPr lang="fr-FR" sz="1600" b="0" dirty="0">
                <a:solidFill>
                  <a:srgbClr val="3C3C3C"/>
                </a:solidFill>
                <a:effectLst/>
                <a:latin typeface="Montserrat" panose="00000500000000000000" pitchFamily="50" charset="0"/>
              </a:rPr>
              <a:t>Les infractions prévues au présent article sont constituées y compris si l'accès d'un mineur aux messages mentionnés au premier alinéa résulte d'une simple déclaration de celui-ci indiquant qu'il est âgé d'au moins dix-huit ans. »</a:t>
            </a:r>
            <a:endParaRPr lang="fr-FR" sz="1600" dirty="0">
              <a:latin typeface="Montserrat" panose="00000500000000000000" pitchFamily="50" charset="0"/>
            </a:endParaRPr>
          </a:p>
        </p:txBody>
      </p:sp>
    </p:spTree>
    <p:extLst>
      <p:ext uri="{BB962C8B-B14F-4D97-AF65-F5344CB8AC3E}">
        <p14:creationId xmlns:p14="http://schemas.microsoft.com/office/powerpoint/2010/main" val="2936654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 coins arrondis 21">
            <a:extLst>
              <a:ext uri="{FF2B5EF4-FFF2-40B4-BE49-F238E27FC236}">
                <a16:creationId xmlns:a16="http://schemas.microsoft.com/office/drawing/2014/main" id="{D408AFB1-B300-4BF7-A323-6376E0F72648}"/>
              </a:ext>
            </a:extLst>
          </p:cNvPr>
          <p:cNvSpPr/>
          <p:nvPr/>
        </p:nvSpPr>
        <p:spPr>
          <a:xfrm>
            <a:off x="3992878" y="5776498"/>
            <a:ext cx="4206240" cy="647543"/>
          </a:xfrm>
          <a:prstGeom prst="roundRect">
            <a:avLst/>
          </a:prstGeom>
          <a:noFill/>
          <a:ln w="25400">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3399CC"/>
                </a:solidFill>
                <a:latin typeface="Montserrat" panose="00000500000000000000" pitchFamily="50" charset="0"/>
              </a:rPr>
              <a:t>Anonymat des majeurs</a:t>
            </a:r>
          </a:p>
        </p:txBody>
      </p:sp>
      <p:sp>
        <p:nvSpPr>
          <p:cNvPr id="29" name="Rectangle 28">
            <a:extLst>
              <a:ext uri="{FF2B5EF4-FFF2-40B4-BE49-F238E27FC236}">
                <a16:creationId xmlns:a16="http://schemas.microsoft.com/office/drawing/2014/main" id="{CB056C8A-B7A8-41C6-BF42-1D49E62AA362}"/>
              </a:ext>
            </a:extLst>
          </p:cNvPr>
          <p:cNvSpPr/>
          <p:nvPr/>
        </p:nvSpPr>
        <p:spPr>
          <a:xfrm>
            <a:off x="5836470" y="5655750"/>
            <a:ext cx="513524" cy="24149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E4933D00-E58A-4FAD-B5A1-47E7F833D517}"/>
              </a:ext>
            </a:extLst>
          </p:cNvPr>
          <p:cNvSpPr/>
          <p:nvPr/>
        </p:nvSpPr>
        <p:spPr>
          <a:xfrm>
            <a:off x="3992878" y="4148574"/>
            <a:ext cx="4206240" cy="647543"/>
          </a:xfrm>
          <a:prstGeom prst="roundRect">
            <a:avLst/>
          </a:prstGeom>
          <a:noFill/>
          <a:ln w="25400">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3399CC"/>
                </a:solidFill>
                <a:latin typeface="Montserrat" panose="00000500000000000000" pitchFamily="50" charset="0"/>
              </a:rPr>
              <a:t>Protection des mineurs</a:t>
            </a:r>
          </a:p>
        </p:txBody>
      </p:sp>
      <p:sp>
        <p:nvSpPr>
          <p:cNvPr id="28" name="Rectangle 27">
            <a:extLst>
              <a:ext uri="{FF2B5EF4-FFF2-40B4-BE49-F238E27FC236}">
                <a16:creationId xmlns:a16="http://schemas.microsoft.com/office/drawing/2014/main" id="{1640077C-8738-4FA7-A55B-70611ED4B043}"/>
              </a:ext>
            </a:extLst>
          </p:cNvPr>
          <p:cNvSpPr/>
          <p:nvPr/>
        </p:nvSpPr>
        <p:spPr>
          <a:xfrm>
            <a:off x="5859105" y="3987301"/>
            <a:ext cx="468254" cy="31588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1782CAD8-524F-4336-90DA-4013EB845B25}"/>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6DFD01B-B9B8-43C6-8220-0AAFC214E24D}"/>
              </a:ext>
            </a:extLst>
          </p:cNvPr>
          <p:cNvSpPr txBox="1"/>
          <p:nvPr/>
        </p:nvSpPr>
        <p:spPr>
          <a:xfrm>
            <a:off x="276008" y="144961"/>
            <a:ext cx="9135688"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Une solution technique sécurisée et non intrusive</a:t>
            </a:r>
          </a:p>
        </p:txBody>
      </p:sp>
      <p:sp>
        <p:nvSpPr>
          <p:cNvPr id="7" name="ZoneTexte 6">
            <a:extLst>
              <a:ext uri="{FF2B5EF4-FFF2-40B4-BE49-F238E27FC236}">
                <a16:creationId xmlns:a16="http://schemas.microsoft.com/office/drawing/2014/main" id="{2AFBBD59-2096-4346-AEAB-6B65BBBC19CA}"/>
              </a:ext>
            </a:extLst>
          </p:cNvPr>
          <p:cNvSpPr txBox="1"/>
          <p:nvPr/>
        </p:nvSpPr>
        <p:spPr>
          <a:xfrm>
            <a:off x="2148323" y="1938048"/>
            <a:ext cx="7889816" cy="954107"/>
          </a:xfrm>
          <a:prstGeom prst="rect">
            <a:avLst/>
          </a:prstGeom>
          <a:noFill/>
        </p:spPr>
        <p:txBody>
          <a:bodyPr wrap="square" rtlCol="0">
            <a:spAutoFit/>
          </a:bodyPr>
          <a:lstStyle/>
          <a:p>
            <a:pPr algn="ctr"/>
            <a:r>
              <a:rPr lang="fr-FR" sz="1600" b="1" u="sng" dirty="0">
                <a:solidFill>
                  <a:srgbClr val="343B3F"/>
                </a:solidFill>
                <a:latin typeface="Montserrat" panose="00000500000000000000" pitchFamily="50" charset="0"/>
              </a:rPr>
              <a:t>Notre solution</a:t>
            </a:r>
          </a:p>
          <a:p>
            <a:pPr algn="ctr"/>
            <a:endParaRPr lang="fr-FR" sz="800" b="1" u="sng" dirty="0">
              <a:solidFill>
                <a:srgbClr val="343B3F"/>
              </a:solidFill>
              <a:latin typeface="Montserrat" panose="00000500000000000000" pitchFamily="50" charset="0"/>
            </a:endParaRPr>
          </a:p>
          <a:p>
            <a:pPr algn="ctr"/>
            <a:r>
              <a:rPr lang="fr-FR" sz="1600" dirty="0">
                <a:solidFill>
                  <a:srgbClr val="343B3F"/>
                </a:solidFill>
                <a:latin typeface="Montserrat" panose="00000500000000000000" pitchFamily="50" charset="0"/>
              </a:rPr>
              <a:t>U</a:t>
            </a:r>
            <a:r>
              <a:rPr lang="fr-FR" sz="1600" i="0" dirty="0">
                <a:solidFill>
                  <a:srgbClr val="343B3F"/>
                </a:solidFill>
                <a:effectLst/>
                <a:latin typeface="Montserrat" panose="00000500000000000000" pitchFamily="50" charset="0"/>
              </a:rPr>
              <a:t>n système d’authentification non intrusif basé sur un support numérique qui permet de valider la majorité des utilisateurs en toute sécurité</a:t>
            </a:r>
            <a:endParaRPr lang="fr-FR" sz="1600" dirty="0">
              <a:solidFill>
                <a:srgbClr val="343B3F"/>
              </a:solidFill>
              <a:latin typeface="Montserrat" panose="00000500000000000000" pitchFamily="50" charset="0"/>
            </a:endParaRPr>
          </a:p>
        </p:txBody>
      </p:sp>
      <p:sp>
        <p:nvSpPr>
          <p:cNvPr id="20" name="Flèche : chevron 19">
            <a:extLst>
              <a:ext uri="{FF2B5EF4-FFF2-40B4-BE49-F238E27FC236}">
                <a16:creationId xmlns:a16="http://schemas.microsoft.com/office/drawing/2014/main" id="{6701C968-76C4-4A76-9534-289625F315C2}"/>
              </a:ext>
            </a:extLst>
          </p:cNvPr>
          <p:cNvSpPr/>
          <p:nvPr/>
        </p:nvSpPr>
        <p:spPr>
          <a:xfrm rot="5400000">
            <a:off x="5920045" y="3350461"/>
            <a:ext cx="351904" cy="468254"/>
          </a:xfrm>
          <a:prstGeom prst="chevron">
            <a:avLst/>
          </a:prstGeom>
          <a:solidFill>
            <a:srgbClr val="343B3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4" name="Image 23">
            <a:extLst>
              <a:ext uri="{FF2B5EF4-FFF2-40B4-BE49-F238E27FC236}">
                <a16:creationId xmlns:a16="http://schemas.microsoft.com/office/drawing/2014/main" id="{C4440F9A-3ACC-40E1-A032-45F9DFB60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668" y="3976538"/>
            <a:ext cx="394634" cy="315884"/>
          </a:xfrm>
          <a:prstGeom prst="rect">
            <a:avLst/>
          </a:prstGeom>
        </p:spPr>
      </p:pic>
      <p:pic>
        <p:nvPicPr>
          <p:cNvPr id="26" name="Image 25">
            <a:extLst>
              <a:ext uri="{FF2B5EF4-FFF2-40B4-BE49-F238E27FC236}">
                <a16:creationId xmlns:a16="http://schemas.microsoft.com/office/drawing/2014/main" id="{FB7C46EA-0611-4173-8517-7B6CAC491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162" y="5650173"/>
            <a:ext cx="402140" cy="241495"/>
          </a:xfrm>
          <a:prstGeom prst="rect">
            <a:avLst/>
          </a:prstGeom>
        </p:spPr>
      </p:pic>
      <p:sp>
        <p:nvSpPr>
          <p:cNvPr id="27" name="ZoneTexte 26">
            <a:extLst>
              <a:ext uri="{FF2B5EF4-FFF2-40B4-BE49-F238E27FC236}">
                <a16:creationId xmlns:a16="http://schemas.microsoft.com/office/drawing/2014/main" id="{B52D284E-819E-4F9D-891E-24AC3C385E6E}"/>
              </a:ext>
            </a:extLst>
          </p:cNvPr>
          <p:cNvSpPr txBox="1"/>
          <p:nvPr/>
        </p:nvSpPr>
        <p:spPr>
          <a:xfrm>
            <a:off x="5647110" y="4748491"/>
            <a:ext cx="897775" cy="1015663"/>
          </a:xfrm>
          <a:prstGeom prst="rect">
            <a:avLst/>
          </a:prstGeom>
          <a:noFill/>
        </p:spPr>
        <p:txBody>
          <a:bodyPr wrap="square" rtlCol="0">
            <a:spAutoFit/>
          </a:bodyPr>
          <a:lstStyle/>
          <a:p>
            <a:pPr algn="ctr"/>
            <a:r>
              <a:rPr lang="fr-FR" sz="6000" b="1" dirty="0">
                <a:solidFill>
                  <a:srgbClr val="343B3F"/>
                </a:solidFill>
                <a:latin typeface="Montserrat" panose="00000500000000000000" pitchFamily="50" charset="0"/>
              </a:rPr>
              <a:t>+</a:t>
            </a:r>
          </a:p>
        </p:txBody>
      </p:sp>
      <p:sp>
        <p:nvSpPr>
          <p:cNvPr id="30" name="ZoneTexte 29">
            <a:extLst>
              <a:ext uri="{FF2B5EF4-FFF2-40B4-BE49-F238E27FC236}">
                <a16:creationId xmlns:a16="http://schemas.microsoft.com/office/drawing/2014/main" id="{897CDE2C-C9CF-4E04-8D1F-21ACA514DBDA}"/>
              </a:ext>
            </a:extLst>
          </p:cNvPr>
          <p:cNvSpPr txBox="1"/>
          <p:nvPr/>
        </p:nvSpPr>
        <p:spPr>
          <a:xfrm>
            <a:off x="4935336" y="2971577"/>
            <a:ext cx="2315790" cy="338554"/>
          </a:xfrm>
          <a:prstGeom prst="rect">
            <a:avLst/>
          </a:prstGeom>
          <a:noFill/>
        </p:spPr>
        <p:txBody>
          <a:bodyPr wrap="square" rtlCol="0">
            <a:spAutoFit/>
          </a:bodyPr>
          <a:lstStyle/>
          <a:p>
            <a:pPr algn="ctr"/>
            <a:r>
              <a:rPr lang="fr-FR" sz="1600" b="1" u="sng" dirty="0">
                <a:solidFill>
                  <a:srgbClr val="343B3F"/>
                </a:solidFill>
                <a:latin typeface="Montserrat" panose="00000500000000000000" pitchFamily="50" charset="0"/>
              </a:rPr>
              <a:t>Objectifs</a:t>
            </a:r>
          </a:p>
        </p:txBody>
      </p:sp>
      <p:sp>
        <p:nvSpPr>
          <p:cNvPr id="14" name="Rectangle 13">
            <a:extLst>
              <a:ext uri="{FF2B5EF4-FFF2-40B4-BE49-F238E27FC236}">
                <a16:creationId xmlns:a16="http://schemas.microsoft.com/office/drawing/2014/main" id="{C7A92C04-163E-4055-AEDA-25B56E46B0DB}"/>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 name="Graphique 34">
            <a:extLst>
              <a:ext uri="{FF2B5EF4-FFF2-40B4-BE49-F238E27FC236}">
                <a16:creationId xmlns:a16="http://schemas.microsoft.com/office/drawing/2014/main" id="{612D004E-1508-4369-AF04-EB9A9D4912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26506" y="980362"/>
            <a:ext cx="933450" cy="933450"/>
          </a:xfrm>
          <a:prstGeom prst="rect">
            <a:avLst/>
          </a:prstGeom>
        </p:spPr>
      </p:pic>
      <p:sp>
        <p:nvSpPr>
          <p:cNvPr id="17" name="Ellipse 16">
            <a:extLst>
              <a:ext uri="{FF2B5EF4-FFF2-40B4-BE49-F238E27FC236}">
                <a16:creationId xmlns:a16="http://schemas.microsoft.com/office/drawing/2014/main" id="{AEC33850-2DC8-4207-A70E-7085FCB73CEE}"/>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28F31F2-5CD1-49A3-9E3C-5438D5931C7A}"/>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94AB7AE5-51FE-4F41-82D8-05173990954B}"/>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5</a:t>
            </a:r>
          </a:p>
        </p:txBody>
      </p:sp>
    </p:spTree>
    <p:extLst>
      <p:ext uri="{BB962C8B-B14F-4D97-AF65-F5344CB8AC3E}">
        <p14:creationId xmlns:p14="http://schemas.microsoft.com/office/powerpoint/2010/main" val="421020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2CAD8-524F-4336-90DA-4013EB845B25}"/>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6DFD01B-B9B8-43C6-8220-0AAFC214E24D}"/>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Une protection de l’utilisateur reposant sur une relation tripartite</a:t>
            </a:r>
          </a:p>
        </p:txBody>
      </p:sp>
      <p:graphicFrame>
        <p:nvGraphicFramePr>
          <p:cNvPr id="7" name="Diagramme 6">
            <a:extLst>
              <a:ext uri="{FF2B5EF4-FFF2-40B4-BE49-F238E27FC236}">
                <a16:creationId xmlns:a16="http://schemas.microsoft.com/office/drawing/2014/main" id="{5EC3752A-358C-4166-B777-600E1E71B359}"/>
              </a:ext>
            </a:extLst>
          </p:cNvPr>
          <p:cNvGraphicFramePr/>
          <p:nvPr>
            <p:extLst>
              <p:ext uri="{D42A27DB-BD31-4B8C-83A1-F6EECF244321}">
                <p14:modId xmlns:p14="http://schemas.microsoft.com/office/powerpoint/2010/main" val="1868244809"/>
              </p:ext>
            </p:extLst>
          </p:nvPr>
        </p:nvGraphicFramePr>
        <p:xfrm>
          <a:off x="2096291" y="1660286"/>
          <a:ext cx="7999413" cy="5151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e 15">
            <a:extLst>
              <a:ext uri="{FF2B5EF4-FFF2-40B4-BE49-F238E27FC236}">
                <a16:creationId xmlns:a16="http://schemas.microsoft.com/office/drawing/2014/main" id="{827C07D8-5115-4E0C-AB8F-DD727BC34029}"/>
              </a:ext>
            </a:extLst>
          </p:cNvPr>
          <p:cNvGrpSpPr/>
          <p:nvPr/>
        </p:nvGrpSpPr>
        <p:grpSpPr>
          <a:xfrm rot="18900000">
            <a:off x="7509282" y="5072560"/>
            <a:ext cx="792277" cy="792277"/>
            <a:chOff x="9950406" y="3613803"/>
            <a:chExt cx="984019" cy="984019"/>
          </a:xfrm>
        </p:grpSpPr>
        <p:sp>
          <p:nvSpPr>
            <p:cNvPr id="11" name="Rectangle 10">
              <a:extLst>
                <a:ext uri="{FF2B5EF4-FFF2-40B4-BE49-F238E27FC236}">
                  <a16:creationId xmlns:a16="http://schemas.microsoft.com/office/drawing/2014/main" id="{F2C00A80-0A8D-4AE6-BE5F-707D3C1A54CE}"/>
                </a:ext>
              </a:extLst>
            </p:cNvPr>
            <p:cNvSpPr/>
            <p:nvPr/>
          </p:nvSpPr>
          <p:spPr>
            <a:xfrm>
              <a:off x="9950406" y="3964644"/>
              <a:ext cx="984019" cy="2823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AF02679-9C4F-4FBB-AAD6-8A0F6424658D}"/>
                </a:ext>
              </a:extLst>
            </p:cNvPr>
            <p:cNvSpPr/>
            <p:nvPr/>
          </p:nvSpPr>
          <p:spPr>
            <a:xfrm rot="5400000">
              <a:off x="9950405" y="3964644"/>
              <a:ext cx="984019" cy="2823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ZoneTexte 19">
            <a:extLst>
              <a:ext uri="{FF2B5EF4-FFF2-40B4-BE49-F238E27FC236}">
                <a16:creationId xmlns:a16="http://schemas.microsoft.com/office/drawing/2014/main" id="{F2E3AE05-6265-4FA3-A238-E72DBF687A77}"/>
              </a:ext>
            </a:extLst>
          </p:cNvPr>
          <p:cNvSpPr txBox="1"/>
          <p:nvPr/>
        </p:nvSpPr>
        <p:spPr>
          <a:xfrm>
            <a:off x="5076822" y="4825739"/>
            <a:ext cx="2038350" cy="261610"/>
          </a:xfrm>
          <a:prstGeom prst="rect">
            <a:avLst/>
          </a:prstGeom>
          <a:noFill/>
        </p:spPr>
        <p:txBody>
          <a:bodyPr wrap="square" rtlCol="0">
            <a:spAutoFit/>
          </a:bodyPr>
          <a:lstStyle/>
          <a:p>
            <a:pPr algn="ctr"/>
            <a:r>
              <a:rPr lang="fr-FR" sz="1100" b="1" dirty="0">
                <a:solidFill>
                  <a:srgbClr val="343B3F"/>
                </a:solidFill>
                <a:latin typeface="Montserrat" panose="00000500000000000000" pitchFamily="50" charset="0"/>
              </a:rPr>
              <a:t>Utilisateurs</a:t>
            </a:r>
          </a:p>
        </p:txBody>
      </p:sp>
      <p:cxnSp>
        <p:nvCxnSpPr>
          <p:cNvPr id="22" name="Connecteur droit 21">
            <a:extLst>
              <a:ext uri="{FF2B5EF4-FFF2-40B4-BE49-F238E27FC236}">
                <a16:creationId xmlns:a16="http://schemas.microsoft.com/office/drawing/2014/main" id="{E2AE7890-051C-4146-A365-D377BA0E306E}"/>
              </a:ext>
            </a:extLst>
          </p:cNvPr>
          <p:cNvCxnSpPr/>
          <p:nvPr/>
        </p:nvCxnSpPr>
        <p:spPr>
          <a:xfrm>
            <a:off x="8656637" y="5473880"/>
            <a:ext cx="628650" cy="0"/>
          </a:xfrm>
          <a:prstGeom prst="line">
            <a:avLst/>
          </a:prstGeom>
          <a:ln w="19050">
            <a:solidFill>
              <a:srgbClr val="343B3F"/>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C0B2C0E4-3045-4486-91C0-3E28B5D465F1}"/>
              </a:ext>
            </a:extLst>
          </p:cNvPr>
          <p:cNvCxnSpPr>
            <a:cxnSpLocks/>
          </p:cNvCxnSpPr>
          <p:nvPr/>
        </p:nvCxnSpPr>
        <p:spPr>
          <a:xfrm flipH="1">
            <a:off x="2925762" y="5484513"/>
            <a:ext cx="628650" cy="0"/>
          </a:xfrm>
          <a:prstGeom prst="line">
            <a:avLst/>
          </a:prstGeom>
          <a:ln w="19050">
            <a:solidFill>
              <a:srgbClr val="343B3F"/>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88D4C6FF-60F9-483D-97C0-443F7BFFCBA4}"/>
              </a:ext>
            </a:extLst>
          </p:cNvPr>
          <p:cNvCxnSpPr>
            <a:cxnSpLocks/>
          </p:cNvCxnSpPr>
          <p:nvPr/>
        </p:nvCxnSpPr>
        <p:spPr>
          <a:xfrm flipV="1">
            <a:off x="6096000" y="1362075"/>
            <a:ext cx="0" cy="229403"/>
          </a:xfrm>
          <a:prstGeom prst="line">
            <a:avLst/>
          </a:prstGeom>
          <a:ln w="19050">
            <a:solidFill>
              <a:srgbClr val="343B3F"/>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386AA97C-BDB3-4C59-9FEA-F3DEB842B91B}"/>
              </a:ext>
            </a:extLst>
          </p:cNvPr>
          <p:cNvSpPr txBox="1"/>
          <p:nvPr/>
        </p:nvSpPr>
        <p:spPr>
          <a:xfrm>
            <a:off x="4494266" y="1031657"/>
            <a:ext cx="3203465" cy="261610"/>
          </a:xfrm>
          <a:prstGeom prst="rect">
            <a:avLst/>
          </a:prstGeom>
          <a:noFill/>
        </p:spPr>
        <p:txBody>
          <a:bodyPr wrap="square" rtlCol="0">
            <a:spAutoFit/>
          </a:bodyPr>
          <a:lstStyle/>
          <a:p>
            <a:pPr algn="ctr"/>
            <a:r>
              <a:rPr lang="fr-FR" sz="1100" b="1" dirty="0">
                <a:solidFill>
                  <a:srgbClr val="343B3F"/>
                </a:solidFill>
                <a:latin typeface="Montserrat" panose="00000500000000000000" pitchFamily="50" charset="0"/>
              </a:rPr>
              <a:t>Solution technique Age Verification</a:t>
            </a:r>
          </a:p>
        </p:txBody>
      </p:sp>
      <p:sp>
        <p:nvSpPr>
          <p:cNvPr id="31" name="ZoneTexte 30">
            <a:extLst>
              <a:ext uri="{FF2B5EF4-FFF2-40B4-BE49-F238E27FC236}">
                <a16:creationId xmlns:a16="http://schemas.microsoft.com/office/drawing/2014/main" id="{326FBFBF-CA06-405E-9A5C-2127DA57401C}"/>
              </a:ext>
            </a:extLst>
          </p:cNvPr>
          <p:cNvSpPr txBox="1"/>
          <p:nvPr/>
        </p:nvSpPr>
        <p:spPr>
          <a:xfrm>
            <a:off x="8653720" y="5542689"/>
            <a:ext cx="1393825" cy="1015663"/>
          </a:xfrm>
          <a:prstGeom prst="rect">
            <a:avLst/>
          </a:prstGeom>
          <a:noFill/>
        </p:spPr>
        <p:txBody>
          <a:bodyPr wrap="square" rtlCol="0">
            <a:spAutoFit/>
          </a:bodyPr>
          <a:lstStyle/>
          <a:p>
            <a:pPr algn="ctr"/>
            <a:r>
              <a:rPr lang="fr-FR" sz="1200" b="1" dirty="0">
                <a:solidFill>
                  <a:srgbClr val="343B3F"/>
                </a:solidFill>
                <a:latin typeface="Montserrat" panose="00000500000000000000" pitchFamily="50" charset="0"/>
              </a:rPr>
              <a:t>Xvideos</a:t>
            </a:r>
          </a:p>
          <a:p>
            <a:pPr algn="ctr"/>
            <a:r>
              <a:rPr lang="fr-FR" sz="1200" b="1" dirty="0">
                <a:solidFill>
                  <a:srgbClr val="343B3F"/>
                </a:solidFill>
                <a:latin typeface="Montserrat" panose="00000500000000000000" pitchFamily="50" charset="0"/>
              </a:rPr>
              <a:t>Xnxx</a:t>
            </a:r>
          </a:p>
          <a:p>
            <a:pPr algn="ctr"/>
            <a:r>
              <a:rPr lang="fr-FR" sz="1200" b="1" dirty="0">
                <a:solidFill>
                  <a:srgbClr val="343B3F"/>
                </a:solidFill>
                <a:latin typeface="Montserrat" panose="00000500000000000000" pitchFamily="50" charset="0"/>
              </a:rPr>
              <a:t>Pornhub</a:t>
            </a:r>
          </a:p>
          <a:p>
            <a:pPr algn="ctr"/>
            <a:r>
              <a:rPr lang="fr-FR" sz="1200" b="1" dirty="0">
                <a:solidFill>
                  <a:srgbClr val="343B3F"/>
                </a:solidFill>
                <a:latin typeface="Montserrat" panose="00000500000000000000" pitchFamily="50" charset="0"/>
              </a:rPr>
              <a:t>Youporn</a:t>
            </a:r>
          </a:p>
          <a:p>
            <a:pPr algn="ctr"/>
            <a:r>
              <a:rPr lang="fr-FR" sz="1200" b="1" dirty="0">
                <a:solidFill>
                  <a:srgbClr val="343B3F"/>
                </a:solidFill>
                <a:latin typeface="Montserrat" panose="00000500000000000000" pitchFamily="50" charset="0"/>
              </a:rPr>
              <a:t>…</a:t>
            </a:r>
          </a:p>
        </p:txBody>
      </p:sp>
      <p:sp>
        <p:nvSpPr>
          <p:cNvPr id="32" name="ZoneTexte 31">
            <a:extLst>
              <a:ext uri="{FF2B5EF4-FFF2-40B4-BE49-F238E27FC236}">
                <a16:creationId xmlns:a16="http://schemas.microsoft.com/office/drawing/2014/main" id="{7B0018A3-C833-40EA-AE64-EA3F4F8BA577}"/>
              </a:ext>
            </a:extLst>
          </p:cNvPr>
          <p:cNvSpPr txBox="1"/>
          <p:nvPr/>
        </p:nvSpPr>
        <p:spPr>
          <a:xfrm>
            <a:off x="2228849" y="5542689"/>
            <a:ext cx="1393825" cy="1015663"/>
          </a:xfrm>
          <a:prstGeom prst="rect">
            <a:avLst/>
          </a:prstGeom>
          <a:noFill/>
        </p:spPr>
        <p:txBody>
          <a:bodyPr wrap="square" rtlCol="0">
            <a:spAutoFit/>
          </a:bodyPr>
          <a:lstStyle/>
          <a:p>
            <a:pPr algn="ctr"/>
            <a:r>
              <a:rPr lang="fr-FR" sz="1200" b="1" dirty="0">
                <a:solidFill>
                  <a:srgbClr val="343B3F"/>
                </a:solidFill>
                <a:latin typeface="Montserrat" panose="00000500000000000000" pitchFamily="50" charset="0"/>
              </a:rPr>
              <a:t>Orange</a:t>
            </a:r>
          </a:p>
          <a:p>
            <a:pPr algn="ctr"/>
            <a:r>
              <a:rPr lang="fr-FR" sz="1200" b="1" dirty="0">
                <a:solidFill>
                  <a:srgbClr val="343B3F"/>
                </a:solidFill>
                <a:latin typeface="Montserrat" panose="00000500000000000000" pitchFamily="50" charset="0"/>
              </a:rPr>
              <a:t>Free</a:t>
            </a:r>
          </a:p>
          <a:p>
            <a:pPr algn="ctr"/>
            <a:r>
              <a:rPr lang="fr-FR" sz="1200" b="1" dirty="0">
                <a:solidFill>
                  <a:srgbClr val="343B3F"/>
                </a:solidFill>
                <a:latin typeface="Montserrat" panose="00000500000000000000" pitchFamily="50" charset="0"/>
              </a:rPr>
              <a:t>SFR</a:t>
            </a:r>
          </a:p>
          <a:p>
            <a:pPr algn="ctr"/>
            <a:r>
              <a:rPr lang="fr-FR" sz="1200" b="1" dirty="0">
                <a:solidFill>
                  <a:srgbClr val="343B3F"/>
                </a:solidFill>
                <a:latin typeface="Montserrat" panose="00000500000000000000" pitchFamily="50" charset="0"/>
              </a:rPr>
              <a:t>Bouygues</a:t>
            </a:r>
          </a:p>
          <a:p>
            <a:pPr algn="ctr"/>
            <a:r>
              <a:rPr lang="fr-FR" sz="1200" b="1" dirty="0">
                <a:solidFill>
                  <a:srgbClr val="343B3F"/>
                </a:solidFill>
                <a:latin typeface="Montserrat" panose="00000500000000000000" pitchFamily="50" charset="0"/>
              </a:rPr>
              <a:t>…</a:t>
            </a:r>
          </a:p>
        </p:txBody>
      </p:sp>
      <p:pic>
        <p:nvPicPr>
          <p:cNvPr id="5" name="Image 4">
            <a:extLst>
              <a:ext uri="{FF2B5EF4-FFF2-40B4-BE49-F238E27FC236}">
                <a16:creationId xmlns:a16="http://schemas.microsoft.com/office/drawing/2014/main" id="{5A81C91D-7299-4BDC-9843-CFE344E937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08081" y="3904790"/>
            <a:ext cx="775831" cy="886545"/>
          </a:xfrm>
          <a:prstGeom prst="rect">
            <a:avLst/>
          </a:prstGeom>
        </p:spPr>
      </p:pic>
      <p:sp>
        <p:nvSpPr>
          <p:cNvPr id="40" name="Rectangle 39">
            <a:extLst>
              <a:ext uri="{FF2B5EF4-FFF2-40B4-BE49-F238E27FC236}">
                <a16:creationId xmlns:a16="http://schemas.microsoft.com/office/drawing/2014/main" id="{E8F713B5-7117-471E-A6C8-C4254B1E424D}"/>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Graphique 29">
            <a:extLst>
              <a:ext uri="{FF2B5EF4-FFF2-40B4-BE49-F238E27FC236}">
                <a16:creationId xmlns:a16="http://schemas.microsoft.com/office/drawing/2014/main" id="{F0746800-AFF1-4380-AD6F-6DE4ED188D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29271" y="1865883"/>
            <a:ext cx="933450" cy="933450"/>
          </a:xfrm>
          <a:prstGeom prst="rect">
            <a:avLst/>
          </a:prstGeom>
        </p:spPr>
      </p:pic>
      <p:sp>
        <p:nvSpPr>
          <p:cNvPr id="19" name="Ellipse 18">
            <a:extLst>
              <a:ext uri="{FF2B5EF4-FFF2-40B4-BE49-F238E27FC236}">
                <a16:creationId xmlns:a16="http://schemas.microsoft.com/office/drawing/2014/main" id="{CF343128-7D72-443B-838C-D2611B4C6C32}"/>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25EBA2FD-1812-44BD-9990-E2B1AD80F95A}"/>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BE69D410-578E-43FB-A847-532047A83B4D}"/>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6</a:t>
            </a:r>
          </a:p>
        </p:txBody>
      </p:sp>
    </p:spTree>
    <p:extLst>
      <p:ext uri="{BB962C8B-B14F-4D97-AF65-F5344CB8AC3E}">
        <p14:creationId xmlns:p14="http://schemas.microsoft.com/office/powerpoint/2010/main" val="334435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592E3238-3C52-4F31-861A-1860674AD86D}"/>
              </a:ext>
            </a:extLst>
          </p:cNvPr>
          <p:cNvSpPr txBox="1"/>
          <p:nvPr/>
        </p:nvSpPr>
        <p:spPr>
          <a:xfrm>
            <a:off x="1581493" y="4467931"/>
            <a:ext cx="9029005" cy="1200329"/>
          </a:xfrm>
          <a:prstGeom prst="rect">
            <a:avLst/>
          </a:prstGeom>
          <a:noFill/>
        </p:spPr>
        <p:txBody>
          <a:bodyPr wrap="square" rtlCol="0">
            <a:spAutoFit/>
          </a:bodyPr>
          <a:lstStyle/>
          <a:p>
            <a:pPr algn="ctr"/>
            <a:r>
              <a:rPr lang="fr-FR" b="1" dirty="0">
                <a:solidFill>
                  <a:srgbClr val="3399CC"/>
                </a:solidFill>
                <a:latin typeface="Montserrat" panose="00000500000000000000" pitchFamily="50" charset="0"/>
              </a:rPr>
              <a:t>Le FAI doit </a:t>
            </a:r>
            <a:r>
              <a:rPr lang="fr-FR" b="1" u="sng" dirty="0">
                <a:solidFill>
                  <a:srgbClr val="3399CC"/>
                </a:solidFill>
                <a:latin typeface="Montserrat" panose="00000500000000000000" pitchFamily="50" charset="0"/>
              </a:rPr>
              <a:t>valider</a:t>
            </a:r>
            <a:r>
              <a:rPr lang="fr-FR" b="1" dirty="0">
                <a:solidFill>
                  <a:srgbClr val="3399CC"/>
                </a:solidFill>
                <a:latin typeface="Montserrat" panose="00000500000000000000" pitchFamily="50" charset="0"/>
              </a:rPr>
              <a:t> les informations renvoyées par la solution technique</a:t>
            </a:r>
          </a:p>
          <a:p>
            <a:pPr algn="ctr"/>
            <a:r>
              <a:rPr lang="fr-FR" dirty="0">
                <a:solidFill>
                  <a:srgbClr val="343B3F"/>
                </a:solidFill>
                <a:latin typeface="Montserrat" panose="00000500000000000000" pitchFamily="50" charset="0"/>
              </a:rPr>
              <a:t>après que l’utilisateur ait saisi dans l’interface</a:t>
            </a:r>
          </a:p>
          <a:p>
            <a:pPr algn="ctr"/>
            <a:r>
              <a:rPr lang="fr-FR" dirty="0">
                <a:solidFill>
                  <a:srgbClr val="343B3F"/>
                </a:solidFill>
                <a:latin typeface="Montserrat" panose="00000500000000000000" pitchFamily="50" charset="0"/>
              </a:rPr>
              <a:t>son code parental</a:t>
            </a:r>
          </a:p>
          <a:p>
            <a:pPr algn="ctr"/>
            <a:endParaRPr lang="fr-FR" dirty="0">
              <a:solidFill>
                <a:schemeClr val="tx1">
                  <a:lumMod val="65000"/>
                  <a:lumOff val="35000"/>
                </a:schemeClr>
              </a:solidFill>
              <a:latin typeface="Montserrat" panose="00000500000000000000" pitchFamily="50" charset="0"/>
            </a:endParaRPr>
          </a:p>
        </p:txBody>
      </p:sp>
      <p:sp>
        <p:nvSpPr>
          <p:cNvPr id="17" name="ZoneTexte 16">
            <a:extLst>
              <a:ext uri="{FF2B5EF4-FFF2-40B4-BE49-F238E27FC236}">
                <a16:creationId xmlns:a16="http://schemas.microsoft.com/office/drawing/2014/main" id="{EAECD688-2474-479E-94E4-2CFD0C661085}"/>
              </a:ext>
            </a:extLst>
          </p:cNvPr>
          <p:cNvSpPr txBox="1"/>
          <p:nvPr/>
        </p:nvSpPr>
        <p:spPr>
          <a:xfrm>
            <a:off x="557035" y="1799553"/>
            <a:ext cx="11077925" cy="646331"/>
          </a:xfrm>
          <a:prstGeom prst="rect">
            <a:avLst/>
          </a:prstGeom>
          <a:noFill/>
        </p:spPr>
        <p:txBody>
          <a:bodyPr wrap="square" rtlCol="0">
            <a:spAutoFit/>
          </a:bodyPr>
          <a:lstStyle/>
          <a:p>
            <a:pPr algn="ctr"/>
            <a:r>
              <a:rPr lang="fr-FR" b="1" dirty="0">
                <a:solidFill>
                  <a:srgbClr val="3399CC"/>
                </a:solidFill>
                <a:latin typeface="Montserrat" panose="00000500000000000000" pitchFamily="50" charset="0"/>
              </a:rPr>
              <a:t>L’utilisateur doit </a:t>
            </a:r>
            <a:r>
              <a:rPr lang="fr-FR" b="1" u="sng" dirty="0">
                <a:solidFill>
                  <a:srgbClr val="3399CC"/>
                </a:solidFill>
                <a:latin typeface="Montserrat" panose="00000500000000000000" pitchFamily="50" charset="0"/>
              </a:rPr>
              <a:t>saisir</a:t>
            </a:r>
            <a:r>
              <a:rPr lang="fr-FR" b="1" dirty="0">
                <a:solidFill>
                  <a:srgbClr val="3399CC"/>
                </a:solidFill>
                <a:latin typeface="Montserrat" panose="00000500000000000000" pitchFamily="50" charset="0"/>
              </a:rPr>
              <a:t> dans l’interface des informations connues</a:t>
            </a:r>
          </a:p>
          <a:p>
            <a:pPr algn="ctr"/>
            <a:r>
              <a:rPr lang="fr-FR" dirty="0">
                <a:solidFill>
                  <a:srgbClr val="343B3F"/>
                </a:solidFill>
                <a:latin typeface="Montserrat" panose="00000500000000000000" pitchFamily="50" charset="0"/>
              </a:rPr>
              <a:t>Code parental FAI défini par l’utilisateur</a:t>
            </a:r>
          </a:p>
        </p:txBody>
      </p:sp>
      <p:sp>
        <p:nvSpPr>
          <p:cNvPr id="29" name="Flèche : chevron 28">
            <a:extLst>
              <a:ext uri="{FF2B5EF4-FFF2-40B4-BE49-F238E27FC236}">
                <a16:creationId xmlns:a16="http://schemas.microsoft.com/office/drawing/2014/main" id="{58404D98-EC47-4F41-912F-18B6BC2B37A4}"/>
              </a:ext>
            </a:extLst>
          </p:cNvPr>
          <p:cNvSpPr/>
          <p:nvPr/>
        </p:nvSpPr>
        <p:spPr>
          <a:xfrm rot="5400000">
            <a:off x="5901333" y="2647714"/>
            <a:ext cx="351904" cy="468254"/>
          </a:xfrm>
          <a:prstGeom prst="chevron">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0" name="Image 19" descr="Une image contenant voûte, trou&#10;&#10;Description générée automatiquement">
            <a:extLst>
              <a:ext uri="{FF2B5EF4-FFF2-40B4-BE49-F238E27FC236}">
                <a16:creationId xmlns:a16="http://schemas.microsoft.com/office/drawing/2014/main" id="{74A1AB03-95D1-4FEB-9783-C4205C348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450" y="1132184"/>
            <a:ext cx="505671" cy="577832"/>
          </a:xfrm>
          <a:prstGeom prst="rect">
            <a:avLst/>
          </a:prstGeom>
        </p:spPr>
      </p:pic>
      <p:pic>
        <p:nvPicPr>
          <p:cNvPr id="23" name="Image 22">
            <a:extLst>
              <a:ext uri="{FF2B5EF4-FFF2-40B4-BE49-F238E27FC236}">
                <a16:creationId xmlns:a16="http://schemas.microsoft.com/office/drawing/2014/main" id="{DD3C5B9E-88A8-4284-AF2A-A740970EE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3546" y="3760607"/>
            <a:ext cx="824901" cy="577832"/>
          </a:xfrm>
          <a:prstGeom prst="rect">
            <a:avLst/>
          </a:prstGeom>
        </p:spPr>
      </p:pic>
      <p:sp>
        <p:nvSpPr>
          <p:cNvPr id="12" name="Flèche : chevron 11">
            <a:extLst>
              <a:ext uri="{FF2B5EF4-FFF2-40B4-BE49-F238E27FC236}">
                <a16:creationId xmlns:a16="http://schemas.microsoft.com/office/drawing/2014/main" id="{8D968BEF-7E07-4512-A237-F302F75B829F}"/>
              </a:ext>
            </a:extLst>
          </p:cNvPr>
          <p:cNvSpPr/>
          <p:nvPr/>
        </p:nvSpPr>
        <p:spPr>
          <a:xfrm rot="5400000">
            <a:off x="5901333" y="2883538"/>
            <a:ext cx="351904" cy="468254"/>
          </a:xfrm>
          <a:prstGeom prst="chevron">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Flèche : chevron 12">
            <a:extLst>
              <a:ext uri="{FF2B5EF4-FFF2-40B4-BE49-F238E27FC236}">
                <a16:creationId xmlns:a16="http://schemas.microsoft.com/office/drawing/2014/main" id="{B0810DDD-EDDE-45D1-938B-AA290338FFF5}"/>
              </a:ext>
            </a:extLst>
          </p:cNvPr>
          <p:cNvSpPr/>
          <p:nvPr/>
        </p:nvSpPr>
        <p:spPr>
          <a:xfrm rot="5400000">
            <a:off x="5905471" y="3100299"/>
            <a:ext cx="351904" cy="468254"/>
          </a:xfrm>
          <a:prstGeom prst="chevron">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 name="ZoneTexte 3">
            <a:extLst>
              <a:ext uri="{FF2B5EF4-FFF2-40B4-BE49-F238E27FC236}">
                <a16:creationId xmlns:a16="http://schemas.microsoft.com/office/drawing/2014/main" id="{73ED7594-7A62-4010-959B-A3E62E9C458A}"/>
              </a:ext>
            </a:extLst>
          </p:cNvPr>
          <p:cNvSpPr txBox="1"/>
          <p:nvPr/>
        </p:nvSpPr>
        <p:spPr>
          <a:xfrm>
            <a:off x="2426618" y="5638423"/>
            <a:ext cx="7338753" cy="415498"/>
          </a:xfrm>
          <a:prstGeom prst="rect">
            <a:avLst/>
          </a:prstGeom>
          <a:noFill/>
        </p:spPr>
        <p:txBody>
          <a:bodyPr wrap="square" rtlCol="0">
            <a:spAutoFit/>
          </a:bodyPr>
          <a:lstStyle/>
          <a:p>
            <a:pPr algn="ctr"/>
            <a:r>
              <a:rPr lang="fr-FR" sz="1050" dirty="0">
                <a:solidFill>
                  <a:srgbClr val="343B3F"/>
                </a:solidFill>
                <a:latin typeface="Montserrat" panose="00000500000000000000" pitchFamily="50" charset="0"/>
              </a:rPr>
              <a:t>Pour les FAI n’ayant pas la possibilité technique de fournir un système d’authentification ou de validation,</a:t>
            </a:r>
          </a:p>
          <a:p>
            <a:pPr algn="ctr"/>
            <a:r>
              <a:rPr lang="fr-FR" sz="1050" dirty="0">
                <a:solidFill>
                  <a:srgbClr val="343B3F"/>
                </a:solidFill>
                <a:latin typeface="Montserrat" panose="00000500000000000000" pitchFamily="50" charset="0"/>
              </a:rPr>
              <a:t>Age Verification fournira un système alternatif basé sur une combinaison id / mdp</a:t>
            </a:r>
          </a:p>
        </p:txBody>
      </p:sp>
      <p:sp>
        <p:nvSpPr>
          <p:cNvPr id="22" name="Rectangle 21">
            <a:extLst>
              <a:ext uri="{FF2B5EF4-FFF2-40B4-BE49-F238E27FC236}">
                <a16:creationId xmlns:a16="http://schemas.microsoft.com/office/drawing/2014/main" id="{E7C57D88-A1AC-45CB-BF56-8FDA66D1EE66}"/>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C32E549F-B408-478E-B2B1-39129859C036}"/>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Un rôle des FAI déterminant dans la mise en application</a:t>
            </a:r>
          </a:p>
        </p:txBody>
      </p:sp>
      <p:sp>
        <p:nvSpPr>
          <p:cNvPr id="33" name="Rectangle 32">
            <a:extLst>
              <a:ext uri="{FF2B5EF4-FFF2-40B4-BE49-F238E27FC236}">
                <a16:creationId xmlns:a16="http://schemas.microsoft.com/office/drawing/2014/main" id="{6ED20C17-AC11-44D8-8841-0EFE048E5039}"/>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C5B3ADE3-0C27-4151-B475-D065544D9A4C}"/>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3B4FD3E-5C8F-45B7-BD79-49FADFEF0ADB}"/>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AA5A8CED-5352-43E1-9584-B01901D7E87F}"/>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7</a:t>
            </a:r>
          </a:p>
        </p:txBody>
      </p:sp>
    </p:spTree>
    <p:extLst>
      <p:ext uri="{BB962C8B-B14F-4D97-AF65-F5344CB8AC3E}">
        <p14:creationId xmlns:p14="http://schemas.microsoft.com/office/powerpoint/2010/main" val="275612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487608C-79E4-4C9C-925D-B301CCC6F880}"/>
              </a:ext>
            </a:extLst>
          </p:cNvPr>
          <p:cNvSpPr/>
          <p:nvPr/>
        </p:nvSpPr>
        <p:spPr>
          <a:xfrm>
            <a:off x="0" y="0"/>
            <a:ext cx="12192000" cy="690775"/>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BFC0C266-78CF-42D7-B029-34DD5F692CC2}"/>
              </a:ext>
            </a:extLst>
          </p:cNvPr>
          <p:cNvSpPr txBox="1"/>
          <p:nvPr/>
        </p:nvSpPr>
        <p:spPr>
          <a:xfrm>
            <a:off x="276008" y="123942"/>
            <a:ext cx="11415107" cy="430887"/>
          </a:xfrm>
          <a:prstGeom prst="rect">
            <a:avLst/>
          </a:prstGeom>
          <a:noFill/>
        </p:spPr>
        <p:txBody>
          <a:bodyPr wrap="square" rtlCol="0">
            <a:spAutoFit/>
          </a:bodyPr>
          <a:lstStyle/>
          <a:p>
            <a:r>
              <a:rPr lang="fr-FR" sz="2200" b="1" dirty="0">
                <a:solidFill>
                  <a:schemeClr val="bg1"/>
                </a:solidFill>
                <a:latin typeface="Montserrat" panose="00000500000000000000" pitchFamily="50" charset="0"/>
              </a:rPr>
              <a:t>Une authentification en quelques clics - Userflow</a:t>
            </a:r>
          </a:p>
        </p:txBody>
      </p:sp>
      <p:sp>
        <p:nvSpPr>
          <p:cNvPr id="25" name="Rectangle 24">
            <a:extLst>
              <a:ext uri="{FF2B5EF4-FFF2-40B4-BE49-F238E27FC236}">
                <a16:creationId xmlns:a16="http://schemas.microsoft.com/office/drawing/2014/main" id="{9B102E6E-3222-4AAB-8A15-14AA35928021}"/>
              </a:ext>
            </a:extLst>
          </p:cNvPr>
          <p:cNvSpPr/>
          <p:nvPr/>
        </p:nvSpPr>
        <p:spPr>
          <a:xfrm>
            <a:off x="0" y="728875"/>
            <a:ext cx="12192000" cy="68834"/>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Ellipse 75">
            <a:extLst>
              <a:ext uri="{FF2B5EF4-FFF2-40B4-BE49-F238E27FC236}">
                <a16:creationId xmlns:a16="http://schemas.microsoft.com/office/drawing/2014/main" id="{BB16318F-B74B-4714-9036-6318DA7D2AF9}"/>
              </a:ext>
            </a:extLst>
          </p:cNvPr>
          <p:cNvSpPr/>
          <p:nvPr/>
        </p:nvSpPr>
        <p:spPr>
          <a:xfrm>
            <a:off x="11147367" y="6242858"/>
            <a:ext cx="615142" cy="615142"/>
          </a:xfrm>
          <a:prstGeom prst="ellipse">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ctangle 77">
            <a:extLst>
              <a:ext uri="{FF2B5EF4-FFF2-40B4-BE49-F238E27FC236}">
                <a16:creationId xmlns:a16="http://schemas.microsoft.com/office/drawing/2014/main" id="{3D8D009F-CF13-4B81-94CF-C61936003C10}"/>
              </a:ext>
            </a:extLst>
          </p:cNvPr>
          <p:cNvSpPr/>
          <p:nvPr/>
        </p:nvSpPr>
        <p:spPr>
          <a:xfrm>
            <a:off x="11147367" y="6533805"/>
            <a:ext cx="615142" cy="324196"/>
          </a:xfrm>
          <a:prstGeom prst="rect">
            <a:avLst/>
          </a:prstGeom>
          <a:solidFill>
            <a:srgbClr val="343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 name="ZoneTexte 79">
            <a:extLst>
              <a:ext uri="{FF2B5EF4-FFF2-40B4-BE49-F238E27FC236}">
                <a16:creationId xmlns:a16="http://schemas.microsoft.com/office/drawing/2014/main" id="{1A3C6ED4-1469-4C53-BC51-797E2450D1F8}"/>
              </a:ext>
            </a:extLst>
          </p:cNvPr>
          <p:cNvSpPr txBox="1"/>
          <p:nvPr/>
        </p:nvSpPr>
        <p:spPr>
          <a:xfrm>
            <a:off x="11213869" y="6365763"/>
            <a:ext cx="482138" cy="369332"/>
          </a:xfrm>
          <a:prstGeom prst="rect">
            <a:avLst/>
          </a:prstGeom>
          <a:solidFill>
            <a:srgbClr val="343B3F"/>
          </a:solidFill>
        </p:spPr>
        <p:txBody>
          <a:bodyPr wrap="square" rtlCol="0">
            <a:spAutoFit/>
          </a:bodyPr>
          <a:lstStyle/>
          <a:p>
            <a:pPr algn="ctr"/>
            <a:r>
              <a:rPr lang="fr-FR" b="1" dirty="0">
                <a:solidFill>
                  <a:schemeClr val="bg1"/>
                </a:solidFill>
                <a:latin typeface="Montserrat" panose="00000500000000000000" pitchFamily="50" charset="0"/>
              </a:rPr>
              <a:t>8</a:t>
            </a:r>
          </a:p>
        </p:txBody>
      </p:sp>
      <p:grpSp>
        <p:nvGrpSpPr>
          <p:cNvPr id="4" name="Groupe 3">
            <a:extLst>
              <a:ext uri="{FF2B5EF4-FFF2-40B4-BE49-F238E27FC236}">
                <a16:creationId xmlns:a16="http://schemas.microsoft.com/office/drawing/2014/main" id="{1B55D751-BB47-4447-9475-8DDDAC789D15}"/>
              </a:ext>
            </a:extLst>
          </p:cNvPr>
          <p:cNvGrpSpPr/>
          <p:nvPr/>
        </p:nvGrpSpPr>
        <p:grpSpPr>
          <a:xfrm>
            <a:off x="100917" y="1029152"/>
            <a:ext cx="11929423" cy="5336450"/>
            <a:chOff x="100917" y="1029152"/>
            <a:chExt cx="11929423" cy="5336450"/>
          </a:xfrm>
        </p:grpSpPr>
        <p:pic>
          <p:nvPicPr>
            <p:cNvPr id="3" name="Image 2">
              <a:extLst>
                <a:ext uri="{FF2B5EF4-FFF2-40B4-BE49-F238E27FC236}">
                  <a16:creationId xmlns:a16="http://schemas.microsoft.com/office/drawing/2014/main" id="{5A632A04-C140-4386-8E7F-1E0A3A65B334}"/>
                </a:ext>
              </a:extLst>
            </p:cNvPr>
            <p:cNvPicPr>
              <a:picLocks noChangeAspect="1"/>
            </p:cNvPicPr>
            <p:nvPr/>
          </p:nvPicPr>
          <p:blipFill>
            <a:blip r:embed="rId3"/>
            <a:stretch>
              <a:fillRect/>
            </a:stretch>
          </p:blipFill>
          <p:spPr>
            <a:xfrm>
              <a:off x="8616873" y="2326553"/>
              <a:ext cx="807195" cy="1270165"/>
            </a:xfrm>
            <a:prstGeom prst="rect">
              <a:avLst/>
            </a:prstGeom>
          </p:spPr>
        </p:pic>
        <p:cxnSp>
          <p:nvCxnSpPr>
            <p:cNvPr id="276" name="Connecteur droit 275">
              <a:extLst>
                <a:ext uri="{FF2B5EF4-FFF2-40B4-BE49-F238E27FC236}">
                  <a16:creationId xmlns:a16="http://schemas.microsoft.com/office/drawing/2014/main" id="{3898FCE8-DD82-4C0C-BE08-EEF4128AB824}"/>
                </a:ext>
              </a:extLst>
            </p:cNvPr>
            <p:cNvCxnSpPr>
              <a:cxnSpLocks/>
            </p:cNvCxnSpPr>
            <p:nvPr/>
          </p:nvCxnSpPr>
          <p:spPr>
            <a:xfrm flipV="1">
              <a:off x="5854620" y="1984597"/>
              <a:ext cx="0" cy="1775575"/>
            </a:xfrm>
            <a:prstGeom prst="line">
              <a:avLst/>
            </a:prstGeom>
            <a:ln>
              <a:solidFill>
                <a:srgbClr val="343B3F"/>
              </a:solidFill>
              <a:prstDash val="dash"/>
            </a:ln>
          </p:spPr>
          <p:style>
            <a:lnRef idx="1">
              <a:schemeClr val="accent1"/>
            </a:lnRef>
            <a:fillRef idx="0">
              <a:schemeClr val="accent1"/>
            </a:fillRef>
            <a:effectRef idx="0">
              <a:schemeClr val="accent1"/>
            </a:effectRef>
            <a:fontRef idx="minor">
              <a:schemeClr val="tx1"/>
            </a:fontRef>
          </p:style>
        </p:cxnSp>
        <p:cxnSp>
          <p:nvCxnSpPr>
            <p:cNvPr id="232" name="Connecteur droit avec flèche 231">
              <a:extLst>
                <a:ext uri="{FF2B5EF4-FFF2-40B4-BE49-F238E27FC236}">
                  <a16:creationId xmlns:a16="http://schemas.microsoft.com/office/drawing/2014/main" id="{69F8F0E0-871B-4955-B183-7BE5AF1EC31A}"/>
                </a:ext>
              </a:extLst>
            </p:cNvPr>
            <p:cNvCxnSpPr>
              <a:cxnSpLocks/>
            </p:cNvCxnSpPr>
            <p:nvPr/>
          </p:nvCxnSpPr>
          <p:spPr>
            <a:xfrm>
              <a:off x="9280855" y="4345381"/>
              <a:ext cx="290806" cy="0"/>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C3D736C0-4A51-429F-9F1B-2FDBC46D9D97}"/>
                </a:ext>
              </a:extLst>
            </p:cNvPr>
            <p:cNvCxnSpPr>
              <a:cxnSpLocks/>
            </p:cNvCxnSpPr>
            <p:nvPr/>
          </p:nvCxnSpPr>
          <p:spPr>
            <a:xfrm flipV="1">
              <a:off x="11315588" y="3792311"/>
              <a:ext cx="0" cy="475615"/>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AE755AFD-7C61-47EE-8E56-6EEA6151EF10}"/>
                </a:ext>
              </a:extLst>
            </p:cNvPr>
            <p:cNvCxnSpPr>
              <a:cxnSpLocks/>
            </p:cNvCxnSpPr>
            <p:nvPr/>
          </p:nvCxnSpPr>
          <p:spPr>
            <a:xfrm flipV="1">
              <a:off x="7662453" y="3975092"/>
              <a:ext cx="0" cy="220452"/>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cxnSp>
          <p:nvCxnSpPr>
            <p:cNvPr id="187" name="Connecteur droit avec flèche 186">
              <a:extLst>
                <a:ext uri="{FF2B5EF4-FFF2-40B4-BE49-F238E27FC236}">
                  <a16:creationId xmlns:a16="http://schemas.microsoft.com/office/drawing/2014/main" id="{2C73FBC5-4BC9-4313-B718-345AFB212196}"/>
                </a:ext>
              </a:extLst>
            </p:cNvPr>
            <p:cNvCxnSpPr>
              <a:cxnSpLocks/>
            </p:cNvCxnSpPr>
            <p:nvPr/>
          </p:nvCxnSpPr>
          <p:spPr>
            <a:xfrm>
              <a:off x="7136285" y="4348049"/>
              <a:ext cx="290806" cy="0"/>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necteur droit avec flèche 185">
              <a:extLst>
                <a:ext uri="{FF2B5EF4-FFF2-40B4-BE49-F238E27FC236}">
                  <a16:creationId xmlns:a16="http://schemas.microsoft.com/office/drawing/2014/main" id="{E7B98172-203E-422A-B3A9-BB3D2411FA31}"/>
                </a:ext>
              </a:extLst>
            </p:cNvPr>
            <p:cNvCxnSpPr>
              <a:cxnSpLocks/>
            </p:cNvCxnSpPr>
            <p:nvPr/>
          </p:nvCxnSpPr>
          <p:spPr>
            <a:xfrm>
              <a:off x="6216624" y="4350509"/>
              <a:ext cx="290806" cy="0"/>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necteur droit avec flèche 169">
              <a:extLst>
                <a:ext uri="{FF2B5EF4-FFF2-40B4-BE49-F238E27FC236}">
                  <a16:creationId xmlns:a16="http://schemas.microsoft.com/office/drawing/2014/main" id="{4F0570B3-9B8D-4874-A4B6-AA1D57BA930D}"/>
                </a:ext>
              </a:extLst>
            </p:cNvPr>
            <p:cNvCxnSpPr>
              <a:cxnSpLocks/>
            </p:cNvCxnSpPr>
            <p:nvPr/>
          </p:nvCxnSpPr>
          <p:spPr>
            <a:xfrm>
              <a:off x="5289827" y="4349689"/>
              <a:ext cx="290806" cy="0"/>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sp>
          <p:nvSpPr>
            <p:cNvPr id="122" name="ZoneTexte 121">
              <a:extLst>
                <a:ext uri="{FF2B5EF4-FFF2-40B4-BE49-F238E27FC236}">
                  <a16:creationId xmlns:a16="http://schemas.microsoft.com/office/drawing/2014/main" id="{055CEF2B-592A-4664-A2C2-9DEF7B035D99}"/>
                </a:ext>
              </a:extLst>
            </p:cNvPr>
            <p:cNvSpPr txBox="1"/>
            <p:nvPr/>
          </p:nvSpPr>
          <p:spPr>
            <a:xfrm>
              <a:off x="3373110" y="2765321"/>
              <a:ext cx="578430" cy="276999"/>
            </a:xfrm>
            <a:prstGeom prst="rect">
              <a:avLst/>
            </a:prstGeom>
            <a:noFill/>
          </p:spPr>
          <p:txBody>
            <a:bodyPr wrap="square" rtlCol="0">
              <a:spAutoFit/>
            </a:bodyPr>
            <a:lstStyle/>
            <a:p>
              <a:pPr algn="ctr"/>
              <a:r>
                <a:rPr lang="fr-FR" sz="1200" dirty="0">
                  <a:solidFill>
                    <a:srgbClr val="00CC5C"/>
                  </a:solidFill>
                </a:rPr>
                <a:t>OUI</a:t>
              </a:r>
            </a:p>
          </p:txBody>
        </p:sp>
        <p:cxnSp>
          <p:nvCxnSpPr>
            <p:cNvPr id="123" name="Connecteur droit 122">
              <a:extLst>
                <a:ext uri="{FF2B5EF4-FFF2-40B4-BE49-F238E27FC236}">
                  <a16:creationId xmlns:a16="http://schemas.microsoft.com/office/drawing/2014/main" id="{6D3E271A-2FB7-44A8-B8CF-013961CD7FC0}"/>
                </a:ext>
              </a:extLst>
            </p:cNvPr>
            <p:cNvCxnSpPr>
              <a:cxnSpLocks/>
              <a:endCxn id="122" idx="2"/>
            </p:cNvCxnSpPr>
            <p:nvPr/>
          </p:nvCxnSpPr>
          <p:spPr>
            <a:xfrm flipH="1" flipV="1">
              <a:off x="3662325" y="3042320"/>
              <a:ext cx="2528" cy="1312360"/>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cxnSp>
          <p:nvCxnSpPr>
            <p:cNvPr id="124" name="Connecteur droit 123">
              <a:extLst>
                <a:ext uri="{FF2B5EF4-FFF2-40B4-BE49-F238E27FC236}">
                  <a16:creationId xmlns:a16="http://schemas.microsoft.com/office/drawing/2014/main" id="{27FC491E-D37C-4201-8CEB-867613D3FDC3}"/>
                </a:ext>
              </a:extLst>
            </p:cNvPr>
            <p:cNvCxnSpPr>
              <a:cxnSpLocks/>
              <a:stCxn id="122" idx="0"/>
            </p:cNvCxnSpPr>
            <p:nvPr/>
          </p:nvCxnSpPr>
          <p:spPr>
            <a:xfrm flipV="1">
              <a:off x="3662325" y="1570341"/>
              <a:ext cx="2528" cy="1194980"/>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cxnSp>
          <p:nvCxnSpPr>
            <p:cNvPr id="125" name="Connecteur droit 124">
              <a:extLst>
                <a:ext uri="{FF2B5EF4-FFF2-40B4-BE49-F238E27FC236}">
                  <a16:creationId xmlns:a16="http://schemas.microsoft.com/office/drawing/2014/main" id="{09BE3A28-5730-4326-88C3-C084C7E5A6EA}"/>
                </a:ext>
              </a:extLst>
            </p:cNvPr>
            <p:cNvCxnSpPr>
              <a:cxnSpLocks/>
              <a:endCxn id="156" idx="2"/>
            </p:cNvCxnSpPr>
            <p:nvPr/>
          </p:nvCxnSpPr>
          <p:spPr>
            <a:xfrm flipV="1">
              <a:off x="2404616" y="3039491"/>
              <a:ext cx="0" cy="1312258"/>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sp>
          <p:nvSpPr>
            <p:cNvPr id="127" name="Ellipse 126">
              <a:extLst>
                <a:ext uri="{FF2B5EF4-FFF2-40B4-BE49-F238E27FC236}">
                  <a16:creationId xmlns:a16="http://schemas.microsoft.com/office/drawing/2014/main" id="{97E0CE7F-7BE7-4969-BF66-6D5C659E8E58}"/>
                </a:ext>
              </a:extLst>
            </p:cNvPr>
            <p:cNvSpPr/>
            <p:nvPr/>
          </p:nvSpPr>
          <p:spPr>
            <a:xfrm>
              <a:off x="100917" y="4135002"/>
              <a:ext cx="451544" cy="451544"/>
            </a:xfrm>
            <a:prstGeom prst="ellipse">
              <a:avLst/>
            </a:prstGeom>
            <a:no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1" name="Image 130">
              <a:extLst>
                <a:ext uri="{FF2B5EF4-FFF2-40B4-BE49-F238E27FC236}">
                  <a16:creationId xmlns:a16="http://schemas.microsoft.com/office/drawing/2014/main" id="{3797FD9D-8975-435F-AA75-E47BCC2EB7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48" y="4246571"/>
              <a:ext cx="199882" cy="228406"/>
            </a:xfrm>
            <a:prstGeom prst="rect">
              <a:avLst/>
            </a:prstGeom>
          </p:spPr>
        </p:pic>
        <p:cxnSp>
          <p:nvCxnSpPr>
            <p:cNvPr id="141" name="Connecteur droit avec flèche 140">
              <a:extLst>
                <a:ext uri="{FF2B5EF4-FFF2-40B4-BE49-F238E27FC236}">
                  <a16:creationId xmlns:a16="http://schemas.microsoft.com/office/drawing/2014/main" id="{1E7F8150-1B89-4D5C-B00D-2BD5C90CB9E6}"/>
                </a:ext>
              </a:extLst>
            </p:cNvPr>
            <p:cNvCxnSpPr>
              <a:cxnSpLocks/>
              <a:stCxn id="127" idx="6"/>
              <a:endCxn id="142" idx="1"/>
            </p:cNvCxnSpPr>
            <p:nvPr/>
          </p:nvCxnSpPr>
          <p:spPr>
            <a:xfrm>
              <a:off x="552461" y="4360774"/>
              <a:ext cx="290806" cy="0"/>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 coins arrondis 141">
              <a:extLst>
                <a:ext uri="{FF2B5EF4-FFF2-40B4-BE49-F238E27FC236}">
                  <a16:creationId xmlns:a16="http://schemas.microsoft.com/office/drawing/2014/main" id="{726DC39C-BF7F-4093-92DA-B2CA23679DE2}"/>
                </a:ext>
              </a:extLst>
            </p:cNvPr>
            <p:cNvSpPr/>
            <p:nvPr/>
          </p:nvSpPr>
          <p:spPr>
            <a:xfrm>
              <a:off x="843267" y="4157112"/>
              <a:ext cx="1030778" cy="407323"/>
            </a:xfrm>
            <a:prstGeom prst="roundRect">
              <a:avLst/>
            </a:prstGeom>
            <a:solidFill>
              <a:srgbClr val="FF3788"/>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3" name="Connecteur droit avec flèche 142">
              <a:extLst>
                <a:ext uri="{FF2B5EF4-FFF2-40B4-BE49-F238E27FC236}">
                  <a16:creationId xmlns:a16="http://schemas.microsoft.com/office/drawing/2014/main" id="{0996C2B2-397C-45B7-92C9-209D0DEC7B71}"/>
                </a:ext>
              </a:extLst>
            </p:cNvPr>
            <p:cNvCxnSpPr>
              <a:cxnSpLocks/>
            </p:cNvCxnSpPr>
            <p:nvPr/>
          </p:nvCxnSpPr>
          <p:spPr>
            <a:xfrm>
              <a:off x="1874045" y="4360774"/>
              <a:ext cx="290806" cy="0"/>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necteur droit 143">
              <a:extLst>
                <a:ext uri="{FF2B5EF4-FFF2-40B4-BE49-F238E27FC236}">
                  <a16:creationId xmlns:a16="http://schemas.microsoft.com/office/drawing/2014/main" id="{6B366D21-5429-4AB5-8200-77780B631EAD}"/>
                </a:ext>
              </a:extLst>
            </p:cNvPr>
            <p:cNvCxnSpPr/>
            <p:nvPr/>
          </p:nvCxnSpPr>
          <p:spPr>
            <a:xfrm>
              <a:off x="2659595" y="4360770"/>
              <a:ext cx="190500" cy="0"/>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sp>
          <p:nvSpPr>
            <p:cNvPr id="145" name="ZoneTexte 144">
              <a:extLst>
                <a:ext uri="{FF2B5EF4-FFF2-40B4-BE49-F238E27FC236}">
                  <a16:creationId xmlns:a16="http://schemas.microsoft.com/office/drawing/2014/main" id="{C1697AAF-EF80-4E9C-A5BE-4DEBBC7BE0C7}"/>
                </a:ext>
              </a:extLst>
            </p:cNvPr>
            <p:cNvSpPr txBox="1"/>
            <p:nvPr/>
          </p:nvSpPr>
          <p:spPr>
            <a:xfrm>
              <a:off x="2700461" y="4224500"/>
              <a:ext cx="578430" cy="276999"/>
            </a:xfrm>
            <a:prstGeom prst="rect">
              <a:avLst/>
            </a:prstGeom>
            <a:noFill/>
          </p:spPr>
          <p:txBody>
            <a:bodyPr wrap="square" rtlCol="0">
              <a:spAutoFit/>
            </a:bodyPr>
            <a:lstStyle/>
            <a:p>
              <a:pPr algn="ctr"/>
              <a:r>
                <a:rPr lang="fr-FR" sz="1200" dirty="0">
                  <a:solidFill>
                    <a:srgbClr val="00CC5C"/>
                  </a:solidFill>
                </a:rPr>
                <a:t>OUI</a:t>
              </a:r>
            </a:p>
          </p:txBody>
        </p:sp>
        <p:sp>
          <p:nvSpPr>
            <p:cNvPr id="146" name="ZoneTexte 145">
              <a:extLst>
                <a:ext uri="{FF2B5EF4-FFF2-40B4-BE49-F238E27FC236}">
                  <a16:creationId xmlns:a16="http://schemas.microsoft.com/office/drawing/2014/main" id="{F69FE1CD-054F-4AD7-AA2B-B5737C603E47}"/>
                </a:ext>
              </a:extLst>
            </p:cNvPr>
            <p:cNvSpPr txBox="1"/>
            <p:nvPr/>
          </p:nvSpPr>
          <p:spPr>
            <a:xfrm>
              <a:off x="784936" y="4216432"/>
              <a:ext cx="1130672" cy="307777"/>
            </a:xfrm>
            <a:prstGeom prst="rect">
              <a:avLst/>
            </a:prstGeom>
            <a:noFill/>
          </p:spPr>
          <p:txBody>
            <a:bodyPr wrap="square" rtlCol="0">
              <a:spAutoFit/>
            </a:bodyPr>
            <a:lstStyle/>
            <a:p>
              <a:pPr algn="ctr"/>
              <a:r>
                <a:rPr lang="fr-FR" sz="700" b="1" dirty="0">
                  <a:solidFill>
                    <a:schemeClr val="bg1"/>
                  </a:solidFill>
                  <a:latin typeface="Montserrat" panose="00000500000000000000" pitchFamily="50" charset="0"/>
                </a:rPr>
                <a:t>Tentative d’accès au site adulte</a:t>
              </a:r>
            </a:p>
          </p:txBody>
        </p:sp>
        <p:cxnSp>
          <p:nvCxnSpPr>
            <p:cNvPr id="147" name="Connecteur droit avec flèche 146">
              <a:extLst>
                <a:ext uri="{FF2B5EF4-FFF2-40B4-BE49-F238E27FC236}">
                  <a16:creationId xmlns:a16="http://schemas.microsoft.com/office/drawing/2014/main" id="{FF761D31-AEB2-4A31-8CBA-F170E987AEE3}"/>
                </a:ext>
              </a:extLst>
            </p:cNvPr>
            <p:cNvCxnSpPr>
              <a:cxnSpLocks/>
            </p:cNvCxnSpPr>
            <p:nvPr/>
          </p:nvCxnSpPr>
          <p:spPr>
            <a:xfrm>
              <a:off x="3123727" y="4355233"/>
              <a:ext cx="290806" cy="0"/>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eur droit 147">
              <a:extLst>
                <a:ext uri="{FF2B5EF4-FFF2-40B4-BE49-F238E27FC236}">
                  <a16:creationId xmlns:a16="http://schemas.microsoft.com/office/drawing/2014/main" id="{42DDEAFB-BA56-4CEA-935C-A73B005F8658}"/>
                </a:ext>
              </a:extLst>
            </p:cNvPr>
            <p:cNvCxnSpPr/>
            <p:nvPr/>
          </p:nvCxnSpPr>
          <p:spPr>
            <a:xfrm>
              <a:off x="3848209" y="4355227"/>
              <a:ext cx="190500" cy="0"/>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sp>
          <p:nvSpPr>
            <p:cNvPr id="149" name="ZoneTexte 148">
              <a:extLst>
                <a:ext uri="{FF2B5EF4-FFF2-40B4-BE49-F238E27FC236}">
                  <a16:creationId xmlns:a16="http://schemas.microsoft.com/office/drawing/2014/main" id="{B9EEC277-496E-41D9-BE22-14892E7951AC}"/>
                </a:ext>
              </a:extLst>
            </p:cNvPr>
            <p:cNvSpPr txBox="1"/>
            <p:nvPr/>
          </p:nvSpPr>
          <p:spPr>
            <a:xfrm>
              <a:off x="3922327" y="4218957"/>
              <a:ext cx="578430" cy="276999"/>
            </a:xfrm>
            <a:prstGeom prst="rect">
              <a:avLst/>
            </a:prstGeom>
            <a:noFill/>
          </p:spPr>
          <p:txBody>
            <a:bodyPr wrap="square" rtlCol="0">
              <a:spAutoFit/>
            </a:bodyPr>
            <a:lstStyle/>
            <a:p>
              <a:pPr algn="ctr"/>
              <a:r>
                <a:rPr lang="fr-FR" sz="1200" dirty="0">
                  <a:solidFill>
                    <a:srgbClr val="FF0000"/>
                  </a:solidFill>
                </a:rPr>
                <a:t>NON</a:t>
              </a:r>
            </a:p>
          </p:txBody>
        </p:sp>
        <p:cxnSp>
          <p:nvCxnSpPr>
            <p:cNvPr id="150" name="Connecteur droit avec flèche 149">
              <a:extLst>
                <a:ext uri="{FF2B5EF4-FFF2-40B4-BE49-F238E27FC236}">
                  <a16:creationId xmlns:a16="http://schemas.microsoft.com/office/drawing/2014/main" id="{B6085571-7D57-4B49-BEE5-4D8A2370F148}"/>
                </a:ext>
              </a:extLst>
            </p:cNvPr>
            <p:cNvCxnSpPr>
              <a:cxnSpLocks/>
            </p:cNvCxnSpPr>
            <p:nvPr/>
          </p:nvCxnSpPr>
          <p:spPr>
            <a:xfrm>
              <a:off x="4353906" y="4349690"/>
              <a:ext cx="290806" cy="0"/>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sp>
          <p:nvSpPr>
            <p:cNvPr id="151" name="Ellipse 150">
              <a:extLst>
                <a:ext uri="{FF2B5EF4-FFF2-40B4-BE49-F238E27FC236}">
                  <a16:creationId xmlns:a16="http://schemas.microsoft.com/office/drawing/2014/main" id="{0B859BE5-4E38-4F1B-B1C4-145724D40DFB}"/>
                </a:ext>
              </a:extLst>
            </p:cNvPr>
            <p:cNvSpPr/>
            <p:nvPr/>
          </p:nvSpPr>
          <p:spPr>
            <a:xfrm>
              <a:off x="3436553" y="4135002"/>
              <a:ext cx="451544" cy="451544"/>
            </a:xfrm>
            <a:prstGeom prst="ellipse">
              <a:avLst/>
            </a:prstGeom>
            <a:solidFill>
              <a:srgbClr val="FF3788"/>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2" name="ZoneTexte 151">
              <a:extLst>
                <a:ext uri="{FF2B5EF4-FFF2-40B4-BE49-F238E27FC236}">
                  <a16:creationId xmlns:a16="http://schemas.microsoft.com/office/drawing/2014/main" id="{429107C0-92A8-4832-8ABF-DE8B53529044}"/>
                </a:ext>
              </a:extLst>
            </p:cNvPr>
            <p:cNvSpPr txBox="1"/>
            <p:nvPr/>
          </p:nvSpPr>
          <p:spPr>
            <a:xfrm>
              <a:off x="3375993" y="4267926"/>
              <a:ext cx="576206" cy="200055"/>
            </a:xfrm>
            <a:prstGeom prst="rect">
              <a:avLst/>
            </a:prstGeom>
            <a:noFill/>
          </p:spPr>
          <p:txBody>
            <a:bodyPr wrap="square" rtlCol="0">
              <a:spAutoFit/>
            </a:bodyPr>
            <a:lstStyle/>
            <a:p>
              <a:pPr algn="ctr"/>
              <a:r>
                <a:rPr lang="fr-FR" sz="700" b="1" dirty="0">
                  <a:solidFill>
                    <a:schemeClr val="bg1"/>
                  </a:solidFill>
                  <a:latin typeface="Montserrat" panose="00000500000000000000" pitchFamily="50" charset="0"/>
                </a:rPr>
                <a:t>Validé ?</a:t>
              </a:r>
            </a:p>
          </p:txBody>
        </p:sp>
        <p:cxnSp>
          <p:nvCxnSpPr>
            <p:cNvPr id="153" name="Connecteur droit 152">
              <a:extLst>
                <a:ext uri="{FF2B5EF4-FFF2-40B4-BE49-F238E27FC236}">
                  <a16:creationId xmlns:a16="http://schemas.microsoft.com/office/drawing/2014/main" id="{9B1CB763-8171-4C7F-B485-4566167D19AD}"/>
                </a:ext>
              </a:extLst>
            </p:cNvPr>
            <p:cNvCxnSpPr>
              <a:cxnSpLocks/>
              <a:stCxn id="156" idx="0"/>
            </p:cNvCxnSpPr>
            <p:nvPr/>
          </p:nvCxnSpPr>
          <p:spPr>
            <a:xfrm flipV="1">
              <a:off x="2404616" y="1570342"/>
              <a:ext cx="0" cy="1192150"/>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8160B34-0BC9-4249-AAB6-C300A87C83E3}"/>
                </a:ext>
              </a:extLst>
            </p:cNvPr>
            <p:cNvSpPr/>
            <p:nvPr/>
          </p:nvSpPr>
          <p:spPr>
            <a:xfrm>
              <a:off x="2181475" y="4139627"/>
              <a:ext cx="451544" cy="451544"/>
            </a:xfrm>
            <a:prstGeom prst="ellipse">
              <a:avLst/>
            </a:prstGeom>
            <a:solidFill>
              <a:srgbClr val="FF3788"/>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ZoneTexte 154">
              <a:extLst>
                <a:ext uri="{FF2B5EF4-FFF2-40B4-BE49-F238E27FC236}">
                  <a16:creationId xmlns:a16="http://schemas.microsoft.com/office/drawing/2014/main" id="{8FCC5349-D2A0-4FA1-8043-2E8545D497CF}"/>
                </a:ext>
              </a:extLst>
            </p:cNvPr>
            <p:cNvSpPr txBox="1"/>
            <p:nvPr/>
          </p:nvSpPr>
          <p:spPr>
            <a:xfrm>
              <a:off x="2126310" y="4265158"/>
              <a:ext cx="576206" cy="200055"/>
            </a:xfrm>
            <a:prstGeom prst="rect">
              <a:avLst/>
            </a:prstGeom>
            <a:noFill/>
          </p:spPr>
          <p:txBody>
            <a:bodyPr wrap="square" rtlCol="0">
              <a:spAutoFit/>
            </a:bodyPr>
            <a:lstStyle/>
            <a:p>
              <a:pPr algn="ctr"/>
              <a:r>
                <a:rPr lang="fr-FR" sz="700" b="1" dirty="0">
                  <a:solidFill>
                    <a:schemeClr val="bg1"/>
                  </a:solidFill>
                  <a:latin typeface="Montserrat" panose="00000500000000000000" pitchFamily="50" charset="0"/>
                </a:rPr>
                <a:t>IP FR ?</a:t>
              </a:r>
            </a:p>
          </p:txBody>
        </p:sp>
        <p:sp>
          <p:nvSpPr>
            <p:cNvPr id="156" name="ZoneTexte 155">
              <a:extLst>
                <a:ext uri="{FF2B5EF4-FFF2-40B4-BE49-F238E27FC236}">
                  <a16:creationId xmlns:a16="http://schemas.microsoft.com/office/drawing/2014/main" id="{342CAD4A-7EB8-4E25-B781-8457A56A130F}"/>
                </a:ext>
              </a:extLst>
            </p:cNvPr>
            <p:cNvSpPr txBox="1"/>
            <p:nvPr/>
          </p:nvSpPr>
          <p:spPr>
            <a:xfrm>
              <a:off x="2115401" y="2762492"/>
              <a:ext cx="578430" cy="276999"/>
            </a:xfrm>
            <a:prstGeom prst="rect">
              <a:avLst/>
            </a:prstGeom>
            <a:noFill/>
          </p:spPr>
          <p:txBody>
            <a:bodyPr wrap="square" rtlCol="0">
              <a:spAutoFit/>
            </a:bodyPr>
            <a:lstStyle/>
            <a:p>
              <a:pPr algn="ctr"/>
              <a:r>
                <a:rPr lang="fr-FR" sz="1200" dirty="0">
                  <a:solidFill>
                    <a:srgbClr val="FF0000"/>
                  </a:solidFill>
                </a:rPr>
                <a:t>NON</a:t>
              </a:r>
            </a:p>
          </p:txBody>
        </p:sp>
        <p:cxnSp>
          <p:nvCxnSpPr>
            <p:cNvPr id="157" name="Connecteur droit 156">
              <a:extLst>
                <a:ext uri="{FF2B5EF4-FFF2-40B4-BE49-F238E27FC236}">
                  <a16:creationId xmlns:a16="http://schemas.microsoft.com/office/drawing/2014/main" id="{241FF1E4-BAD6-4183-B572-CFB0EFC389F0}"/>
                </a:ext>
              </a:extLst>
            </p:cNvPr>
            <p:cNvCxnSpPr/>
            <p:nvPr/>
          </p:nvCxnSpPr>
          <p:spPr>
            <a:xfrm>
              <a:off x="2404616" y="4673474"/>
              <a:ext cx="0" cy="615461"/>
            </a:xfrm>
            <a:prstGeom prst="line">
              <a:avLst/>
            </a:prstGeom>
            <a:ln>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58" name="Connecteur droit 157">
              <a:extLst>
                <a:ext uri="{FF2B5EF4-FFF2-40B4-BE49-F238E27FC236}">
                  <a16:creationId xmlns:a16="http://schemas.microsoft.com/office/drawing/2014/main" id="{E163EC39-318C-4FDA-934D-EEC4D2949191}"/>
                </a:ext>
              </a:extLst>
            </p:cNvPr>
            <p:cNvCxnSpPr>
              <a:cxnSpLocks/>
            </p:cNvCxnSpPr>
            <p:nvPr/>
          </p:nvCxnSpPr>
          <p:spPr>
            <a:xfrm>
              <a:off x="3664853" y="4708014"/>
              <a:ext cx="0" cy="996924"/>
            </a:xfrm>
            <a:prstGeom prst="line">
              <a:avLst/>
            </a:prstGeom>
            <a:ln>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59" name="Connecteur droit 158">
              <a:extLst>
                <a:ext uri="{FF2B5EF4-FFF2-40B4-BE49-F238E27FC236}">
                  <a16:creationId xmlns:a16="http://schemas.microsoft.com/office/drawing/2014/main" id="{04218329-1972-4066-A5CA-0F0472B3CFD0}"/>
                </a:ext>
              </a:extLst>
            </p:cNvPr>
            <p:cNvCxnSpPr>
              <a:cxnSpLocks/>
            </p:cNvCxnSpPr>
            <p:nvPr/>
          </p:nvCxnSpPr>
          <p:spPr>
            <a:xfrm flipH="1">
              <a:off x="1690225" y="2897310"/>
              <a:ext cx="278210" cy="0"/>
            </a:xfrm>
            <a:prstGeom prst="line">
              <a:avLst/>
            </a:prstGeom>
            <a:ln>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60" name="Connecteur droit 159">
              <a:extLst>
                <a:ext uri="{FF2B5EF4-FFF2-40B4-BE49-F238E27FC236}">
                  <a16:creationId xmlns:a16="http://schemas.microsoft.com/office/drawing/2014/main" id="{C0D43B92-2082-4800-91BC-B822A423CDE5}"/>
                </a:ext>
              </a:extLst>
            </p:cNvPr>
            <p:cNvCxnSpPr>
              <a:cxnSpLocks/>
            </p:cNvCxnSpPr>
            <p:nvPr/>
          </p:nvCxnSpPr>
          <p:spPr>
            <a:xfrm flipV="1">
              <a:off x="3872084" y="2891400"/>
              <a:ext cx="319355" cy="1"/>
            </a:xfrm>
            <a:prstGeom prst="line">
              <a:avLst/>
            </a:prstGeom>
            <a:ln>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61" name="ZoneTexte 160">
              <a:extLst>
                <a:ext uri="{FF2B5EF4-FFF2-40B4-BE49-F238E27FC236}">
                  <a16:creationId xmlns:a16="http://schemas.microsoft.com/office/drawing/2014/main" id="{7AFF6B06-6B82-4F67-BF8B-7F72C7FDCC10}"/>
                </a:ext>
              </a:extLst>
            </p:cNvPr>
            <p:cNvSpPr txBox="1"/>
            <p:nvPr/>
          </p:nvSpPr>
          <p:spPr>
            <a:xfrm>
              <a:off x="439793" y="2692443"/>
              <a:ext cx="1241675" cy="415498"/>
            </a:xfrm>
            <a:prstGeom prst="rect">
              <a:avLst/>
            </a:prstGeom>
            <a:noFill/>
          </p:spPr>
          <p:txBody>
            <a:bodyPr wrap="square" rtlCol="0">
              <a:spAutoFit/>
            </a:bodyPr>
            <a:lstStyle/>
            <a:p>
              <a:pPr algn="ctr"/>
              <a:r>
                <a:rPr lang="fr-FR" sz="700" b="1" dirty="0">
                  <a:solidFill>
                    <a:schemeClr val="bg1">
                      <a:lumMod val="75000"/>
                    </a:schemeClr>
                  </a:solidFill>
                  <a:latin typeface="Montserrat" panose="00000500000000000000" pitchFamily="50" charset="0"/>
                </a:rPr>
                <a:t>Utilisateur étranger</a:t>
              </a:r>
            </a:p>
            <a:p>
              <a:pPr algn="ctr"/>
              <a:r>
                <a:rPr lang="fr-FR" sz="700" b="1" dirty="0">
                  <a:solidFill>
                    <a:schemeClr val="bg1">
                      <a:lumMod val="75000"/>
                    </a:schemeClr>
                  </a:solidFill>
                  <a:latin typeface="Montserrat" panose="00000500000000000000" pitchFamily="50" charset="0"/>
                </a:rPr>
                <a:t>OU</a:t>
              </a:r>
            </a:p>
            <a:p>
              <a:pPr algn="ctr"/>
              <a:r>
                <a:rPr lang="fr-FR" sz="700" b="1" dirty="0">
                  <a:solidFill>
                    <a:schemeClr val="bg1">
                      <a:lumMod val="75000"/>
                    </a:schemeClr>
                  </a:solidFill>
                  <a:latin typeface="Montserrat" panose="00000500000000000000" pitchFamily="50" charset="0"/>
                </a:rPr>
                <a:t>Utilisateur avec VPN</a:t>
              </a:r>
            </a:p>
          </p:txBody>
        </p:sp>
        <p:sp>
          <p:nvSpPr>
            <p:cNvPr id="162" name="ZoneTexte 161">
              <a:extLst>
                <a:ext uri="{FF2B5EF4-FFF2-40B4-BE49-F238E27FC236}">
                  <a16:creationId xmlns:a16="http://schemas.microsoft.com/office/drawing/2014/main" id="{693DCC5F-DBA0-4E37-9756-21AE290ABD53}"/>
                </a:ext>
              </a:extLst>
            </p:cNvPr>
            <p:cNvSpPr txBox="1"/>
            <p:nvPr/>
          </p:nvSpPr>
          <p:spPr>
            <a:xfrm>
              <a:off x="1793060" y="5404422"/>
              <a:ext cx="1241675" cy="200055"/>
            </a:xfrm>
            <a:prstGeom prst="rect">
              <a:avLst/>
            </a:prstGeom>
            <a:noFill/>
          </p:spPr>
          <p:txBody>
            <a:bodyPr wrap="square" rtlCol="0">
              <a:spAutoFit/>
            </a:bodyPr>
            <a:lstStyle/>
            <a:p>
              <a:pPr algn="ctr"/>
              <a:r>
                <a:rPr lang="fr-FR" sz="700" b="1" dirty="0">
                  <a:solidFill>
                    <a:schemeClr val="bg1">
                      <a:lumMod val="75000"/>
                    </a:schemeClr>
                  </a:solidFill>
                  <a:latin typeface="Montserrat" panose="00000500000000000000" pitchFamily="50" charset="0"/>
                </a:rPr>
                <a:t>Géolocalisation par IP</a:t>
              </a:r>
            </a:p>
          </p:txBody>
        </p:sp>
        <p:sp>
          <p:nvSpPr>
            <p:cNvPr id="163" name="ZoneTexte 162">
              <a:extLst>
                <a:ext uri="{FF2B5EF4-FFF2-40B4-BE49-F238E27FC236}">
                  <a16:creationId xmlns:a16="http://schemas.microsoft.com/office/drawing/2014/main" id="{748BD1B9-CEAC-48E3-B0CD-44A56FB04004}"/>
                </a:ext>
              </a:extLst>
            </p:cNvPr>
            <p:cNvSpPr txBox="1"/>
            <p:nvPr/>
          </p:nvSpPr>
          <p:spPr>
            <a:xfrm>
              <a:off x="2932690" y="5830029"/>
              <a:ext cx="1459269" cy="523220"/>
            </a:xfrm>
            <a:prstGeom prst="rect">
              <a:avLst/>
            </a:prstGeom>
            <a:noFill/>
          </p:spPr>
          <p:txBody>
            <a:bodyPr wrap="square" rtlCol="0">
              <a:spAutoFit/>
            </a:bodyPr>
            <a:lstStyle/>
            <a:p>
              <a:pPr algn="ctr"/>
              <a:r>
                <a:rPr lang="fr-FR" sz="700" b="1" dirty="0">
                  <a:solidFill>
                    <a:schemeClr val="bg1">
                      <a:lumMod val="75000"/>
                    </a:schemeClr>
                  </a:solidFill>
                  <a:latin typeface="Montserrat" panose="00000500000000000000" pitchFamily="50" charset="0"/>
                </a:rPr>
                <a:t>Vérification si la connexion est autorisée</a:t>
              </a:r>
            </a:p>
            <a:p>
              <a:pPr algn="ctr"/>
              <a:r>
                <a:rPr lang="fr-FR" sz="700" b="1" dirty="0">
                  <a:solidFill>
                    <a:schemeClr val="bg1">
                      <a:lumMod val="75000"/>
                    </a:schemeClr>
                  </a:solidFill>
                  <a:latin typeface="Montserrat" panose="00000500000000000000" pitchFamily="50" charset="0"/>
                </a:rPr>
                <a:t>(cookie, session, autre)</a:t>
              </a:r>
            </a:p>
            <a:p>
              <a:pPr algn="ctr"/>
              <a:r>
                <a:rPr lang="fr-FR" sz="700" b="1" dirty="0">
                  <a:solidFill>
                    <a:schemeClr val="bg1">
                      <a:lumMod val="75000"/>
                    </a:schemeClr>
                  </a:solidFill>
                  <a:latin typeface="Montserrat" panose="00000500000000000000" pitchFamily="50" charset="0"/>
                </a:rPr>
                <a:t>géré par le site</a:t>
              </a:r>
            </a:p>
          </p:txBody>
        </p:sp>
        <p:sp>
          <p:nvSpPr>
            <p:cNvPr id="171" name="ZoneTexte 170">
              <a:extLst>
                <a:ext uri="{FF2B5EF4-FFF2-40B4-BE49-F238E27FC236}">
                  <a16:creationId xmlns:a16="http://schemas.microsoft.com/office/drawing/2014/main" id="{E5A411CD-3148-46FD-823E-88FE71ED0406}"/>
                </a:ext>
              </a:extLst>
            </p:cNvPr>
            <p:cNvSpPr txBox="1"/>
            <p:nvPr/>
          </p:nvSpPr>
          <p:spPr>
            <a:xfrm>
              <a:off x="4256772" y="2746303"/>
              <a:ext cx="1241675" cy="307777"/>
            </a:xfrm>
            <a:prstGeom prst="rect">
              <a:avLst/>
            </a:prstGeom>
            <a:noFill/>
          </p:spPr>
          <p:txBody>
            <a:bodyPr wrap="square" rtlCol="0">
              <a:spAutoFit/>
            </a:bodyPr>
            <a:lstStyle/>
            <a:p>
              <a:pPr algn="ctr"/>
              <a:r>
                <a:rPr lang="fr-FR" sz="700" b="1" dirty="0">
                  <a:solidFill>
                    <a:schemeClr val="bg1">
                      <a:lumMod val="75000"/>
                    </a:schemeClr>
                  </a:solidFill>
                  <a:latin typeface="Montserrat" panose="00000500000000000000" pitchFamily="50" charset="0"/>
                </a:rPr>
                <a:t>Utilisateur déjà validé</a:t>
              </a:r>
            </a:p>
            <a:p>
              <a:pPr algn="ctr"/>
              <a:r>
                <a:rPr lang="fr-FR" sz="700" b="1" dirty="0">
                  <a:solidFill>
                    <a:schemeClr val="bg1">
                      <a:lumMod val="75000"/>
                    </a:schemeClr>
                  </a:solidFill>
                  <a:latin typeface="Montserrat" panose="00000500000000000000" pitchFamily="50" charset="0"/>
                </a:rPr>
                <a:t>par AV et  FAI</a:t>
              </a:r>
            </a:p>
          </p:txBody>
        </p:sp>
        <p:cxnSp>
          <p:nvCxnSpPr>
            <p:cNvPr id="188" name="Connecteur droit 187">
              <a:extLst>
                <a:ext uri="{FF2B5EF4-FFF2-40B4-BE49-F238E27FC236}">
                  <a16:creationId xmlns:a16="http://schemas.microsoft.com/office/drawing/2014/main" id="{336723F9-E710-47ED-A04D-B82BD1958973}"/>
                </a:ext>
              </a:extLst>
            </p:cNvPr>
            <p:cNvCxnSpPr/>
            <p:nvPr/>
          </p:nvCxnSpPr>
          <p:spPr>
            <a:xfrm>
              <a:off x="7864038" y="4351343"/>
              <a:ext cx="190500" cy="0"/>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sp>
          <p:nvSpPr>
            <p:cNvPr id="189" name="ZoneTexte 188">
              <a:extLst>
                <a:ext uri="{FF2B5EF4-FFF2-40B4-BE49-F238E27FC236}">
                  <a16:creationId xmlns:a16="http://schemas.microsoft.com/office/drawing/2014/main" id="{7315BB33-C8A2-48CD-837F-AC75BE99CAA4}"/>
                </a:ext>
              </a:extLst>
            </p:cNvPr>
            <p:cNvSpPr txBox="1"/>
            <p:nvPr/>
          </p:nvSpPr>
          <p:spPr>
            <a:xfrm>
              <a:off x="7904904" y="4215073"/>
              <a:ext cx="578430" cy="276999"/>
            </a:xfrm>
            <a:prstGeom prst="rect">
              <a:avLst/>
            </a:prstGeom>
            <a:noFill/>
          </p:spPr>
          <p:txBody>
            <a:bodyPr wrap="square" rtlCol="0">
              <a:spAutoFit/>
            </a:bodyPr>
            <a:lstStyle/>
            <a:p>
              <a:pPr algn="ctr"/>
              <a:r>
                <a:rPr lang="fr-FR" sz="1200" dirty="0">
                  <a:solidFill>
                    <a:srgbClr val="00CC5C"/>
                  </a:solidFill>
                </a:rPr>
                <a:t>OUI</a:t>
              </a:r>
            </a:p>
          </p:txBody>
        </p:sp>
        <p:cxnSp>
          <p:nvCxnSpPr>
            <p:cNvPr id="190" name="Connecteur droit avec flèche 189">
              <a:extLst>
                <a:ext uri="{FF2B5EF4-FFF2-40B4-BE49-F238E27FC236}">
                  <a16:creationId xmlns:a16="http://schemas.microsoft.com/office/drawing/2014/main" id="{648DE8BD-1C25-40FD-B912-D114B895FF49}"/>
                </a:ext>
              </a:extLst>
            </p:cNvPr>
            <p:cNvCxnSpPr>
              <a:cxnSpLocks/>
            </p:cNvCxnSpPr>
            <p:nvPr/>
          </p:nvCxnSpPr>
          <p:spPr>
            <a:xfrm>
              <a:off x="8328170" y="4345806"/>
              <a:ext cx="290806" cy="0"/>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sp>
          <p:nvSpPr>
            <p:cNvPr id="191" name="Ellipse 190">
              <a:extLst>
                <a:ext uri="{FF2B5EF4-FFF2-40B4-BE49-F238E27FC236}">
                  <a16:creationId xmlns:a16="http://schemas.microsoft.com/office/drawing/2014/main" id="{481582E6-303B-4E16-831C-BD07B6F9F9F4}"/>
                </a:ext>
              </a:extLst>
            </p:cNvPr>
            <p:cNvSpPr/>
            <p:nvPr/>
          </p:nvSpPr>
          <p:spPr>
            <a:xfrm>
              <a:off x="7449111" y="4127818"/>
              <a:ext cx="451544" cy="451544"/>
            </a:xfrm>
            <a:prstGeom prst="ellipse">
              <a:avLst/>
            </a:prstGeom>
            <a:solidFill>
              <a:srgbClr val="3399CC"/>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ZoneTexte 191">
              <a:extLst>
                <a:ext uri="{FF2B5EF4-FFF2-40B4-BE49-F238E27FC236}">
                  <a16:creationId xmlns:a16="http://schemas.microsoft.com/office/drawing/2014/main" id="{20F5AEBB-C7EE-485D-AF67-FE77789B9519}"/>
                </a:ext>
              </a:extLst>
            </p:cNvPr>
            <p:cNvSpPr txBox="1"/>
            <p:nvPr/>
          </p:nvSpPr>
          <p:spPr>
            <a:xfrm>
              <a:off x="7388551" y="4260742"/>
              <a:ext cx="576206" cy="200055"/>
            </a:xfrm>
            <a:prstGeom prst="rect">
              <a:avLst/>
            </a:prstGeom>
            <a:noFill/>
          </p:spPr>
          <p:txBody>
            <a:bodyPr wrap="square" rtlCol="0">
              <a:spAutoFit/>
            </a:bodyPr>
            <a:lstStyle/>
            <a:p>
              <a:pPr algn="ctr"/>
              <a:r>
                <a:rPr lang="fr-FR" sz="700" b="1" dirty="0">
                  <a:solidFill>
                    <a:schemeClr val="bg1"/>
                  </a:solidFill>
                  <a:latin typeface="Montserrat" panose="00000500000000000000" pitchFamily="50" charset="0"/>
                </a:rPr>
                <a:t>Validé ?</a:t>
              </a:r>
            </a:p>
          </p:txBody>
        </p:sp>
        <p:cxnSp>
          <p:nvCxnSpPr>
            <p:cNvPr id="193" name="Connecteur droit 192">
              <a:extLst>
                <a:ext uri="{FF2B5EF4-FFF2-40B4-BE49-F238E27FC236}">
                  <a16:creationId xmlns:a16="http://schemas.microsoft.com/office/drawing/2014/main" id="{54F9420B-8565-4A8D-AE67-B8806E3C447C}"/>
                </a:ext>
              </a:extLst>
            </p:cNvPr>
            <p:cNvCxnSpPr>
              <a:cxnSpLocks/>
            </p:cNvCxnSpPr>
            <p:nvPr/>
          </p:nvCxnSpPr>
          <p:spPr>
            <a:xfrm>
              <a:off x="7675925" y="4698062"/>
              <a:ext cx="0" cy="996924"/>
            </a:xfrm>
            <a:prstGeom prst="line">
              <a:avLst/>
            </a:prstGeom>
            <a:ln>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94" name="ZoneTexte 193">
              <a:extLst>
                <a:ext uri="{FF2B5EF4-FFF2-40B4-BE49-F238E27FC236}">
                  <a16:creationId xmlns:a16="http://schemas.microsoft.com/office/drawing/2014/main" id="{593D034E-205B-4ED5-85A6-E93C0BCAD20C}"/>
                </a:ext>
              </a:extLst>
            </p:cNvPr>
            <p:cNvSpPr txBox="1"/>
            <p:nvPr/>
          </p:nvSpPr>
          <p:spPr>
            <a:xfrm>
              <a:off x="6940438" y="5842382"/>
              <a:ext cx="1459269" cy="523220"/>
            </a:xfrm>
            <a:prstGeom prst="rect">
              <a:avLst/>
            </a:prstGeom>
            <a:noFill/>
          </p:spPr>
          <p:txBody>
            <a:bodyPr wrap="square" rtlCol="0">
              <a:spAutoFit/>
            </a:bodyPr>
            <a:lstStyle/>
            <a:p>
              <a:pPr algn="ctr"/>
              <a:r>
                <a:rPr lang="fr-FR" sz="700" b="1" dirty="0">
                  <a:solidFill>
                    <a:schemeClr val="bg1">
                      <a:lumMod val="75000"/>
                    </a:schemeClr>
                  </a:solidFill>
                  <a:latin typeface="Montserrat" panose="00000500000000000000" pitchFamily="50" charset="0"/>
                </a:rPr>
                <a:t>Vérification auprès du FAI</a:t>
              </a:r>
            </a:p>
            <a:p>
              <a:pPr algn="ctr"/>
              <a:r>
                <a:rPr lang="fr-FR" sz="700" b="1" dirty="0">
                  <a:solidFill>
                    <a:srgbClr val="3399CC"/>
                  </a:solidFill>
                  <a:latin typeface="Montserrat" panose="00000500000000000000" pitchFamily="50" charset="0"/>
                </a:rPr>
                <a:t>IP + Code PIN (via API)</a:t>
              </a:r>
            </a:p>
            <a:p>
              <a:pPr algn="ctr"/>
              <a:r>
                <a:rPr lang="fr-FR" sz="700" b="1" dirty="0">
                  <a:solidFill>
                    <a:schemeClr val="bg1">
                      <a:lumMod val="75000"/>
                    </a:schemeClr>
                  </a:solidFill>
                  <a:latin typeface="Montserrat" panose="00000500000000000000" pitchFamily="50" charset="0"/>
                </a:rPr>
                <a:t>OU</a:t>
              </a:r>
            </a:p>
            <a:p>
              <a:pPr algn="ctr"/>
              <a:r>
                <a:rPr lang="fr-FR" sz="700" b="1" dirty="0">
                  <a:solidFill>
                    <a:srgbClr val="3399CC"/>
                  </a:solidFill>
                  <a:latin typeface="Montserrat" panose="00000500000000000000" pitchFamily="50" charset="0"/>
                </a:rPr>
                <a:t>ID / MDP en DB</a:t>
              </a:r>
            </a:p>
          </p:txBody>
        </p:sp>
        <p:sp>
          <p:nvSpPr>
            <p:cNvPr id="196" name="ZoneTexte 195">
              <a:extLst>
                <a:ext uri="{FF2B5EF4-FFF2-40B4-BE49-F238E27FC236}">
                  <a16:creationId xmlns:a16="http://schemas.microsoft.com/office/drawing/2014/main" id="{B7B299AF-94BE-4B97-A2A5-4327FD459041}"/>
                </a:ext>
              </a:extLst>
            </p:cNvPr>
            <p:cNvSpPr txBox="1"/>
            <p:nvPr/>
          </p:nvSpPr>
          <p:spPr>
            <a:xfrm>
              <a:off x="7382622" y="3757119"/>
              <a:ext cx="578430" cy="276999"/>
            </a:xfrm>
            <a:prstGeom prst="rect">
              <a:avLst/>
            </a:prstGeom>
            <a:noFill/>
          </p:spPr>
          <p:txBody>
            <a:bodyPr wrap="square" rtlCol="0">
              <a:spAutoFit/>
            </a:bodyPr>
            <a:lstStyle/>
            <a:p>
              <a:pPr algn="ctr"/>
              <a:r>
                <a:rPr lang="fr-FR" sz="1200" dirty="0">
                  <a:solidFill>
                    <a:srgbClr val="FF0000"/>
                  </a:solidFill>
                </a:rPr>
                <a:t>NON</a:t>
              </a:r>
            </a:p>
          </p:txBody>
        </p:sp>
        <p:cxnSp>
          <p:nvCxnSpPr>
            <p:cNvPr id="199" name="Connecteur droit 198">
              <a:extLst>
                <a:ext uri="{FF2B5EF4-FFF2-40B4-BE49-F238E27FC236}">
                  <a16:creationId xmlns:a16="http://schemas.microsoft.com/office/drawing/2014/main" id="{6BF50A96-D79B-40AB-BC48-FA3D2C45CC9E}"/>
                </a:ext>
              </a:extLst>
            </p:cNvPr>
            <p:cNvCxnSpPr>
              <a:cxnSpLocks/>
            </p:cNvCxnSpPr>
            <p:nvPr/>
          </p:nvCxnSpPr>
          <p:spPr>
            <a:xfrm flipV="1">
              <a:off x="7662453" y="3414565"/>
              <a:ext cx="0" cy="367494"/>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027CDB68-4899-4044-86E1-B2576658B5B0}"/>
                </a:ext>
              </a:extLst>
            </p:cNvPr>
            <p:cNvCxnSpPr>
              <a:cxnSpLocks/>
            </p:cNvCxnSpPr>
            <p:nvPr/>
          </p:nvCxnSpPr>
          <p:spPr>
            <a:xfrm>
              <a:off x="6141306" y="2978519"/>
              <a:ext cx="0" cy="723012"/>
            </a:xfrm>
            <a:prstGeom prst="straightConnector1">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93CFC611-C916-4D53-A420-B228E5527417}"/>
                </a:ext>
              </a:extLst>
            </p:cNvPr>
            <p:cNvCxnSpPr>
              <a:cxnSpLocks/>
            </p:cNvCxnSpPr>
            <p:nvPr/>
          </p:nvCxnSpPr>
          <p:spPr>
            <a:xfrm>
              <a:off x="6141306" y="2977273"/>
              <a:ext cx="1145654" cy="0"/>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sp>
          <p:nvSpPr>
            <p:cNvPr id="213" name="Rectangle : coins arrondis 212">
              <a:extLst>
                <a:ext uri="{FF2B5EF4-FFF2-40B4-BE49-F238E27FC236}">
                  <a16:creationId xmlns:a16="http://schemas.microsoft.com/office/drawing/2014/main" id="{2EBBF39E-911E-4BE7-BCED-F4C34233E9AD}"/>
                </a:ext>
              </a:extLst>
            </p:cNvPr>
            <p:cNvSpPr/>
            <p:nvPr/>
          </p:nvSpPr>
          <p:spPr>
            <a:xfrm>
              <a:off x="9584655" y="3797332"/>
              <a:ext cx="1323273" cy="1044244"/>
            </a:xfrm>
            <a:prstGeom prst="roundRect">
              <a:avLst/>
            </a:prstGeom>
            <a:solidFill>
              <a:srgbClr val="FF3788"/>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4" name="ZoneTexte 213">
              <a:extLst>
                <a:ext uri="{FF2B5EF4-FFF2-40B4-BE49-F238E27FC236}">
                  <a16:creationId xmlns:a16="http://schemas.microsoft.com/office/drawing/2014/main" id="{7912C757-4540-43E5-BCBC-E8C86D3CD97E}"/>
                </a:ext>
              </a:extLst>
            </p:cNvPr>
            <p:cNvSpPr txBox="1"/>
            <p:nvPr/>
          </p:nvSpPr>
          <p:spPr>
            <a:xfrm>
              <a:off x="9531539" y="4033936"/>
              <a:ext cx="1429504" cy="630942"/>
            </a:xfrm>
            <a:prstGeom prst="rect">
              <a:avLst/>
            </a:prstGeom>
            <a:noFill/>
          </p:spPr>
          <p:txBody>
            <a:bodyPr wrap="square" rtlCol="0">
              <a:spAutoFit/>
            </a:bodyPr>
            <a:lstStyle/>
            <a:p>
              <a:pPr algn="ctr"/>
              <a:r>
                <a:rPr lang="fr-FR" sz="700" b="1" dirty="0">
                  <a:solidFill>
                    <a:schemeClr val="bg1"/>
                  </a:solidFill>
                  <a:latin typeface="Montserrat" panose="00000500000000000000" pitchFamily="50" charset="0"/>
                </a:rPr>
                <a:t>Renvoie ver le site adulte l’autorisation et la date d’expiration de la session du visiteur</a:t>
              </a:r>
            </a:p>
            <a:p>
              <a:pPr algn="ctr"/>
              <a:r>
                <a:rPr lang="fr-FR" sz="700" b="1" dirty="0">
                  <a:solidFill>
                    <a:schemeClr val="bg1"/>
                  </a:solidFill>
                  <a:latin typeface="Montserrat" panose="00000500000000000000" pitchFamily="50" charset="0"/>
                </a:rPr>
                <a:t>(sur une URL paramétrée)</a:t>
              </a:r>
            </a:p>
          </p:txBody>
        </p:sp>
        <p:cxnSp>
          <p:nvCxnSpPr>
            <p:cNvPr id="215" name="Connecteur droit avec flèche 214">
              <a:extLst>
                <a:ext uri="{FF2B5EF4-FFF2-40B4-BE49-F238E27FC236}">
                  <a16:creationId xmlns:a16="http://schemas.microsoft.com/office/drawing/2014/main" id="{D8089651-2375-4579-B11F-2D39737C9384}"/>
                </a:ext>
              </a:extLst>
            </p:cNvPr>
            <p:cNvCxnSpPr>
              <a:cxnSpLocks/>
            </p:cNvCxnSpPr>
            <p:nvPr/>
          </p:nvCxnSpPr>
          <p:spPr>
            <a:xfrm>
              <a:off x="10917667" y="4352176"/>
              <a:ext cx="290806" cy="0"/>
            </a:xfrm>
            <a:prstGeom prst="straightConnector1">
              <a:avLst/>
            </a:prstGeom>
            <a:ln>
              <a:solidFill>
                <a:srgbClr val="343B3F"/>
              </a:solidFill>
              <a:tailEnd type="none"/>
            </a:ln>
          </p:spPr>
          <p:style>
            <a:lnRef idx="1">
              <a:schemeClr val="accent1"/>
            </a:lnRef>
            <a:fillRef idx="0">
              <a:schemeClr val="accent1"/>
            </a:fillRef>
            <a:effectRef idx="0">
              <a:schemeClr val="accent1"/>
            </a:effectRef>
            <a:fontRef idx="minor">
              <a:schemeClr val="tx1"/>
            </a:fontRef>
          </p:style>
        </p:cxnSp>
        <p:sp>
          <p:nvSpPr>
            <p:cNvPr id="216" name="Ellipse 215">
              <a:extLst>
                <a:ext uri="{FF2B5EF4-FFF2-40B4-BE49-F238E27FC236}">
                  <a16:creationId xmlns:a16="http://schemas.microsoft.com/office/drawing/2014/main" id="{3C664D09-B7B3-40C9-8C48-81B880DC2D4C}"/>
                </a:ext>
              </a:extLst>
            </p:cNvPr>
            <p:cNvSpPr/>
            <p:nvPr/>
          </p:nvSpPr>
          <p:spPr>
            <a:xfrm>
              <a:off x="11089816" y="4131945"/>
              <a:ext cx="451544" cy="451544"/>
            </a:xfrm>
            <a:prstGeom prst="ellipse">
              <a:avLst/>
            </a:prstGeom>
            <a:solidFill>
              <a:srgbClr val="FF3788"/>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ZoneTexte 216">
              <a:extLst>
                <a:ext uri="{FF2B5EF4-FFF2-40B4-BE49-F238E27FC236}">
                  <a16:creationId xmlns:a16="http://schemas.microsoft.com/office/drawing/2014/main" id="{7B54C5AF-CD88-4519-B1D5-C504E4E6ECD4}"/>
                </a:ext>
              </a:extLst>
            </p:cNvPr>
            <p:cNvSpPr txBox="1"/>
            <p:nvPr/>
          </p:nvSpPr>
          <p:spPr>
            <a:xfrm>
              <a:off x="11029256" y="4264869"/>
              <a:ext cx="576206" cy="200055"/>
            </a:xfrm>
            <a:prstGeom prst="rect">
              <a:avLst/>
            </a:prstGeom>
            <a:noFill/>
          </p:spPr>
          <p:txBody>
            <a:bodyPr wrap="square" rtlCol="0">
              <a:spAutoFit/>
            </a:bodyPr>
            <a:lstStyle/>
            <a:p>
              <a:pPr algn="ctr"/>
              <a:r>
                <a:rPr lang="fr-FR" sz="700" b="1" dirty="0">
                  <a:solidFill>
                    <a:schemeClr val="bg1"/>
                  </a:solidFill>
                  <a:latin typeface="Montserrat" panose="00000500000000000000" pitchFamily="50" charset="0"/>
                </a:rPr>
                <a:t>Validé ?</a:t>
              </a:r>
            </a:p>
          </p:txBody>
        </p:sp>
        <p:sp>
          <p:nvSpPr>
            <p:cNvPr id="219" name="ZoneTexte 218">
              <a:extLst>
                <a:ext uri="{FF2B5EF4-FFF2-40B4-BE49-F238E27FC236}">
                  <a16:creationId xmlns:a16="http://schemas.microsoft.com/office/drawing/2014/main" id="{B5CF959C-C2D1-4AA0-82FE-2DC3724B4556}"/>
                </a:ext>
              </a:extLst>
            </p:cNvPr>
            <p:cNvSpPr txBox="1"/>
            <p:nvPr/>
          </p:nvSpPr>
          <p:spPr>
            <a:xfrm>
              <a:off x="11026373" y="3558871"/>
              <a:ext cx="578430" cy="276999"/>
            </a:xfrm>
            <a:prstGeom prst="rect">
              <a:avLst/>
            </a:prstGeom>
            <a:noFill/>
          </p:spPr>
          <p:txBody>
            <a:bodyPr wrap="square" rtlCol="0">
              <a:spAutoFit/>
            </a:bodyPr>
            <a:lstStyle/>
            <a:p>
              <a:pPr algn="ctr"/>
              <a:r>
                <a:rPr lang="fr-FR" sz="1200" dirty="0">
                  <a:solidFill>
                    <a:srgbClr val="00CC5C"/>
                  </a:solidFill>
                </a:rPr>
                <a:t>OUI</a:t>
              </a:r>
            </a:p>
          </p:txBody>
        </p:sp>
        <p:grpSp>
          <p:nvGrpSpPr>
            <p:cNvPr id="231" name="Groupe 230">
              <a:extLst>
                <a:ext uri="{FF2B5EF4-FFF2-40B4-BE49-F238E27FC236}">
                  <a16:creationId xmlns:a16="http://schemas.microsoft.com/office/drawing/2014/main" id="{3526595D-B755-4EBD-86F9-93BB3EDA6841}"/>
                </a:ext>
              </a:extLst>
            </p:cNvPr>
            <p:cNvGrpSpPr/>
            <p:nvPr/>
          </p:nvGrpSpPr>
          <p:grpSpPr>
            <a:xfrm>
              <a:off x="10600836" y="2037980"/>
              <a:ext cx="1429504" cy="1044244"/>
              <a:chOff x="10826739" y="1063746"/>
              <a:chExt cx="1429504" cy="1044244"/>
            </a:xfrm>
          </p:grpSpPr>
          <p:sp>
            <p:nvSpPr>
              <p:cNvPr id="221" name="Rectangle : coins arrondis 220">
                <a:extLst>
                  <a:ext uri="{FF2B5EF4-FFF2-40B4-BE49-F238E27FC236}">
                    <a16:creationId xmlns:a16="http://schemas.microsoft.com/office/drawing/2014/main" id="{287DF00C-C86C-440C-A477-7F9C99974A5A}"/>
                  </a:ext>
                </a:extLst>
              </p:cNvPr>
              <p:cNvSpPr/>
              <p:nvPr/>
            </p:nvSpPr>
            <p:spPr>
              <a:xfrm>
                <a:off x="10879855" y="1063746"/>
                <a:ext cx="1323273" cy="1044244"/>
              </a:xfrm>
              <a:prstGeom prst="roundRect">
                <a:avLst/>
              </a:prstGeom>
              <a:solidFill>
                <a:srgbClr val="FF3788"/>
              </a:solidFill>
              <a:ln>
                <a:solidFill>
                  <a:srgbClr val="343B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ZoneTexte 221">
                <a:extLst>
                  <a:ext uri="{FF2B5EF4-FFF2-40B4-BE49-F238E27FC236}">
                    <a16:creationId xmlns:a16="http://schemas.microsoft.com/office/drawing/2014/main" id="{D55847F1-8F4C-4783-A57B-6A75C1597940}"/>
                  </a:ext>
                </a:extLst>
              </p:cNvPr>
              <p:cNvSpPr txBox="1"/>
              <p:nvPr/>
            </p:nvSpPr>
            <p:spPr>
              <a:xfrm>
                <a:off x="10826739" y="1353102"/>
                <a:ext cx="1429504" cy="523220"/>
              </a:xfrm>
              <a:prstGeom prst="rect">
                <a:avLst/>
              </a:prstGeom>
              <a:noFill/>
            </p:spPr>
            <p:txBody>
              <a:bodyPr wrap="square" rtlCol="0">
                <a:spAutoFit/>
              </a:bodyPr>
              <a:lstStyle/>
              <a:p>
                <a:pPr algn="ctr"/>
                <a:r>
                  <a:rPr lang="fr-FR" sz="700" b="1" dirty="0">
                    <a:solidFill>
                      <a:schemeClr val="bg1"/>
                    </a:solidFill>
                    <a:latin typeface="Montserrat" panose="00000500000000000000" pitchFamily="50" charset="0"/>
                  </a:rPr>
                  <a:t>Création de la session / cookie / autre en fonction de la date d’expiration fournie</a:t>
                </a:r>
              </a:p>
            </p:txBody>
          </p:sp>
        </p:grpSp>
        <p:sp>
          <p:nvSpPr>
            <p:cNvPr id="224" name="ZoneTexte 223">
              <a:extLst>
                <a:ext uri="{FF2B5EF4-FFF2-40B4-BE49-F238E27FC236}">
                  <a16:creationId xmlns:a16="http://schemas.microsoft.com/office/drawing/2014/main" id="{A9156DA1-3FB3-4A04-A49C-45C4CA4AAE99}"/>
                </a:ext>
              </a:extLst>
            </p:cNvPr>
            <p:cNvSpPr txBox="1"/>
            <p:nvPr/>
          </p:nvSpPr>
          <p:spPr>
            <a:xfrm>
              <a:off x="9236098" y="5794317"/>
              <a:ext cx="1987133" cy="523220"/>
            </a:xfrm>
            <a:prstGeom prst="rect">
              <a:avLst/>
            </a:prstGeom>
            <a:noFill/>
          </p:spPr>
          <p:txBody>
            <a:bodyPr wrap="square" rtlCol="0">
              <a:spAutoFit/>
            </a:bodyPr>
            <a:lstStyle/>
            <a:p>
              <a:pPr algn="ctr"/>
              <a:r>
                <a:rPr lang="fr-FR" sz="700" b="1" dirty="0">
                  <a:solidFill>
                    <a:schemeClr val="bg1">
                      <a:lumMod val="75000"/>
                    </a:schemeClr>
                  </a:solidFill>
                  <a:latin typeface="Montserrat" panose="00000500000000000000" pitchFamily="50" charset="0"/>
                </a:rPr>
                <a:t>Vérification que les données envoyées sur l’url de retour sont conformes</a:t>
              </a:r>
            </a:p>
            <a:p>
              <a:pPr algn="ctr"/>
              <a:r>
                <a:rPr lang="fr-FR" sz="700" b="1" dirty="0">
                  <a:solidFill>
                    <a:schemeClr val="bg1">
                      <a:lumMod val="75000"/>
                    </a:schemeClr>
                  </a:solidFill>
                  <a:latin typeface="Montserrat" panose="00000500000000000000" pitchFamily="50" charset="0"/>
                </a:rPr>
                <a:t>(L’url de retour est à protéger :</a:t>
              </a:r>
            </a:p>
            <a:p>
              <a:pPr algn="ctr"/>
              <a:r>
                <a:rPr lang="fr-FR" sz="700" b="1" dirty="0">
                  <a:solidFill>
                    <a:schemeClr val="bg1">
                      <a:lumMod val="75000"/>
                    </a:schemeClr>
                  </a:solidFill>
                  <a:latin typeface="Montserrat" panose="00000500000000000000" pitchFamily="50" charset="0"/>
                </a:rPr>
                <a:t> iP, token ou autre)</a:t>
              </a:r>
            </a:p>
          </p:txBody>
        </p:sp>
        <p:cxnSp>
          <p:nvCxnSpPr>
            <p:cNvPr id="225" name="Connecteur droit 224">
              <a:extLst>
                <a:ext uri="{FF2B5EF4-FFF2-40B4-BE49-F238E27FC236}">
                  <a16:creationId xmlns:a16="http://schemas.microsoft.com/office/drawing/2014/main" id="{1BBFD8D3-1BAD-4C77-88C6-A62BE37FD9CA}"/>
                </a:ext>
              </a:extLst>
            </p:cNvPr>
            <p:cNvCxnSpPr>
              <a:cxnSpLocks/>
            </p:cNvCxnSpPr>
            <p:nvPr/>
          </p:nvCxnSpPr>
          <p:spPr>
            <a:xfrm>
              <a:off x="10220345" y="4980891"/>
              <a:ext cx="0" cy="714095"/>
            </a:xfrm>
            <a:prstGeom prst="line">
              <a:avLst/>
            </a:prstGeom>
            <a:ln>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C9CE8A43-34D2-43F0-B68B-944F616D7A0C}"/>
                </a:ext>
              </a:extLst>
            </p:cNvPr>
            <p:cNvCxnSpPr>
              <a:cxnSpLocks/>
            </p:cNvCxnSpPr>
            <p:nvPr/>
          </p:nvCxnSpPr>
          <p:spPr>
            <a:xfrm flipV="1">
              <a:off x="11315588" y="3099882"/>
              <a:ext cx="0" cy="475615"/>
            </a:xfrm>
            <a:prstGeom prst="line">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6A1CA181-8F7E-4AED-911A-D20C03A85839}"/>
                </a:ext>
              </a:extLst>
            </p:cNvPr>
            <p:cNvCxnSpPr>
              <a:cxnSpLocks/>
            </p:cNvCxnSpPr>
            <p:nvPr/>
          </p:nvCxnSpPr>
          <p:spPr>
            <a:xfrm flipV="1">
              <a:off x="11315588" y="1570340"/>
              <a:ext cx="0" cy="475615"/>
            </a:xfrm>
            <a:prstGeom prst="line">
              <a:avLst/>
            </a:prstGeom>
            <a:ln>
              <a:solidFill>
                <a:srgbClr val="343B3F"/>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A29DFBED-4047-44C1-8EEA-90271C455C03}"/>
                </a:ext>
              </a:extLst>
            </p:cNvPr>
            <p:cNvCxnSpPr>
              <a:cxnSpLocks/>
            </p:cNvCxnSpPr>
            <p:nvPr/>
          </p:nvCxnSpPr>
          <p:spPr>
            <a:xfrm flipH="1">
              <a:off x="5429349" y="1575112"/>
              <a:ext cx="5886239" cy="0"/>
            </a:xfrm>
            <a:prstGeom prst="line">
              <a:avLst/>
            </a:prstGeom>
            <a:ln>
              <a:solidFill>
                <a:srgbClr val="343B3F"/>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624D6EA8-2621-42C0-9C34-D1959DF0C1E4}"/>
                </a:ext>
              </a:extLst>
            </p:cNvPr>
            <p:cNvCxnSpPr>
              <a:cxnSpLocks/>
            </p:cNvCxnSpPr>
            <p:nvPr/>
          </p:nvCxnSpPr>
          <p:spPr>
            <a:xfrm flipH="1">
              <a:off x="2404616" y="1571323"/>
              <a:ext cx="2235365" cy="0"/>
            </a:xfrm>
            <a:prstGeom prst="line">
              <a:avLst/>
            </a:prstGeom>
            <a:ln>
              <a:solidFill>
                <a:srgbClr val="343B3F"/>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63" name="Image 262">
              <a:extLst>
                <a:ext uri="{FF2B5EF4-FFF2-40B4-BE49-F238E27FC236}">
                  <a16:creationId xmlns:a16="http://schemas.microsoft.com/office/drawing/2014/main" id="{6CECF080-17ED-43D2-A4F8-04D6CF014EF8}"/>
                </a:ext>
              </a:extLst>
            </p:cNvPr>
            <p:cNvPicPr>
              <a:picLocks noChangeAspect="1"/>
            </p:cNvPicPr>
            <p:nvPr/>
          </p:nvPicPr>
          <p:blipFill>
            <a:blip r:embed="rId5"/>
            <a:stretch>
              <a:fillRect/>
            </a:stretch>
          </p:blipFill>
          <p:spPr>
            <a:xfrm>
              <a:off x="4659436" y="3710323"/>
              <a:ext cx="807195" cy="1270165"/>
            </a:xfrm>
            <a:prstGeom prst="rect">
              <a:avLst/>
            </a:prstGeom>
          </p:spPr>
        </p:pic>
        <p:pic>
          <p:nvPicPr>
            <p:cNvPr id="265" name="Image 264">
              <a:extLst>
                <a:ext uri="{FF2B5EF4-FFF2-40B4-BE49-F238E27FC236}">
                  <a16:creationId xmlns:a16="http://schemas.microsoft.com/office/drawing/2014/main" id="{AEE212B0-9D4B-45DA-9408-FC0151D45E61}"/>
                </a:ext>
              </a:extLst>
            </p:cNvPr>
            <p:cNvPicPr>
              <a:picLocks noChangeAspect="1"/>
            </p:cNvPicPr>
            <p:nvPr/>
          </p:nvPicPr>
          <p:blipFill>
            <a:blip r:embed="rId6"/>
            <a:stretch>
              <a:fillRect/>
            </a:stretch>
          </p:blipFill>
          <p:spPr>
            <a:xfrm>
              <a:off x="5579963" y="3719022"/>
              <a:ext cx="807195" cy="1270165"/>
            </a:xfrm>
            <a:prstGeom prst="rect">
              <a:avLst/>
            </a:prstGeom>
          </p:spPr>
        </p:pic>
        <p:pic>
          <p:nvPicPr>
            <p:cNvPr id="267" name="Image 266">
              <a:extLst>
                <a:ext uri="{FF2B5EF4-FFF2-40B4-BE49-F238E27FC236}">
                  <a16:creationId xmlns:a16="http://schemas.microsoft.com/office/drawing/2014/main" id="{C4A85F03-114D-44BD-B7CF-8E7A31D06F63}"/>
                </a:ext>
              </a:extLst>
            </p:cNvPr>
            <p:cNvPicPr>
              <a:picLocks noChangeAspect="1"/>
            </p:cNvPicPr>
            <p:nvPr/>
          </p:nvPicPr>
          <p:blipFill>
            <a:blip r:embed="rId7"/>
            <a:stretch>
              <a:fillRect/>
            </a:stretch>
          </p:blipFill>
          <p:spPr>
            <a:xfrm>
              <a:off x="6500526" y="3706441"/>
              <a:ext cx="807195" cy="1270165"/>
            </a:xfrm>
            <a:prstGeom prst="rect">
              <a:avLst/>
            </a:prstGeom>
          </p:spPr>
        </p:pic>
        <p:pic>
          <p:nvPicPr>
            <p:cNvPr id="271" name="Image 270">
              <a:extLst>
                <a:ext uri="{FF2B5EF4-FFF2-40B4-BE49-F238E27FC236}">
                  <a16:creationId xmlns:a16="http://schemas.microsoft.com/office/drawing/2014/main" id="{0B1E4AC7-7B46-46AE-B435-7C7EFD34FEEA}"/>
                </a:ext>
              </a:extLst>
            </p:cNvPr>
            <p:cNvPicPr>
              <a:picLocks noChangeAspect="1"/>
            </p:cNvPicPr>
            <p:nvPr/>
          </p:nvPicPr>
          <p:blipFill>
            <a:blip r:embed="rId8"/>
            <a:stretch>
              <a:fillRect/>
            </a:stretch>
          </p:blipFill>
          <p:spPr>
            <a:xfrm>
              <a:off x="7270334" y="2359927"/>
              <a:ext cx="807195" cy="1270165"/>
            </a:xfrm>
            <a:prstGeom prst="rect">
              <a:avLst/>
            </a:prstGeom>
          </p:spPr>
        </p:pic>
        <p:pic>
          <p:nvPicPr>
            <p:cNvPr id="269" name="Image 268">
              <a:extLst>
                <a:ext uri="{FF2B5EF4-FFF2-40B4-BE49-F238E27FC236}">
                  <a16:creationId xmlns:a16="http://schemas.microsoft.com/office/drawing/2014/main" id="{BC8EAF00-67C6-4E42-A8C1-6B3C75558253}"/>
                </a:ext>
              </a:extLst>
            </p:cNvPr>
            <p:cNvPicPr>
              <a:picLocks noChangeAspect="1"/>
            </p:cNvPicPr>
            <p:nvPr/>
          </p:nvPicPr>
          <p:blipFill>
            <a:blip r:embed="rId9"/>
            <a:stretch>
              <a:fillRect/>
            </a:stretch>
          </p:blipFill>
          <p:spPr>
            <a:xfrm>
              <a:off x="8617760" y="3706441"/>
              <a:ext cx="807195" cy="1270165"/>
            </a:xfrm>
            <a:prstGeom prst="rect">
              <a:avLst/>
            </a:prstGeom>
          </p:spPr>
        </p:pic>
        <p:pic>
          <p:nvPicPr>
            <p:cNvPr id="273" name="Image 272">
              <a:extLst>
                <a:ext uri="{FF2B5EF4-FFF2-40B4-BE49-F238E27FC236}">
                  <a16:creationId xmlns:a16="http://schemas.microsoft.com/office/drawing/2014/main" id="{DC598B86-187A-4F4A-9C10-77C5BF58AE25}"/>
                </a:ext>
              </a:extLst>
            </p:cNvPr>
            <p:cNvPicPr>
              <a:picLocks noChangeAspect="1"/>
            </p:cNvPicPr>
            <p:nvPr/>
          </p:nvPicPr>
          <p:blipFill>
            <a:blip r:embed="rId10"/>
            <a:stretch>
              <a:fillRect/>
            </a:stretch>
          </p:blipFill>
          <p:spPr>
            <a:xfrm>
              <a:off x="4656398" y="1029152"/>
              <a:ext cx="807195" cy="1270165"/>
            </a:xfrm>
            <a:prstGeom prst="rect">
              <a:avLst/>
            </a:prstGeom>
          </p:spPr>
        </p:pic>
        <p:cxnSp>
          <p:nvCxnSpPr>
            <p:cNvPr id="274" name="Connecteur droit avec flèche 273">
              <a:extLst>
                <a:ext uri="{FF2B5EF4-FFF2-40B4-BE49-F238E27FC236}">
                  <a16:creationId xmlns:a16="http://schemas.microsoft.com/office/drawing/2014/main" id="{6E1CF865-7634-4B3C-981B-B3B23BD2B15B}"/>
                </a:ext>
              </a:extLst>
            </p:cNvPr>
            <p:cNvCxnSpPr>
              <a:cxnSpLocks/>
            </p:cNvCxnSpPr>
            <p:nvPr/>
          </p:nvCxnSpPr>
          <p:spPr>
            <a:xfrm>
              <a:off x="8041385" y="2977273"/>
              <a:ext cx="582626" cy="0"/>
            </a:xfrm>
            <a:prstGeom prst="straightConnector1">
              <a:avLst/>
            </a:prstGeom>
            <a:ln>
              <a:solidFill>
                <a:srgbClr val="343B3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E6038DCA-B37C-4481-A3C3-85C03B7DF238}"/>
                </a:ext>
              </a:extLst>
            </p:cNvPr>
            <p:cNvCxnSpPr>
              <a:cxnSpLocks/>
            </p:cNvCxnSpPr>
            <p:nvPr/>
          </p:nvCxnSpPr>
          <p:spPr>
            <a:xfrm>
              <a:off x="5854620" y="1984597"/>
              <a:ext cx="3166737" cy="0"/>
            </a:xfrm>
            <a:prstGeom prst="line">
              <a:avLst/>
            </a:prstGeom>
            <a:ln>
              <a:solidFill>
                <a:srgbClr val="343B3F"/>
              </a:solidFill>
              <a:prstDash val="dash"/>
            </a:ln>
          </p:spPr>
          <p:style>
            <a:lnRef idx="1">
              <a:schemeClr val="accent1"/>
            </a:lnRef>
            <a:fillRef idx="0">
              <a:schemeClr val="accent1"/>
            </a:fillRef>
            <a:effectRef idx="0">
              <a:schemeClr val="accent1"/>
            </a:effectRef>
            <a:fontRef idx="minor">
              <a:schemeClr val="tx1"/>
            </a:fontRef>
          </p:style>
        </p:cxnSp>
        <p:cxnSp>
          <p:nvCxnSpPr>
            <p:cNvPr id="280" name="Connecteur droit avec flèche 279">
              <a:extLst>
                <a:ext uri="{FF2B5EF4-FFF2-40B4-BE49-F238E27FC236}">
                  <a16:creationId xmlns:a16="http://schemas.microsoft.com/office/drawing/2014/main" id="{B2BA98C5-38AC-4CE7-A25C-8093B6AF407F}"/>
                </a:ext>
              </a:extLst>
            </p:cNvPr>
            <p:cNvCxnSpPr>
              <a:cxnSpLocks/>
            </p:cNvCxnSpPr>
            <p:nvPr/>
          </p:nvCxnSpPr>
          <p:spPr>
            <a:xfrm>
              <a:off x="9030599" y="1984597"/>
              <a:ext cx="0" cy="342739"/>
            </a:xfrm>
            <a:prstGeom prst="straightConnector1">
              <a:avLst/>
            </a:prstGeom>
            <a:ln>
              <a:solidFill>
                <a:srgbClr val="343B3F"/>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19378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4971</TotalTime>
  <Words>1555</Words>
  <Application>Microsoft Office PowerPoint</Application>
  <PresentationFormat>Grand écran</PresentationFormat>
  <Paragraphs>276</Paragraphs>
  <Slides>23</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Calibri Light</vt:lpstr>
      <vt:lpstr>Montserrat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Alexandre Guillo</dc:creator>
  <cp:lastModifiedBy>Alexandre Guillo</cp:lastModifiedBy>
  <cp:revision>228</cp:revision>
  <dcterms:created xsi:type="dcterms:W3CDTF">2021-04-02T08:05:00Z</dcterms:created>
  <dcterms:modified xsi:type="dcterms:W3CDTF">2021-07-20T10:55:38Z</dcterms:modified>
</cp:coreProperties>
</file>