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5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74A0C-FAAF-48BD-895B-22EF891D01E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9D89B0-F5EC-4924-9427-E35F41B59EFA}" type="pres">
      <dgm:prSet presAssocID="{C0C74A0C-FAAF-48BD-895B-22EF891D01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B34D8522-F11D-4DFD-9A1B-9979A7701CC0}" type="presOf" srcId="{C0C74A0C-FAAF-48BD-895B-22EF891D01E3}" destId="{769D89B0-F5EC-4924-9427-E35F41B59EFA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4A05-10BE-FAFA-3DDE-CA4D9A13F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155C2-E155-7BB6-F136-9AAAD263A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D70BE-EB4D-6324-AC9F-A6F86D90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5B6-A4BD-417B-B867-18E00FEE7E6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BFAEB-B358-36E9-7015-C825E602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6128-DEFB-FC4E-9145-A2E0E1F4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F8C-01DE-484E-A210-36D84212A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97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D39A-BD33-D2F9-3B15-1B016E1D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DFF3F-0AB9-7707-08B8-B10C9F338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029F-F7B3-769D-3498-9759F255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5B6-A4BD-417B-B867-18E00FEE7E6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5B16-08C1-DA5D-872E-A2503109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BE54-02ED-B9DC-9213-61E5C23F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F8C-01DE-484E-A210-36D84212A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44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273E9-0038-666C-B3BC-2F095B517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25C0C-80F6-BC38-02F6-0D13904E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688AC-04BE-C8CF-C0F4-3AEF4168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5B6-A4BD-417B-B867-18E00FEE7E6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1EC8-C3DD-5407-0540-42D1CD30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AA69D-B84D-FAAA-DCA7-33812603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F8C-01DE-484E-A210-36D84212A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3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28E2-E65E-798A-E2D1-0FA1EA7C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D74D-A789-8C8B-1F7B-6070A2EA3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58380-928B-0186-BD6D-6D80579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5B6-A4BD-417B-B867-18E00FEE7E6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FC7EC-E6BA-1A2D-366F-6F76CF6D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5747-7569-63A4-EA82-70821C18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F8C-01DE-484E-A210-36D84212A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03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4447-63A5-3463-C971-4F57BAD3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4E2D-00DF-25E3-292D-98EF87D1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D105-6764-F5D4-937A-D71FFD74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5B6-A4BD-417B-B867-18E00FEE7E6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21378-F720-F4FB-6778-DCD7E2DB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C1EB-9172-58C3-D316-4489DCC2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F8C-01DE-484E-A210-36D84212A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2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3DFB-B935-12E3-680C-D0EF5BAE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7698-C6CF-B3AE-BFB3-1E79E6E67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FE5CC-10F0-D97C-2FCC-2972C8F5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740E9-A085-983B-7171-C2DAAA22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5B6-A4BD-417B-B867-18E00FEE7E6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B6093-2130-3895-0C0B-480D8073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D518D-A48B-70E9-6A78-7F7E7E0D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F8C-01DE-484E-A210-36D84212A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05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A568-4F1B-2900-D49D-CFA1EA0A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6601C-7F38-DEB3-0805-1F13F2D7B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913D1-028A-9F69-EC13-FF7896381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3D858-28A4-CEE3-2FE8-EF0E7B020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2D184-741B-D050-63F7-C51A47574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13BE7-A8A2-72CD-61B0-FD8FF4F8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5B6-A4BD-417B-B867-18E00FEE7E6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28789-EC96-1822-0155-75CB5D1A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F2D41-DAF4-FBCD-E7F6-B8AE710C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F8C-01DE-484E-A210-36D84212A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15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47B3-E831-0D13-49E8-983BAACD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45CE9-3367-F31E-A75F-8488899C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5B6-A4BD-417B-B867-18E00FEE7E6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35A41-1BF2-7538-1572-1C3D768C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6269D-46A2-E5F8-78CD-7F05400E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F8C-01DE-484E-A210-36D84212A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9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7C2DD-72E4-10AD-0346-E38AB33F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5B6-A4BD-417B-B867-18E00FEE7E6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E17A1-D1CC-AE64-40DC-B570BBEF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2517A-9867-8F3F-E54D-38214DCB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F8C-01DE-484E-A210-36D84212A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6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DC1D-AC7D-B4B0-B3B1-32B67B4D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123F-4C69-B5BA-69F9-27451A2CD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0DE3D-84DB-DEDB-8987-13E7AEF86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4BA89-6A47-3B95-EDDC-CD28A3EA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5B6-A4BD-417B-B867-18E00FEE7E6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28AF2-CA65-DBCA-4569-71DE09F8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2C072-DA7F-797B-7150-331E6D83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F8C-01DE-484E-A210-36D84212A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49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386B-537D-F495-EFCE-6F6614E0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B315-129B-63BB-BE10-01EAEDC9E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8D496-8FA3-FD9E-AB13-83B0F8F7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1DA59-1B56-ECBE-5645-B7160D4A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5B6-A4BD-417B-B867-18E00FEE7E6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6468D-9751-980D-348E-101203C7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FEC7B-E0FC-B31F-17D8-7002CA76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F8C-01DE-484E-A210-36D84212A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86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BFF81-756B-AFB9-680B-1D4C39B8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AB7D-0355-5EDC-5CD9-40198074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60536-B12E-0A69-9E3E-D2B58F00D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425B6-A4BD-417B-B867-18E00FEE7E6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30A9-D22D-40E3-7C9A-5EC2B5D29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2B1C-3DFE-D946-6D9E-B5D0CD699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CAF8C-01DE-484E-A210-36D84212A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9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ps.gov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6597-BB85-4D52-9C6D-86FE2237C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8BB94-AEA5-4512-DDA9-2BC5AC4C3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9E76FFC-BDA9-095E-AB2F-C0FD37F57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CDA470-F93B-E8D0-4818-7028E8180442}"/>
              </a:ext>
            </a:extLst>
          </p:cNvPr>
          <p:cNvSpPr txBox="1">
            <a:spLocks/>
          </p:cNvSpPr>
          <p:nvPr/>
        </p:nvSpPr>
        <p:spPr>
          <a:xfrm>
            <a:off x="4744172" y="1711171"/>
            <a:ext cx="7242555" cy="2449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ROAD-ASSIST APPLICATION</a:t>
            </a:r>
            <a:br>
              <a:rPr lang="en-US" sz="8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[MECH !T]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F6D887-3486-0E74-3BC5-004CD0BE4D0A}"/>
              </a:ext>
            </a:extLst>
          </p:cNvPr>
          <p:cNvSpPr txBox="1">
            <a:spLocks/>
          </p:cNvSpPr>
          <p:nvPr/>
        </p:nvSpPr>
        <p:spPr>
          <a:xfrm>
            <a:off x="9264594" y="4831358"/>
            <a:ext cx="2743904" cy="18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members :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C-32 :Harsh A.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Minde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C-22 :Sumit P. Mote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C-26 :Atharva S. Birje</a:t>
            </a:r>
          </a:p>
        </p:txBody>
      </p:sp>
      <p:pic>
        <p:nvPicPr>
          <p:cNvPr id="7" name="Picture 6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B27B419-44B0-57BE-80B3-7E5AF0A3D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6947F0-7FF4-A052-471B-C665BACB5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C4BB07-4C85-F557-5B82-BCAF3E97B128}"/>
              </a:ext>
            </a:extLst>
          </p:cNvPr>
          <p:cNvSpPr txBox="1"/>
          <p:nvPr/>
        </p:nvSpPr>
        <p:spPr>
          <a:xfrm>
            <a:off x="4981546" y="4690960"/>
            <a:ext cx="2948333" cy="872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 THE GUIDANCE OF :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rof. PRAVIN B. HOLE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08019-1378-A42A-1F0D-4F2BB3CACB67}"/>
              </a:ext>
            </a:extLst>
          </p:cNvPr>
          <p:cNvSpPr txBox="1"/>
          <p:nvPr/>
        </p:nvSpPr>
        <p:spPr>
          <a:xfrm>
            <a:off x="4765943" y="269765"/>
            <a:ext cx="443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TERNA</a:t>
            </a:r>
            <a:r>
              <a:rPr lang="en-US" b="1" dirty="0"/>
              <a:t> </a:t>
            </a:r>
            <a:r>
              <a:rPr lang="en-US" b="1" u="sng" dirty="0"/>
              <a:t>ENGINEERING</a:t>
            </a:r>
            <a:r>
              <a:rPr lang="en-US" b="1" dirty="0"/>
              <a:t> </a:t>
            </a:r>
            <a:r>
              <a:rPr lang="en-US" b="1" u="sng" dirty="0"/>
              <a:t>COLLEGE</a:t>
            </a:r>
          </a:p>
          <a:p>
            <a:r>
              <a:rPr lang="en-US" b="1" u="sng" dirty="0"/>
              <a:t>DEPARTMENT</a:t>
            </a:r>
            <a:r>
              <a:rPr lang="en-US" b="1" dirty="0"/>
              <a:t> </a:t>
            </a:r>
            <a:r>
              <a:rPr lang="en-US" b="1" u="sng" dirty="0"/>
              <a:t>OF</a:t>
            </a:r>
            <a:r>
              <a:rPr lang="en-US" b="1" dirty="0"/>
              <a:t> </a:t>
            </a:r>
            <a:r>
              <a:rPr lang="en-US" b="1" u="sng" dirty="0"/>
              <a:t>COMPUTER</a:t>
            </a:r>
            <a:r>
              <a:rPr lang="en-US" b="1" dirty="0"/>
              <a:t> </a:t>
            </a:r>
            <a:r>
              <a:rPr lang="en-US" b="1" u="sng" dirty="0"/>
              <a:t>ENGINEERING</a:t>
            </a:r>
            <a:endParaRPr lang="en-IN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1FECA8-8A09-9C3E-C855-8CB4A0808E18}"/>
              </a:ext>
            </a:extLst>
          </p:cNvPr>
          <p:cNvSpPr txBox="1"/>
          <p:nvPr/>
        </p:nvSpPr>
        <p:spPr>
          <a:xfrm>
            <a:off x="4981546" y="5755541"/>
            <a:ext cx="274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ACADEMIC YEAR: </a:t>
            </a:r>
            <a:r>
              <a:rPr lang="en-US" dirty="0"/>
              <a:t>2023-24</a:t>
            </a:r>
            <a:endParaRPr lang="en-IN" dirty="0"/>
          </a:p>
        </p:txBody>
      </p:sp>
      <p:pic>
        <p:nvPicPr>
          <p:cNvPr id="9" name="Google Shape;32;p1">
            <a:extLst>
              <a:ext uri="{FF2B5EF4-FFF2-40B4-BE49-F238E27FC236}">
                <a16:creationId xmlns:a16="http://schemas.microsoft.com/office/drawing/2014/main" id="{6B334FB8-2FEF-B776-364E-7BB0A45CB9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73" y="639097"/>
            <a:ext cx="2700503" cy="1258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83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B645-22C0-4124-8262-84B825CA9CA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CONCLUSION &amp; FUTURE SCOPE</a:t>
            </a:r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A68DA-44BA-E885-3A5E-D7B3D41B06C7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Franklin Gothic Book" panose="020B0503020102020204" pitchFamily="34" charset="0"/>
              </a:rPr>
              <a:t>CONCLUSION :</a:t>
            </a:r>
          </a:p>
          <a:p>
            <a:pPr marL="0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Franklin Gothic Book" panose="020B0503020102020204" pitchFamily="34" charset="0"/>
              </a:rPr>
              <a:t>The core objective of providing </a:t>
            </a:r>
            <a:r>
              <a:rPr lang="en-US" sz="1800" b="1" dirty="0">
                <a:latin typeface="Franklin Gothic Book" panose="020B0503020102020204" pitchFamily="34" charset="0"/>
              </a:rPr>
              <a:t>efficient and immediate assistance </a:t>
            </a:r>
            <a:r>
              <a:rPr lang="en-US" sz="1800" dirty="0">
                <a:latin typeface="Franklin Gothic Book" panose="020B0503020102020204" pitchFamily="34" charset="0"/>
              </a:rPr>
              <a:t>during vehicle breakdowns has been successfully achieved. Through our app's </a:t>
            </a:r>
            <a:r>
              <a:rPr lang="en-US" sz="1800" b="1" dirty="0">
                <a:latin typeface="Franklin Gothic Book" panose="020B0503020102020204" pitchFamily="34" charset="0"/>
              </a:rPr>
              <a:t>user-friendly interface </a:t>
            </a:r>
            <a:r>
              <a:rPr lang="en-US" sz="1800" dirty="0">
                <a:latin typeface="Franklin Gothic Book" panose="020B0503020102020204" pitchFamily="34" charset="0"/>
              </a:rPr>
              <a:t>, and </a:t>
            </a:r>
            <a:r>
              <a:rPr lang="en-US" sz="1800" b="1" dirty="0">
                <a:latin typeface="Franklin Gothic Book" panose="020B0503020102020204" pitchFamily="34" charset="0"/>
              </a:rPr>
              <a:t>real-time communication capabilities</a:t>
            </a:r>
            <a:r>
              <a:rPr lang="en-US" sz="1800" dirty="0">
                <a:latin typeface="Franklin Gothic Book" panose="020B0503020102020204" pitchFamily="34" charset="0"/>
              </a:rPr>
              <a:t>, we've created a solution that empowers drivers to navigate emergencies with confidence.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latin typeface="Franklin Gothic Book" panose="020B0503020102020204" pitchFamily="34" charset="0"/>
              </a:rPr>
              <a:t>FUTURE SCOPE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Franklin Gothic Book" panose="020B0503020102020204" pitchFamily="34" charset="0"/>
              </a:rPr>
              <a:t>Integration of AI and Predictive Maintenance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Franklin Gothic Book" panose="020B0503020102020204" pitchFamily="34" charset="0"/>
              </a:rPr>
              <a:t>Geographical expansion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Franklin Gothic Book" panose="020B0503020102020204" pitchFamily="34" charset="0"/>
              </a:rPr>
              <a:t>Mechanic ratings and reviews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Franklin Gothic Book" panose="020B0503020102020204" pitchFamily="34" charset="0"/>
              </a:rPr>
              <a:t>Partnerships with service centers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Franklin Gothic Book" panose="020B0503020102020204" pitchFamily="34" charset="0"/>
              </a:rPr>
              <a:t>Incorporation of additional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Franklin Gothic Book" panose="020B0503020102020204" pitchFamily="34" charset="0"/>
              </a:rPr>
              <a:t>Data analytics for insights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591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03D8-8203-823C-73F2-9DE72919EB18}"/>
              </a:ext>
            </a:extLst>
          </p:cNvPr>
          <p:cNvSpPr txBox="1">
            <a:spLocks/>
          </p:cNvSpPr>
          <p:nvPr/>
        </p:nvSpPr>
        <p:spPr>
          <a:xfrm>
            <a:off x="1066800" y="35191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REFERENCE</a:t>
            </a:r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81A7-C11A-1B3A-43CE-69A0B9B46C50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latin typeface="Franklin Gothic Book" panose="020B0503020102020204" pitchFamily="34" charset="0"/>
              </a:rPr>
              <a:t>Research Papers and Articles: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1800" dirty="0">
                <a:latin typeface="Franklin Gothic Book" panose="020B0503020102020204" pitchFamily="34" charset="0"/>
              </a:rPr>
              <a:t>Smith, J. (2020). "Enhancing Roadside Assistance: A Study on Mobile Application Solutions." International Journal of Transportation Studies, 25(3), 215-230.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1800" dirty="0">
                <a:latin typeface="Franklin Gothic Book" panose="020B0503020102020204" pitchFamily="34" charset="0"/>
              </a:rPr>
              <a:t>Patel, A., &amp; Gupta, S. (2019). "Real-time Assistance Apps in Automotive: Current Trends and Future Directions." Journal of Automotive Technology, 10(2), 123-138.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Franklin Gothic Book" panose="020B05030201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latin typeface="Franklin Gothic Book" panose="020B0503020102020204" pitchFamily="34" charset="0"/>
              </a:rPr>
              <a:t>Online Resources: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1800" dirty="0">
                <a:latin typeface="Franklin Gothic Book" panose="020B0503020102020204" pitchFamily="34" charset="0"/>
              </a:rPr>
              <a:t>"Understanding GPS Technology for Location Services." Retrieved from </a:t>
            </a:r>
            <a:r>
              <a:rPr lang="en-US" sz="1800" dirty="0">
                <a:latin typeface="Franklin Gothic Book" panose="020B0503020102020204" pitchFamily="34" charset="0"/>
                <a:hlinkClick r:id="rId2"/>
              </a:rPr>
              <a:t>https://www.gps.gov</a:t>
            </a:r>
            <a:endParaRPr lang="en-US" sz="1800" dirty="0">
              <a:latin typeface="Franklin Gothic Book" panose="020B0503020102020204" pitchFamily="34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1800" dirty="0">
                <a:latin typeface="Franklin Gothic Book" panose="020B0503020102020204" pitchFamily="34" charset="0"/>
              </a:rPr>
              <a:t>“5 Ways Mobile Apps are Transforming the Automotive Industry." Retrieved from https://www.mobiloud.com</a:t>
            </a:r>
            <a:endParaRPr lang="en-IN" sz="18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0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0B5787-99A2-87D5-C180-B831E238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E07991B-134B-7819-125A-9C42CF9FB6E5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i="1">
                <a:solidFill>
                  <a:srgbClr val="FFFFFF"/>
                </a:solidFill>
              </a:rPr>
              <a:t>Thank You !!</a:t>
            </a:r>
            <a:endParaRPr lang="en-US" sz="6600" i="1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13340-DCC9-38F5-8C25-AECF82E33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13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DDFA3C0-7FE3-5FEF-8E65-73439518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latin typeface="Franklin Gothic Book" panose="020B0503020102020204" pitchFamily="34" charset="0"/>
              </a:rPr>
              <a:t>INDEX</a:t>
            </a:r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D463C9-2F7F-2E5E-4501-45EF41E33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Franklin Gothic Book" panose="020B050302010202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Franklin Gothic Book" panose="020B0503020102020204" pitchFamily="34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Franklin Gothic Book" panose="020B0503020102020204" pitchFamily="34" charset="0"/>
              </a:rPr>
              <a:t>PROBLEM STATEMENT &amp; 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Franklin Gothic Book" panose="020B0503020102020204" pitchFamily="34" charset="0"/>
              </a:rPr>
              <a:t>HARDWARE &amp; SOFTWARE USED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Franklin Gothic Book" panose="020B0503020102020204" pitchFamily="34" charset="0"/>
              </a:rPr>
              <a:t>PROJECT 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Franklin Gothic Book" panose="020B0503020102020204" pitchFamily="34" charset="0"/>
              </a:rPr>
              <a:t>CONCLUSION &amp; FUTURE SCOPE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Franklin Gothic Book" panose="020B0503020102020204" pitchFamily="34" charset="0"/>
              </a:rPr>
              <a:t>REFERENCE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16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0FF1F0-50FD-D4F4-A7A2-72765932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latin typeface="Franklin Gothic Book" panose="020B0503020102020204" pitchFamily="34" charset="0"/>
              </a:rPr>
              <a:t>INTRODUCTION</a:t>
            </a:r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100384-67A8-020A-C735-373F5112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The problem we aim to tackle is the 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lack of accessible and immediate assistance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 for drivers when their vehicles encounter issues on the road.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This inconvenience not only causes stress and frustration but also puts drivers safety at risk, especially in unfamiliar areas or during unfavorable weather conditions.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"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Road-Assist App : Mech !t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 " emerges as the solution to this problem.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It is a 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user-friendly mobile application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 that connects drivers in distress with the 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nearest and most affordable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 mechanics in 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real-time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.</a:t>
            </a:r>
            <a:endParaRPr lang="en-IN" sz="18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7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3A70-C8E5-9B9E-DA3B-2EBACFA91AC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ABSTRACT</a:t>
            </a:r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68727-6146-A116-B87E-BA2073A9A851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In today's fast-paced world, road transportation has become an integral part of modern living.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The absence of an 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immediate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 and accessible solution often leaves drivers stranded on the roadside, struggling to find nearby and 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affordable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 mechanics for assistance.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To address this problem, we present "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Road-Assist</a:t>
            </a:r>
            <a:r>
              <a:rPr lang="en-US" sz="1800" b="1" dirty="0">
                <a:solidFill>
                  <a:srgbClr val="374151"/>
                </a:solidFill>
                <a:latin typeface="Franklin Gothic Book" panose="020B0503020102020204" pitchFamily="34" charset="0"/>
              </a:rPr>
              <a:t> : Mech !t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Franklin Gothic Book" panose="020B0503020102020204" pitchFamily="34" charset="0"/>
              </a:rPr>
              <a:t>" an innovative mobile application designed to revolutionize the roadside assistance experience for drivers.</a:t>
            </a:r>
            <a:endParaRPr lang="en-IN" sz="18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99DD-A673-9EB5-294F-C375502766C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LITERATURE REVIEW</a:t>
            </a:r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799C-199A-A18A-E6E9-826F63E08CB8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t">
              <a:spcBef>
                <a:spcPts val="0"/>
              </a:spcBef>
            </a:pPr>
            <a:r>
              <a:rPr lang="en-US" sz="1800" b="1">
                <a:solidFill>
                  <a:srgbClr val="FFFFFF"/>
                </a:solidFill>
                <a:latin typeface="Corbel" panose="020B0503020204020204" pitchFamily="34" charset="0"/>
              </a:rPr>
              <a:t>Sr. No.</a:t>
            </a:r>
            <a:endParaRPr lang="en-IN" sz="1800">
              <a:latin typeface="Arial" panose="020B0604020202020204" pitchFamily="34" charset="0"/>
            </a:endParaRPr>
          </a:p>
          <a:p>
            <a:pPr marL="0" fontAlgn="t">
              <a:spcBef>
                <a:spcPts val="0"/>
              </a:spcBef>
            </a:pPr>
            <a:r>
              <a:rPr lang="en-US" sz="1800" b="1">
                <a:solidFill>
                  <a:srgbClr val="FFFFFF"/>
                </a:solidFill>
                <a:latin typeface="Corbel" panose="020B0503020204020204" pitchFamily="34" charset="0"/>
              </a:rPr>
              <a:t>Project Title</a:t>
            </a:r>
            <a:endParaRPr lang="en-IN" sz="1800">
              <a:latin typeface="Arial" panose="020B0604020202020204" pitchFamily="34" charset="0"/>
            </a:endParaRPr>
          </a:p>
          <a:p>
            <a:pPr marL="0" fontAlgn="t">
              <a:spcBef>
                <a:spcPts val="0"/>
              </a:spcBef>
            </a:pPr>
            <a:r>
              <a:rPr lang="en-US" sz="1800" b="1">
                <a:solidFill>
                  <a:srgbClr val="FFFFFF"/>
                </a:solidFill>
                <a:latin typeface="Corbel" panose="020B0503020204020204" pitchFamily="34" charset="0"/>
              </a:rPr>
              <a:t>Author</a:t>
            </a:r>
            <a:endParaRPr lang="en-IN" sz="1800">
              <a:latin typeface="Arial" panose="020B0604020202020204" pitchFamily="34" charset="0"/>
            </a:endParaRPr>
          </a:p>
          <a:p>
            <a:pPr marL="0" fontAlgn="t">
              <a:spcBef>
                <a:spcPts val="0"/>
              </a:spcBef>
            </a:pPr>
            <a:r>
              <a:rPr lang="en-US" sz="1800" b="1">
                <a:solidFill>
                  <a:srgbClr val="FFFFFF"/>
                </a:solidFill>
                <a:latin typeface="Corbel" panose="020B0503020204020204" pitchFamily="34" charset="0"/>
              </a:rPr>
              <a:t>Publishing date</a:t>
            </a:r>
            <a:endParaRPr lang="en-IN" sz="1800">
              <a:latin typeface="Arial" panose="020B0604020202020204" pitchFamily="34" charset="0"/>
            </a:endParaRPr>
          </a:p>
          <a:p>
            <a:pPr marL="0" fontAlgn="t">
              <a:spcBef>
                <a:spcPts val="0"/>
              </a:spcBef>
            </a:pPr>
            <a:r>
              <a:rPr lang="en-US" sz="1800" b="1">
                <a:solidFill>
                  <a:srgbClr val="FFFFFF"/>
                </a:solidFill>
                <a:latin typeface="Corbel" panose="020B0503020204020204" pitchFamily="34" charset="0"/>
              </a:rPr>
              <a:t>Summary</a:t>
            </a:r>
            <a:endParaRPr lang="en-IN" sz="1800">
              <a:latin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47098F-DF5A-3C2B-0CB0-7EA8867D1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1191"/>
              </p:ext>
            </p:extLst>
          </p:nvPr>
        </p:nvGraphicFramePr>
        <p:xfrm>
          <a:off x="1094585" y="1929659"/>
          <a:ext cx="10058400" cy="2802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46">
                  <a:extLst>
                    <a:ext uri="{9D8B030D-6E8A-4147-A177-3AD203B41FA5}">
                      <a16:colId xmlns:a16="http://schemas.microsoft.com/office/drawing/2014/main" val="4167119442"/>
                    </a:ext>
                  </a:extLst>
                </a:gridCol>
                <a:gridCol w="3198314">
                  <a:extLst>
                    <a:ext uri="{9D8B030D-6E8A-4147-A177-3AD203B41FA5}">
                      <a16:colId xmlns:a16="http://schemas.microsoft.com/office/drawing/2014/main" val="32227775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32338185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2250206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891872169"/>
                    </a:ext>
                  </a:extLst>
                </a:gridCol>
              </a:tblGrid>
              <a:tr h="56394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ranklin Gothic Book" panose="020B0503020102020204" pitchFamily="34" charset="0"/>
                        </a:rPr>
                        <a:t>Sr. No.</a:t>
                      </a:r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Franklin Gothic Book" panose="020B0503020102020204" pitchFamily="34" charset="0"/>
                        </a:rPr>
                        <a:t>Project Title</a:t>
                      </a:r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  <a:p>
                      <a:pPr algn="ctr"/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Franklin Gothic Book" panose="020B0503020102020204" pitchFamily="34" charset="0"/>
                        </a:rPr>
                        <a:t>Author</a:t>
                      </a:r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Franklin Gothic Book" panose="020B0503020102020204" pitchFamily="34" charset="0"/>
                        </a:rPr>
                        <a:t>Publishing Date</a:t>
                      </a:r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Franklin Gothic Book" panose="020B0503020102020204" pitchFamily="34" charset="0"/>
                        </a:rPr>
                        <a:t>Summary</a:t>
                      </a:r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54722"/>
                  </a:ext>
                </a:extLst>
              </a:tr>
              <a:tr h="94750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ranklin Gothic Book" panose="020B0503020102020204" pitchFamily="34" charset="0"/>
                        </a:rPr>
                        <a:t>1.</a:t>
                      </a:r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ranklin Gothic Book" panose="020B0503020102020204" pitchFamily="34" charset="0"/>
                        </a:rPr>
                        <a:t>Enhancing Roadside Assistance:</a:t>
                      </a:r>
                    </a:p>
                    <a:p>
                      <a:r>
                        <a:rPr lang="en-US" sz="1600" dirty="0">
                          <a:latin typeface="Franklin Gothic Book" panose="020B0503020102020204" pitchFamily="34" charset="0"/>
                        </a:rPr>
                        <a:t>A Study on Mobile Application Solutions</a:t>
                      </a:r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ranklin Gothic Book" panose="020B0503020102020204" pitchFamily="34" charset="0"/>
                        </a:rPr>
                        <a:t>Smith, J. </a:t>
                      </a:r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ranklin Gothic Book" panose="020B0503020102020204" pitchFamily="34" charset="0"/>
                        </a:rPr>
                        <a:t>May 202</a:t>
                      </a:r>
                      <a:r>
                        <a:rPr lang="en-US" sz="1600" dirty="0"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ranklin Gothic Book" panose="020B0503020102020204" pitchFamily="34" charset="0"/>
                        </a:rPr>
                        <a:t>Detailed study on app development for road assistance</a:t>
                      </a:r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461232"/>
                  </a:ext>
                </a:extLst>
              </a:tr>
              <a:tr h="127629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ranklin Gothic Book" panose="020B0503020102020204" pitchFamily="34" charset="0"/>
                        </a:rPr>
                        <a:t>2.</a:t>
                      </a:r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ranklin Gothic Book" panose="020B0503020102020204" pitchFamily="34" charset="0"/>
                        </a:rPr>
                        <a:t>Real-time Assistance Apps in Automotive: Current Trends and Future Directions</a:t>
                      </a:r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ranklin Gothic Book" panose="020B0503020102020204" pitchFamily="34" charset="0"/>
                        </a:rPr>
                        <a:t>Patel, A., &amp; </a:t>
                      </a:r>
                    </a:p>
                    <a:p>
                      <a:r>
                        <a:rPr lang="en-US" sz="1600" dirty="0">
                          <a:latin typeface="Franklin Gothic Book" panose="020B0503020102020204" pitchFamily="34" charset="0"/>
                        </a:rPr>
                        <a:t>Gupta, S. </a:t>
                      </a:r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ranklin Gothic Book" panose="020B0503020102020204" pitchFamily="34" charset="0"/>
                        </a:rPr>
                        <a:t>February-2019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ranklin Gothic Book" panose="020B0503020102020204" pitchFamily="34" charset="0"/>
                        </a:rPr>
                        <a:t>Improvising the technology of real time in app development</a:t>
                      </a:r>
                      <a:endParaRPr lang="en-IN" sz="16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4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69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FDE2-FFD8-2756-544B-0CF1EFBA0533}"/>
              </a:ext>
            </a:extLst>
          </p:cNvPr>
          <p:cNvSpPr txBox="1">
            <a:spLocks/>
          </p:cNvSpPr>
          <p:nvPr/>
        </p:nvSpPr>
        <p:spPr>
          <a:xfrm>
            <a:off x="1097280" y="239949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PROBLEM STATEMENT &amp; OBJECTIVE</a:t>
            </a:r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70F8-5769-9565-69B7-A26D00EFBDC1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latin typeface="Franklin Gothic Book" panose="020B0503020102020204" pitchFamily="34" charset="0"/>
              </a:rPr>
              <a:t>PROBLEM STATEMENT :</a:t>
            </a:r>
          </a:p>
          <a:p>
            <a:pPr algn="just">
              <a:lnSpc>
                <a:spcPct val="110000"/>
              </a:lnSpc>
            </a:pPr>
            <a:r>
              <a:rPr lang="en-US" sz="1900" dirty="0">
                <a:latin typeface="Franklin Gothic Book" panose="020B0503020102020204" pitchFamily="34" charset="0"/>
              </a:rPr>
              <a:t>The primary problem is the lack of an </a:t>
            </a:r>
            <a:r>
              <a:rPr lang="en-US" sz="1900" b="1" dirty="0">
                <a:latin typeface="Franklin Gothic Book" panose="020B0503020102020204" pitchFamily="34" charset="0"/>
              </a:rPr>
              <a:t>efficient and immediate solution </a:t>
            </a:r>
            <a:r>
              <a:rPr lang="en-US" sz="1900" dirty="0">
                <a:latin typeface="Franklin Gothic Book" panose="020B0503020102020204" pitchFamily="34" charset="0"/>
              </a:rPr>
              <a:t>for drivers when their vehicles encounter unexpected issues while on the road. This problem is caused by the difficulty in locating nearby and reliable mechanics who can provide timely assistance.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900" b="1" dirty="0">
                <a:latin typeface="Franklin Gothic Book" panose="020B0503020102020204" pitchFamily="34" charset="0"/>
              </a:rPr>
              <a:t>OBJECTIVE :</a:t>
            </a:r>
          </a:p>
          <a:p>
            <a:r>
              <a:rPr lang="en-US" sz="1900" dirty="0">
                <a:latin typeface="Franklin Gothic Book" panose="020B0503020102020204" pitchFamily="34" charset="0"/>
              </a:rPr>
              <a:t>Efficient and timely assistance </a:t>
            </a:r>
          </a:p>
          <a:p>
            <a:r>
              <a:rPr lang="en-US" sz="1900" dirty="0">
                <a:latin typeface="Franklin Gothic Book" panose="020B0503020102020204" pitchFamily="34" charset="0"/>
              </a:rPr>
              <a:t>User friendly interface </a:t>
            </a:r>
          </a:p>
          <a:p>
            <a:r>
              <a:rPr lang="en-US" sz="1900" dirty="0">
                <a:latin typeface="Franklin Gothic Book" panose="020B0503020102020204" pitchFamily="34" charset="0"/>
              </a:rPr>
              <a:t>Accurate location detection </a:t>
            </a:r>
          </a:p>
          <a:p>
            <a:r>
              <a:rPr lang="en-US" sz="1900" dirty="0">
                <a:latin typeface="Franklin Gothic Book" panose="020B0503020102020204" pitchFamily="34" charset="0"/>
              </a:rPr>
              <a:t>Transparent pricing and affordability </a:t>
            </a:r>
          </a:p>
          <a:p>
            <a:r>
              <a:rPr lang="en-US" sz="1900" dirty="0">
                <a:latin typeface="Franklin Gothic Book" panose="020B0503020102020204" pitchFamily="34" charset="0"/>
              </a:rPr>
              <a:t>Promoting road safety</a:t>
            </a:r>
          </a:p>
          <a:p>
            <a:r>
              <a:rPr lang="en-US" sz="1900" dirty="0">
                <a:latin typeface="Franklin Gothic Book" panose="020B0503020102020204" pitchFamily="34" charset="0"/>
              </a:rPr>
              <a:t>Reducing downtime and stress</a:t>
            </a:r>
          </a:p>
        </p:txBody>
      </p:sp>
    </p:spTree>
    <p:extLst>
      <p:ext uri="{BB962C8B-B14F-4D97-AF65-F5344CB8AC3E}">
        <p14:creationId xmlns:p14="http://schemas.microsoft.com/office/powerpoint/2010/main" val="285275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6542-7C8A-2DEB-1651-5043FD24C616}"/>
              </a:ext>
            </a:extLst>
          </p:cNvPr>
          <p:cNvSpPr txBox="1">
            <a:spLocks/>
          </p:cNvSpPr>
          <p:nvPr/>
        </p:nvSpPr>
        <p:spPr>
          <a:xfrm>
            <a:off x="1066800" y="379909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HARDWARE &amp; SOFTWARE USED</a:t>
            </a:r>
            <a:endParaRPr lang="en-IN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3F3A5EDC-0C3E-CF84-1951-60090A4782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197705"/>
              </p:ext>
            </p:extLst>
          </p:nvPr>
        </p:nvGraphicFramePr>
        <p:xfrm>
          <a:off x="1078302" y="2108200"/>
          <a:ext cx="7272596" cy="2454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6589C3-8BA3-A604-6B8D-CBFF2516A5D3}"/>
              </a:ext>
            </a:extLst>
          </p:cNvPr>
          <p:cNvSpPr txBox="1"/>
          <p:nvPr/>
        </p:nvSpPr>
        <p:spPr>
          <a:xfrm>
            <a:off x="6052928" y="3862526"/>
            <a:ext cx="3956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Franklin Gothic Book" panose="020B0503020102020204" pitchFamily="34" charset="0"/>
              </a:rPr>
              <a:t>DEVELOPER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Flutter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Firebase 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Real-time Database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1CBC9-CEBE-4829-B6D1-5B1304206E1E}"/>
              </a:ext>
            </a:extLst>
          </p:cNvPr>
          <p:cNvSpPr txBox="1"/>
          <p:nvPr/>
        </p:nvSpPr>
        <p:spPr>
          <a:xfrm>
            <a:off x="1078302" y="2108200"/>
            <a:ext cx="3956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Franklin Gothic Book" panose="020B0503020102020204" pitchFamily="34" charset="0"/>
              </a:rPr>
              <a:t>USER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Smartphone with minimum API level of 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Smartphone with minimum 2GB RAM.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Franklin Gothic Book" panose="020B05030201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98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9613-F37F-DAAF-AAD7-481D4C8E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</a:rPr>
              <a:t>PROJECT FLOW</a:t>
            </a:r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FA85-2A98-70BE-E51B-B7D029A2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General-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2468AA-4705-12BA-3317-4D858D58BDA1}"/>
              </a:ext>
            </a:extLst>
          </p:cNvPr>
          <p:cNvSpPr/>
          <p:nvPr/>
        </p:nvSpPr>
        <p:spPr>
          <a:xfrm>
            <a:off x="903515" y="3385457"/>
            <a:ext cx="1352939" cy="10776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5658F2-420E-5F2F-51E7-33064F4919A0}"/>
              </a:ext>
            </a:extLst>
          </p:cNvPr>
          <p:cNvSpPr/>
          <p:nvPr/>
        </p:nvSpPr>
        <p:spPr>
          <a:xfrm>
            <a:off x="3329085" y="1999231"/>
            <a:ext cx="1352939" cy="10776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70A892-F313-061D-1ED5-750E2EC3BC26}"/>
              </a:ext>
            </a:extLst>
          </p:cNvPr>
          <p:cNvSpPr/>
          <p:nvPr/>
        </p:nvSpPr>
        <p:spPr>
          <a:xfrm>
            <a:off x="3328696" y="4809170"/>
            <a:ext cx="1352939" cy="10776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Mechanic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954ACB-87C0-EB7E-4CDA-10F7008D7FC4}"/>
              </a:ext>
            </a:extLst>
          </p:cNvPr>
          <p:cNvSpPr/>
          <p:nvPr/>
        </p:nvSpPr>
        <p:spPr>
          <a:xfrm>
            <a:off x="5819192" y="4809170"/>
            <a:ext cx="1690786" cy="10776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Issue/problem received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14313B-A141-A3BE-CCE4-12C26916008C}"/>
              </a:ext>
            </a:extLst>
          </p:cNvPr>
          <p:cNvSpPr/>
          <p:nvPr/>
        </p:nvSpPr>
        <p:spPr>
          <a:xfrm>
            <a:off x="5819191" y="1999231"/>
            <a:ext cx="1690787" cy="10776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Issue/problem added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9BD6B6-A77C-2E2C-24F4-5440E1ABEDBC}"/>
              </a:ext>
            </a:extLst>
          </p:cNvPr>
          <p:cNvSpPr/>
          <p:nvPr/>
        </p:nvSpPr>
        <p:spPr>
          <a:xfrm>
            <a:off x="8309296" y="4809170"/>
            <a:ext cx="1352939" cy="10776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6FD3D3-1997-69EA-8A97-5F58982CC5B2}"/>
              </a:ext>
            </a:extLst>
          </p:cNvPr>
          <p:cNvSpPr/>
          <p:nvPr/>
        </p:nvSpPr>
        <p:spPr>
          <a:xfrm>
            <a:off x="8309296" y="3201177"/>
            <a:ext cx="1352939" cy="10776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Accepted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557028F-BC80-1555-564E-8F4A4581AA6B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2011905" y="2068667"/>
            <a:ext cx="884870" cy="1748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26B1F24-A0E0-CD51-8A8D-8917A4178C05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2011905" y="4031222"/>
            <a:ext cx="884870" cy="1748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76F009-5FA2-3BF0-0651-C69C37FBE69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682024" y="2538074"/>
            <a:ext cx="1137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909607-CD88-C2B2-0DEE-49BC3FB13A0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664585" y="3076917"/>
            <a:ext cx="0" cy="173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0C955-4129-B036-02E4-21EC7B30C979}"/>
              </a:ext>
            </a:extLst>
          </p:cNvPr>
          <p:cNvCxnSpPr/>
          <p:nvPr/>
        </p:nvCxnSpPr>
        <p:spPr>
          <a:xfrm>
            <a:off x="4681635" y="5348013"/>
            <a:ext cx="1137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055D5E-F02C-AD06-E24A-DD25C08F3DD1}"/>
              </a:ext>
            </a:extLst>
          </p:cNvPr>
          <p:cNvCxnSpPr>
            <a:cxnSpLocks/>
          </p:cNvCxnSpPr>
          <p:nvPr/>
        </p:nvCxnSpPr>
        <p:spPr>
          <a:xfrm>
            <a:off x="7509978" y="5610955"/>
            <a:ext cx="79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5DF47D6-8B47-9D76-8E37-23911A8BAEA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7509978" y="3740020"/>
            <a:ext cx="799318" cy="1607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4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F1A14C-C830-0D2E-B36E-53A337C37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28" y="1588907"/>
            <a:ext cx="9274344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614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Franklin Gothic Book</vt:lpstr>
      <vt:lpstr>Wingdings</vt:lpstr>
      <vt:lpstr>Office Theme</vt:lpstr>
      <vt:lpstr>PowerPoint Presentation</vt:lpstr>
      <vt:lpstr>INDEX</vt:lpstr>
      <vt:lpstr>INTRODUCTION</vt:lpstr>
      <vt:lpstr>PowerPoint Presentation</vt:lpstr>
      <vt:lpstr>PowerPoint Presentation</vt:lpstr>
      <vt:lpstr>PowerPoint Presentation</vt:lpstr>
      <vt:lpstr>PowerPoint Presentation</vt:lpstr>
      <vt:lpstr>PROJECT FLOW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Atharva Birje</dc:creator>
  <cp:lastModifiedBy>Atharva Birje</cp:lastModifiedBy>
  <cp:revision>18</cp:revision>
  <dcterms:created xsi:type="dcterms:W3CDTF">2023-08-09T13:52:13Z</dcterms:created>
  <dcterms:modified xsi:type="dcterms:W3CDTF">2023-08-24T03:00:36Z</dcterms:modified>
</cp:coreProperties>
</file>