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lvl="0">
      <a:defRPr lang="en-US"/>
    </a:defPPr>
    <a:lvl1pPr marL="0" lvl="0" algn="l" defTabSz="457200" rtl="0" eaLnBrk="1" latinLnBrk="0" hangingPunct="1">
      <a:defRPr sz="1800" kern="1200">
        <a:solidFill>
          <a:schemeClr val="tx1"/>
        </a:solidFill>
        <a:latin typeface="+mn-lt"/>
        <a:ea typeface="+mn-ea"/>
        <a:cs typeface="+mn-cs"/>
      </a:defRPr>
    </a:lvl1pPr>
    <a:lvl2pPr marL="457200" lvl="1" algn="l" defTabSz="457200" rtl="0" eaLnBrk="1" latinLnBrk="0" hangingPunct="1">
      <a:defRPr sz="1800" kern="1200">
        <a:solidFill>
          <a:schemeClr val="tx1"/>
        </a:solidFill>
        <a:latin typeface="+mn-lt"/>
        <a:ea typeface="+mn-ea"/>
        <a:cs typeface="+mn-cs"/>
      </a:defRPr>
    </a:lvl2pPr>
    <a:lvl3pPr marL="914400" lvl="2" algn="l" defTabSz="457200" rtl="0" eaLnBrk="1" latinLnBrk="0" hangingPunct="1">
      <a:defRPr sz="1800" kern="1200">
        <a:solidFill>
          <a:schemeClr val="tx1"/>
        </a:solidFill>
        <a:latin typeface="+mn-lt"/>
        <a:ea typeface="+mn-ea"/>
        <a:cs typeface="+mn-cs"/>
      </a:defRPr>
    </a:lvl3pPr>
    <a:lvl4pPr marL="1371600" lvl="3" algn="l" defTabSz="457200" rtl="0" eaLnBrk="1" latinLnBrk="0" hangingPunct="1">
      <a:defRPr sz="1800" kern="1200">
        <a:solidFill>
          <a:schemeClr val="tx1"/>
        </a:solidFill>
        <a:latin typeface="+mn-lt"/>
        <a:ea typeface="+mn-ea"/>
        <a:cs typeface="+mn-cs"/>
      </a:defRPr>
    </a:lvl4pPr>
    <a:lvl5pPr marL="1828800" lvl="4" algn="l" defTabSz="457200" rtl="0" eaLnBrk="1" latinLnBrk="0" hangingPunct="1">
      <a:defRPr sz="1800" kern="1200">
        <a:solidFill>
          <a:schemeClr val="tx1"/>
        </a:solidFill>
        <a:latin typeface="+mn-lt"/>
        <a:ea typeface="+mn-ea"/>
        <a:cs typeface="+mn-cs"/>
      </a:defRPr>
    </a:lvl5pPr>
    <a:lvl6pPr marL="2286000" lvl="5" algn="l" defTabSz="457200" rtl="0" eaLnBrk="1" latinLnBrk="0" hangingPunct="1">
      <a:defRPr sz="1800" kern="1200">
        <a:solidFill>
          <a:schemeClr val="tx1"/>
        </a:solidFill>
        <a:latin typeface="+mn-lt"/>
        <a:ea typeface="+mn-ea"/>
        <a:cs typeface="+mn-cs"/>
      </a:defRPr>
    </a:lvl6pPr>
    <a:lvl7pPr marL="2743200" lvl="6" algn="l" defTabSz="457200" rtl="0" eaLnBrk="1" latinLnBrk="0" hangingPunct="1">
      <a:defRPr sz="1800" kern="1200">
        <a:solidFill>
          <a:schemeClr val="tx1"/>
        </a:solidFill>
        <a:latin typeface="+mn-lt"/>
        <a:ea typeface="+mn-ea"/>
        <a:cs typeface="+mn-cs"/>
      </a:defRPr>
    </a:lvl7pPr>
    <a:lvl8pPr marL="3200400" lvl="7" algn="l" defTabSz="457200" rtl="0" eaLnBrk="1" latinLnBrk="0" hangingPunct="1">
      <a:defRPr sz="1800" kern="1200">
        <a:solidFill>
          <a:schemeClr val="tx1"/>
        </a:solidFill>
        <a:latin typeface="+mn-lt"/>
        <a:ea typeface="+mn-ea"/>
        <a:cs typeface="+mn-cs"/>
      </a:defRPr>
    </a:lvl8pPr>
    <a:lvl9pPr marL="3657600" lvl="8"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9BAD10-8F90-4EF3-9172-1C67DFD1525D}" v="1" dt="2022-09-12T06:13:43.526"/>
  </p1510:revLst>
</p1510:revInfo>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43"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 Minde." userId="4728fa40ad6cbbd2" providerId="LiveId" clId="{F69BAD10-8F90-4EF3-9172-1C67DFD1525D}"/>
    <pc:docChg chg="custSel modSld">
      <pc:chgData name="Harsh Minde." userId="4728fa40ad6cbbd2" providerId="LiveId" clId="{F69BAD10-8F90-4EF3-9172-1C67DFD1525D}" dt="2022-09-12T06:13:43.774" v="1" actId="27636"/>
      <pc:docMkLst>
        <pc:docMk/>
      </pc:docMkLst>
      <pc:sldChg chg="modSp mod modTransition">
        <pc:chgData name="Harsh Minde." userId="4728fa40ad6cbbd2" providerId="LiveId" clId="{F69BAD10-8F90-4EF3-9172-1C67DFD1525D}" dt="2022-09-12T06:13:43.774" v="1" actId="27636"/>
        <pc:sldMkLst>
          <pc:docMk/>
          <pc:sldMk cId="0" sldId="256"/>
        </pc:sldMkLst>
        <pc:spChg chg="mod">
          <ac:chgData name="Harsh Minde." userId="4728fa40ad6cbbd2" providerId="LiveId" clId="{F69BAD10-8F90-4EF3-9172-1C67DFD1525D}" dt="2022-09-12T06:13:43.774" v="1" actId="27636"/>
          <ac:spMkLst>
            <pc:docMk/>
            <pc:sldMk cId="0" sldId="256"/>
            <ac:spMk id="31"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lvl1pPr>
              <a:buClr>
                <a:schemeClr val="accent1">
                  <a:lumMod val="75000"/>
                </a:schemeClr>
              </a:buClr>
              <a:defRPr/>
            </a:lvl1pPr>
            <a:lvl2pPr>
              <a:buClr>
                <a:schemeClr val="accent1">
                  <a:lumMod val="75000"/>
                </a:schemeClr>
              </a:buClr>
              <a:defRPr/>
            </a:lvl2pPr>
            <a:lvl3pPr>
              <a:buClr>
                <a:schemeClr val="accent1">
                  <a:lumMod val="75000"/>
                </a:schemeClr>
              </a:buClr>
              <a:defRPr/>
            </a:lvl3pPr>
            <a:lvl4pPr>
              <a:buClr>
                <a:schemeClr val="accent1">
                  <a:lumMod val="75000"/>
                </a:schemeClr>
              </a:buClr>
              <a:defRPr/>
            </a:lvl4pPr>
            <a:lvl5pPr>
              <a:buClr>
                <a:schemeClr val="accent1">
                  <a:lumMod val="7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buClr>
                <a:schemeClr val="accent1">
                  <a:lumMod val="75000"/>
                </a:schemeClr>
              </a:buClr>
              <a:defRPr sz="1800"/>
            </a:lvl1pPr>
            <a:lvl2pPr>
              <a:buClr>
                <a:schemeClr val="accent1">
                  <a:lumMod val="75000"/>
                </a:schemeClr>
              </a:buClr>
              <a:defRPr sz="1600"/>
            </a:lvl2pPr>
            <a:lvl3pPr>
              <a:buClr>
                <a:schemeClr val="accent1">
                  <a:lumMod val="75000"/>
                </a:schemeClr>
              </a:buClr>
              <a:defRPr sz="1400"/>
            </a:lvl3pPr>
            <a:lvl4pPr>
              <a:buClr>
                <a:schemeClr val="accent1">
                  <a:lumMod val="75000"/>
                </a:schemeClr>
              </a:buClr>
              <a:defRPr sz="1200"/>
            </a:lvl4pPr>
            <a:lvl5pPr>
              <a:buClr>
                <a:schemeClr val="accent1">
                  <a:lumMod val="75000"/>
                </a:schemeClr>
              </a:buCl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9/12/2022</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
        <p:cNvGrpSpPr/>
        <p:nvPr/>
      </p:nvGrpSpPr>
      <p:grpSpPr>
        <a:xfrm>
          <a:off x="0" y="0"/>
          <a:ext cx="0" cy="0"/>
          <a:chOff x="0" y="0"/>
          <a:chExt cx="0" cy="0"/>
        </a:xfrm>
      </p:grpSpPr>
      <p:sp>
        <p:nvSpPr>
          <p:cNvPr id="30" name="Google Shape;30;p1"/>
          <p:cNvSpPr txBox="1">
            <a:spLocks noGrp="1"/>
          </p:cNvSpPr>
          <p:nvPr>
            <p:ph type="ctrTitle"/>
          </p:nvPr>
        </p:nvSpPr>
        <p:spPr>
          <a:xfrm>
            <a:off x="2928401" y="1380068"/>
            <a:ext cx="8574600" cy="2616300"/>
          </a:xfrm>
          <a:prstGeom prst="rect">
            <a:avLst/>
          </a:prstGeom>
          <a:noFill/>
          <a:ln>
            <a:noFill/>
          </a:ln>
        </p:spPr>
        <p:txBody>
          <a:bodyPr spcFirstLastPara="1" wrap="square" lIns="91425" tIns="45700" rIns="91425" bIns="45700" anchor="b" anchorCtr="0">
            <a:normAutofit fontScale="90000"/>
          </a:bodyPr>
          <a:lstStyle/>
          <a:p>
            <a:pPr marL="0" lvl="0" indent="0" algn="ctr" rtl="0">
              <a:spcBef>
                <a:spcPts val="0"/>
              </a:spcBef>
              <a:spcAft>
                <a:spcPts val="0"/>
              </a:spcAft>
              <a:buClr>
                <a:schemeClr val="dk1"/>
              </a:buClr>
              <a:buSzPct val="100000"/>
              <a:buFont typeface="Corbel"/>
              <a:buNone/>
            </a:pPr>
            <a:r>
              <a:rPr lang="en-US" u="sng" dirty="0">
                <a:effectLst>
                  <a:outerShdw blurRad="38100" dist="38100" dir="2700000" algn="tl">
                    <a:srgbClr val="000000">
                      <a:alpha val="43137"/>
                    </a:srgbClr>
                  </a:outerShdw>
                </a:effectLst>
              </a:rPr>
              <a:t>MINI PROJECT</a:t>
            </a:r>
            <a:br>
              <a:rPr lang="en-US" u="sng" dirty="0"/>
            </a:br>
            <a:r>
              <a:rPr lang="en-US" b="1" dirty="0">
                <a:effectLst>
                  <a:outerShdw blurRad="38100" dist="38100" dir="2700000" algn="tl">
                    <a:srgbClr val="000000">
                      <a:alpha val="43137"/>
                    </a:srgbClr>
                  </a:outerShdw>
                </a:effectLst>
              </a:rPr>
              <a:t>TICKET RESELLING SYSTEM</a:t>
            </a:r>
            <a:endParaRPr dirty="0"/>
          </a:p>
        </p:txBody>
      </p:sp>
      <p:sp>
        <p:nvSpPr>
          <p:cNvPr id="31" name="Google Shape;31;p1"/>
          <p:cNvSpPr txBox="1">
            <a:spLocks noGrp="1"/>
          </p:cNvSpPr>
          <p:nvPr>
            <p:ph type="subTitle" idx="1"/>
          </p:nvPr>
        </p:nvSpPr>
        <p:spPr>
          <a:xfrm>
            <a:off x="8143876" y="4315947"/>
            <a:ext cx="8281800" cy="2616300"/>
          </a:xfrm>
          <a:prstGeom prst="rect">
            <a:avLst/>
          </a:prstGeom>
          <a:noFill/>
          <a:ln>
            <a:noFill/>
          </a:ln>
        </p:spPr>
        <p:txBody>
          <a:bodyPr spcFirstLastPara="1" wrap="square" lIns="91425" tIns="45700" rIns="91425" bIns="45700" anchor="t" anchorCtr="0">
            <a:normAutofit lnSpcReduction="10000"/>
          </a:bodyPr>
          <a:lstStyle/>
          <a:p>
            <a:pPr marL="0" lvl="0" indent="0" algn="just" rtl="0">
              <a:spcBef>
                <a:spcPts val="0"/>
              </a:spcBef>
              <a:spcAft>
                <a:spcPts val="0"/>
              </a:spcAft>
              <a:buSzPct val="145000"/>
              <a:buNone/>
            </a:pPr>
            <a:r>
              <a:rPr lang="en-US" sz="2400">
                <a:solidFill>
                  <a:srgbClr val="262626"/>
                </a:solidFill>
              </a:rPr>
              <a:t>    </a:t>
            </a:r>
            <a:endParaRPr/>
          </a:p>
          <a:p>
            <a:pPr marL="0" lvl="0" indent="0" algn="just" rtl="0">
              <a:spcBef>
                <a:spcPts val="1080"/>
              </a:spcBef>
              <a:spcAft>
                <a:spcPts val="0"/>
              </a:spcAft>
              <a:buSzPct val="91578"/>
              <a:buNone/>
            </a:pPr>
            <a:r>
              <a:rPr lang="en-US" sz="3800" b="1">
                <a:solidFill>
                  <a:srgbClr val="262626"/>
                </a:solidFill>
                <a:latin typeface="Book Antiqua"/>
                <a:ea typeface="Book Antiqua"/>
                <a:cs typeface="Book Antiqua"/>
                <a:sym typeface="Book Antiqua"/>
              </a:rPr>
              <a:t>  Group No. 1:</a:t>
            </a:r>
            <a:endParaRPr sz="3800" b="1"/>
          </a:p>
          <a:p>
            <a:pPr marL="0" lvl="0" indent="0" algn="just" rtl="0">
              <a:spcBef>
                <a:spcPts val="1080"/>
              </a:spcBef>
              <a:spcAft>
                <a:spcPts val="0"/>
              </a:spcAft>
              <a:buSzPct val="145000"/>
              <a:buNone/>
            </a:pPr>
            <a:r>
              <a:rPr lang="en-US" sz="2400">
                <a:solidFill>
                  <a:srgbClr val="262626"/>
                </a:solidFill>
              </a:rPr>
              <a:t>     </a:t>
            </a:r>
            <a:r>
              <a:rPr lang="en-US" sz="2600">
                <a:solidFill>
                  <a:srgbClr val="262626"/>
                </a:solidFill>
                <a:latin typeface="Arial"/>
                <a:ea typeface="Arial"/>
                <a:cs typeface="Arial"/>
                <a:sym typeface="Arial"/>
              </a:rPr>
              <a:t>1</a:t>
            </a:r>
            <a:r>
              <a:rPr lang="en-US" sz="2600">
                <a:solidFill>
                  <a:srgbClr val="262626"/>
                </a:solidFill>
              </a:rPr>
              <a:t>.Harsh Minde.   - </a:t>
            </a:r>
            <a:r>
              <a:rPr lang="en-US" sz="2600">
                <a:solidFill>
                  <a:srgbClr val="262626"/>
                </a:solidFill>
                <a:latin typeface="Arial"/>
                <a:ea typeface="Arial"/>
                <a:cs typeface="Arial"/>
                <a:sym typeface="Arial"/>
              </a:rPr>
              <a:t>C-31</a:t>
            </a:r>
            <a:endParaRPr sz="2600">
              <a:solidFill>
                <a:srgbClr val="262626"/>
              </a:solidFill>
            </a:endParaRPr>
          </a:p>
          <a:p>
            <a:pPr marL="0" lvl="0" indent="0" algn="just" rtl="0">
              <a:spcBef>
                <a:spcPts val="1080"/>
              </a:spcBef>
              <a:spcAft>
                <a:spcPts val="0"/>
              </a:spcAft>
              <a:buSzPct val="133846"/>
              <a:buNone/>
            </a:pPr>
            <a:r>
              <a:rPr lang="en-US" sz="2600">
                <a:solidFill>
                  <a:srgbClr val="262626"/>
                </a:solidFill>
              </a:rPr>
              <a:t>     </a:t>
            </a:r>
            <a:r>
              <a:rPr lang="en-US" sz="2600">
                <a:solidFill>
                  <a:srgbClr val="262626"/>
                </a:solidFill>
                <a:latin typeface="Arial"/>
                <a:ea typeface="Arial"/>
                <a:cs typeface="Arial"/>
                <a:sym typeface="Arial"/>
              </a:rPr>
              <a:t>2</a:t>
            </a:r>
            <a:r>
              <a:rPr lang="en-US" sz="2600">
                <a:solidFill>
                  <a:srgbClr val="262626"/>
                </a:solidFill>
              </a:rPr>
              <a:t>.Shivam Daki.   - </a:t>
            </a:r>
            <a:r>
              <a:rPr lang="en-US" sz="2600">
                <a:solidFill>
                  <a:srgbClr val="262626"/>
                </a:solidFill>
                <a:latin typeface="Arial"/>
                <a:ea typeface="Arial"/>
                <a:cs typeface="Arial"/>
                <a:sym typeface="Arial"/>
              </a:rPr>
              <a:t>C-30</a:t>
            </a:r>
            <a:endParaRPr sz="2600"/>
          </a:p>
          <a:p>
            <a:pPr marL="0" lvl="0" indent="0" algn="just" rtl="0">
              <a:spcBef>
                <a:spcPts val="1080"/>
              </a:spcBef>
              <a:spcAft>
                <a:spcPts val="0"/>
              </a:spcAft>
              <a:buSzPct val="133846"/>
              <a:buNone/>
            </a:pPr>
            <a:r>
              <a:rPr lang="en-US" sz="2600">
                <a:solidFill>
                  <a:srgbClr val="262626"/>
                </a:solidFill>
              </a:rPr>
              <a:t>     </a:t>
            </a:r>
            <a:r>
              <a:rPr lang="en-US" sz="2600">
                <a:solidFill>
                  <a:srgbClr val="262626"/>
                </a:solidFill>
                <a:latin typeface="Arial"/>
                <a:ea typeface="Arial"/>
                <a:cs typeface="Arial"/>
                <a:sym typeface="Arial"/>
              </a:rPr>
              <a:t>3</a:t>
            </a:r>
            <a:r>
              <a:rPr lang="en-US" sz="2600">
                <a:solidFill>
                  <a:srgbClr val="262626"/>
                </a:solidFill>
              </a:rPr>
              <a:t>.Atharva Birje.  -</a:t>
            </a:r>
            <a:r>
              <a:rPr lang="en-US" sz="2600" b="1">
                <a:solidFill>
                  <a:srgbClr val="262626"/>
                </a:solidFill>
              </a:rPr>
              <a:t> </a:t>
            </a:r>
            <a:r>
              <a:rPr lang="en-US" sz="2600">
                <a:solidFill>
                  <a:srgbClr val="262626"/>
                </a:solidFill>
                <a:latin typeface="Arial"/>
                <a:ea typeface="Arial"/>
                <a:cs typeface="Arial"/>
                <a:sym typeface="Arial"/>
              </a:rPr>
              <a:t>C-26</a:t>
            </a:r>
            <a:endParaRPr sz="2600">
              <a:solidFill>
                <a:srgbClr val="262626"/>
              </a:solidFill>
            </a:endParaRPr>
          </a:p>
          <a:p>
            <a:pPr marL="0" lvl="0" indent="0" algn="just" rtl="0">
              <a:spcBef>
                <a:spcPts val="1080"/>
              </a:spcBef>
              <a:spcAft>
                <a:spcPts val="0"/>
              </a:spcAft>
              <a:buSzPct val="145000"/>
              <a:buNone/>
            </a:pPr>
            <a:endParaRPr sz="2400">
              <a:solidFill>
                <a:srgbClr val="262626"/>
              </a:solidFill>
            </a:endParaRPr>
          </a:p>
          <a:p>
            <a:pPr marL="0" lvl="0" indent="0" algn="r" rtl="0">
              <a:spcBef>
                <a:spcPts val="1020"/>
              </a:spcBef>
              <a:spcAft>
                <a:spcPts val="0"/>
              </a:spcAft>
              <a:buSzPct val="145000"/>
              <a:buNone/>
            </a:pPr>
            <a:endParaRPr/>
          </a:p>
        </p:txBody>
      </p:sp>
      <p:pic>
        <p:nvPicPr>
          <p:cNvPr id="32" name="Google Shape;32;p1"/>
          <p:cNvPicPr preferRelativeResize="0"/>
          <p:nvPr/>
        </p:nvPicPr>
        <p:blipFill>
          <a:blip r:embed="rId2">
            <a:alphaModFix/>
          </a:blip>
          <a:stretch>
            <a:fillRect/>
          </a:stretch>
        </p:blipFill>
        <p:spPr>
          <a:xfrm>
            <a:off x="2002126" y="218650"/>
            <a:ext cx="3126399" cy="1514850"/>
          </a:xfrm>
          <a:prstGeom prst="rect">
            <a:avLst/>
          </a:prstGeom>
          <a:noFill/>
          <a:ln>
            <a:noFill/>
          </a:ln>
        </p:spPr>
      </p:pic>
      <p:sp>
        <p:nvSpPr>
          <p:cNvPr id="33" name="Google Shape;33;p1"/>
          <p:cNvSpPr txBox="1"/>
          <p:nvPr/>
        </p:nvSpPr>
        <p:spPr>
          <a:xfrm>
            <a:off x="4447999" y="4540908"/>
            <a:ext cx="6040200" cy="10119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3000" b="1">
                <a:latin typeface="Corbel"/>
                <a:ea typeface="Corbel"/>
                <a:cs typeface="Corbel"/>
                <a:sym typeface="Corbel"/>
              </a:rPr>
              <a:t>Guided By:</a:t>
            </a:r>
            <a:endParaRPr sz="3000" b="1">
              <a:latin typeface="Corbel"/>
              <a:ea typeface="Corbel"/>
              <a:cs typeface="Corbel"/>
              <a:sym typeface="Corbel"/>
            </a:endParaRPr>
          </a:p>
          <a:p>
            <a:pPr marL="0" lvl="0" indent="0" algn="l" rtl="0">
              <a:spcBef>
                <a:spcPts val="0"/>
              </a:spcBef>
              <a:spcAft>
                <a:spcPts val="0"/>
              </a:spcAft>
              <a:buNone/>
            </a:pPr>
            <a:r>
              <a:rPr lang="en-US" sz="2400">
                <a:latin typeface="Corbel"/>
                <a:ea typeface="Corbel"/>
                <a:cs typeface="Corbel"/>
                <a:sym typeface="Corbel"/>
              </a:rPr>
              <a:t>Prof. Kirti M. Suryawanshi </a:t>
            </a:r>
            <a:endParaRPr sz="2400">
              <a:latin typeface="Corbel"/>
              <a:ea typeface="Corbel"/>
              <a:cs typeface="Corbel"/>
              <a:sym typeface="Corbe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effectLst>
                  <a:outerShdw blurRad="38100" dist="38100" dir="2700000" algn="tl">
                    <a:srgbClr val="000000">
                      <a:alpha val="43137"/>
                    </a:srgbClr>
                  </a:outerShdw>
                </a:effectLst>
              </a:rPr>
              <a:t>INDEX</a:t>
            </a:r>
          </a:p>
        </p:txBody>
      </p:sp>
      <p:sp>
        <p:nvSpPr>
          <p:cNvPr id="3" name="Content Placeholder 2"/>
          <p:cNvSpPr>
            <a:spLocks noGrp="1"/>
          </p:cNvSpPr>
          <p:nvPr>
            <p:ph idx="1"/>
          </p:nvPr>
        </p:nvSpPr>
        <p:spPr/>
        <p:txBody>
          <a:bodyPr/>
          <a:lstStyle/>
          <a:p>
            <a:r>
              <a:rPr lang="en-US" dirty="0"/>
              <a:t>Introduction</a:t>
            </a:r>
          </a:p>
          <a:p>
            <a:r>
              <a:rPr lang="en-US" dirty="0"/>
              <a:t>Abstract</a:t>
            </a:r>
          </a:p>
          <a:p>
            <a:r>
              <a:rPr lang="en-US" dirty="0"/>
              <a:t>Literature Review</a:t>
            </a:r>
          </a:p>
          <a:p>
            <a:r>
              <a:rPr lang="en-US" dirty="0"/>
              <a:t>Hardware and Software used</a:t>
            </a:r>
          </a:p>
          <a:p>
            <a:r>
              <a:rPr lang="en-US" dirty="0"/>
              <a:t>Project Flow</a:t>
            </a:r>
          </a:p>
          <a:p>
            <a:r>
              <a:rPr lang="en-US" dirty="0"/>
              <a:t>Reference</a:t>
            </a:r>
          </a:p>
        </p:txBody>
      </p:sp>
    </p:spTree>
    <p:extLst>
      <p:ext uri="{BB962C8B-B14F-4D97-AF65-F5344CB8AC3E}">
        <p14:creationId xmlns:p14="http://schemas.microsoft.com/office/powerpoint/2010/main" val="1229897385"/>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effectLst>
                  <a:outerShdw blurRad="38100" dist="38100" dir="2700000" algn="tl">
                    <a:srgbClr val="000000">
                      <a:alpha val="43137"/>
                    </a:srgbClr>
                  </a:outerShdw>
                </a:effectLst>
              </a:rPr>
              <a:t>INTRODUCTION</a:t>
            </a:r>
          </a:p>
        </p:txBody>
      </p:sp>
      <p:sp>
        <p:nvSpPr>
          <p:cNvPr id="3" name="Content Placeholder 2"/>
          <p:cNvSpPr>
            <a:spLocks noGrp="1"/>
          </p:cNvSpPr>
          <p:nvPr>
            <p:ph idx="1"/>
          </p:nvPr>
        </p:nvSpPr>
        <p:spPr/>
        <p:txBody>
          <a:bodyPr/>
          <a:lstStyle/>
          <a:p>
            <a:pPr marL="0" indent="0">
              <a:buNone/>
            </a:pPr>
            <a:r>
              <a:rPr lang="en-US" dirty="0"/>
              <a:t>        The goal of this project is to develop a full-stack database application that provides users a ticket – reselling service free of convenience fees for both ticket buyers as well as sellers . Ticket reselling is a huge market as many ticket holders are unable to directly refund their tickets and instead turn to online ticket reselling platforms to easily manage the chaos.</a:t>
            </a:r>
          </a:p>
        </p:txBody>
      </p:sp>
    </p:spTree>
    <p:extLst>
      <p:ext uri="{BB962C8B-B14F-4D97-AF65-F5344CB8AC3E}">
        <p14:creationId xmlns:p14="http://schemas.microsoft.com/office/powerpoint/2010/main" val="3545015905"/>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effectLst>
                  <a:outerShdw blurRad="38100" dist="38100" dir="2700000" algn="tl">
                    <a:srgbClr val="000000">
                      <a:alpha val="43137"/>
                    </a:srgbClr>
                  </a:outerShdw>
                </a:effectLst>
              </a:rPr>
              <a:t>ABSTRACT</a:t>
            </a:r>
            <a:endParaRPr lang="en-US" u="sng" dirty="0"/>
          </a:p>
        </p:txBody>
      </p:sp>
      <p:sp>
        <p:nvSpPr>
          <p:cNvPr id="3" name="Content Placeholder 2"/>
          <p:cNvSpPr>
            <a:spLocks noGrp="1"/>
          </p:cNvSpPr>
          <p:nvPr>
            <p:ph idx="1"/>
          </p:nvPr>
        </p:nvSpPr>
        <p:spPr/>
        <p:txBody>
          <a:bodyPr/>
          <a:lstStyle/>
          <a:p>
            <a:pPr marL="0" indent="0">
              <a:buNone/>
            </a:pPr>
            <a:r>
              <a:rPr lang="en-US" dirty="0"/>
              <a:t>          The Project objective is to book and resell the tickets online .The Ticket Booking and Reselling System is an application based system that can be accessed by anyone who has an Internet connection . User is required to login to the system and needs a credit card to book the tickets , for ticket reselling purpose the user needs to provide essential credentials of the ticket . Our ticket booking and reselling system provides an option to cancel the tickets done using credit card . People can book as well as resell the tickets  online at any time of day or night.   </a:t>
            </a:r>
          </a:p>
        </p:txBody>
      </p:sp>
    </p:spTree>
    <p:extLst>
      <p:ext uri="{BB962C8B-B14F-4D97-AF65-F5344CB8AC3E}">
        <p14:creationId xmlns:p14="http://schemas.microsoft.com/office/powerpoint/2010/main" val="2167756650"/>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6366" y="65314"/>
            <a:ext cx="10739535" cy="849086"/>
          </a:xfrm>
        </p:spPr>
        <p:txBody>
          <a:bodyPr/>
          <a:lstStyle/>
          <a:p>
            <a:r>
              <a:rPr lang="en-US" u="sng" dirty="0">
                <a:effectLst>
                  <a:outerShdw blurRad="38100" dist="38100" dir="2700000" algn="tl">
                    <a:srgbClr val="000000">
                      <a:alpha val="43137"/>
                    </a:srgbClr>
                  </a:outerShdw>
                </a:effectLst>
              </a:rPr>
              <a:t>LITERATURE REVIEW</a:t>
            </a:r>
          </a:p>
        </p:txBody>
      </p:sp>
      <p:graphicFrame>
        <p:nvGraphicFramePr>
          <p:cNvPr id="4" name="Table 4">
            <a:extLst>
              <a:ext uri="{FF2B5EF4-FFF2-40B4-BE49-F238E27FC236}">
                <a16:creationId xmlns:a16="http://schemas.microsoft.com/office/drawing/2014/main" id="{01B56469-A208-6679-19AE-6A590D2BFBCA}"/>
              </a:ext>
            </a:extLst>
          </p:cNvPr>
          <p:cNvGraphicFramePr>
            <a:graphicFrameLocks noGrp="1"/>
          </p:cNvGraphicFramePr>
          <p:nvPr>
            <p:ph idx="1"/>
            <p:extLst>
              <p:ext uri="{D42A27DB-BD31-4B8C-83A1-F6EECF244321}">
                <p14:modId xmlns:p14="http://schemas.microsoft.com/office/powerpoint/2010/main" val="1211431447"/>
              </p:ext>
            </p:extLst>
          </p:nvPr>
        </p:nvGraphicFramePr>
        <p:xfrm>
          <a:off x="1026367" y="914399"/>
          <a:ext cx="10739535" cy="5682343"/>
        </p:xfrm>
        <a:graphic>
          <a:graphicData uri="http://schemas.openxmlformats.org/drawingml/2006/table">
            <a:tbl>
              <a:tblPr firstRow="1" bandRow="1">
                <a:tableStyleId>{5C22544A-7EE6-4342-B048-85BDC9FD1C3A}</a:tableStyleId>
              </a:tblPr>
              <a:tblGrid>
                <a:gridCol w="633457">
                  <a:extLst>
                    <a:ext uri="{9D8B030D-6E8A-4147-A177-3AD203B41FA5}">
                      <a16:colId xmlns:a16="http://schemas.microsoft.com/office/drawing/2014/main" val="600185828"/>
                    </a:ext>
                  </a:extLst>
                </a:gridCol>
                <a:gridCol w="3662357">
                  <a:extLst>
                    <a:ext uri="{9D8B030D-6E8A-4147-A177-3AD203B41FA5}">
                      <a16:colId xmlns:a16="http://schemas.microsoft.com/office/drawing/2014/main" val="2763979592"/>
                    </a:ext>
                  </a:extLst>
                </a:gridCol>
                <a:gridCol w="2147907">
                  <a:extLst>
                    <a:ext uri="{9D8B030D-6E8A-4147-A177-3AD203B41FA5}">
                      <a16:colId xmlns:a16="http://schemas.microsoft.com/office/drawing/2014/main" val="721755439"/>
                    </a:ext>
                  </a:extLst>
                </a:gridCol>
                <a:gridCol w="2147907">
                  <a:extLst>
                    <a:ext uri="{9D8B030D-6E8A-4147-A177-3AD203B41FA5}">
                      <a16:colId xmlns:a16="http://schemas.microsoft.com/office/drawing/2014/main" val="1094342491"/>
                    </a:ext>
                  </a:extLst>
                </a:gridCol>
                <a:gridCol w="2147907">
                  <a:extLst>
                    <a:ext uri="{9D8B030D-6E8A-4147-A177-3AD203B41FA5}">
                      <a16:colId xmlns:a16="http://schemas.microsoft.com/office/drawing/2014/main" val="1214375121"/>
                    </a:ext>
                  </a:extLst>
                </a:gridCol>
              </a:tblGrid>
              <a:tr h="685800">
                <a:tc>
                  <a:txBody>
                    <a:bodyPr/>
                    <a:lstStyle/>
                    <a:p>
                      <a:r>
                        <a:rPr lang="en-US" dirty="0"/>
                        <a:t>Sr. No.</a:t>
                      </a:r>
                      <a:endParaRPr lang="en-IN" dirty="0"/>
                    </a:p>
                  </a:txBody>
                  <a:tcPr/>
                </a:tc>
                <a:tc>
                  <a:txBody>
                    <a:bodyPr/>
                    <a:lstStyle/>
                    <a:p>
                      <a:r>
                        <a:rPr lang="en-US" dirty="0"/>
                        <a:t>Project Title</a:t>
                      </a:r>
                      <a:endParaRPr lang="en-IN" dirty="0"/>
                    </a:p>
                  </a:txBody>
                  <a:tcPr/>
                </a:tc>
                <a:tc>
                  <a:txBody>
                    <a:bodyPr/>
                    <a:lstStyle/>
                    <a:p>
                      <a:r>
                        <a:rPr lang="en-US" dirty="0"/>
                        <a:t>Author</a:t>
                      </a:r>
                      <a:endParaRPr lang="en-IN" dirty="0"/>
                    </a:p>
                  </a:txBody>
                  <a:tcPr/>
                </a:tc>
                <a:tc>
                  <a:txBody>
                    <a:bodyPr/>
                    <a:lstStyle/>
                    <a:p>
                      <a:r>
                        <a:rPr lang="en-US" dirty="0"/>
                        <a:t>Publishing date</a:t>
                      </a:r>
                      <a:endParaRPr lang="en-IN" dirty="0"/>
                    </a:p>
                  </a:txBody>
                  <a:tcPr/>
                </a:tc>
                <a:tc>
                  <a:txBody>
                    <a:bodyPr/>
                    <a:lstStyle/>
                    <a:p>
                      <a:r>
                        <a:rPr lang="en-US" dirty="0"/>
                        <a:t>Context </a:t>
                      </a:r>
                      <a:endParaRPr lang="en-IN" dirty="0"/>
                    </a:p>
                  </a:txBody>
                  <a:tcPr/>
                </a:tc>
                <a:extLst>
                  <a:ext uri="{0D108BD9-81ED-4DB2-BD59-A6C34878D82A}">
                    <a16:rowId xmlns:a16="http://schemas.microsoft.com/office/drawing/2014/main" val="516315284"/>
                  </a:ext>
                </a:extLst>
              </a:tr>
              <a:tr h="2449286">
                <a:tc>
                  <a:txBody>
                    <a:bodyPr/>
                    <a:lstStyle/>
                    <a:p>
                      <a:r>
                        <a:rPr lang="en-US" dirty="0"/>
                        <a:t>1.</a:t>
                      </a:r>
                      <a:endParaRPr lang="en-IN" dirty="0"/>
                    </a:p>
                  </a:txBody>
                  <a:tcPr/>
                </a:tc>
                <a:tc>
                  <a:txBody>
                    <a:bodyPr/>
                    <a:lstStyle/>
                    <a:p>
                      <a:r>
                        <a:rPr lang="en-US" dirty="0"/>
                        <a:t>An Evaluation of the Operation of the Railway E-Ticketing System</a:t>
                      </a:r>
                      <a:endParaRPr lang="en-IN" dirty="0"/>
                    </a:p>
                  </a:txBody>
                  <a:tcPr/>
                </a:tc>
                <a:tc>
                  <a:txBody>
                    <a:bodyPr/>
                    <a:lstStyle/>
                    <a:p>
                      <a:r>
                        <a:rPr lang="en-IN" dirty="0" err="1"/>
                        <a:t>Jianwen</a:t>
                      </a:r>
                      <a:r>
                        <a:rPr lang="en-IN" dirty="0"/>
                        <a:t> Wang</a:t>
                      </a:r>
                    </a:p>
                  </a:txBody>
                  <a:tcPr/>
                </a:tc>
                <a:tc>
                  <a:txBody>
                    <a:bodyPr/>
                    <a:lstStyle/>
                    <a:p>
                      <a:r>
                        <a:rPr lang="en-US" dirty="0"/>
                        <a:t>April - 2012</a:t>
                      </a:r>
                      <a:endParaRPr lang="en-IN" dirty="0"/>
                    </a:p>
                  </a:txBody>
                  <a:tcPr/>
                </a:tc>
                <a:tc>
                  <a:txBody>
                    <a:bodyPr/>
                    <a:lstStyle/>
                    <a:p>
                      <a:r>
                        <a:rPr lang="en-US" dirty="0"/>
                        <a:t>Analysis of important factors affecting system operation according to the results of ticketing system over the operation status.</a:t>
                      </a:r>
                      <a:endParaRPr lang="en-IN" dirty="0"/>
                    </a:p>
                  </a:txBody>
                  <a:tcPr/>
                </a:tc>
                <a:extLst>
                  <a:ext uri="{0D108BD9-81ED-4DB2-BD59-A6C34878D82A}">
                    <a16:rowId xmlns:a16="http://schemas.microsoft.com/office/drawing/2014/main" val="135048080"/>
                  </a:ext>
                </a:extLst>
              </a:tr>
              <a:tr h="979715">
                <a:tc>
                  <a:txBody>
                    <a:bodyPr/>
                    <a:lstStyle/>
                    <a:p>
                      <a:r>
                        <a:rPr lang="en-US" dirty="0"/>
                        <a:t>2.</a:t>
                      </a:r>
                      <a:endParaRPr lang="en-IN" dirty="0"/>
                    </a:p>
                  </a:txBody>
                  <a:tcPr/>
                </a:tc>
                <a:tc>
                  <a:txBody>
                    <a:bodyPr/>
                    <a:lstStyle/>
                    <a:p>
                      <a:r>
                        <a:rPr lang="en-US" dirty="0"/>
                        <a:t>A Study of E-Ticketing System and Its Value in Indian Railways </a:t>
                      </a:r>
                      <a:endParaRPr lang="en-IN" dirty="0"/>
                    </a:p>
                  </a:txBody>
                  <a:tcPr/>
                </a:tc>
                <a:tc>
                  <a:txBody>
                    <a:bodyPr/>
                    <a:lstStyle/>
                    <a:p>
                      <a:r>
                        <a:rPr lang="en-IN" dirty="0" err="1"/>
                        <a:t>Dr.</a:t>
                      </a:r>
                      <a:r>
                        <a:rPr lang="en-IN" dirty="0"/>
                        <a:t> </a:t>
                      </a:r>
                      <a:r>
                        <a:rPr lang="en-IN" dirty="0" err="1"/>
                        <a:t>Gajraj</a:t>
                      </a:r>
                      <a:r>
                        <a:rPr lang="en-IN" dirty="0"/>
                        <a:t> Singh </a:t>
                      </a:r>
                      <a:r>
                        <a:rPr lang="en-IN" dirty="0" err="1"/>
                        <a:t>Ahirwar</a:t>
                      </a:r>
                      <a:endParaRPr lang="en-IN" dirty="0"/>
                    </a:p>
                  </a:txBody>
                  <a:tcPr/>
                </a:tc>
                <a:tc>
                  <a:txBody>
                    <a:bodyPr/>
                    <a:lstStyle/>
                    <a:p>
                      <a:r>
                        <a:rPr lang="en-US" dirty="0"/>
                        <a:t>2018</a:t>
                      </a:r>
                      <a:endParaRPr lang="en-IN" dirty="0"/>
                    </a:p>
                  </a:txBody>
                  <a:tcPr/>
                </a:tc>
                <a:tc>
                  <a:txBody>
                    <a:bodyPr/>
                    <a:lstStyle/>
                    <a:p>
                      <a:r>
                        <a:rPr lang="en-US" dirty="0"/>
                        <a:t>Overcame with the chaos of security issues.</a:t>
                      </a:r>
                    </a:p>
                  </a:txBody>
                  <a:tcPr/>
                </a:tc>
                <a:extLst>
                  <a:ext uri="{0D108BD9-81ED-4DB2-BD59-A6C34878D82A}">
                    <a16:rowId xmlns:a16="http://schemas.microsoft.com/office/drawing/2014/main" val="6482074"/>
                  </a:ext>
                </a:extLst>
              </a:tr>
              <a:tr h="1567542">
                <a:tc>
                  <a:txBody>
                    <a:bodyPr/>
                    <a:lstStyle/>
                    <a:p>
                      <a:r>
                        <a:rPr lang="en-US" dirty="0"/>
                        <a:t>3.</a:t>
                      </a:r>
                      <a:endParaRPr lang="en-IN" dirty="0"/>
                    </a:p>
                  </a:txBody>
                  <a:tcPr/>
                </a:tc>
                <a:tc>
                  <a:txBody>
                    <a:bodyPr/>
                    <a:lstStyle/>
                    <a:p>
                      <a:r>
                        <a:rPr lang="en-US" sz="1800" b="0" i="0" kern="1200" dirty="0">
                          <a:solidFill>
                            <a:schemeClr val="dk1"/>
                          </a:solidFill>
                          <a:effectLst/>
                          <a:latin typeface="+mn-lt"/>
                          <a:ea typeface="+mn-ea"/>
                          <a:cs typeface="+mn-cs"/>
                        </a:rPr>
                        <a:t>Ticket resale, bots, and the fair price ticketing</a:t>
                      </a:r>
                      <a:endParaRPr lang="en-IN" dirty="0"/>
                    </a:p>
                  </a:txBody>
                  <a:tcPr/>
                </a:tc>
                <a:tc>
                  <a:txBody>
                    <a:bodyPr/>
                    <a:lstStyle/>
                    <a:p>
                      <a:r>
                        <a:rPr lang="en-US" sz="1800" b="0" i="0" kern="1200" dirty="0">
                          <a:solidFill>
                            <a:schemeClr val="dk1"/>
                          </a:solidFill>
                          <a:effectLst/>
                          <a:latin typeface="+mn-lt"/>
                          <a:ea typeface="+mn-ea"/>
                          <a:cs typeface="+mn-cs"/>
                        </a:rPr>
                        <a:t>P</a:t>
                      </a:r>
                      <a:r>
                        <a:rPr lang="en-IN" sz="1800" b="0" i="0" kern="1200" dirty="0" err="1">
                          <a:solidFill>
                            <a:schemeClr val="dk1"/>
                          </a:solidFill>
                          <a:effectLst/>
                          <a:latin typeface="+mn-lt"/>
                          <a:ea typeface="+mn-ea"/>
                          <a:cs typeface="+mn-cs"/>
                        </a:rPr>
                        <a:t>ascal</a:t>
                      </a:r>
                      <a:r>
                        <a:rPr lang="en-IN" sz="1800" b="0" i="0" kern="1200" dirty="0">
                          <a:solidFill>
                            <a:schemeClr val="dk1"/>
                          </a:solidFill>
                          <a:effectLst/>
                          <a:latin typeface="+mn-lt"/>
                          <a:ea typeface="+mn-ea"/>
                          <a:cs typeface="+mn-cs"/>
                        </a:rPr>
                        <a:t> </a:t>
                      </a:r>
                      <a:r>
                        <a:rPr lang="en-IN" sz="1800" b="0" i="0" kern="1200" dirty="0" err="1">
                          <a:solidFill>
                            <a:schemeClr val="dk1"/>
                          </a:solidFill>
                          <a:effectLst/>
                          <a:latin typeface="+mn-lt"/>
                          <a:ea typeface="+mn-ea"/>
                          <a:cs typeface="+mn-cs"/>
                        </a:rPr>
                        <a:t>Courty</a:t>
                      </a:r>
                      <a:endParaRPr lang="en-IN" dirty="0"/>
                    </a:p>
                  </a:txBody>
                  <a:tcPr/>
                </a:tc>
                <a:tc>
                  <a:txBody>
                    <a:bodyPr/>
                    <a:lstStyle/>
                    <a:p>
                      <a:r>
                        <a:rPr lang="en-US" dirty="0"/>
                        <a:t>2019</a:t>
                      </a:r>
                      <a:endParaRPr lang="en-IN" dirty="0"/>
                    </a:p>
                  </a:txBody>
                  <a:tcPr/>
                </a:tc>
                <a:tc>
                  <a:txBody>
                    <a:bodyPr/>
                    <a:lstStyle/>
                    <a:p>
                      <a:r>
                        <a:rPr lang="en-US" sz="1800" b="0" i="0" kern="1200" dirty="0">
                          <a:solidFill>
                            <a:schemeClr val="dk1"/>
                          </a:solidFill>
                          <a:effectLst/>
                          <a:latin typeface="+mn-lt"/>
                          <a:ea typeface="+mn-ea"/>
                          <a:cs typeface="+mn-cs"/>
                        </a:rPr>
                        <a:t>The challenge is to facilitate genuine ticket exchange while eliminating resale for profit</a:t>
                      </a:r>
                      <a:endParaRPr lang="en-US" dirty="0"/>
                    </a:p>
                  </a:txBody>
                  <a:tcPr/>
                </a:tc>
                <a:extLst>
                  <a:ext uri="{0D108BD9-81ED-4DB2-BD59-A6C34878D82A}">
                    <a16:rowId xmlns:a16="http://schemas.microsoft.com/office/drawing/2014/main" val="431568522"/>
                  </a:ext>
                </a:extLst>
              </a:tr>
            </a:tbl>
          </a:graphicData>
        </a:graphic>
      </p:graphicFrame>
    </p:spTree>
    <p:extLst>
      <p:ext uri="{BB962C8B-B14F-4D97-AF65-F5344CB8AC3E}">
        <p14:creationId xmlns:p14="http://schemas.microsoft.com/office/powerpoint/2010/main" val="649592621"/>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E9B38-1ACA-DC71-DDE5-A8415D28FCFC}"/>
              </a:ext>
            </a:extLst>
          </p:cNvPr>
          <p:cNvSpPr>
            <a:spLocks noGrp="1"/>
          </p:cNvSpPr>
          <p:nvPr>
            <p:ph type="title"/>
          </p:nvPr>
        </p:nvSpPr>
        <p:spPr/>
        <p:txBody>
          <a:bodyPr/>
          <a:lstStyle/>
          <a:p>
            <a:r>
              <a:rPr lang="en-US" u="sng" dirty="0">
                <a:effectLst>
                  <a:outerShdw blurRad="38100" dist="38100" dir="2700000" algn="tl">
                    <a:srgbClr val="000000">
                      <a:alpha val="43137"/>
                    </a:srgbClr>
                  </a:outerShdw>
                </a:effectLst>
              </a:rPr>
              <a:t>HARDWARE AND SOFTWARE USED</a:t>
            </a:r>
            <a:endParaRPr lang="en-IN" dirty="0"/>
          </a:p>
        </p:txBody>
      </p:sp>
      <p:sp>
        <p:nvSpPr>
          <p:cNvPr id="3" name="Text Placeholder 2">
            <a:extLst>
              <a:ext uri="{FF2B5EF4-FFF2-40B4-BE49-F238E27FC236}">
                <a16:creationId xmlns:a16="http://schemas.microsoft.com/office/drawing/2014/main" id="{5EED381B-F447-3460-4AC7-9AA0BEBBB990}"/>
              </a:ext>
            </a:extLst>
          </p:cNvPr>
          <p:cNvSpPr>
            <a:spLocks noGrp="1"/>
          </p:cNvSpPr>
          <p:nvPr>
            <p:ph type="body" idx="1"/>
          </p:nvPr>
        </p:nvSpPr>
        <p:spPr/>
        <p:txBody>
          <a:bodyPr/>
          <a:lstStyle/>
          <a:p>
            <a:r>
              <a:rPr lang="en-IN" dirty="0"/>
              <a:t>Developer</a:t>
            </a:r>
          </a:p>
        </p:txBody>
      </p:sp>
      <p:sp>
        <p:nvSpPr>
          <p:cNvPr id="4" name="Content Placeholder 3">
            <a:extLst>
              <a:ext uri="{FF2B5EF4-FFF2-40B4-BE49-F238E27FC236}">
                <a16:creationId xmlns:a16="http://schemas.microsoft.com/office/drawing/2014/main" id="{9D29A457-E059-53D1-3EB5-97F65565B2E4}"/>
              </a:ext>
            </a:extLst>
          </p:cNvPr>
          <p:cNvSpPr>
            <a:spLocks noGrp="1"/>
          </p:cNvSpPr>
          <p:nvPr>
            <p:ph sz="half" idx="2"/>
          </p:nvPr>
        </p:nvSpPr>
        <p:spPr/>
        <p:txBody>
          <a:bodyPr/>
          <a:lstStyle/>
          <a:p>
            <a:r>
              <a:rPr lang="en-US" dirty="0"/>
              <a:t>Android studio SDK</a:t>
            </a:r>
          </a:p>
          <a:p>
            <a:r>
              <a:rPr lang="en-US" dirty="0"/>
              <a:t>Firebase Authentication </a:t>
            </a:r>
          </a:p>
          <a:p>
            <a:r>
              <a:rPr lang="en-US" dirty="0"/>
              <a:t>Real-time Database</a:t>
            </a:r>
          </a:p>
          <a:p>
            <a:r>
              <a:rPr lang="en-US" dirty="0"/>
              <a:t>Firebase Recycler View</a:t>
            </a:r>
          </a:p>
          <a:p>
            <a:endParaRPr lang="en-IN" dirty="0"/>
          </a:p>
        </p:txBody>
      </p:sp>
      <p:sp>
        <p:nvSpPr>
          <p:cNvPr id="5" name="Text Placeholder 4">
            <a:extLst>
              <a:ext uri="{FF2B5EF4-FFF2-40B4-BE49-F238E27FC236}">
                <a16:creationId xmlns:a16="http://schemas.microsoft.com/office/drawing/2014/main" id="{0758AB9A-F7F9-E3F5-20C4-67BDA2DF1C44}"/>
              </a:ext>
            </a:extLst>
          </p:cNvPr>
          <p:cNvSpPr>
            <a:spLocks noGrp="1"/>
          </p:cNvSpPr>
          <p:nvPr>
            <p:ph type="body" sz="quarter" idx="3"/>
          </p:nvPr>
        </p:nvSpPr>
        <p:spPr/>
        <p:txBody>
          <a:bodyPr/>
          <a:lstStyle/>
          <a:p>
            <a:r>
              <a:rPr lang="en-IN" dirty="0"/>
              <a:t>Client</a:t>
            </a:r>
          </a:p>
        </p:txBody>
      </p:sp>
      <p:sp>
        <p:nvSpPr>
          <p:cNvPr id="6" name="Content Placeholder 5">
            <a:extLst>
              <a:ext uri="{FF2B5EF4-FFF2-40B4-BE49-F238E27FC236}">
                <a16:creationId xmlns:a16="http://schemas.microsoft.com/office/drawing/2014/main" id="{6D1358DE-71D9-3FDB-2B3F-637AEED6CCF6}"/>
              </a:ext>
            </a:extLst>
          </p:cNvPr>
          <p:cNvSpPr>
            <a:spLocks noGrp="1"/>
          </p:cNvSpPr>
          <p:nvPr>
            <p:ph sz="quarter" idx="4"/>
          </p:nvPr>
        </p:nvSpPr>
        <p:spPr/>
        <p:txBody>
          <a:bodyPr/>
          <a:lstStyle/>
          <a:p>
            <a:r>
              <a:rPr lang="en-US" dirty="0"/>
              <a:t>Smartphone with minimum API level of 21.</a:t>
            </a:r>
          </a:p>
          <a:p>
            <a:r>
              <a:rPr lang="en-US" dirty="0"/>
              <a:t>Smartphone with minimum 2GB RAM</a:t>
            </a:r>
          </a:p>
          <a:p>
            <a:endParaRPr lang="en-IN" dirty="0"/>
          </a:p>
        </p:txBody>
      </p:sp>
    </p:spTree>
    <p:extLst>
      <p:ext uri="{BB962C8B-B14F-4D97-AF65-F5344CB8AC3E}">
        <p14:creationId xmlns:p14="http://schemas.microsoft.com/office/powerpoint/2010/main" val="877430031"/>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
        <p:cNvGrpSpPr/>
        <p:nvPr/>
      </p:nvGrpSpPr>
      <p:grpSpPr>
        <a:xfrm>
          <a:off x="0" y="0"/>
          <a:ext cx="0" cy="0"/>
          <a:chOff x="0" y="0"/>
          <a:chExt cx="0" cy="0"/>
        </a:xfrm>
      </p:grpSpPr>
      <p:sp>
        <p:nvSpPr>
          <p:cNvPr id="35" name="Google Shape;35;p2"/>
          <p:cNvSpPr txBox="1">
            <a:spLocks noGrp="1"/>
          </p:cNvSpPr>
          <p:nvPr>
            <p:ph type="title"/>
          </p:nvPr>
        </p:nvSpPr>
        <p:spPr>
          <a:xfrm>
            <a:off x="1484311" y="685800"/>
            <a:ext cx="10018800" cy="1752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orbel"/>
              <a:buNone/>
            </a:pPr>
            <a:r>
              <a:rPr lang="en-US" u="sng">
                <a:effectLst>
                  <a:outerShdw blurRad="38100" dist="38100" dir="2700000" algn="tl">
                    <a:srgbClr val="000000">
                      <a:alpha val="43137"/>
                    </a:srgbClr>
                  </a:outerShdw>
                </a:effectLst>
              </a:rPr>
              <a:t>PROJECT FLOW</a:t>
            </a:r>
            <a:endParaRPr/>
          </a:p>
        </p:txBody>
      </p:sp>
      <p:grpSp>
        <p:nvGrpSpPr>
          <p:cNvPr id="36" name="Google Shape;36;p2"/>
          <p:cNvGrpSpPr/>
          <p:nvPr/>
        </p:nvGrpSpPr>
        <p:grpSpPr>
          <a:xfrm>
            <a:off x="2722812" y="2923012"/>
            <a:ext cx="7541848" cy="2133579"/>
            <a:chOff x="1034" y="484613"/>
            <a:chExt cx="7541848" cy="2133579"/>
          </a:xfrm>
        </p:grpSpPr>
        <p:sp>
          <p:nvSpPr>
            <p:cNvPr id="37" name="Google Shape;37;p2"/>
            <p:cNvSpPr/>
            <p:nvPr/>
          </p:nvSpPr>
          <p:spPr>
            <a:xfrm>
              <a:off x="1034" y="1055202"/>
              <a:ext cx="1984800" cy="992400"/>
            </a:xfrm>
            <a:prstGeom prst="roundRect">
              <a:avLst>
                <a:gd name="adj" fmla="val 10000"/>
              </a:avLst>
            </a:prstGeom>
            <a:solidFill>
              <a:srgbClr val="EB8F21"/>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txBox="1"/>
            <p:nvPr/>
          </p:nvSpPr>
          <p:spPr>
            <a:xfrm>
              <a:off x="30098" y="1084266"/>
              <a:ext cx="1926600" cy="934200"/>
            </a:xfrm>
            <a:prstGeom prst="rect">
              <a:avLst/>
            </a:prstGeom>
            <a:noFill/>
            <a:ln>
              <a:noFill/>
            </a:ln>
          </p:spPr>
          <p:txBody>
            <a:bodyPr spcFirstLastPara="1" wrap="square" lIns="19050" tIns="19050" rIns="19050" bIns="19050" anchor="ctr" anchorCtr="0">
              <a:noAutofit/>
            </a:bodyPr>
            <a:lstStyle/>
            <a:p>
              <a:pPr marL="0" marR="0" lvl="0" indent="0" algn="ctr" rtl="0">
                <a:lnSpc>
                  <a:spcPct val="90000"/>
                </a:lnSpc>
                <a:spcBef>
                  <a:spcPts val="0"/>
                </a:spcBef>
                <a:spcAft>
                  <a:spcPts val="0"/>
                </a:spcAft>
                <a:buClr>
                  <a:schemeClr val="lt1"/>
                </a:buClr>
                <a:buSzPts val="3000"/>
                <a:buFont typeface="Corbel"/>
                <a:buNone/>
              </a:pPr>
              <a:r>
                <a:rPr lang="en-US" sz="3000" b="0" i="0" u="none" strike="noStrike" cap="none">
                  <a:solidFill>
                    <a:schemeClr val="lt1"/>
                  </a:solidFill>
                  <a:latin typeface="Corbel"/>
                  <a:ea typeface="Corbel"/>
                  <a:cs typeface="Corbel"/>
                  <a:sym typeface="Corbel"/>
                </a:rPr>
                <a:t>LOGIN</a:t>
              </a:r>
              <a:endParaRPr/>
            </a:p>
          </p:txBody>
        </p:sp>
        <p:sp>
          <p:nvSpPr>
            <p:cNvPr id="39" name="Google Shape;39;p2"/>
            <p:cNvSpPr/>
            <p:nvPr/>
          </p:nvSpPr>
          <p:spPr>
            <a:xfrm rot="-2142562">
              <a:off x="1893795" y="1237287"/>
              <a:ext cx="977601" cy="57612"/>
            </a:xfrm>
            <a:custGeom>
              <a:avLst/>
              <a:gdLst/>
              <a:ahLst/>
              <a:cxnLst/>
              <a:rect l="l" t="t" r="r" b="b"/>
              <a:pathLst>
                <a:path w="120000" h="120000" extrusionOk="0">
                  <a:moveTo>
                    <a:pt x="0" y="60000"/>
                  </a:moveTo>
                  <a:lnTo>
                    <a:pt x="120000" y="60000"/>
                  </a:lnTo>
                </a:path>
              </a:pathLst>
            </a:custGeom>
            <a:noFill/>
            <a:ln w="15875" cap="rnd" cmpd="sng">
              <a:solidFill>
                <a:srgbClr val="BA6F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txBox="1"/>
            <p:nvPr/>
          </p:nvSpPr>
          <p:spPr>
            <a:xfrm rot="-2144547">
              <a:off x="2358170" y="1241645"/>
              <a:ext cx="48789" cy="48789"/>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orbel"/>
                <a:buNone/>
              </a:pPr>
              <a:endParaRPr sz="500" b="0" i="0" u="none" strike="noStrike" cap="none">
                <a:solidFill>
                  <a:schemeClr val="dk1"/>
                </a:solidFill>
                <a:latin typeface="Corbel"/>
                <a:ea typeface="Corbel"/>
                <a:cs typeface="Corbel"/>
                <a:sym typeface="Corbel"/>
              </a:endParaRPr>
            </a:p>
          </p:txBody>
        </p:sp>
        <p:sp>
          <p:nvSpPr>
            <p:cNvPr id="41" name="Google Shape;41;p2"/>
            <p:cNvSpPr/>
            <p:nvPr/>
          </p:nvSpPr>
          <p:spPr>
            <a:xfrm>
              <a:off x="2779558" y="484613"/>
              <a:ext cx="1984800" cy="992400"/>
            </a:xfrm>
            <a:prstGeom prst="roundRect">
              <a:avLst>
                <a:gd name="adj" fmla="val 10000"/>
              </a:avLst>
            </a:prstGeom>
            <a:solidFill>
              <a:srgbClr val="EB8F21"/>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txBox="1"/>
            <p:nvPr/>
          </p:nvSpPr>
          <p:spPr>
            <a:xfrm>
              <a:off x="2808622" y="513677"/>
              <a:ext cx="1926600" cy="934200"/>
            </a:xfrm>
            <a:prstGeom prst="rect">
              <a:avLst/>
            </a:prstGeom>
            <a:noFill/>
            <a:ln>
              <a:noFill/>
            </a:ln>
          </p:spPr>
          <p:txBody>
            <a:bodyPr spcFirstLastPara="1" wrap="square" lIns="19050" tIns="19050" rIns="19050" bIns="19050" anchor="ctr" anchorCtr="0">
              <a:noAutofit/>
            </a:bodyPr>
            <a:lstStyle/>
            <a:p>
              <a:pPr marL="0" marR="0" lvl="0" indent="0" algn="ctr" rtl="0">
                <a:lnSpc>
                  <a:spcPct val="90000"/>
                </a:lnSpc>
                <a:spcBef>
                  <a:spcPts val="0"/>
                </a:spcBef>
                <a:spcAft>
                  <a:spcPts val="0"/>
                </a:spcAft>
                <a:buClr>
                  <a:schemeClr val="lt1"/>
                </a:buClr>
                <a:buSzPts val="3000"/>
                <a:buFont typeface="Corbel"/>
                <a:buNone/>
              </a:pPr>
              <a:r>
                <a:rPr lang="en-US" sz="3000" b="0" i="0" u="none" strike="noStrike" cap="none">
                  <a:solidFill>
                    <a:schemeClr val="lt1"/>
                  </a:solidFill>
                  <a:latin typeface="Corbel"/>
                  <a:ea typeface="Corbel"/>
                  <a:cs typeface="Corbel"/>
                  <a:sym typeface="Corbel"/>
                </a:rPr>
                <a:t>RESELLING</a:t>
              </a:r>
              <a:endParaRPr/>
            </a:p>
          </p:txBody>
        </p:sp>
        <p:sp>
          <p:nvSpPr>
            <p:cNvPr id="43" name="Google Shape;43;p2"/>
            <p:cNvSpPr/>
            <p:nvPr/>
          </p:nvSpPr>
          <p:spPr>
            <a:xfrm>
              <a:off x="4764218" y="951994"/>
              <a:ext cx="793800" cy="57600"/>
            </a:xfrm>
            <a:custGeom>
              <a:avLst/>
              <a:gdLst/>
              <a:ahLst/>
              <a:cxnLst/>
              <a:rect l="l" t="t" r="r" b="b"/>
              <a:pathLst>
                <a:path w="120000" h="120000" extrusionOk="0">
                  <a:moveTo>
                    <a:pt x="0" y="60000"/>
                  </a:moveTo>
                  <a:lnTo>
                    <a:pt x="120000" y="60000"/>
                  </a:lnTo>
                </a:path>
              </a:pathLst>
            </a:custGeom>
            <a:noFill/>
            <a:ln w="15875" cap="rnd" cmpd="sng">
              <a:solidFill>
                <a:srgbClr val="D481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txBox="1"/>
            <p:nvPr/>
          </p:nvSpPr>
          <p:spPr>
            <a:xfrm>
              <a:off x="5141304" y="960931"/>
              <a:ext cx="39600" cy="3960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orbel"/>
                <a:buNone/>
              </a:pPr>
              <a:endParaRPr sz="500" b="0" i="0" u="none" strike="noStrike" cap="none">
                <a:solidFill>
                  <a:schemeClr val="dk1"/>
                </a:solidFill>
                <a:latin typeface="Corbel"/>
                <a:ea typeface="Corbel"/>
                <a:cs typeface="Corbel"/>
                <a:sym typeface="Corbel"/>
              </a:endParaRPr>
            </a:p>
          </p:txBody>
        </p:sp>
        <p:sp>
          <p:nvSpPr>
            <p:cNvPr id="45" name="Google Shape;45;p2"/>
            <p:cNvSpPr/>
            <p:nvPr/>
          </p:nvSpPr>
          <p:spPr>
            <a:xfrm>
              <a:off x="5558082" y="484613"/>
              <a:ext cx="1984800" cy="992400"/>
            </a:xfrm>
            <a:prstGeom prst="roundRect">
              <a:avLst>
                <a:gd name="adj" fmla="val 10000"/>
              </a:avLst>
            </a:prstGeom>
            <a:solidFill>
              <a:srgbClr val="EB8F21"/>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txBox="1"/>
            <p:nvPr/>
          </p:nvSpPr>
          <p:spPr>
            <a:xfrm>
              <a:off x="5587146" y="513677"/>
              <a:ext cx="1926600" cy="934200"/>
            </a:xfrm>
            <a:prstGeom prst="rect">
              <a:avLst/>
            </a:prstGeom>
            <a:noFill/>
            <a:ln>
              <a:noFill/>
            </a:ln>
          </p:spPr>
          <p:txBody>
            <a:bodyPr spcFirstLastPara="1" wrap="square" lIns="19050" tIns="19050" rIns="19050" bIns="19050" anchor="ctr" anchorCtr="0">
              <a:noAutofit/>
            </a:bodyPr>
            <a:lstStyle/>
            <a:p>
              <a:pPr marL="0" marR="0" lvl="0" indent="0" algn="ctr" rtl="0">
                <a:lnSpc>
                  <a:spcPct val="90000"/>
                </a:lnSpc>
                <a:spcBef>
                  <a:spcPts val="0"/>
                </a:spcBef>
                <a:spcAft>
                  <a:spcPts val="0"/>
                </a:spcAft>
                <a:buClr>
                  <a:schemeClr val="lt1"/>
                </a:buClr>
                <a:buSzPts val="3000"/>
                <a:buFont typeface="Corbel"/>
                <a:buNone/>
              </a:pPr>
              <a:r>
                <a:rPr lang="en-US" sz="3000" b="0" i="0" u="none" strike="noStrike" cap="none">
                  <a:solidFill>
                    <a:schemeClr val="lt1"/>
                  </a:solidFill>
                  <a:latin typeface="Corbel"/>
                  <a:ea typeface="Corbel"/>
                  <a:cs typeface="Corbel"/>
                  <a:sym typeface="Corbel"/>
                </a:rPr>
                <a:t>UPLOAD DATA</a:t>
              </a:r>
              <a:endParaRPr/>
            </a:p>
          </p:txBody>
        </p:sp>
        <p:sp>
          <p:nvSpPr>
            <p:cNvPr id="47" name="Google Shape;47;p2"/>
            <p:cNvSpPr/>
            <p:nvPr/>
          </p:nvSpPr>
          <p:spPr>
            <a:xfrm rot="2142562">
              <a:off x="1893793" y="1807888"/>
              <a:ext cx="977601" cy="57612"/>
            </a:xfrm>
            <a:custGeom>
              <a:avLst/>
              <a:gdLst/>
              <a:ahLst/>
              <a:cxnLst/>
              <a:rect l="l" t="t" r="r" b="b"/>
              <a:pathLst>
                <a:path w="120000" h="120000" extrusionOk="0">
                  <a:moveTo>
                    <a:pt x="0" y="60000"/>
                  </a:moveTo>
                  <a:lnTo>
                    <a:pt x="120000" y="60000"/>
                  </a:lnTo>
                </a:path>
              </a:pathLst>
            </a:custGeom>
            <a:noFill/>
            <a:ln w="15875" cap="rnd" cmpd="sng">
              <a:solidFill>
                <a:srgbClr val="BA6F1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txBox="1"/>
            <p:nvPr/>
          </p:nvSpPr>
          <p:spPr>
            <a:xfrm rot="2144547">
              <a:off x="2358199" y="1812206"/>
              <a:ext cx="48789" cy="48789"/>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orbel"/>
                <a:buNone/>
              </a:pPr>
              <a:endParaRPr sz="500" b="0" i="0" u="none" strike="noStrike" cap="none">
                <a:solidFill>
                  <a:schemeClr val="dk1"/>
                </a:solidFill>
                <a:latin typeface="Corbel"/>
                <a:ea typeface="Corbel"/>
                <a:cs typeface="Corbel"/>
                <a:sym typeface="Corbel"/>
              </a:endParaRPr>
            </a:p>
          </p:txBody>
        </p:sp>
        <p:sp>
          <p:nvSpPr>
            <p:cNvPr id="49" name="Google Shape;49;p2"/>
            <p:cNvSpPr/>
            <p:nvPr/>
          </p:nvSpPr>
          <p:spPr>
            <a:xfrm>
              <a:off x="2779558" y="1625792"/>
              <a:ext cx="1984800" cy="992400"/>
            </a:xfrm>
            <a:prstGeom prst="roundRect">
              <a:avLst>
                <a:gd name="adj" fmla="val 10000"/>
              </a:avLst>
            </a:prstGeom>
            <a:solidFill>
              <a:srgbClr val="EB8F21"/>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txBox="1"/>
            <p:nvPr/>
          </p:nvSpPr>
          <p:spPr>
            <a:xfrm>
              <a:off x="2808622" y="1654856"/>
              <a:ext cx="1926600" cy="934200"/>
            </a:xfrm>
            <a:prstGeom prst="rect">
              <a:avLst/>
            </a:prstGeom>
            <a:noFill/>
            <a:ln>
              <a:noFill/>
            </a:ln>
          </p:spPr>
          <p:txBody>
            <a:bodyPr spcFirstLastPara="1" wrap="square" lIns="19050" tIns="19050" rIns="19050" bIns="19050" anchor="ctr" anchorCtr="0">
              <a:noAutofit/>
            </a:bodyPr>
            <a:lstStyle/>
            <a:p>
              <a:pPr marL="0" marR="0" lvl="0" indent="0" algn="ctr" rtl="0">
                <a:lnSpc>
                  <a:spcPct val="90000"/>
                </a:lnSpc>
                <a:spcBef>
                  <a:spcPts val="0"/>
                </a:spcBef>
                <a:spcAft>
                  <a:spcPts val="0"/>
                </a:spcAft>
                <a:buClr>
                  <a:schemeClr val="lt1"/>
                </a:buClr>
                <a:buSzPts val="3000"/>
                <a:buFont typeface="Corbel"/>
                <a:buNone/>
              </a:pPr>
              <a:r>
                <a:rPr lang="en-US" sz="3000" b="0" i="0" u="none" strike="noStrike" cap="none">
                  <a:solidFill>
                    <a:schemeClr val="lt1"/>
                  </a:solidFill>
                  <a:latin typeface="Corbel"/>
                  <a:ea typeface="Corbel"/>
                  <a:cs typeface="Corbel"/>
                  <a:sym typeface="Corbel"/>
                </a:rPr>
                <a:t>BUYING</a:t>
              </a:r>
              <a:endParaRPr/>
            </a:p>
          </p:txBody>
        </p:sp>
        <p:sp>
          <p:nvSpPr>
            <p:cNvPr id="51" name="Google Shape;51;p2"/>
            <p:cNvSpPr/>
            <p:nvPr/>
          </p:nvSpPr>
          <p:spPr>
            <a:xfrm>
              <a:off x="4764218" y="2093173"/>
              <a:ext cx="793800" cy="57600"/>
            </a:xfrm>
            <a:custGeom>
              <a:avLst/>
              <a:gdLst/>
              <a:ahLst/>
              <a:cxnLst/>
              <a:rect l="l" t="t" r="r" b="b"/>
              <a:pathLst>
                <a:path w="120000" h="120000" extrusionOk="0">
                  <a:moveTo>
                    <a:pt x="0" y="60000"/>
                  </a:moveTo>
                  <a:lnTo>
                    <a:pt x="120000" y="60000"/>
                  </a:lnTo>
                </a:path>
              </a:pathLst>
            </a:custGeom>
            <a:noFill/>
            <a:ln w="15875" cap="rnd" cmpd="sng">
              <a:solidFill>
                <a:srgbClr val="D4811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txBox="1"/>
            <p:nvPr/>
          </p:nvSpPr>
          <p:spPr>
            <a:xfrm>
              <a:off x="5141304" y="2102111"/>
              <a:ext cx="39600" cy="39600"/>
            </a:xfrm>
            <a:prstGeom prst="rect">
              <a:avLst/>
            </a:prstGeom>
            <a:noFill/>
            <a:ln>
              <a:noFill/>
            </a:ln>
          </p:spPr>
          <p:txBody>
            <a:bodyPr spcFirstLastPara="1" wrap="square" lIns="12700" tIns="0" rIns="12700" bIns="0" anchor="ctr" anchorCtr="0">
              <a:noAutofit/>
            </a:bodyPr>
            <a:lstStyle/>
            <a:p>
              <a:pPr marL="0" marR="0" lvl="0" indent="0" algn="ctr" rtl="0">
                <a:lnSpc>
                  <a:spcPct val="90000"/>
                </a:lnSpc>
                <a:spcBef>
                  <a:spcPts val="0"/>
                </a:spcBef>
                <a:spcAft>
                  <a:spcPts val="0"/>
                </a:spcAft>
                <a:buClr>
                  <a:schemeClr val="dk1"/>
                </a:buClr>
                <a:buSzPts val="500"/>
                <a:buFont typeface="Corbel"/>
                <a:buNone/>
              </a:pPr>
              <a:endParaRPr sz="500" b="0" i="0" u="none" strike="noStrike" cap="none">
                <a:solidFill>
                  <a:schemeClr val="dk1"/>
                </a:solidFill>
                <a:latin typeface="Corbel"/>
                <a:ea typeface="Corbel"/>
                <a:cs typeface="Corbel"/>
                <a:sym typeface="Corbel"/>
              </a:endParaRPr>
            </a:p>
          </p:txBody>
        </p:sp>
        <p:sp>
          <p:nvSpPr>
            <p:cNvPr id="53" name="Google Shape;53;p2"/>
            <p:cNvSpPr/>
            <p:nvPr/>
          </p:nvSpPr>
          <p:spPr>
            <a:xfrm>
              <a:off x="5558082" y="1625792"/>
              <a:ext cx="1984800" cy="992400"/>
            </a:xfrm>
            <a:prstGeom prst="roundRect">
              <a:avLst>
                <a:gd name="adj" fmla="val 10000"/>
              </a:avLst>
            </a:prstGeom>
            <a:solidFill>
              <a:srgbClr val="EB8F21"/>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txBox="1"/>
            <p:nvPr/>
          </p:nvSpPr>
          <p:spPr>
            <a:xfrm>
              <a:off x="5587146" y="1654856"/>
              <a:ext cx="1926600" cy="934200"/>
            </a:xfrm>
            <a:prstGeom prst="rect">
              <a:avLst/>
            </a:prstGeom>
            <a:noFill/>
            <a:ln>
              <a:noFill/>
            </a:ln>
          </p:spPr>
          <p:txBody>
            <a:bodyPr spcFirstLastPara="1" wrap="square" lIns="19050" tIns="19050" rIns="19050" bIns="19050" anchor="ctr" anchorCtr="0">
              <a:noAutofit/>
            </a:bodyPr>
            <a:lstStyle/>
            <a:p>
              <a:pPr marL="0" marR="0" lvl="0" indent="0" algn="ctr" rtl="0">
                <a:lnSpc>
                  <a:spcPct val="90000"/>
                </a:lnSpc>
                <a:spcBef>
                  <a:spcPts val="0"/>
                </a:spcBef>
                <a:spcAft>
                  <a:spcPts val="0"/>
                </a:spcAft>
                <a:buClr>
                  <a:schemeClr val="lt1"/>
                </a:buClr>
                <a:buSzPts val="3000"/>
                <a:buFont typeface="Corbel"/>
                <a:buNone/>
              </a:pPr>
              <a:r>
                <a:rPr lang="en-US" sz="3000" b="0" i="0" u="none" strike="noStrike" cap="none">
                  <a:solidFill>
                    <a:schemeClr val="lt1"/>
                  </a:solidFill>
                  <a:latin typeface="Corbel"/>
                  <a:ea typeface="Corbel"/>
                  <a:cs typeface="Corbel"/>
                  <a:sym typeface="Corbel"/>
                </a:rPr>
                <a:t>SEARCH</a:t>
              </a:r>
              <a:endParaRPr/>
            </a:p>
          </p:txBody>
        </p:sp>
      </p:grpSp>
      <p:sp>
        <p:nvSpPr>
          <p:cNvPr id="55" name="Google Shape;55;p2"/>
          <p:cNvSpPr/>
          <p:nvPr/>
        </p:nvSpPr>
        <p:spPr>
          <a:xfrm>
            <a:off x="614491" y="3444666"/>
            <a:ext cx="1744200" cy="1090200"/>
          </a:xfrm>
          <a:prstGeom prst="flowChartAlternateProcess">
            <a:avLst/>
          </a:prstGeom>
          <a:solidFill>
            <a:schemeClr val="accen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ctr" rtl="0">
              <a:spcBef>
                <a:spcPts val="0"/>
              </a:spcBef>
              <a:spcAft>
                <a:spcPts val="0"/>
              </a:spcAft>
              <a:buNone/>
            </a:pPr>
            <a:r>
              <a:rPr lang="en-US" sz="2700">
                <a:solidFill>
                  <a:srgbClr val="FFFFFF"/>
                </a:solidFill>
              </a:rPr>
              <a:t>Welcome Page</a:t>
            </a:r>
            <a:endParaRPr sz="2700">
              <a:solidFill>
                <a:srgbClr val="FFFFFF"/>
              </a:solidFill>
            </a:endParaRPr>
          </a:p>
        </p:txBody>
      </p:sp>
      <p:cxnSp>
        <p:nvCxnSpPr>
          <p:cNvPr id="56" name="Google Shape;56;p2"/>
          <p:cNvCxnSpPr>
            <a:stCxn id="55" idx="3"/>
            <a:endCxn id="38" idx="1"/>
          </p:cNvCxnSpPr>
          <p:nvPr/>
        </p:nvCxnSpPr>
        <p:spPr>
          <a:xfrm>
            <a:off x="2358691" y="3989766"/>
            <a:ext cx="393300" cy="0"/>
          </a:xfrm>
          <a:prstGeom prst="straightConnector1">
            <a:avLst/>
          </a:prstGeom>
          <a:noFill/>
          <a:ln w="9525" cap="flat" cmpd="sng">
            <a:solidFill>
              <a:schemeClr val="accent2"/>
            </a:solidFill>
            <a:prstDash val="solid"/>
            <a:round/>
            <a:headEnd type="none" w="med" len="med"/>
            <a:tailEnd type="none" w="med" len="med"/>
          </a:ln>
        </p:spPr>
      </p:cxnSp>
    </p:spTree>
  </p:cSld>
  <p:clrMapOvr>
    <a:masterClrMapping/>
  </p:clrMapOvr>
  <p:transition spd="med">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effectLst>
                  <a:outerShdw blurRad="38100" dist="38100" dir="2700000" algn="tl">
                    <a:srgbClr val="000000">
                      <a:alpha val="43137"/>
                    </a:srgbClr>
                  </a:outerShdw>
                </a:effectLst>
              </a:rPr>
              <a:t>REFERENCE</a:t>
            </a:r>
          </a:p>
        </p:txBody>
      </p:sp>
      <p:sp>
        <p:nvSpPr>
          <p:cNvPr id="3" name="Content Placeholder 2"/>
          <p:cNvSpPr>
            <a:spLocks noGrp="1"/>
          </p:cNvSpPr>
          <p:nvPr>
            <p:ph idx="1"/>
          </p:nvPr>
        </p:nvSpPr>
        <p:spPr/>
        <p:txBody>
          <a:bodyPr/>
          <a:lstStyle/>
          <a:p>
            <a:r>
              <a:rPr lang="en-US" dirty="0"/>
              <a:t>LinkedIn</a:t>
            </a:r>
          </a:p>
          <a:p>
            <a:r>
              <a:rPr lang="en-US" dirty="0" err="1"/>
              <a:t>Github</a:t>
            </a:r>
            <a:endParaRPr lang="en-US" dirty="0"/>
          </a:p>
          <a:p>
            <a:endParaRPr lang="en-US" dirty="0"/>
          </a:p>
        </p:txBody>
      </p:sp>
    </p:spTree>
    <p:extLst>
      <p:ext uri="{BB962C8B-B14F-4D97-AF65-F5344CB8AC3E}">
        <p14:creationId xmlns:p14="http://schemas.microsoft.com/office/powerpoint/2010/main" val="3176076597"/>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br>
              <a:rPr lang="en-US" u="sng" dirty="0"/>
            </a:br>
            <a:r>
              <a:rPr lang="en-US" b="1" dirty="0">
                <a:effectLst>
                  <a:outerShdw blurRad="38100" dist="38100" dir="2700000" algn="tl">
                    <a:srgbClr val="000000">
                      <a:alpha val="43137"/>
                    </a:srgbClr>
                  </a:outerShdw>
                </a:effectLst>
              </a:rPr>
              <a:t>THANK YOU!</a:t>
            </a:r>
          </a:p>
        </p:txBody>
      </p:sp>
      <p:sp>
        <p:nvSpPr>
          <p:cNvPr id="3" name="Subtitle 2"/>
          <p:cNvSpPr>
            <a:spLocks noGrp="1"/>
          </p:cNvSpPr>
          <p:nvPr>
            <p:ph type="subTitle" idx="1"/>
          </p:nvPr>
        </p:nvSpPr>
        <p:spPr>
          <a:xfrm>
            <a:off x="8143876" y="4275754"/>
            <a:ext cx="8281696" cy="2616199"/>
          </a:xfrm>
        </p:spPr>
        <p:txBody>
          <a:bodyPr>
            <a:normAutofit/>
          </a:bodyPr>
          <a:lstStyle/>
          <a:p>
            <a:pPr algn="just"/>
            <a:r>
              <a:rPr lang="en-US" sz="2400" dirty="0">
                <a:solidFill>
                  <a:schemeClr val="tx1">
                    <a:lumMod val="85000"/>
                    <a:lumOff val="15000"/>
                  </a:schemeClr>
                </a:solidFill>
              </a:rPr>
              <a:t>    </a:t>
            </a:r>
            <a:endParaRPr lang="en-US" dirty="0"/>
          </a:p>
        </p:txBody>
      </p:sp>
    </p:spTree>
    <p:extLst>
      <p:ext uri="{BB962C8B-B14F-4D97-AF65-F5344CB8AC3E}">
        <p14:creationId xmlns:p14="http://schemas.microsoft.com/office/powerpoint/2010/main" val="4676661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EB8F22"/>
      </a:accent1>
      <a:accent2>
        <a:srgbClr val="CD4223"/>
      </a:accent2>
      <a:accent3>
        <a:srgbClr val="A89374"/>
      </a:accent3>
      <a:accent4>
        <a:srgbClr val="83AA67"/>
      </a:accent4>
      <a:accent5>
        <a:srgbClr val="4FA9C1"/>
      </a:accent5>
      <a:accent6>
        <a:srgbClr val="9390AF"/>
      </a:accent6>
      <a:hlink>
        <a:srgbClr val="EC7220"/>
      </a:hlink>
      <a:folHlink>
        <a:srgbClr val="F09355"/>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EBEC8F79-A447-43FC-8E81-85E8468AF3F9}"/>
    </a:ext>
  </a:extLst>
</a:theme>
</file>

<file path=docProps/app.xml><?xml version="1.0" encoding="utf-8"?>
<Properties xmlns="http://schemas.openxmlformats.org/officeDocument/2006/extended-properties" xmlns:vt="http://schemas.openxmlformats.org/officeDocument/2006/docPropsVTypes">
  <TotalTime>0</TotalTime>
  <Words>381</Words>
  <Application>Microsoft Office PowerPoint</Application>
  <PresentationFormat>Widescreen</PresentationFormat>
  <Paragraphs>61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Book Antiqua</vt:lpstr>
      <vt:lpstr>Corbel</vt:lpstr>
      <vt:lpstr>Parallax</vt:lpstr>
      <vt:lpstr>MINI PROJECT TICKET RESELLING SYSTEM</vt:lpstr>
      <vt:lpstr>INDEX</vt:lpstr>
      <vt:lpstr>INTRODUCTION</vt:lpstr>
      <vt:lpstr>ABSTRACT</vt:lpstr>
      <vt:lpstr>LITERATURE REVIEW</vt:lpstr>
      <vt:lpstr>HARDWARE AND SOFTWARE USED</vt:lpstr>
      <vt:lpstr>PROJECT FLOW</vt:lpstr>
      <vt:lpstr>REFERENCE</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 PROJECT TICKET RESELLING SYSTEM</dc:title>
  <cp:lastModifiedBy>Harsh Minde.</cp:lastModifiedBy>
  <cp:revision>1</cp:revision>
  <dcterms:modified xsi:type="dcterms:W3CDTF">2022-09-12T06:13:46Z</dcterms:modified>
</cp:coreProperties>
</file>