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4" r:id="rId2"/>
    <p:sldId id="270" r:id="rId3"/>
    <p:sldId id="271" r:id="rId4"/>
    <p:sldId id="257" r:id="rId5"/>
    <p:sldId id="258" r:id="rId6"/>
    <p:sldId id="269" r:id="rId7"/>
    <p:sldId id="281" r:id="rId8"/>
    <p:sldId id="268" r:id="rId9"/>
    <p:sldId id="282" r:id="rId10"/>
    <p:sldId id="275" r:id="rId11"/>
    <p:sldId id="276" r:id="rId12"/>
    <p:sldId id="286" r:id="rId13"/>
    <p:sldId id="277" r:id="rId14"/>
    <p:sldId id="273" r:id="rId15"/>
    <p:sldId id="272" r:id="rId16"/>
    <p:sldId id="278" r:id="rId17"/>
    <p:sldId id="285" r:id="rId18"/>
    <p:sldId id="284" r:id="rId19"/>
    <p:sldId id="263" r:id="rId20"/>
    <p:sldId id="287" r:id="rId21"/>
    <p:sldId id="267" r:id="rId22"/>
  </p:sldIdLst>
  <p:sldSz cx="18288000" cy="10287000"/>
  <p:notesSz cx="6858000" cy="9144000"/>
  <p:embeddedFontLst>
    <p:embeddedFont>
      <p:font typeface="Book Antiqua" panose="02040602050305030304" pitchFamily="18"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E727-C13A-69D6-A56D-8E2BFCD97BE1}"/>
              </a:ext>
            </a:extLst>
          </p:cNvPr>
          <p:cNvSpPr>
            <a:spLocks noGrp="1"/>
          </p:cNvSpPr>
          <p:nvPr>
            <p:ph type="ctrTitle"/>
          </p:nvPr>
        </p:nvSpPr>
        <p:spPr>
          <a:xfrm>
            <a:off x="2286000" y="1867715"/>
            <a:ext cx="13716000" cy="1511301"/>
          </a:xfrm>
        </p:spPr>
        <p:txBody>
          <a:bodyPr>
            <a:normAutofit/>
          </a:bodyPr>
          <a:lstStyle/>
          <a:p>
            <a:r>
              <a:rPr lang="en-IN" sz="6600" b="1" u="sng" dirty="0">
                <a:latin typeface="Book Antiqua" panose="02040602050305030304" pitchFamily="18" charset="0"/>
              </a:rPr>
              <a:t>Violence Detection System</a:t>
            </a:r>
          </a:p>
        </p:txBody>
      </p:sp>
      <p:sp>
        <p:nvSpPr>
          <p:cNvPr id="4" name="Title 1">
            <a:extLst>
              <a:ext uri="{FF2B5EF4-FFF2-40B4-BE49-F238E27FC236}">
                <a16:creationId xmlns:a16="http://schemas.microsoft.com/office/drawing/2014/main" id="{3C1CE6C7-8840-2FEA-FE6F-98DD17BC90BC}"/>
              </a:ext>
            </a:extLst>
          </p:cNvPr>
          <p:cNvSpPr txBox="1">
            <a:spLocks noGrp="1"/>
          </p:cNvSpPr>
          <p:nvPr>
            <p:ph type="subTitle" idx="1"/>
          </p:nvPr>
        </p:nvSpPr>
        <p:spPr>
          <a:xfrm>
            <a:off x="2286000" y="172244"/>
            <a:ext cx="13716000" cy="1511301"/>
          </a:xfrm>
          <a:prstGeom prst="rect">
            <a:avLst/>
          </a:prstGeom>
        </p:spPr>
        <p:txBody>
          <a:bodyPr vert="horz" lIns="137160" tIns="68580" rIns="137160" bIns="6858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300" b="1" dirty="0">
                <a:latin typeface="Times New Roman" panose="02020603050405020304" pitchFamily="18" charset="0"/>
                <a:cs typeface="Times New Roman" panose="02020603050405020304" pitchFamily="18" charset="0"/>
              </a:rPr>
              <a:t>TERNA ENGINEERING COLLEGE</a:t>
            </a:r>
          </a:p>
          <a:p>
            <a:pPr>
              <a:lnSpc>
                <a:spcPct val="150000"/>
              </a:lnSpc>
            </a:pPr>
            <a:r>
              <a:rPr lang="en-US" sz="2850" b="1" i="1" dirty="0">
                <a:latin typeface="Times New Roman" panose="02020603050405020304" pitchFamily="18" charset="0"/>
                <a:cs typeface="Times New Roman" panose="02020603050405020304" pitchFamily="18" charset="0"/>
              </a:rPr>
              <a:t>DEPARTMENT OF COMPUTER ENGINEERING</a:t>
            </a:r>
            <a:r>
              <a:rPr lang="en-US" sz="3300" b="1" dirty="0">
                <a:latin typeface="Times New Roman" panose="02020603050405020304" pitchFamily="18" charset="0"/>
                <a:cs typeface="Times New Roman" panose="02020603050405020304" pitchFamily="18" charset="0"/>
              </a:rPr>
              <a:t> </a:t>
            </a:r>
          </a:p>
        </p:txBody>
      </p:sp>
      <p:pic>
        <p:nvPicPr>
          <p:cNvPr id="5" name="Picture 2" descr="LogOn">
            <a:extLst>
              <a:ext uri="{FF2B5EF4-FFF2-40B4-BE49-F238E27FC236}">
                <a16:creationId xmlns:a16="http://schemas.microsoft.com/office/drawing/2014/main" id="{87E19A07-A2A7-A90C-E9E3-1EF91ADC4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926"/>
            <a:ext cx="2887580" cy="1394621"/>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54DCADB1-7691-EFBB-A172-ED8CC362A3C5}"/>
              </a:ext>
            </a:extLst>
          </p:cNvPr>
          <p:cNvSpPr txBox="1">
            <a:spLocks/>
          </p:cNvSpPr>
          <p:nvPr/>
        </p:nvSpPr>
        <p:spPr>
          <a:xfrm>
            <a:off x="4352019" y="3829844"/>
            <a:ext cx="9583962" cy="6457157"/>
          </a:xfrm>
          <a:prstGeom prst="rect">
            <a:avLst/>
          </a:prstGeom>
        </p:spPr>
        <p:txBody>
          <a:bodyPr vert="horz" lIns="137160" tIns="68580" rIns="137160" bIns="6858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latin typeface="Times New Roman" panose="02020603050405020304" pitchFamily="18" charset="0"/>
                <a:cs typeface="Times New Roman" panose="02020603050405020304" pitchFamily="18" charset="0"/>
              </a:rPr>
              <a:t>BE/C-17 Sahil Rane</a:t>
            </a:r>
          </a:p>
          <a:p>
            <a:r>
              <a:rPr lang="en-US" sz="3600" dirty="0">
                <a:latin typeface="Times New Roman" panose="02020603050405020304" pitchFamily="18" charset="0"/>
                <a:cs typeface="Times New Roman" panose="02020603050405020304" pitchFamily="18" charset="0"/>
              </a:rPr>
              <a:t>BE/C-20 Abhishek Mahajan</a:t>
            </a:r>
          </a:p>
          <a:p>
            <a:r>
              <a:rPr lang="en-US" sz="3600" dirty="0">
                <a:latin typeface="Times New Roman" panose="02020603050405020304" pitchFamily="18" charset="0"/>
                <a:cs typeface="Times New Roman" panose="02020603050405020304" pitchFamily="18" charset="0"/>
              </a:rPr>
              <a:t>BE/C-22 </a:t>
            </a:r>
            <a:r>
              <a:rPr lang="en-US" sz="3600" dirty="0" err="1">
                <a:latin typeface="Times New Roman" panose="02020603050405020304" pitchFamily="18" charset="0"/>
                <a:cs typeface="Times New Roman" panose="02020603050405020304" pitchFamily="18" charset="0"/>
              </a:rPr>
              <a:t>Varad</a:t>
            </a:r>
            <a:r>
              <a:rPr lang="en-US" sz="3600" dirty="0">
                <a:latin typeface="Times New Roman" panose="02020603050405020304" pitchFamily="18" charset="0"/>
                <a:cs typeface="Times New Roman" panose="02020603050405020304" pitchFamily="18" charset="0"/>
              </a:rPr>
              <a:t> Patil</a:t>
            </a:r>
          </a:p>
          <a:p>
            <a:r>
              <a:rPr lang="en-US" sz="3600" dirty="0">
                <a:latin typeface="Times New Roman" panose="02020603050405020304" pitchFamily="18" charset="0"/>
                <a:cs typeface="Times New Roman" panose="02020603050405020304" pitchFamily="18" charset="0"/>
              </a:rPr>
              <a:t>BE/C-40 </a:t>
            </a:r>
            <a:r>
              <a:rPr lang="en-US" sz="3600" dirty="0" err="1">
                <a:latin typeface="Times New Roman" panose="02020603050405020304" pitchFamily="18" charset="0"/>
                <a:cs typeface="Times New Roman" panose="02020603050405020304" pitchFamily="18" charset="0"/>
              </a:rPr>
              <a:t>Priyanshu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Nagdeve</a:t>
            </a:r>
            <a:endParaRPr lang="en-US" sz="3600" dirty="0">
              <a:latin typeface="Times New Roman" panose="02020603050405020304" pitchFamily="18" charset="0"/>
              <a:cs typeface="Times New Roman" panose="02020603050405020304" pitchFamily="18" charset="0"/>
            </a:endParaRPr>
          </a:p>
          <a:p>
            <a:endParaRPr lang="en-US" sz="33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Under the guidance of</a:t>
            </a:r>
          </a:p>
          <a:p>
            <a:r>
              <a:rPr lang="en-US" sz="3600" dirty="0">
                <a:latin typeface="Times New Roman" panose="02020603050405020304" pitchFamily="18" charset="0"/>
                <a:cs typeface="Times New Roman" panose="02020603050405020304" pitchFamily="18" charset="0"/>
              </a:rPr>
              <a:t>Guide Name</a:t>
            </a:r>
          </a:p>
          <a:p>
            <a:r>
              <a:rPr lang="en-US" sz="3600" dirty="0">
                <a:latin typeface="Times New Roman" panose="02020603050405020304" pitchFamily="18" charset="0"/>
                <a:cs typeface="Times New Roman" panose="02020603050405020304" pitchFamily="18" charset="0"/>
              </a:rPr>
              <a:t>Prof. </a:t>
            </a:r>
            <a:r>
              <a:rPr lang="en-US" sz="3600" dirty="0" err="1">
                <a:latin typeface="Times New Roman" panose="02020603050405020304" pitchFamily="18" charset="0"/>
                <a:cs typeface="Times New Roman" panose="02020603050405020304" pitchFamily="18" charset="0"/>
              </a:rPr>
              <a:t>Vishwajit</a:t>
            </a:r>
            <a:r>
              <a:rPr lang="en-US" sz="3600" dirty="0">
                <a:latin typeface="Times New Roman" panose="02020603050405020304" pitchFamily="18" charset="0"/>
                <a:cs typeface="Times New Roman" panose="02020603050405020304" pitchFamily="18" charset="0"/>
              </a:rPr>
              <a:t> Gaikwad</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Academic Year</a:t>
            </a:r>
          </a:p>
          <a:p>
            <a:r>
              <a:rPr lang="en-US" sz="3600" dirty="0">
                <a:latin typeface="Times New Roman" panose="02020603050405020304" pitchFamily="18" charset="0"/>
                <a:cs typeface="Times New Roman" panose="02020603050405020304" pitchFamily="18" charset="0"/>
              </a:rPr>
              <a:t>2024-25</a:t>
            </a:r>
          </a:p>
        </p:txBody>
      </p:sp>
      <p:pic>
        <p:nvPicPr>
          <p:cNvPr id="3" name="Picture 2" descr="LogOn">
            <a:extLst>
              <a:ext uri="{FF2B5EF4-FFF2-40B4-BE49-F238E27FC236}">
                <a16:creationId xmlns:a16="http://schemas.microsoft.com/office/drawing/2014/main" id="{9E68A7D4-A578-1CC7-BB7E-3AFBE3419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6076" y="9365856"/>
            <a:ext cx="1925053" cy="92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366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C1919A-B502-2DF7-72B3-4CAEB4BE4086}"/>
              </a:ext>
            </a:extLst>
          </p:cNvPr>
          <p:cNvSpPr>
            <a:spLocks noGrp="1"/>
          </p:cNvSpPr>
          <p:nvPr>
            <p:ph type="title"/>
          </p:nvPr>
        </p:nvSpPr>
        <p:spPr>
          <a:xfrm>
            <a:off x="609600" y="114300"/>
            <a:ext cx="7239000" cy="952500"/>
          </a:xfrm>
        </p:spPr>
        <p:txBody>
          <a:bodyPr>
            <a:normAutofit fontScale="90000"/>
          </a:bodyPr>
          <a:lstStyle/>
          <a:p>
            <a:pPr algn="l"/>
            <a:r>
              <a:rPr lang="en-IN" sz="6740" u="sng" dirty="0">
                <a:latin typeface="Times New Roman" panose="02020603050405020304" pitchFamily="18" charset="0"/>
                <a:cs typeface="Times New Roman" panose="02020603050405020304" pitchFamily="18" charset="0"/>
              </a:rPr>
              <a:t>TimeLine Chart</a:t>
            </a:r>
          </a:p>
        </p:txBody>
      </p:sp>
      <p:pic>
        <p:nvPicPr>
          <p:cNvPr id="6" name="Picture 5">
            <a:extLst>
              <a:ext uri="{FF2B5EF4-FFF2-40B4-BE49-F238E27FC236}">
                <a16:creationId xmlns:a16="http://schemas.microsoft.com/office/drawing/2014/main" id="{78BDA2EC-27AD-D8C9-5F71-4A73B842F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09700"/>
            <a:ext cx="17068800" cy="8077200"/>
          </a:xfrm>
          <a:prstGeom prst="rect">
            <a:avLst/>
          </a:prstGeom>
        </p:spPr>
      </p:pic>
      <p:pic>
        <p:nvPicPr>
          <p:cNvPr id="7" name="Picture 6" descr="LogOn">
            <a:extLst>
              <a:ext uri="{FF2B5EF4-FFF2-40B4-BE49-F238E27FC236}">
                <a16:creationId xmlns:a16="http://schemas.microsoft.com/office/drawing/2014/main" id="{0929422F-2075-A2C8-3345-96E184AC73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845"/>
          <a:stretch/>
        </p:blipFill>
        <p:spPr bwMode="auto">
          <a:xfrm>
            <a:off x="16613570" y="9563100"/>
            <a:ext cx="1674430" cy="65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518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n">
            <a:extLst>
              <a:ext uri="{FF2B5EF4-FFF2-40B4-BE49-F238E27FC236}">
                <a16:creationId xmlns:a16="http://schemas.microsoft.com/office/drawing/2014/main" id="{6057CD46-A48A-DDA7-C88F-9F656B051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6076" y="9395353"/>
            <a:ext cx="1925053" cy="9297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7AD8C5E-4EFC-694F-C148-EED0C831A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89" y="1257300"/>
            <a:ext cx="17000811" cy="7924800"/>
          </a:xfrm>
          <a:prstGeom prst="rect">
            <a:avLst/>
          </a:prstGeom>
        </p:spPr>
      </p:pic>
    </p:spTree>
    <p:extLst>
      <p:ext uri="{BB962C8B-B14F-4D97-AF65-F5344CB8AC3E}">
        <p14:creationId xmlns:p14="http://schemas.microsoft.com/office/powerpoint/2010/main" val="93745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n">
            <a:extLst>
              <a:ext uri="{FF2B5EF4-FFF2-40B4-BE49-F238E27FC236}">
                <a16:creationId xmlns:a16="http://schemas.microsoft.com/office/drawing/2014/main" id="{6057CD46-A48A-DDA7-C88F-9F656B051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6076" y="9334500"/>
            <a:ext cx="1925053" cy="92974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a:extLst>
              <a:ext uri="{FF2B5EF4-FFF2-40B4-BE49-F238E27FC236}">
                <a16:creationId xmlns:a16="http://schemas.microsoft.com/office/drawing/2014/main" id="{51547B97-FD70-0DD8-8113-27E08DB01438}"/>
              </a:ext>
            </a:extLst>
          </p:cNvPr>
          <p:cNvSpPr>
            <a:spLocks noGrp="1"/>
          </p:cNvSpPr>
          <p:nvPr>
            <p:ph type="title"/>
          </p:nvPr>
        </p:nvSpPr>
        <p:spPr>
          <a:xfrm>
            <a:off x="419100" y="800100"/>
            <a:ext cx="17449800" cy="952500"/>
          </a:xfrm>
        </p:spPr>
        <p:txBody>
          <a:bodyPr>
            <a:normAutofit/>
          </a:bodyPr>
          <a:lstStyle/>
          <a:p>
            <a:pPr algn="ctr"/>
            <a:r>
              <a:rPr lang="en-IN" sz="5000" b="1" u="sng" dirty="0">
                <a:solidFill>
                  <a:srgbClr val="000000"/>
                </a:solidFill>
                <a:latin typeface="Book Antiqua"/>
                <a:ea typeface="+mn-lt"/>
                <a:cs typeface="+mn-lt"/>
              </a:rPr>
              <a:t>Software Development Life Cycle (SDLC)</a:t>
            </a:r>
            <a:endParaRPr lang="en-US" sz="5000" b="1" u="sng" dirty="0">
              <a:latin typeface="Book Antiqua"/>
              <a:ea typeface="+mn-lt"/>
              <a:cs typeface="+mn-lt"/>
            </a:endParaRPr>
          </a:p>
        </p:txBody>
      </p:sp>
      <p:sp>
        <p:nvSpPr>
          <p:cNvPr id="8" name="TextBox 7">
            <a:extLst>
              <a:ext uri="{FF2B5EF4-FFF2-40B4-BE49-F238E27FC236}">
                <a16:creationId xmlns:a16="http://schemas.microsoft.com/office/drawing/2014/main" id="{D64A549B-F1E1-2768-22C2-A073AF91CD13}"/>
              </a:ext>
            </a:extLst>
          </p:cNvPr>
          <p:cNvSpPr txBox="1"/>
          <p:nvPr/>
        </p:nvSpPr>
        <p:spPr>
          <a:xfrm>
            <a:off x="838200" y="2705100"/>
            <a:ext cx="16002000" cy="3323987"/>
          </a:xfrm>
          <a:prstGeom prst="rect">
            <a:avLst/>
          </a:prstGeom>
          <a:noFill/>
        </p:spPr>
        <p:txBody>
          <a:bodyPr wrap="square" rtlCol="0">
            <a:spAutoFit/>
          </a:bodyPr>
          <a:lstStyle/>
          <a:p>
            <a:pPr marL="800100" lvl="1" indent="-342900" algn="just">
              <a:buAutoNum type="arabicPeriod"/>
            </a:pPr>
            <a:r>
              <a:rPr lang="en-IN" sz="3000" dirty="0">
                <a:latin typeface="Times New Roman" panose="02020603050405020304" pitchFamily="18" charset="0"/>
                <a:ea typeface="+mn-lt"/>
                <a:cs typeface="Times New Roman" panose="02020603050405020304" pitchFamily="18" charset="0"/>
              </a:rPr>
              <a:t>Early Delivery</a:t>
            </a:r>
          </a:p>
          <a:p>
            <a:pPr marL="800100" lvl="1" indent="-342900" algn="just">
              <a:buAutoNum type="arabicPeriod"/>
            </a:pPr>
            <a:r>
              <a:rPr lang="en-IN" sz="3000" dirty="0">
                <a:latin typeface="Times New Roman" panose="02020603050405020304" pitchFamily="18" charset="0"/>
                <a:ea typeface="+mn-lt"/>
                <a:cs typeface="Times New Roman" panose="02020603050405020304" pitchFamily="18" charset="0"/>
              </a:rPr>
              <a:t>Risk Mitigation</a:t>
            </a:r>
          </a:p>
          <a:p>
            <a:pPr marL="800100" lvl="1" indent="-342900" algn="just">
              <a:buAutoNum type="arabicPeriod"/>
            </a:pPr>
            <a:r>
              <a:rPr lang="en-IN" sz="3000" dirty="0">
                <a:latin typeface="Times New Roman" panose="02020603050405020304" pitchFamily="18" charset="0"/>
                <a:ea typeface="+mn-lt"/>
                <a:cs typeface="Times New Roman" panose="02020603050405020304" pitchFamily="18" charset="0"/>
              </a:rPr>
              <a:t>Flexibility</a:t>
            </a:r>
          </a:p>
          <a:p>
            <a:pPr marL="800100" lvl="1" indent="-342900" algn="just">
              <a:buAutoNum type="arabicPeriod"/>
            </a:pPr>
            <a:r>
              <a:rPr lang="en-IN" sz="3000" dirty="0">
                <a:latin typeface="Times New Roman" panose="02020603050405020304" pitchFamily="18" charset="0"/>
                <a:ea typeface="+mn-lt"/>
                <a:cs typeface="Times New Roman" panose="02020603050405020304" pitchFamily="18" charset="0"/>
              </a:rPr>
              <a:t>Continuous Testing</a:t>
            </a:r>
          </a:p>
          <a:p>
            <a:pPr marL="800100" lvl="1" indent="-342900" algn="just">
              <a:buAutoNum type="arabicPeriod"/>
            </a:pPr>
            <a:r>
              <a:rPr lang="en-IN" sz="3000" dirty="0">
                <a:latin typeface="Times New Roman" panose="02020603050405020304" pitchFamily="18" charset="0"/>
                <a:ea typeface="+mn-lt"/>
                <a:cs typeface="Times New Roman" panose="02020603050405020304" pitchFamily="18" charset="0"/>
              </a:rPr>
              <a:t>User Feedback</a:t>
            </a:r>
          </a:p>
          <a:p>
            <a:pPr marL="800100" lvl="1" indent="-342900" algn="just">
              <a:buAutoNum type="arabicPeriod"/>
            </a:pPr>
            <a:r>
              <a:rPr lang="en-IN" sz="3000" dirty="0">
                <a:latin typeface="Times New Roman" panose="02020603050405020304" pitchFamily="18" charset="0"/>
                <a:ea typeface="+mn-lt"/>
                <a:cs typeface="Times New Roman" panose="02020603050405020304" pitchFamily="18" charset="0"/>
              </a:rPr>
              <a:t>Resource Management</a:t>
            </a:r>
          </a:p>
          <a:p>
            <a:pPr marL="800100" lvl="1" indent="-342900" algn="just">
              <a:buAutoNum type="arabicPeriod"/>
            </a:pPr>
            <a:r>
              <a:rPr lang="en-IN" sz="3000" dirty="0">
                <a:latin typeface="Times New Roman" panose="02020603050405020304" pitchFamily="18" charset="0"/>
                <a:ea typeface="+mn-lt"/>
                <a:cs typeface="Times New Roman" panose="02020603050405020304" pitchFamily="18" charset="0"/>
              </a:rPr>
              <a:t>Project Control</a:t>
            </a:r>
          </a:p>
        </p:txBody>
      </p:sp>
    </p:spTree>
    <p:extLst>
      <p:ext uri="{BB962C8B-B14F-4D97-AF65-F5344CB8AC3E}">
        <p14:creationId xmlns:p14="http://schemas.microsoft.com/office/powerpoint/2010/main" val="20232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n">
            <a:extLst>
              <a:ext uri="{FF2B5EF4-FFF2-40B4-BE49-F238E27FC236}">
                <a16:creationId xmlns:a16="http://schemas.microsoft.com/office/drawing/2014/main" id="{6057CD46-A48A-DDA7-C88F-9F656B051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6076" y="9334500"/>
            <a:ext cx="1925053" cy="92974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a:extLst>
              <a:ext uri="{FF2B5EF4-FFF2-40B4-BE49-F238E27FC236}">
                <a16:creationId xmlns:a16="http://schemas.microsoft.com/office/drawing/2014/main" id="{51547B97-FD70-0DD8-8113-27E08DB01438}"/>
              </a:ext>
            </a:extLst>
          </p:cNvPr>
          <p:cNvSpPr>
            <a:spLocks noGrp="1"/>
          </p:cNvSpPr>
          <p:nvPr>
            <p:ph type="title"/>
          </p:nvPr>
        </p:nvSpPr>
        <p:spPr>
          <a:xfrm>
            <a:off x="609600" y="114300"/>
            <a:ext cx="17449800" cy="952500"/>
          </a:xfrm>
        </p:spPr>
        <p:txBody>
          <a:bodyPr>
            <a:normAutofit/>
          </a:bodyPr>
          <a:lstStyle/>
          <a:p>
            <a:pPr algn="ctr"/>
            <a:r>
              <a:rPr lang="en-IN" sz="5000" b="1" u="sng" dirty="0">
                <a:solidFill>
                  <a:srgbClr val="000000"/>
                </a:solidFill>
                <a:latin typeface="Book Antiqua"/>
                <a:ea typeface="+mn-lt"/>
                <a:cs typeface="+mn-lt"/>
              </a:rPr>
              <a:t>Software Requirements Specification (SRS)</a:t>
            </a:r>
            <a:endParaRPr lang="en-US" sz="5000" b="1" u="sng" dirty="0">
              <a:latin typeface="Book Antiqua"/>
              <a:ea typeface="+mn-lt"/>
              <a:cs typeface="+mn-lt"/>
            </a:endParaRPr>
          </a:p>
        </p:txBody>
      </p:sp>
      <p:sp>
        <p:nvSpPr>
          <p:cNvPr id="8" name="TextBox 7">
            <a:extLst>
              <a:ext uri="{FF2B5EF4-FFF2-40B4-BE49-F238E27FC236}">
                <a16:creationId xmlns:a16="http://schemas.microsoft.com/office/drawing/2014/main" id="{D64A549B-F1E1-2768-22C2-A073AF91CD13}"/>
              </a:ext>
            </a:extLst>
          </p:cNvPr>
          <p:cNvSpPr txBox="1"/>
          <p:nvPr/>
        </p:nvSpPr>
        <p:spPr>
          <a:xfrm>
            <a:off x="1066800" y="1409700"/>
            <a:ext cx="16002000" cy="9577174"/>
          </a:xfrm>
          <a:prstGeom prst="rect">
            <a:avLst/>
          </a:prstGeom>
          <a:noFill/>
        </p:spPr>
        <p:txBody>
          <a:bodyPr wrap="square" rtlCol="0">
            <a:spAutoFit/>
          </a:bodyPr>
          <a:lstStyle/>
          <a:p>
            <a:pPr lvl="1"/>
            <a:r>
              <a:rPr lang="en-IN" sz="3000" b="1" u="sng" dirty="0">
                <a:latin typeface="Times New Roman" panose="02020603050405020304" pitchFamily="18" charset="0"/>
                <a:cs typeface="Times New Roman" panose="02020603050405020304" pitchFamily="18" charset="0"/>
              </a:rPr>
              <a:t>Functional Requirements:</a:t>
            </a:r>
            <a:endParaRPr lang="en-IN" sz="3000" b="1" u="sng" dirty="0">
              <a:latin typeface="Times New Roman" panose="02020603050405020304" pitchFamily="18" charset="0"/>
              <a:ea typeface="Calibri" panose="020F0502020204030204"/>
              <a:cs typeface="Times New Roman" panose="02020603050405020304" pitchFamily="18" charset="0"/>
            </a:endParaRPr>
          </a:p>
          <a:p>
            <a:pPr lvl="2">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Violence Detection: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Video Feed Processing: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Object Detection: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4. Alert Generation:</a:t>
            </a:r>
          </a:p>
          <a:p>
            <a:pPr lvl="1">
              <a:lnSpc>
                <a:spcPct val="107000"/>
              </a:lnSpc>
              <a:spcAft>
                <a:spcPts val="800"/>
              </a:spcAft>
            </a:pP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a:p>
            <a:pPr lvl="1"/>
            <a:r>
              <a:rPr lang="en-IN" sz="3000" b="1" u="sng" dirty="0">
                <a:latin typeface="Times New Roman" panose="02020603050405020304" pitchFamily="18" charset="0"/>
                <a:cs typeface="Times New Roman" panose="02020603050405020304" pitchFamily="18" charset="0"/>
              </a:rPr>
              <a:t>Non-Functional Requirements:</a:t>
            </a:r>
            <a:endParaRPr lang="en-IN" sz="3000" b="1" u="sng" dirty="0">
              <a:latin typeface="Times New Roman" panose="02020603050405020304" pitchFamily="18" charset="0"/>
              <a:ea typeface="Calibri" panose="020F0502020204030204"/>
              <a:cs typeface="Times New Roman" panose="02020603050405020304" pitchFamily="18" charset="0"/>
            </a:endParaRPr>
          </a:p>
          <a:p>
            <a:pPr lvl="1"/>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Performance:</a:t>
            </a:r>
          </a:p>
          <a:p>
            <a:pPr lvl="1">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Scalability:</a:t>
            </a:r>
          </a:p>
          <a:p>
            <a:pPr lvl="1">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Reliability:</a:t>
            </a:r>
          </a:p>
          <a:p>
            <a:pPr lvl="1">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4. Security:</a:t>
            </a:r>
          </a:p>
          <a:p>
            <a:pPr lvl="1">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5. Usability:</a:t>
            </a:r>
          </a:p>
          <a:p>
            <a:pPr lvl="1">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6. Maintainability:</a:t>
            </a:r>
          </a:p>
          <a:p>
            <a:pPr lvl="1">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lgn="just">
              <a:buAutoNum type="arabicPeriod"/>
            </a:pPr>
            <a:endParaRPr lang="en-IN" sz="3000" b="1" dirty="0">
              <a:latin typeface="Times New Roman" panose="02020603050405020304" pitchFamily="18" charset="0"/>
              <a:ea typeface="+mn-lt"/>
              <a:cs typeface="Times New Roman" panose="02020603050405020304" pitchFamily="18" charset="0"/>
            </a:endParaRPr>
          </a:p>
          <a:p>
            <a:pPr lvl="1">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lgn="just">
              <a:buAutoNum type="arabicPeriod"/>
            </a:pPr>
            <a:endParaRPr lang="en-IN" sz="3000" b="1"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400211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96D9681-5A01-7578-F9E7-28DCDD95254F}"/>
              </a:ext>
            </a:extLst>
          </p:cNvPr>
          <p:cNvPicPr>
            <a:picLocks noChangeAspect="1"/>
          </p:cNvPicPr>
          <p:nvPr/>
        </p:nvPicPr>
        <p:blipFill>
          <a:blip r:embed="rId2"/>
          <a:stretch>
            <a:fillRect/>
          </a:stretch>
        </p:blipFill>
        <p:spPr>
          <a:xfrm>
            <a:off x="3543300" y="2095500"/>
            <a:ext cx="11201400" cy="6585322"/>
          </a:xfrm>
          <a:prstGeom prst="rect">
            <a:avLst/>
          </a:prstGeom>
        </p:spPr>
      </p:pic>
      <p:sp>
        <p:nvSpPr>
          <p:cNvPr id="14" name="Title 4">
            <a:extLst>
              <a:ext uri="{FF2B5EF4-FFF2-40B4-BE49-F238E27FC236}">
                <a16:creationId xmlns:a16="http://schemas.microsoft.com/office/drawing/2014/main" id="{5AF58C71-EEBF-4A88-D430-0B3B00A7FEB2}"/>
              </a:ext>
            </a:extLst>
          </p:cNvPr>
          <p:cNvSpPr>
            <a:spLocks noGrp="1"/>
          </p:cNvSpPr>
          <p:nvPr>
            <p:ph type="title"/>
          </p:nvPr>
        </p:nvSpPr>
        <p:spPr>
          <a:xfrm>
            <a:off x="609600" y="419100"/>
            <a:ext cx="17449800" cy="952500"/>
          </a:xfrm>
        </p:spPr>
        <p:txBody>
          <a:bodyPr>
            <a:normAutofit/>
          </a:bodyPr>
          <a:lstStyle/>
          <a:p>
            <a:pPr algn="ctr"/>
            <a:r>
              <a:rPr lang="en-US" sz="5000" b="1" u="sng" dirty="0">
                <a:solidFill>
                  <a:srgbClr val="000000"/>
                </a:solidFill>
                <a:latin typeface="Book Antiqua"/>
                <a:ea typeface="+mn-lt"/>
                <a:cs typeface="+mn-lt"/>
              </a:rPr>
              <a:t>Project Flow</a:t>
            </a:r>
            <a:endParaRPr lang="en-US" sz="5000" b="1" u="sng" dirty="0">
              <a:latin typeface="Book Antiqua"/>
              <a:ea typeface="+mn-lt"/>
              <a:cs typeface="+mn-lt"/>
            </a:endParaRPr>
          </a:p>
        </p:txBody>
      </p:sp>
    </p:spTree>
    <p:extLst>
      <p:ext uri="{BB962C8B-B14F-4D97-AF65-F5344CB8AC3E}">
        <p14:creationId xmlns:p14="http://schemas.microsoft.com/office/powerpoint/2010/main" val="360609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95400" y="507615"/>
            <a:ext cx="17678400" cy="840295"/>
          </a:xfrm>
          <a:prstGeom prst="rect">
            <a:avLst/>
          </a:prstGeom>
        </p:spPr>
        <p:txBody>
          <a:bodyPr wrap="square" lIns="0" tIns="0" rIns="0" bIns="0" rtlCol="0" anchor="t">
            <a:spAutoFit/>
          </a:bodyPr>
          <a:lstStyle/>
          <a:p>
            <a:pPr algn="l">
              <a:lnSpc>
                <a:spcPts val="6999"/>
              </a:lnSpc>
            </a:pPr>
            <a:r>
              <a:rPr lang="en-IN" sz="5000" b="1" u="sng" dirty="0">
                <a:solidFill>
                  <a:srgbClr val="000000"/>
                </a:solidFill>
                <a:latin typeface="Book Antiqua"/>
                <a:ea typeface="+mn-lt"/>
                <a:cs typeface="+mn-lt"/>
              </a:rPr>
              <a:t>Risk Management and Mitigation Measures (RMMM)</a:t>
            </a:r>
            <a:endParaRPr lang="en-US" sz="5000" u="sng" dirty="0">
              <a:solidFill>
                <a:srgbClr val="000000"/>
              </a:solidFill>
              <a:latin typeface="Times New Roman" panose="02020603050405020304" pitchFamily="18" charset="0"/>
              <a:ea typeface="DM Sans Bold"/>
              <a:cs typeface="Times New Roman" panose="02020603050405020304" pitchFamily="18" charset="0"/>
              <a:sym typeface="DM Sans Bold"/>
            </a:endParaRPr>
          </a:p>
        </p:txBody>
      </p:sp>
      <p:grpSp>
        <p:nvGrpSpPr>
          <p:cNvPr id="3" name="Group 3"/>
          <p:cNvGrpSpPr/>
          <p:nvPr/>
        </p:nvGrpSpPr>
        <p:grpSpPr>
          <a:xfrm>
            <a:off x="685800" y="2664691"/>
            <a:ext cx="4958167" cy="4214601"/>
            <a:chOff x="0" y="149321"/>
            <a:chExt cx="6610889" cy="7494595"/>
          </a:xfrm>
        </p:grpSpPr>
        <p:sp>
          <p:nvSpPr>
            <p:cNvPr id="6" name="TextBox 6"/>
            <p:cNvSpPr txBox="1"/>
            <p:nvPr/>
          </p:nvSpPr>
          <p:spPr>
            <a:xfrm>
              <a:off x="0" y="149321"/>
              <a:ext cx="6453801" cy="7346409"/>
            </a:xfrm>
            <a:prstGeom prst="rect">
              <a:avLst/>
            </a:prstGeom>
          </p:spPr>
          <p:txBody>
            <a:bodyPr lIns="50800" tIns="50800" rIns="50800" bIns="50800" rtlCol="0" anchor="ctr"/>
            <a:lstStyle/>
            <a:p>
              <a:pPr algn="ctr">
                <a:lnSpc>
                  <a:spcPts val="2200"/>
                </a:lnSpc>
              </a:pPr>
              <a:endParaRPr>
                <a:latin typeface="Times New Roman" panose="02020603050405020304" pitchFamily="18" charset="0"/>
                <a:cs typeface="Times New Roman" panose="02020603050405020304" pitchFamily="18" charset="0"/>
              </a:endParaRPr>
            </a:p>
          </p:txBody>
        </p:sp>
        <p:sp>
          <p:nvSpPr>
            <p:cNvPr id="9" name="TextBox 9"/>
            <p:cNvSpPr txBox="1"/>
            <p:nvPr/>
          </p:nvSpPr>
          <p:spPr>
            <a:xfrm>
              <a:off x="157088" y="297507"/>
              <a:ext cx="6453801" cy="7346409"/>
            </a:xfrm>
            <a:prstGeom prst="rect">
              <a:avLst/>
            </a:prstGeom>
          </p:spPr>
          <p:txBody>
            <a:bodyPr lIns="50800" tIns="50800" rIns="50800" bIns="50800" rtlCol="0" anchor="ctr"/>
            <a:lstStyle/>
            <a:p>
              <a:pPr algn="ctr">
                <a:lnSpc>
                  <a:spcPts val="2200"/>
                </a:lnSpc>
              </a:pPr>
              <a:endParaRPr>
                <a:latin typeface="Times New Roman" panose="02020603050405020304" pitchFamily="18" charset="0"/>
                <a:cs typeface="Times New Roman" panose="02020603050405020304" pitchFamily="18" charset="0"/>
              </a:endParaRPr>
            </a:p>
          </p:txBody>
        </p:sp>
      </p:grpSp>
      <p:pic>
        <p:nvPicPr>
          <p:cNvPr id="4" name="Picture 3" descr="LogOn">
            <a:extLst>
              <a:ext uri="{FF2B5EF4-FFF2-40B4-BE49-F238E27FC236}">
                <a16:creationId xmlns:a16="http://schemas.microsoft.com/office/drawing/2014/main" id="{2358A855-C421-9770-40B1-08E3A97FA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6076" y="9334500"/>
            <a:ext cx="1925053" cy="9297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A30582-FF93-1A72-B108-D84C2FFA1AD5}"/>
              </a:ext>
            </a:extLst>
          </p:cNvPr>
          <p:cNvSpPr txBox="1"/>
          <p:nvPr/>
        </p:nvSpPr>
        <p:spPr>
          <a:xfrm>
            <a:off x="1295400" y="2019300"/>
            <a:ext cx="15849600" cy="6903813"/>
          </a:xfrm>
          <a:prstGeom prst="rect">
            <a:avLst/>
          </a:prstGeom>
          <a:noFill/>
        </p:spPr>
        <p:txBody>
          <a:bodyPr wrap="square" numCol="2" rtlCol="0">
            <a:spAutoFit/>
          </a:bodyPr>
          <a:lstStyle/>
          <a:p>
            <a:pPr>
              <a:lnSpc>
                <a:spcPct val="107000"/>
              </a:lnSpc>
              <a:spcAft>
                <a:spcPts val="800"/>
              </a:spcAft>
            </a:pPr>
            <a:r>
              <a:rPr lang="en-IN" sz="2500" b="1" u="sng" kern="100" dirty="0">
                <a:effectLst/>
                <a:latin typeface="Times New Roman" panose="02020603050405020304" pitchFamily="18" charset="0"/>
                <a:ea typeface="Calibri" panose="020F0502020204030204" pitchFamily="34" charset="0"/>
                <a:cs typeface="Times New Roman" panose="02020603050405020304" pitchFamily="18" charset="0"/>
              </a:rPr>
              <a:t>Mitigation Strategies:</a:t>
            </a:r>
            <a:endParaRPr lang="en-IN" sz="2500" u="sng"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1. Data Quality Issues: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Collect diverse, high-quality training data</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 Implement data preprocessing techniques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2. Model Accuracy:</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Fine-tune models for specific use cases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 Regularly evaluate and update models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3. Computational Resources: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 Utilize cloud computing or GPU acceleration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 Optimize model architectures for efficiency</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4. Security and Privacy:</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Implement access controls, encryption</a:t>
            </a:r>
            <a:r>
              <a:rPr lang="en-IN" sz="2200" kern="100" dirty="0">
                <a:latin typeface="Calibri" panose="020F0502020204030204" pitchFamily="34" charset="0"/>
                <a:ea typeface="Calibri" panose="020F0502020204030204" pitchFamily="34" charset="0"/>
                <a:cs typeface="Times New Roman" panose="02020603050405020304" pitchFamily="18" charset="0"/>
              </a:rPr>
              <a:t> and 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nsure compliance with data protection regulations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5. Integration Challenges: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Use standardized frameworks, APIs</a:t>
            </a:r>
            <a:r>
              <a:rPr lang="en-IN" sz="2200" kern="100" dirty="0">
                <a:latin typeface="Calibri" panose="020F0502020204030204" pitchFamily="34" charset="0"/>
                <a:ea typeface="Calibri" panose="020F0502020204030204" pitchFamily="34" charset="0"/>
                <a:cs typeface="Times New Roman" panose="02020603050405020304" pitchFamily="18" charset="0"/>
              </a:rPr>
              <a:t>                            </a:t>
            </a:r>
          </a:p>
          <a:p>
            <a:pPr lvl="1">
              <a:lnSpc>
                <a:spcPct val="107000"/>
              </a:lnSpc>
              <a:spcAft>
                <a:spcPts val="800"/>
              </a:spcAft>
            </a:pPr>
            <a:r>
              <a:rPr lang="en-IN" sz="2500" b="1" u="sng" kern="100" dirty="0">
                <a:effectLst/>
                <a:latin typeface="Times New Roman" panose="02020603050405020304" pitchFamily="18" charset="0"/>
                <a:ea typeface="Calibri" panose="020F0502020204030204" pitchFamily="34" charset="0"/>
                <a:cs typeface="Times New Roman" panose="02020603050405020304" pitchFamily="18" charset="0"/>
              </a:rPr>
              <a:t>Risks:</a:t>
            </a:r>
            <a:endParaRPr lang="en-IN" sz="25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lnSpc>
                <a:spcPct val="107000"/>
              </a:lnSpc>
              <a:spcAft>
                <a:spcPts val="800"/>
              </a:spcAft>
              <a:buAutoNum type="arabicPeriod"/>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Data Quality Issues:</a:t>
            </a:r>
          </a:p>
          <a:p>
            <a:pPr lvl="1">
              <a:lnSpc>
                <a:spcPct val="107000"/>
              </a:lnSpc>
              <a:spcAft>
                <a:spcPts val="800"/>
              </a:spcAft>
            </a:pP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Poor video quality, inadequate training data</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2.   Model Accuracy:</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nSpc>
                <a:spcPct val="107000"/>
              </a:lnSpc>
              <a:spcAft>
                <a:spcPts val="800"/>
              </a:spcAft>
            </a:pPr>
            <a:r>
              <a:rPr lang="en-IN" sz="2200" kern="100" dirty="0">
                <a:latin typeface="Times New Roman" panose="02020603050405020304" pitchFamily="18" charset="0"/>
                <a:ea typeface="Calibri" panose="020F0502020204030204" pitchFamily="34" charset="0"/>
                <a:cs typeface="Times New Roman" panose="02020603050405020304" pitchFamily="18" charset="0"/>
              </a:rPr>
              <a:t>      -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Inaccurate violence detection, false positives/negatives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lnSpc>
                <a:spcPct val="107000"/>
              </a:lnSpc>
              <a:spcAft>
                <a:spcPts val="800"/>
              </a:spcAft>
              <a:buAutoNum type="arabicPeriod" startAt="3"/>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Computational Resources: </a:t>
            </a:r>
          </a:p>
          <a:p>
            <a:pPr lvl="1">
              <a:lnSpc>
                <a:spcPct val="107000"/>
              </a:lnSpc>
              <a:spcAft>
                <a:spcPts val="800"/>
              </a:spcAft>
            </a:pP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Insufficient processing power,    memory</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4.   Security and Privacy: </a:t>
            </a:r>
          </a:p>
          <a:p>
            <a:pPr lvl="1">
              <a:lnSpc>
                <a:spcPct val="107000"/>
              </a:lnSpc>
              <a:spcAft>
                <a:spcPts val="800"/>
              </a:spcAft>
            </a:pP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Unauthorized access, data breaches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lnSpc>
                <a:spcPct val="107000"/>
              </a:lnSpc>
              <a:spcAft>
                <a:spcPts val="800"/>
              </a:spcAft>
              <a:buAutoNum type="arabicPeriod" startAt="5"/>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Challenges: </a:t>
            </a:r>
          </a:p>
          <a:p>
            <a:pPr lvl="1">
              <a:lnSpc>
                <a:spcPct val="107000"/>
              </a:lnSpc>
              <a:spcAft>
                <a:spcPts val="800"/>
              </a:spcAft>
            </a:pP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Difficulty integrating YOLO v5, ResNet50, Inception V3</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nSpc>
                <a:spcPct val="107000"/>
              </a:lnSpc>
              <a:spcAft>
                <a:spcPts val="800"/>
              </a:spcAft>
            </a:pP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918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D03B74-9DB3-F4EC-D6EA-3D3B44F4B22A}"/>
              </a:ext>
            </a:extLst>
          </p:cNvPr>
          <p:cNvSpPr txBox="1"/>
          <p:nvPr/>
        </p:nvSpPr>
        <p:spPr>
          <a:xfrm>
            <a:off x="304800" y="1870918"/>
            <a:ext cx="17143064" cy="7463582"/>
          </a:xfrm>
          <a:prstGeom prst="rect">
            <a:avLst/>
          </a:prstGeom>
          <a:noFill/>
        </p:spPr>
        <p:txBody>
          <a:bodyPr wrap="square" lIns="137160" tIns="68580" rIns="137160" bIns="68580" rtlCol="0" anchor="t">
            <a:spAutoFit/>
          </a:bodyPr>
          <a:lstStyle/>
          <a:p>
            <a:pPr algn="ctr"/>
            <a:endParaRPr lang="en-IN" sz="2800" b="1" u="sng" dirty="0">
              <a:latin typeface="Book Antiqua"/>
              <a:ea typeface="+mn-lt"/>
              <a:cs typeface="+mn-lt"/>
            </a:endParaRPr>
          </a:p>
          <a:p>
            <a:pPr lvl="1" algn="just"/>
            <a:r>
              <a:rPr lang="en-IN" sz="2800" b="1" u="sng" dirty="0">
                <a:latin typeface="Times New Roman"/>
                <a:cs typeface="Times New Roman"/>
              </a:rPr>
              <a:t>Objective Metrics:</a:t>
            </a:r>
          </a:p>
          <a:p>
            <a:pPr lvl="1" algn="just"/>
            <a:endParaRPr lang="en-IN" sz="2800" b="1" u="sng" dirty="0">
              <a:latin typeface="Times New Roman"/>
              <a:ea typeface="Calibri" panose="020F0502020204030204"/>
              <a:cs typeface="Times New Roman"/>
            </a:endParaRPr>
          </a:p>
          <a:p>
            <a:pPr marL="1257300" lvl="2" indent="-342900" algn="just">
              <a:buAutoNum type="arabicPeriod"/>
            </a:pPr>
            <a:r>
              <a:rPr lang="en-US" sz="2800" b="1" dirty="0">
                <a:latin typeface="Times New Roman"/>
                <a:ea typeface="+mn-lt"/>
                <a:cs typeface="+mn-lt"/>
              </a:rPr>
              <a:t>Accuracy</a:t>
            </a:r>
            <a:r>
              <a:rPr lang="en-US" sz="2800" dirty="0">
                <a:latin typeface="Times New Roman"/>
                <a:ea typeface="+mn-lt"/>
                <a:cs typeface="+mn-lt"/>
              </a:rPr>
              <a:t>: Measures the overall correctness of the system in detecting violence</a:t>
            </a:r>
          </a:p>
          <a:p>
            <a:pPr marL="1257300" lvl="2" indent="-342900" algn="just">
              <a:buAutoNum type="arabicPeriod"/>
            </a:pPr>
            <a:r>
              <a:rPr lang="en-US" sz="2800" b="1" dirty="0">
                <a:latin typeface="Times New Roman"/>
                <a:ea typeface="+mn-lt"/>
                <a:cs typeface="+mn-lt"/>
              </a:rPr>
              <a:t>Precision</a:t>
            </a:r>
            <a:r>
              <a:rPr lang="en-US" sz="2800" dirty="0">
                <a:latin typeface="Times New Roman"/>
                <a:ea typeface="+mn-lt"/>
                <a:cs typeface="+mn-lt"/>
              </a:rPr>
              <a:t>: Measures the proportion of true positives (correctly detected violence) among all positive predictions.</a:t>
            </a:r>
          </a:p>
          <a:p>
            <a:pPr marL="1257300" lvl="2" indent="-342900" algn="just">
              <a:buAutoNum type="arabicPeriod"/>
            </a:pPr>
            <a:r>
              <a:rPr lang="en-US" sz="2800" b="1" dirty="0">
                <a:latin typeface="Times New Roman"/>
                <a:ea typeface="+mn-lt"/>
                <a:cs typeface="+mn-lt"/>
              </a:rPr>
              <a:t>Recall</a:t>
            </a:r>
            <a:r>
              <a:rPr lang="en-US" sz="2800" dirty="0">
                <a:latin typeface="Times New Roman"/>
                <a:ea typeface="+mn-lt"/>
                <a:cs typeface="+mn-lt"/>
              </a:rPr>
              <a:t>: Measures the proportion of true positives among all actual violent instances.</a:t>
            </a:r>
          </a:p>
          <a:p>
            <a:pPr marL="1257300" lvl="2" indent="-342900" algn="just">
              <a:buAutoNum type="arabicPeriod"/>
            </a:pPr>
            <a:r>
              <a:rPr lang="en-US" sz="2800" b="1" dirty="0">
                <a:latin typeface="Times New Roman"/>
                <a:ea typeface="+mn-lt"/>
                <a:cs typeface="+mn-lt"/>
              </a:rPr>
              <a:t>F1-score</a:t>
            </a:r>
            <a:r>
              <a:rPr lang="en-US" sz="2800" dirty="0">
                <a:latin typeface="Times New Roman"/>
                <a:ea typeface="+mn-lt"/>
                <a:cs typeface="+mn-lt"/>
              </a:rPr>
              <a:t>: Harmonic mean of precision and recall.</a:t>
            </a:r>
          </a:p>
          <a:p>
            <a:pPr marL="1257300" lvl="2" indent="-342900" algn="just">
              <a:buAutoNum type="arabicPeriod"/>
            </a:pPr>
            <a:r>
              <a:rPr lang="en-US" sz="2800" b="1" dirty="0">
                <a:latin typeface="Times New Roman"/>
                <a:ea typeface="+mn-lt"/>
                <a:cs typeface="+mn-lt"/>
              </a:rPr>
              <a:t>Mean Average Precision (</a:t>
            </a:r>
            <a:r>
              <a:rPr lang="en-US" sz="2800" b="1" dirty="0" err="1">
                <a:latin typeface="Times New Roman"/>
                <a:ea typeface="+mn-lt"/>
                <a:cs typeface="+mn-lt"/>
              </a:rPr>
              <a:t>mAP</a:t>
            </a:r>
            <a:r>
              <a:rPr lang="en-US" sz="2800" dirty="0">
                <a:latin typeface="Times New Roman"/>
                <a:ea typeface="+mn-lt"/>
                <a:cs typeface="+mn-lt"/>
              </a:rPr>
              <a:t>): Measures the average precision across all classes (violent and non-violent).</a:t>
            </a:r>
          </a:p>
          <a:p>
            <a:pPr marL="1257300" lvl="2" indent="-342900" algn="just">
              <a:buAutoNum type="arabicPeriod"/>
            </a:pPr>
            <a:r>
              <a:rPr lang="en-US" sz="2800" b="1" dirty="0">
                <a:latin typeface="Times New Roman"/>
                <a:ea typeface="+mn-lt"/>
                <a:cs typeface="+mn-lt"/>
              </a:rPr>
              <a:t> False Positive Rate (FPR)</a:t>
            </a:r>
            <a:r>
              <a:rPr lang="en-US" sz="2800" dirty="0">
                <a:latin typeface="Times New Roman"/>
                <a:ea typeface="+mn-lt"/>
                <a:cs typeface="+mn-lt"/>
              </a:rPr>
              <a:t>: Measures the proportion of false positives (incorrectly detected violence) among all negative instances.</a:t>
            </a:r>
          </a:p>
          <a:p>
            <a:pPr marL="1257300" lvl="2" indent="-342900" algn="just">
              <a:buAutoNum type="arabicPeriod"/>
            </a:pPr>
            <a:r>
              <a:rPr lang="en-US" sz="2800" b="1" dirty="0">
                <a:latin typeface="Times New Roman"/>
                <a:ea typeface="+mn-lt"/>
                <a:cs typeface="+mn-lt"/>
              </a:rPr>
              <a:t>False Negative Rate (FNR): </a:t>
            </a:r>
            <a:r>
              <a:rPr lang="en-US" sz="2800" dirty="0">
                <a:latin typeface="Times New Roman"/>
                <a:ea typeface="+mn-lt"/>
                <a:cs typeface="+mn-lt"/>
              </a:rPr>
              <a:t>Measures the proportion of false negatives (missed violence) among all positive instances.</a:t>
            </a:r>
          </a:p>
          <a:p>
            <a:pPr marL="1257300" lvl="2" indent="-342900" algn="just">
              <a:buAutoNum type="arabicPeriod"/>
            </a:pPr>
            <a:r>
              <a:rPr lang="en-US" sz="2800" b="1" dirty="0">
                <a:latin typeface="Times New Roman"/>
                <a:ea typeface="+mn-lt"/>
                <a:cs typeface="+mn-lt"/>
              </a:rPr>
              <a:t> Detection Rate:</a:t>
            </a:r>
            <a:r>
              <a:rPr lang="en-US" sz="2800" dirty="0">
                <a:latin typeface="Times New Roman"/>
                <a:ea typeface="+mn-lt"/>
                <a:cs typeface="+mn-lt"/>
              </a:rPr>
              <a:t> Measures the proportion of correctly detected violent instances among all instances.</a:t>
            </a:r>
            <a:r>
              <a:rPr lang="en-IN" sz="2800" dirty="0">
                <a:latin typeface="Times New Roman"/>
                <a:ea typeface="+mn-lt"/>
                <a:cs typeface="+mn-lt"/>
              </a:rPr>
              <a:t>.</a:t>
            </a:r>
          </a:p>
          <a:p>
            <a:pPr marL="800100" lvl="1" indent="-342900" algn="just">
              <a:buAutoNum type="arabicPeriod"/>
            </a:pPr>
            <a:endParaRPr lang="en-IN" sz="2800" dirty="0">
              <a:latin typeface="Times New Roman"/>
              <a:ea typeface="+mn-lt"/>
              <a:cs typeface="+mn-lt"/>
            </a:endParaRPr>
          </a:p>
          <a:p>
            <a:pPr lvl="1" algn="just"/>
            <a:endParaRPr lang="en-IN" sz="2800" dirty="0">
              <a:latin typeface="Calibri" panose="020F0502020204030204"/>
              <a:ea typeface="+mn-lt"/>
              <a:cs typeface="+mn-lt"/>
            </a:endParaRPr>
          </a:p>
        </p:txBody>
      </p:sp>
      <p:sp>
        <p:nvSpPr>
          <p:cNvPr id="2" name="Title 4">
            <a:extLst>
              <a:ext uri="{FF2B5EF4-FFF2-40B4-BE49-F238E27FC236}">
                <a16:creationId xmlns:a16="http://schemas.microsoft.com/office/drawing/2014/main" id="{B777137C-CBF6-81A4-FB5E-387BA060C381}"/>
              </a:ext>
            </a:extLst>
          </p:cNvPr>
          <p:cNvSpPr>
            <a:spLocks noGrp="1"/>
          </p:cNvSpPr>
          <p:nvPr>
            <p:ph type="title"/>
          </p:nvPr>
        </p:nvSpPr>
        <p:spPr>
          <a:xfrm>
            <a:off x="609600" y="599153"/>
            <a:ext cx="17449800" cy="952500"/>
          </a:xfrm>
        </p:spPr>
        <p:txBody>
          <a:bodyPr>
            <a:normAutofit/>
          </a:bodyPr>
          <a:lstStyle/>
          <a:p>
            <a:pPr algn="ctr"/>
            <a:r>
              <a:rPr lang="en-US" sz="5000" b="1" u="sng" dirty="0">
                <a:solidFill>
                  <a:srgbClr val="000000"/>
                </a:solidFill>
                <a:latin typeface="Book Antiqua"/>
                <a:ea typeface="+mn-lt"/>
                <a:cs typeface="+mn-lt"/>
              </a:rPr>
              <a:t>P</a:t>
            </a:r>
            <a:r>
              <a:rPr lang="en-IN" sz="5000" b="1" u="sng" dirty="0" err="1">
                <a:solidFill>
                  <a:srgbClr val="000000"/>
                </a:solidFill>
                <a:latin typeface="Book Antiqua"/>
                <a:ea typeface="+mn-lt"/>
                <a:cs typeface="+mn-lt"/>
              </a:rPr>
              <a:t>erformance</a:t>
            </a:r>
            <a:r>
              <a:rPr lang="en-IN" sz="5000" b="1" u="sng" dirty="0">
                <a:solidFill>
                  <a:srgbClr val="000000"/>
                </a:solidFill>
                <a:latin typeface="Book Antiqua"/>
                <a:ea typeface="+mn-lt"/>
                <a:cs typeface="+mn-lt"/>
              </a:rPr>
              <a:t> Metrics</a:t>
            </a:r>
            <a:endParaRPr lang="en-US" sz="5000" b="1" u="sng" dirty="0">
              <a:latin typeface="Book Antiqua"/>
              <a:ea typeface="+mn-lt"/>
              <a:cs typeface="+mn-lt"/>
            </a:endParaRPr>
          </a:p>
        </p:txBody>
      </p:sp>
      <p:pic>
        <p:nvPicPr>
          <p:cNvPr id="4" name="Picture 3" descr="LogOn">
            <a:extLst>
              <a:ext uri="{FF2B5EF4-FFF2-40B4-BE49-F238E27FC236}">
                <a16:creationId xmlns:a16="http://schemas.microsoft.com/office/drawing/2014/main" id="{075C9815-C475-6F66-D4E4-4AC70F093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6076" y="9334500"/>
            <a:ext cx="1925053" cy="92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192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777137C-CBF6-81A4-FB5E-387BA060C381}"/>
              </a:ext>
            </a:extLst>
          </p:cNvPr>
          <p:cNvSpPr>
            <a:spLocks noGrp="1"/>
          </p:cNvSpPr>
          <p:nvPr>
            <p:ph type="title"/>
          </p:nvPr>
        </p:nvSpPr>
        <p:spPr>
          <a:xfrm>
            <a:off x="609600" y="599153"/>
            <a:ext cx="17449800" cy="952500"/>
          </a:xfrm>
        </p:spPr>
        <p:txBody>
          <a:bodyPr>
            <a:normAutofit/>
          </a:bodyPr>
          <a:lstStyle/>
          <a:p>
            <a:pPr algn="ctr"/>
            <a:r>
              <a:rPr lang="en-US" sz="5000" b="1" u="sng" dirty="0">
                <a:solidFill>
                  <a:srgbClr val="000000"/>
                </a:solidFill>
                <a:latin typeface="Book Antiqua"/>
                <a:ea typeface="+mn-lt"/>
                <a:cs typeface="+mn-lt"/>
              </a:rPr>
              <a:t>P</a:t>
            </a:r>
            <a:r>
              <a:rPr lang="en-IN" sz="5000" b="1" u="sng" dirty="0" err="1">
                <a:solidFill>
                  <a:srgbClr val="000000"/>
                </a:solidFill>
                <a:latin typeface="Book Antiqua"/>
                <a:ea typeface="+mn-lt"/>
                <a:cs typeface="+mn-lt"/>
              </a:rPr>
              <a:t>erformance</a:t>
            </a:r>
            <a:r>
              <a:rPr lang="en-IN" sz="5000" b="1" u="sng" dirty="0">
                <a:solidFill>
                  <a:srgbClr val="000000"/>
                </a:solidFill>
                <a:latin typeface="Book Antiqua"/>
                <a:ea typeface="+mn-lt"/>
                <a:cs typeface="+mn-lt"/>
              </a:rPr>
              <a:t> Metrics</a:t>
            </a:r>
            <a:endParaRPr lang="en-US" sz="5000" b="1" u="sng" dirty="0">
              <a:latin typeface="Book Antiqua"/>
              <a:ea typeface="+mn-lt"/>
              <a:cs typeface="+mn-lt"/>
            </a:endParaRPr>
          </a:p>
        </p:txBody>
      </p:sp>
      <p:pic>
        <p:nvPicPr>
          <p:cNvPr id="4" name="Picture 3" descr="LogOn">
            <a:extLst>
              <a:ext uri="{FF2B5EF4-FFF2-40B4-BE49-F238E27FC236}">
                <a16:creationId xmlns:a16="http://schemas.microsoft.com/office/drawing/2014/main" id="{075C9815-C475-6F66-D4E4-4AC70F093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6076" y="9334500"/>
            <a:ext cx="1925053" cy="9297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05210C3-FA5D-1732-BBD0-D43D2872375E}"/>
              </a:ext>
            </a:extLst>
          </p:cNvPr>
          <p:cNvSpPr txBox="1"/>
          <p:nvPr/>
        </p:nvSpPr>
        <p:spPr>
          <a:xfrm>
            <a:off x="577645" y="2324100"/>
            <a:ext cx="15849600" cy="5632311"/>
          </a:xfrm>
          <a:prstGeom prst="rect">
            <a:avLst/>
          </a:prstGeom>
          <a:noFill/>
        </p:spPr>
        <p:txBody>
          <a:bodyPr wrap="square">
            <a:spAutoFit/>
          </a:bodyPr>
          <a:lstStyle/>
          <a:p>
            <a:pPr lvl="1" algn="just"/>
            <a:r>
              <a:rPr lang="en-IN" sz="3000" b="1" u="sng" dirty="0">
                <a:latin typeface="Times New Roman"/>
                <a:ea typeface="+mn-lt"/>
                <a:cs typeface="+mn-lt"/>
              </a:rPr>
              <a:t>Subjective Metric:</a:t>
            </a:r>
          </a:p>
          <a:p>
            <a:pPr lvl="1" algn="just"/>
            <a:endParaRPr lang="en-IN" sz="3000" b="1" u="sng" dirty="0">
              <a:latin typeface="Times New Roman"/>
              <a:ea typeface="+mn-lt"/>
              <a:cs typeface="+mn-lt"/>
            </a:endParaRPr>
          </a:p>
          <a:p>
            <a:pPr marL="1143000" lvl="2" indent="-228600" algn="just">
              <a:buAutoNum type="arabicPeriod"/>
            </a:pPr>
            <a:r>
              <a:rPr lang="en-US" sz="3000" b="1" dirty="0">
                <a:latin typeface="Times New Roman"/>
                <a:ea typeface="Calibri" panose="020F0502020204030204"/>
                <a:cs typeface="Calibri" panose="020F0502020204030204"/>
              </a:rPr>
              <a:t> User Satisfaction</a:t>
            </a:r>
            <a:r>
              <a:rPr lang="en-US" sz="3000" dirty="0">
                <a:latin typeface="Times New Roman"/>
                <a:ea typeface="Calibri" panose="020F0502020204030204"/>
                <a:cs typeface="Calibri" panose="020F0502020204030204"/>
              </a:rPr>
              <a:t>: Measures how satisfied users are with the system's performance.</a:t>
            </a:r>
          </a:p>
          <a:p>
            <a:pPr marL="1143000" lvl="2" indent="-228600" algn="just">
              <a:buAutoNum type="arabicPeriod"/>
            </a:pPr>
            <a:r>
              <a:rPr lang="en-US" sz="3000" b="1" dirty="0">
                <a:latin typeface="Times New Roman"/>
                <a:ea typeface="Calibri" panose="020F0502020204030204"/>
                <a:cs typeface="Calibri" panose="020F0502020204030204"/>
              </a:rPr>
              <a:t> User Trust</a:t>
            </a:r>
            <a:r>
              <a:rPr lang="en-US" sz="3000" dirty="0">
                <a:latin typeface="Times New Roman"/>
                <a:ea typeface="Calibri" panose="020F0502020204030204"/>
                <a:cs typeface="Calibri" panose="020F0502020204030204"/>
              </a:rPr>
              <a:t>: Measures how much users trust the system's decisions.</a:t>
            </a:r>
          </a:p>
          <a:p>
            <a:pPr marL="1143000" lvl="2" indent="-228600" algn="just">
              <a:buAutoNum type="arabicPeriod"/>
            </a:pPr>
            <a:r>
              <a:rPr lang="en-US" sz="3000" b="1" dirty="0">
                <a:latin typeface="Times New Roman"/>
                <a:ea typeface="Calibri" panose="020F0502020204030204"/>
                <a:cs typeface="Calibri" panose="020F0502020204030204"/>
              </a:rPr>
              <a:t> Perceived Accuracy</a:t>
            </a:r>
            <a:r>
              <a:rPr lang="en-US" sz="3000" dirty="0">
                <a:latin typeface="Times New Roman"/>
                <a:ea typeface="Calibri" panose="020F0502020204030204"/>
                <a:cs typeface="Calibri" panose="020F0502020204030204"/>
              </a:rPr>
              <a:t>: Measures how accurate users perceive the system to be</a:t>
            </a:r>
          </a:p>
          <a:p>
            <a:pPr marL="1143000" lvl="2" indent="-228600" algn="just">
              <a:buAutoNum type="arabicPeriod"/>
            </a:pPr>
            <a:r>
              <a:rPr lang="en-US" sz="3000" b="1" dirty="0">
                <a:latin typeface="Times New Roman"/>
                <a:ea typeface="Calibri" panose="020F0502020204030204"/>
                <a:cs typeface="Calibri" panose="020F0502020204030204"/>
              </a:rPr>
              <a:t> Perceived Reliability</a:t>
            </a:r>
            <a:r>
              <a:rPr lang="en-US" sz="3000" dirty="0">
                <a:latin typeface="Times New Roman"/>
                <a:ea typeface="Calibri" panose="020F0502020204030204"/>
                <a:cs typeface="Calibri" panose="020F0502020204030204"/>
              </a:rPr>
              <a:t>: Measures how reliable users perceive the system to be.</a:t>
            </a:r>
          </a:p>
          <a:p>
            <a:pPr marL="1143000" lvl="2" indent="-228600" algn="just">
              <a:buAutoNum type="arabicPeriod"/>
            </a:pPr>
            <a:r>
              <a:rPr lang="en-US" sz="3000" b="1" dirty="0">
                <a:latin typeface="Times New Roman"/>
                <a:ea typeface="Calibri" panose="020F0502020204030204"/>
                <a:cs typeface="Calibri" panose="020F0502020204030204"/>
              </a:rPr>
              <a:t> User Engagement</a:t>
            </a:r>
            <a:r>
              <a:rPr lang="en-US" sz="3000" dirty="0">
                <a:latin typeface="Times New Roman"/>
                <a:ea typeface="Calibri" panose="020F0502020204030204"/>
                <a:cs typeface="Calibri" panose="020F0502020204030204"/>
              </a:rPr>
              <a:t>: Measures how engaged users are with the system.</a:t>
            </a:r>
          </a:p>
          <a:p>
            <a:pPr marL="1143000" lvl="2" indent="-228600" algn="just">
              <a:buAutoNum type="arabicPeriod"/>
            </a:pPr>
            <a:r>
              <a:rPr lang="en-US" sz="3000" b="1" dirty="0">
                <a:latin typeface="Times New Roman"/>
                <a:ea typeface="Calibri" panose="020F0502020204030204"/>
                <a:cs typeface="Calibri" panose="020F0502020204030204"/>
              </a:rPr>
              <a:t> User Experience</a:t>
            </a:r>
            <a:r>
              <a:rPr lang="en-US" sz="3000" dirty="0">
                <a:latin typeface="Times New Roman"/>
                <a:ea typeface="Calibri" panose="020F0502020204030204"/>
                <a:cs typeface="Calibri" panose="020F0502020204030204"/>
              </a:rPr>
              <a:t>: Measures the overall user experience with the system.</a:t>
            </a:r>
          </a:p>
          <a:p>
            <a:pPr marL="1143000" lvl="2" indent="-228600" algn="just">
              <a:buAutoNum type="arabicPeriod"/>
            </a:pPr>
            <a:r>
              <a:rPr lang="en-US" sz="3000" b="1" dirty="0">
                <a:latin typeface="Times New Roman"/>
                <a:ea typeface="Calibri" panose="020F0502020204030204"/>
                <a:cs typeface="Calibri" panose="020F0502020204030204"/>
              </a:rPr>
              <a:t> Content Creator </a:t>
            </a:r>
            <a:r>
              <a:rPr lang="en-US" sz="3000" dirty="0">
                <a:latin typeface="Times New Roman"/>
                <a:ea typeface="Calibri" panose="020F0502020204030204"/>
                <a:cs typeface="Calibri" panose="020F0502020204030204"/>
              </a:rPr>
              <a:t>Satisfaction: Measures how satisfied content creators are with the system's performance.</a:t>
            </a:r>
          </a:p>
          <a:p>
            <a:pPr marL="1143000" lvl="2" indent="-228600" algn="just">
              <a:buAutoNum type="arabicPeriod"/>
            </a:pPr>
            <a:r>
              <a:rPr lang="en-US" sz="3000" b="1" dirty="0">
                <a:latin typeface="Times New Roman"/>
                <a:ea typeface="Calibri" panose="020F0502020204030204"/>
                <a:cs typeface="Calibri" panose="020F0502020204030204"/>
              </a:rPr>
              <a:t> Content Creator Trust</a:t>
            </a:r>
            <a:r>
              <a:rPr lang="en-US" sz="3000" dirty="0">
                <a:latin typeface="Times New Roman"/>
                <a:ea typeface="Calibri" panose="020F0502020204030204"/>
                <a:cs typeface="Calibri" panose="020F0502020204030204"/>
              </a:rPr>
              <a:t>: Measures how much content creators trust the system's decisions.</a:t>
            </a:r>
            <a:endParaRPr lang="en-IN" sz="3000" dirty="0">
              <a:latin typeface="Times New Roman"/>
              <a:ea typeface="Calibri" panose="020F0502020204030204"/>
              <a:cs typeface="Calibri" panose="020F0502020204030204"/>
            </a:endParaRPr>
          </a:p>
          <a:p>
            <a:pPr lvl="1" algn="just"/>
            <a:endParaRPr lang="en-IN" sz="3000" dirty="0">
              <a:latin typeface="Times New Roman"/>
              <a:ea typeface="Calibri" panose="020F0502020204030204"/>
              <a:cs typeface="Calibri" panose="020F0502020204030204"/>
            </a:endParaRPr>
          </a:p>
        </p:txBody>
      </p:sp>
      <p:pic>
        <p:nvPicPr>
          <p:cNvPr id="7" name="Picture 6">
            <a:extLst>
              <a:ext uri="{FF2B5EF4-FFF2-40B4-BE49-F238E27FC236}">
                <a16:creationId xmlns:a16="http://schemas.microsoft.com/office/drawing/2014/main" id="{914BA86B-545F-55C2-5195-B529F6FFE9BF}"/>
              </a:ext>
            </a:extLst>
          </p:cNvPr>
          <p:cNvPicPr>
            <a:picLocks noChangeAspect="1"/>
          </p:cNvPicPr>
          <p:nvPr/>
        </p:nvPicPr>
        <p:blipFill rotWithShape="1">
          <a:blip r:embed="rId3">
            <a:extLst>
              <a:ext uri="{28A0092B-C50C-407E-A947-70E740481C1C}">
                <a14:useLocalDpi xmlns:a14="http://schemas.microsoft.com/office/drawing/2010/main" val="0"/>
              </a:ext>
            </a:extLst>
          </a:blip>
          <a:srcRect r="27092"/>
          <a:stretch/>
        </p:blipFill>
        <p:spPr>
          <a:xfrm>
            <a:off x="14448575" y="3848100"/>
            <a:ext cx="3576412" cy="2076450"/>
          </a:xfrm>
          <a:prstGeom prst="rect">
            <a:avLst/>
          </a:prstGeom>
        </p:spPr>
      </p:pic>
    </p:spTree>
    <p:extLst>
      <p:ext uri="{BB962C8B-B14F-4D97-AF65-F5344CB8AC3E}">
        <p14:creationId xmlns:p14="http://schemas.microsoft.com/office/powerpoint/2010/main" val="16595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13603188" y="611455"/>
            <a:ext cx="3231988" cy="4114800"/>
          </a:xfrm>
          <a:custGeom>
            <a:avLst/>
            <a:gdLst/>
            <a:ahLst/>
            <a:cxnLst/>
            <a:rect l="l" t="t" r="r" b="b"/>
            <a:pathLst>
              <a:path w="3231988" h="4114800">
                <a:moveTo>
                  <a:pt x="0" y="0"/>
                </a:moveTo>
                <a:lnTo>
                  <a:pt x="3231989" y="0"/>
                </a:lnTo>
                <a:lnTo>
                  <a:pt x="323198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latin typeface="Times New Roman" panose="02020603050405020304" pitchFamily="18" charset="0"/>
              <a:cs typeface="Times New Roman" panose="02020603050405020304" pitchFamily="18" charset="0"/>
            </a:endParaRPr>
          </a:p>
        </p:txBody>
      </p:sp>
      <p:sp>
        <p:nvSpPr>
          <p:cNvPr id="7" name="TextBox 7"/>
          <p:cNvSpPr txBox="1"/>
          <p:nvPr/>
        </p:nvSpPr>
        <p:spPr>
          <a:xfrm>
            <a:off x="609600" y="1058534"/>
            <a:ext cx="8927786" cy="930249"/>
          </a:xfrm>
          <a:prstGeom prst="rect">
            <a:avLst/>
          </a:prstGeom>
        </p:spPr>
        <p:txBody>
          <a:bodyPr lIns="0" tIns="0" rIns="0" bIns="0" rtlCol="0" anchor="t">
            <a:spAutoFit/>
          </a:bodyPr>
          <a:lstStyle/>
          <a:p>
            <a:pPr algn="l">
              <a:lnSpc>
                <a:spcPts val="6999"/>
              </a:lnSpc>
            </a:pPr>
            <a:r>
              <a:rPr lang="en-US" sz="6999" u="sng" dirty="0">
                <a:solidFill>
                  <a:srgbClr val="000000"/>
                </a:solidFill>
                <a:latin typeface="Times New Roman" panose="02020603050405020304" pitchFamily="18" charset="0"/>
                <a:ea typeface="DM Sans Bold"/>
                <a:cs typeface="Times New Roman" panose="02020603050405020304" pitchFamily="18" charset="0"/>
                <a:sym typeface="DM Sans Bold"/>
              </a:rPr>
              <a:t>Current State</a:t>
            </a:r>
          </a:p>
        </p:txBody>
      </p:sp>
      <p:sp>
        <p:nvSpPr>
          <p:cNvPr id="10" name="TextBox 4">
            <a:extLst>
              <a:ext uri="{FF2B5EF4-FFF2-40B4-BE49-F238E27FC236}">
                <a16:creationId xmlns:a16="http://schemas.microsoft.com/office/drawing/2014/main" id="{490BD35F-368D-811F-4F1E-8700AF1B7977}"/>
              </a:ext>
            </a:extLst>
          </p:cNvPr>
          <p:cNvSpPr txBox="1"/>
          <p:nvPr/>
        </p:nvSpPr>
        <p:spPr>
          <a:xfrm>
            <a:off x="358540" y="2502979"/>
            <a:ext cx="11570015" cy="5389537"/>
          </a:xfrm>
          <a:prstGeom prst="rect">
            <a:avLst/>
          </a:prstGeom>
        </p:spPr>
        <p:txBody>
          <a:bodyPr lIns="50800" tIns="50800" rIns="50800" bIns="50800" rtlCol="0" anchor="ctr"/>
          <a:lstStyle/>
          <a:p>
            <a:pPr algn="ctr">
              <a:lnSpc>
                <a:spcPts val="2266"/>
              </a:lnSpc>
            </a:pPr>
            <a:endParaRPr>
              <a:latin typeface="Times New Roman" panose="02020603050405020304" pitchFamily="18" charset="0"/>
              <a:cs typeface="Times New Roman" panose="02020603050405020304" pitchFamily="18" charset="0"/>
            </a:endParaRPr>
          </a:p>
          <a:p>
            <a:pPr algn="ctr">
              <a:lnSpc>
                <a:spcPts val="2266"/>
              </a:lnSpc>
            </a:pPr>
            <a:endParaRPr>
              <a:latin typeface="Times New Roman" panose="02020603050405020304" pitchFamily="18" charset="0"/>
              <a:cs typeface="Times New Roman" panose="02020603050405020304" pitchFamily="18" charset="0"/>
            </a:endParaRPr>
          </a:p>
        </p:txBody>
      </p:sp>
      <p:sp>
        <p:nvSpPr>
          <p:cNvPr id="2" name="Freeform 3">
            <a:extLst>
              <a:ext uri="{FF2B5EF4-FFF2-40B4-BE49-F238E27FC236}">
                <a16:creationId xmlns:a16="http://schemas.microsoft.com/office/drawing/2014/main" id="{41FDB8A1-55D0-1575-FAB2-902ED192A4E5}"/>
              </a:ext>
            </a:extLst>
          </p:cNvPr>
          <p:cNvSpPr/>
          <p:nvPr/>
        </p:nvSpPr>
        <p:spPr>
          <a:xfrm>
            <a:off x="457200" y="2502978"/>
            <a:ext cx="12101052" cy="7136321"/>
          </a:xfrm>
          <a:custGeom>
            <a:avLst/>
            <a:gdLst/>
            <a:ahLst/>
            <a:cxnLst/>
            <a:rect l="l" t="t" r="r" b="b"/>
            <a:pathLst>
              <a:path w="5021300" h="1448042">
                <a:moveTo>
                  <a:pt x="8121" y="0"/>
                </a:moveTo>
                <a:lnTo>
                  <a:pt x="5013179" y="0"/>
                </a:lnTo>
                <a:cubicBezTo>
                  <a:pt x="5015333" y="0"/>
                  <a:pt x="5017399" y="856"/>
                  <a:pt x="5018922" y="2379"/>
                </a:cubicBezTo>
                <a:cubicBezTo>
                  <a:pt x="5020445" y="3902"/>
                  <a:pt x="5021300" y="5968"/>
                  <a:pt x="5021300" y="8121"/>
                </a:cubicBezTo>
                <a:lnTo>
                  <a:pt x="5021300" y="1439920"/>
                </a:lnTo>
                <a:cubicBezTo>
                  <a:pt x="5021300" y="1442074"/>
                  <a:pt x="5020445" y="1444140"/>
                  <a:pt x="5018922" y="1445663"/>
                </a:cubicBezTo>
                <a:cubicBezTo>
                  <a:pt x="5017399" y="1447186"/>
                  <a:pt x="5015333" y="1448042"/>
                  <a:pt x="5013179" y="1448042"/>
                </a:cubicBezTo>
                <a:lnTo>
                  <a:pt x="8121" y="1448042"/>
                </a:lnTo>
                <a:cubicBezTo>
                  <a:pt x="5968" y="1448042"/>
                  <a:pt x="3902" y="1447186"/>
                  <a:pt x="2379" y="1445663"/>
                </a:cubicBezTo>
                <a:cubicBezTo>
                  <a:pt x="856" y="1444140"/>
                  <a:pt x="0" y="1442074"/>
                  <a:pt x="0" y="1439920"/>
                </a:cubicBezTo>
                <a:lnTo>
                  <a:pt x="0" y="8121"/>
                </a:lnTo>
                <a:cubicBezTo>
                  <a:pt x="0" y="5968"/>
                  <a:pt x="856" y="3902"/>
                  <a:pt x="2379" y="2379"/>
                </a:cubicBezTo>
                <a:cubicBezTo>
                  <a:pt x="3902" y="856"/>
                  <a:pt x="5968" y="0"/>
                  <a:pt x="8121" y="0"/>
                </a:cubicBezTo>
                <a:close/>
              </a:path>
            </a:pathLst>
          </a:custGeom>
          <a:solidFill>
            <a:srgbClr val="8AB7E2">
              <a:alpha val="14902"/>
            </a:srgbClr>
          </a:solidFill>
        </p:spPr>
        <p:txBody>
          <a:bodyPr numCol="2"/>
          <a:lstStyle/>
          <a:p>
            <a:endParaRPr lang="en-US" sz="3000" b="1" u="sng" dirty="0">
              <a:latin typeface="Times New Roman" panose="02020603050405020304" pitchFamily="18" charset="0"/>
              <a:cs typeface="Times New Roman" panose="02020603050405020304" pitchFamily="18" charset="0"/>
            </a:endParaRPr>
          </a:p>
          <a:p>
            <a:r>
              <a:rPr lang="en-US" sz="3000" b="1" u="sng" dirty="0">
                <a:latin typeface="Times New Roman" panose="02020603050405020304" pitchFamily="18" charset="0"/>
                <a:cs typeface="Times New Roman" panose="02020603050405020304" pitchFamily="18" charset="0"/>
              </a:rPr>
              <a:t>Current State:</a:t>
            </a:r>
          </a:p>
          <a:p>
            <a:endParaRPr lang="en-US" sz="3000" b="1"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We have finished with </a:t>
            </a:r>
          </a:p>
          <a:p>
            <a:pPr algn="just"/>
            <a:r>
              <a:rPr lang="en-US" sz="3000" dirty="0">
                <a:latin typeface="Times New Roman" panose="02020603050405020304" pitchFamily="18" charset="0"/>
                <a:cs typeface="Times New Roman" panose="02020603050405020304" pitchFamily="18" charset="0"/>
              </a:rPr>
              <a:t>Literature Review for our </a:t>
            </a:r>
          </a:p>
          <a:p>
            <a:pPr algn="just"/>
            <a:r>
              <a:rPr lang="en-US" sz="3000" dirty="0">
                <a:latin typeface="Times New Roman" panose="02020603050405020304" pitchFamily="18" charset="0"/>
                <a:cs typeface="Times New Roman" panose="02020603050405020304" pitchFamily="18" charset="0"/>
              </a:rPr>
              <a:t>report and also have studied </a:t>
            </a:r>
          </a:p>
          <a:p>
            <a:pPr algn="just"/>
            <a:r>
              <a:rPr lang="en-US" sz="3000" dirty="0">
                <a:latin typeface="Times New Roman" panose="02020603050405020304" pitchFamily="18" charset="0"/>
                <a:cs typeface="Times New Roman" panose="02020603050405020304" pitchFamily="18" charset="0"/>
              </a:rPr>
              <a:t>related papers in depth to learn </a:t>
            </a:r>
          </a:p>
          <a:p>
            <a:pPr algn="just"/>
            <a:r>
              <a:rPr lang="en-US" sz="3000" dirty="0">
                <a:latin typeface="Times New Roman" panose="02020603050405020304" pitchFamily="18" charset="0"/>
                <a:cs typeface="Times New Roman" panose="02020603050405020304" pitchFamily="18" charset="0"/>
              </a:rPr>
              <a:t>the new technologies which can </a:t>
            </a:r>
          </a:p>
          <a:p>
            <a:pPr algn="just"/>
            <a:r>
              <a:rPr lang="en-US" sz="3000" dirty="0">
                <a:latin typeface="Times New Roman" panose="02020603050405020304" pitchFamily="18" charset="0"/>
                <a:cs typeface="Times New Roman" panose="02020603050405020304" pitchFamily="18" charset="0"/>
              </a:rPr>
              <a:t>be used in our project. We are </a:t>
            </a:r>
          </a:p>
          <a:p>
            <a:pPr algn="just"/>
            <a:r>
              <a:rPr lang="en-US" sz="3000" dirty="0">
                <a:latin typeface="Times New Roman" panose="02020603050405020304" pitchFamily="18" charset="0"/>
                <a:cs typeface="Times New Roman" panose="02020603050405020304" pitchFamily="18" charset="0"/>
              </a:rPr>
              <a:t>done with the survey papers and </a:t>
            </a:r>
          </a:p>
          <a:p>
            <a:pPr algn="just"/>
            <a:r>
              <a:rPr lang="en-US" sz="3000" dirty="0">
                <a:latin typeface="Times New Roman" panose="02020603050405020304" pitchFamily="18" charset="0"/>
                <a:cs typeface="Times New Roman" panose="02020603050405020304" pitchFamily="18" charset="0"/>
              </a:rPr>
              <a:t>we are about to publish the </a:t>
            </a:r>
          </a:p>
          <a:p>
            <a:pPr algn="just"/>
            <a:r>
              <a:rPr lang="en-US" sz="3000" dirty="0">
                <a:latin typeface="Times New Roman" panose="02020603050405020304" pitchFamily="18" charset="0"/>
                <a:cs typeface="Times New Roman" panose="02020603050405020304" pitchFamily="18" charset="0"/>
              </a:rPr>
              <a:t>survey paper by the end of the</a:t>
            </a:r>
          </a:p>
          <a:p>
            <a:pPr algn="just"/>
            <a:r>
              <a:rPr lang="en-US" sz="3000" dirty="0">
                <a:latin typeface="Times New Roman" panose="02020603050405020304" pitchFamily="18" charset="0"/>
                <a:cs typeface="Times New Roman" panose="02020603050405020304" pitchFamily="18" charset="0"/>
              </a:rPr>
              <a:t>term.</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u="sng" dirty="0">
                <a:latin typeface="Times New Roman" panose="02020603050405020304" pitchFamily="18" charset="0"/>
                <a:cs typeface="Times New Roman" panose="02020603050405020304" pitchFamily="18" charset="0"/>
              </a:rPr>
              <a:t>Pending:</a:t>
            </a:r>
          </a:p>
          <a:p>
            <a:endParaRPr lang="en-US" sz="3000" b="1" u="sng"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Technical Parts like coding and testing are not yet completed because we are still learning new technologies.</a:t>
            </a:r>
          </a:p>
          <a:p>
            <a:r>
              <a:rPr lang="en-US" sz="3000" dirty="0">
                <a:latin typeface="Times New Roman" panose="02020603050405020304" pitchFamily="18" charset="0"/>
                <a:cs typeface="Times New Roman" panose="02020603050405020304" pitchFamily="18" charset="0"/>
              </a:rPr>
              <a:t>Report of the project is in progress.</a:t>
            </a:r>
          </a:p>
          <a:p>
            <a:endParaRPr lang="en-IN" sz="3000" dirty="0">
              <a:latin typeface="Times New Roman" panose="02020603050405020304" pitchFamily="18" charset="0"/>
              <a:cs typeface="Times New Roman" panose="02020603050405020304" pitchFamily="18" charset="0"/>
            </a:endParaRPr>
          </a:p>
        </p:txBody>
      </p:sp>
      <p:pic>
        <p:nvPicPr>
          <p:cNvPr id="3" name="Picture 2" descr="LogOn">
            <a:extLst>
              <a:ext uri="{FF2B5EF4-FFF2-40B4-BE49-F238E27FC236}">
                <a16:creationId xmlns:a16="http://schemas.microsoft.com/office/drawing/2014/main" id="{3CF83382-9FAD-504D-98E6-C2B012892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6076" y="9334500"/>
            <a:ext cx="1925053" cy="92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241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600" y="2476500"/>
            <a:ext cx="11531637" cy="4716419"/>
          </a:xfrm>
          <a:prstGeom prst="rect">
            <a:avLst/>
          </a:prstGeom>
        </p:spPr>
        <p:txBody>
          <a:bodyPr lIns="0" tIns="0" rIns="0" bIns="0" rtlCol="0" anchor="t">
            <a:spAutoFit/>
          </a:bodyPr>
          <a:lstStyle/>
          <a:p>
            <a:pPr marL="662749" lvl="1" indent="-331375" algn="l">
              <a:lnSpc>
                <a:spcPts val="3683"/>
              </a:lnSpc>
              <a:buFont typeface="Arial"/>
              <a:buChar char="•"/>
            </a:pPr>
            <a:r>
              <a:rPr lang="en-US" sz="3000" spc="184" dirty="0">
                <a:solidFill>
                  <a:srgbClr val="000000"/>
                </a:solidFill>
                <a:latin typeface="Times New Roman" panose="02020603050405020304" pitchFamily="18" charset="0"/>
                <a:ea typeface="DM Sans"/>
                <a:cs typeface="Times New Roman" panose="02020603050405020304" pitchFamily="18" charset="0"/>
                <a:sym typeface="DM Sans"/>
              </a:rPr>
              <a:t>With the rapid growth of surveillance cameras in different fields of life to monitor the human activity, there is a massive growth in the demand of such system which recognize the violent events automatically. </a:t>
            </a:r>
          </a:p>
          <a:p>
            <a:pPr marL="662749" lvl="1" indent="-331375" algn="l">
              <a:lnSpc>
                <a:spcPts val="3683"/>
              </a:lnSpc>
              <a:buFont typeface="Arial"/>
              <a:buChar char="•"/>
            </a:pPr>
            <a:r>
              <a:rPr lang="en-US" sz="3000" spc="184" dirty="0">
                <a:solidFill>
                  <a:srgbClr val="000000"/>
                </a:solidFill>
                <a:latin typeface="Times New Roman" panose="02020603050405020304" pitchFamily="18" charset="0"/>
                <a:ea typeface="DM Sans"/>
                <a:cs typeface="Times New Roman" panose="02020603050405020304" pitchFamily="18" charset="0"/>
                <a:sym typeface="DM Sans"/>
              </a:rPr>
              <a:t>Accuracy is depending upon the techniques of object recognition, features extraction and classification along with dataset being used.</a:t>
            </a:r>
          </a:p>
          <a:p>
            <a:pPr marL="662749" lvl="1" indent="-331375" algn="l">
              <a:lnSpc>
                <a:spcPts val="3683"/>
              </a:lnSpc>
              <a:buFont typeface="Arial"/>
              <a:buChar char="•"/>
            </a:pPr>
            <a:r>
              <a:rPr lang="en-US" sz="3000" spc="184" dirty="0">
                <a:solidFill>
                  <a:srgbClr val="000000"/>
                </a:solidFill>
                <a:latin typeface="Times New Roman" panose="02020603050405020304" pitchFamily="18" charset="0"/>
                <a:ea typeface="DM Sans"/>
                <a:cs typeface="Times New Roman" panose="02020603050405020304" pitchFamily="18" charset="0"/>
                <a:sym typeface="DM Sans"/>
              </a:rPr>
              <a:t>Our study potentially contributes in highlighting the techniques and methods of violence activity detection from surveillance videos.</a:t>
            </a:r>
          </a:p>
        </p:txBody>
      </p:sp>
      <p:sp>
        <p:nvSpPr>
          <p:cNvPr id="3" name="Freeform 3"/>
          <p:cNvSpPr/>
          <p:nvPr/>
        </p:nvSpPr>
        <p:spPr>
          <a:xfrm>
            <a:off x="13431115" y="2178275"/>
            <a:ext cx="3404062" cy="4114800"/>
          </a:xfrm>
          <a:custGeom>
            <a:avLst/>
            <a:gdLst/>
            <a:ahLst/>
            <a:cxnLst/>
            <a:rect l="l" t="t" r="r" b="b"/>
            <a:pathLst>
              <a:path w="3404062" h="4114800">
                <a:moveTo>
                  <a:pt x="0" y="0"/>
                </a:moveTo>
                <a:lnTo>
                  <a:pt x="3404062" y="0"/>
                </a:lnTo>
                <a:lnTo>
                  <a:pt x="340406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latin typeface="Times New Roman" panose="02020603050405020304" pitchFamily="18" charset="0"/>
              <a:cs typeface="Times New Roman" panose="02020603050405020304" pitchFamily="18" charset="0"/>
            </a:endParaRPr>
          </a:p>
        </p:txBody>
      </p:sp>
      <p:sp>
        <p:nvSpPr>
          <p:cNvPr id="4" name="TextBox 4"/>
          <p:cNvSpPr txBox="1"/>
          <p:nvPr/>
        </p:nvSpPr>
        <p:spPr>
          <a:xfrm>
            <a:off x="1028700" y="1160340"/>
            <a:ext cx="8115300" cy="930249"/>
          </a:xfrm>
          <a:prstGeom prst="rect">
            <a:avLst/>
          </a:prstGeom>
        </p:spPr>
        <p:txBody>
          <a:bodyPr lIns="0" tIns="0" rIns="0" bIns="0" rtlCol="0" anchor="t">
            <a:spAutoFit/>
          </a:bodyPr>
          <a:lstStyle/>
          <a:p>
            <a:pPr algn="l">
              <a:lnSpc>
                <a:spcPts val="6999"/>
              </a:lnSpc>
            </a:pPr>
            <a:r>
              <a:rPr lang="en-US" sz="6999" u="sng" dirty="0">
                <a:solidFill>
                  <a:srgbClr val="000000"/>
                </a:solidFill>
                <a:latin typeface="Times New Roman" panose="02020603050405020304" pitchFamily="18" charset="0"/>
                <a:ea typeface="DM Sans Bold"/>
                <a:cs typeface="Times New Roman" panose="02020603050405020304" pitchFamily="18" charset="0"/>
                <a:sym typeface="DM Sans Bold"/>
              </a:rPr>
              <a:t>Conclusion</a:t>
            </a:r>
          </a:p>
        </p:txBody>
      </p:sp>
      <p:pic>
        <p:nvPicPr>
          <p:cNvPr id="5" name="Picture 4" descr="LogOn">
            <a:extLst>
              <a:ext uri="{FF2B5EF4-FFF2-40B4-BE49-F238E27FC236}">
                <a16:creationId xmlns:a16="http://schemas.microsoft.com/office/drawing/2014/main" id="{54E86D85-275E-DA73-45C9-CBAF17FDE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6076" y="9334500"/>
            <a:ext cx="1925053" cy="929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A9515F-E4E8-2C24-22F5-DFDC5929E2F3}"/>
              </a:ext>
            </a:extLst>
          </p:cNvPr>
          <p:cNvSpPr txBox="1"/>
          <p:nvPr/>
        </p:nvSpPr>
        <p:spPr>
          <a:xfrm>
            <a:off x="2209800" y="736624"/>
            <a:ext cx="11679381" cy="8079135"/>
          </a:xfrm>
          <a:prstGeom prst="rect">
            <a:avLst/>
          </a:prstGeom>
          <a:noFill/>
        </p:spPr>
        <p:txBody>
          <a:bodyPr wrap="square" lIns="137160" tIns="68580" rIns="137160" bIns="68580" rtlCol="0" anchor="t">
            <a:spAutoFit/>
          </a:bodyPr>
          <a:lstStyle/>
          <a:p>
            <a:r>
              <a:rPr lang="en-IN" sz="4200" b="1" u="sng" dirty="0">
                <a:solidFill>
                  <a:srgbClr val="000000"/>
                </a:solidFill>
                <a:latin typeface="Book Antiqua"/>
              </a:rPr>
              <a:t>Outline:</a:t>
            </a:r>
          </a:p>
          <a:p>
            <a:pPr algn="l"/>
            <a:endParaRPr lang="en-US" sz="2700" dirty="0"/>
          </a:p>
          <a:p>
            <a:pPr marL="1800225" lvl="2" indent="-428625">
              <a:buFont typeface="Arial" panose="020B0604020202020204" pitchFamily="34" charset="0"/>
              <a:buChar char="•"/>
            </a:pPr>
            <a:r>
              <a:rPr lang="en-IN" sz="3000" dirty="0">
                <a:solidFill>
                  <a:srgbClr val="000000"/>
                </a:solidFill>
                <a:latin typeface="Times New Roman"/>
                <a:cs typeface="Times New Roman"/>
              </a:rPr>
              <a:t>Abstract</a:t>
            </a:r>
            <a:endParaRPr lang="en-IN" sz="2700" dirty="0">
              <a:latin typeface="Times New Roman"/>
              <a:cs typeface="Times New Roman"/>
            </a:endParaRPr>
          </a:p>
          <a:p>
            <a:pPr marL="1800225" lvl="2" indent="-428625">
              <a:buFont typeface="Arial" panose="020B0604020202020204" pitchFamily="34" charset="0"/>
              <a:buChar char="•"/>
            </a:pPr>
            <a:r>
              <a:rPr lang="en-IN" sz="3000" dirty="0">
                <a:solidFill>
                  <a:srgbClr val="000000"/>
                </a:solidFill>
                <a:latin typeface="Times New Roman"/>
                <a:cs typeface="Times New Roman"/>
              </a:rPr>
              <a:t>Introduction</a:t>
            </a:r>
            <a:endParaRPr lang="en-IN" sz="2700" dirty="0">
              <a:latin typeface="Times New Roman"/>
              <a:cs typeface="Times New Roman"/>
            </a:endParaRPr>
          </a:p>
          <a:p>
            <a:pPr marL="1800225" lvl="2" indent="-428625">
              <a:buFont typeface="Arial" panose="020B0604020202020204" pitchFamily="34" charset="0"/>
              <a:buChar char="•"/>
            </a:pPr>
            <a:r>
              <a:rPr lang="en-IN" sz="3000" dirty="0">
                <a:solidFill>
                  <a:srgbClr val="000000"/>
                </a:solidFill>
                <a:latin typeface="Times New Roman"/>
                <a:cs typeface="Times New Roman"/>
              </a:rPr>
              <a:t>Literature Review</a:t>
            </a:r>
            <a:endParaRPr lang="en-IN" sz="2700" dirty="0">
              <a:latin typeface="Times New Roman"/>
              <a:cs typeface="Times New Roman"/>
            </a:endParaRPr>
          </a:p>
          <a:p>
            <a:pPr marL="1800225" lvl="2" indent="-428625">
              <a:buFont typeface="Arial" panose="020B0604020202020204" pitchFamily="34" charset="0"/>
              <a:buChar char="•"/>
            </a:pPr>
            <a:r>
              <a:rPr lang="en-IN" sz="3000" dirty="0">
                <a:solidFill>
                  <a:srgbClr val="000000"/>
                </a:solidFill>
                <a:latin typeface="Times New Roman"/>
                <a:cs typeface="Times New Roman"/>
              </a:rPr>
              <a:t>Problem Statement</a:t>
            </a:r>
            <a:endParaRPr lang="en-IN" sz="2700" dirty="0">
              <a:latin typeface="Times New Roman"/>
              <a:cs typeface="Times New Roman"/>
            </a:endParaRPr>
          </a:p>
          <a:p>
            <a:pPr marL="1800225" lvl="2" indent="-428625">
              <a:buFont typeface="Arial" panose="020B0604020202020204" pitchFamily="34" charset="0"/>
              <a:buChar char="•"/>
            </a:pPr>
            <a:r>
              <a:rPr lang="en-IN" sz="3000" dirty="0">
                <a:solidFill>
                  <a:srgbClr val="000000"/>
                </a:solidFill>
                <a:latin typeface="Times New Roman"/>
                <a:cs typeface="Times New Roman"/>
              </a:rPr>
              <a:t>Objectives</a:t>
            </a:r>
            <a:endParaRPr lang="en-IN" sz="2700" dirty="0">
              <a:latin typeface="Times New Roman"/>
              <a:cs typeface="Times New Roman"/>
            </a:endParaRPr>
          </a:p>
          <a:p>
            <a:pPr marL="1800225" lvl="2" indent="-428625">
              <a:buFont typeface="Arial" panose="020B0604020202020204" pitchFamily="34" charset="0"/>
              <a:buChar char="•"/>
            </a:pPr>
            <a:r>
              <a:rPr lang="en-IN" sz="3000" dirty="0">
                <a:solidFill>
                  <a:srgbClr val="000000"/>
                </a:solidFill>
                <a:latin typeface="Times New Roman"/>
                <a:cs typeface="Times New Roman"/>
              </a:rPr>
              <a:t>Scope</a:t>
            </a:r>
            <a:endParaRPr lang="en-IN" sz="2700" dirty="0">
              <a:latin typeface="Times New Roman"/>
              <a:cs typeface="Times New Roman"/>
            </a:endParaRPr>
          </a:p>
          <a:p>
            <a:pPr marL="1800225" lvl="2" indent="-428625">
              <a:buFont typeface="Arial" panose="020B0604020202020204" pitchFamily="34" charset="0"/>
              <a:buChar char="•"/>
            </a:pPr>
            <a:r>
              <a:rPr lang="en-IN" sz="3000" dirty="0">
                <a:solidFill>
                  <a:srgbClr val="000000"/>
                </a:solidFill>
                <a:latin typeface="Times New Roman"/>
                <a:cs typeface="Times New Roman"/>
              </a:rPr>
              <a:t>Timeline Chart</a:t>
            </a:r>
            <a:endParaRPr lang="en-IN" sz="2700" dirty="0">
              <a:latin typeface="Times New Roman"/>
              <a:cs typeface="Times New Roman"/>
            </a:endParaRPr>
          </a:p>
          <a:p>
            <a:pPr marL="1800225" lvl="2" indent="-428625">
              <a:buFont typeface="Arial" panose="020B0604020202020204" pitchFamily="34" charset="0"/>
              <a:buChar char="•"/>
            </a:pPr>
            <a:r>
              <a:rPr lang="en-IN" sz="3000" dirty="0">
                <a:solidFill>
                  <a:srgbClr val="000000"/>
                </a:solidFill>
                <a:latin typeface="Times New Roman"/>
                <a:cs typeface="Times New Roman"/>
              </a:rPr>
              <a:t>Software Development Life Cycle (SDLC)</a:t>
            </a:r>
            <a:endParaRPr lang="en-IN" sz="2700" dirty="0">
              <a:latin typeface="Times New Roman"/>
              <a:cs typeface="Times New Roman"/>
            </a:endParaRPr>
          </a:p>
          <a:p>
            <a:pPr marL="1800225" lvl="2" indent="-428625">
              <a:buFont typeface="Arial" panose="020B0604020202020204" pitchFamily="34" charset="0"/>
              <a:buChar char="•"/>
            </a:pPr>
            <a:r>
              <a:rPr lang="en-IN" sz="3000" dirty="0">
                <a:solidFill>
                  <a:srgbClr val="000000"/>
                </a:solidFill>
                <a:latin typeface="Times New Roman"/>
                <a:cs typeface="Times New Roman"/>
              </a:rPr>
              <a:t>Software Requirement Specification (SRS)</a:t>
            </a:r>
            <a:endParaRPr lang="en-IN" sz="2700" dirty="0">
              <a:latin typeface="Times New Roman"/>
              <a:cs typeface="Times New Roman"/>
            </a:endParaRPr>
          </a:p>
          <a:p>
            <a:pPr marL="1800225" lvl="2" indent="-428625">
              <a:buFont typeface="Arial" panose="020B0604020202020204" pitchFamily="34" charset="0"/>
              <a:buChar char="•"/>
            </a:pPr>
            <a:r>
              <a:rPr lang="en-IN" sz="3000" dirty="0">
                <a:solidFill>
                  <a:srgbClr val="000000"/>
                </a:solidFill>
                <a:latin typeface="Times New Roman"/>
                <a:cs typeface="Times New Roman"/>
              </a:rPr>
              <a:t>Project Flow</a:t>
            </a:r>
            <a:endParaRPr lang="en-IN" sz="2700" dirty="0">
              <a:latin typeface="Times New Roman"/>
              <a:cs typeface="Times New Roman"/>
            </a:endParaRPr>
          </a:p>
          <a:p>
            <a:pPr marL="1800225" lvl="2" indent="-428625">
              <a:buFont typeface="Arial" panose="020B0604020202020204" pitchFamily="34" charset="0"/>
              <a:buChar char="•"/>
            </a:pPr>
            <a:r>
              <a:rPr lang="en-IN" sz="3000" dirty="0">
                <a:solidFill>
                  <a:srgbClr val="000000"/>
                </a:solidFill>
                <a:latin typeface="Times New Roman"/>
                <a:ea typeface="+mn-lt"/>
                <a:cs typeface="+mn-lt"/>
              </a:rPr>
              <a:t>Risk Management and Mitigation Measures (RMMM)</a:t>
            </a:r>
            <a:endParaRPr lang="en-IN" sz="3000" dirty="0">
              <a:solidFill>
                <a:srgbClr val="000000"/>
              </a:solidFill>
              <a:latin typeface="Times New Roman"/>
              <a:cs typeface="Calibri"/>
            </a:endParaRPr>
          </a:p>
          <a:p>
            <a:pPr marL="1800225" lvl="2" indent="-428625">
              <a:buFont typeface="Arial" panose="020B0604020202020204" pitchFamily="34" charset="0"/>
              <a:buChar char="•"/>
            </a:pPr>
            <a:r>
              <a:rPr lang="en-IN" sz="3000" dirty="0">
                <a:solidFill>
                  <a:srgbClr val="000000"/>
                </a:solidFill>
                <a:latin typeface="Times New Roman"/>
                <a:cs typeface="Times New Roman"/>
              </a:rPr>
              <a:t>Performance Metrics</a:t>
            </a:r>
            <a:endParaRPr lang="en-IN" sz="2700" dirty="0">
              <a:latin typeface="Times New Roman"/>
              <a:cs typeface="Times New Roman"/>
            </a:endParaRPr>
          </a:p>
          <a:p>
            <a:pPr marL="1800225" lvl="2" indent="-428625">
              <a:buFont typeface="Arial" panose="020B0604020202020204" pitchFamily="34" charset="0"/>
              <a:buChar char="•"/>
            </a:pPr>
            <a:r>
              <a:rPr lang="en-IN" sz="3000" dirty="0">
                <a:solidFill>
                  <a:srgbClr val="000000"/>
                </a:solidFill>
                <a:latin typeface="Times New Roman"/>
                <a:cs typeface="Times New Roman"/>
              </a:rPr>
              <a:t>Conclusion</a:t>
            </a:r>
          </a:p>
          <a:p>
            <a:pPr marL="1800225" lvl="2" indent="-428625">
              <a:buFont typeface="Arial" panose="020B0604020202020204" pitchFamily="34" charset="0"/>
              <a:buChar char="•"/>
            </a:pPr>
            <a:r>
              <a:rPr lang="en-IN" sz="3000" dirty="0">
                <a:solidFill>
                  <a:srgbClr val="000000"/>
                </a:solidFill>
                <a:latin typeface="Times New Roman"/>
                <a:cs typeface="Times New Roman"/>
              </a:rPr>
              <a:t>References</a:t>
            </a:r>
          </a:p>
          <a:p>
            <a:pPr marL="1800225" lvl="2" indent="-428625">
              <a:buFont typeface="Arial" panose="020B0604020202020204" pitchFamily="34" charset="0"/>
              <a:buChar char="•"/>
            </a:pPr>
            <a:endParaRPr lang="en-IN" sz="2700" dirty="0">
              <a:latin typeface="Times New Roman"/>
              <a:cs typeface="Times New Roman"/>
            </a:endParaRPr>
          </a:p>
        </p:txBody>
      </p:sp>
      <p:pic>
        <p:nvPicPr>
          <p:cNvPr id="5" name="Picture 4" descr="LogOn">
            <a:extLst>
              <a:ext uri="{FF2B5EF4-FFF2-40B4-BE49-F238E27FC236}">
                <a16:creationId xmlns:a16="http://schemas.microsoft.com/office/drawing/2014/main" id="{76B5033C-72D3-299D-69D9-8C04EE18C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6471" y="9348650"/>
            <a:ext cx="1925053" cy="92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615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777137C-CBF6-81A4-FB5E-387BA060C381}"/>
              </a:ext>
            </a:extLst>
          </p:cNvPr>
          <p:cNvSpPr>
            <a:spLocks noGrp="1"/>
          </p:cNvSpPr>
          <p:nvPr>
            <p:ph type="title"/>
          </p:nvPr>
        </p:nvSpPr>
        <p:spPr>
          <a:xfrm>
            <a:off x="609600" y="599153"/>
            <a:ext cx="17449800" cy="952500"/>
          </a:xfrm>
        </p:spPr>
        <p:txBody>
          <a:bodyPr>
            <a:normAutofit/>
          </a:bodyPr>
          <a:lstStyle/>
          <a:p>
            <a:pPr algn="ctr"/>
            <a:r>
              <a:rPr lang="en-US" sz="5000" b="1" u="sng" dirty="0">
                <a:solidFill>
                  <a:srgbClr val="000000"/>
                </a:solidFill>
                <a:latin typeface="Book Antiqua"/>
                <a:ea typeface="+mn-lt"/>
                <a:cs typeface="+mn-lt"/>
              </a:rPr>
              <a:t>References</a:t>
            </a:r>
            <a:endParaRPr lang="en-US" sz="5000" b="1" u="sng" dirty="0">
              <a:latin typeface="Book Antiqua"/>
              <a:ea typeface="+mn-lt"/>
              <a:cs typeface="+mn-lt"/>
            </a:endParaRPr>
          </a:p>
        </p:txBody>
      </p:sp>
      <p:pic>
        <p:nvPicPr>
          <p:cNvPr id="4" name="Picture 3" descr="LogOn">
            <a:extLst>
              <a:ext uri="{FF2B5EF4-FFF2-40B4-BE49-F238E27FC236}">
                <a16:creationId xmlns:a16="http://schemas.microsoft.com/office/drawing/2014/main" id="{075C9815-C475-6F66-D4E4-4AC70F093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6076" y="9334500"/>
            <a:ext cx="1925053" cy="9297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05210C3-FA5D-1732-BBD0-D43D2872375E}"/>
              </a:ext>
            </a:extLst>
          </p:cNvPr>
          <p:cNvSpPr txBox="1"/>
          <p:nvPr/>
        </p:nvSpPr>
        <p:spPr>
          <a:xfrm>
            <a:off x="762000" y="2324100"/>
            <a:ext cx="15849600" cy="6555641"/>
          </a:xfrm>
          <a:prstGeom prst="rect">
            <a:avLst/>
          </a:prstGeom>
          <a:noFill/>
        </p:spPr>
        <p:txBody>
          <a:bodyPr wrap="square">
            <a:spAutoFit/>
          </a:bodyPr>
          <a:lstStyle/>
          <a:p>
            <a:pPr lvl="1" algn="just"/>
            <a:r>
              <a:rPr lang="en-IN" sz="3000" dirty="0">
                <a:latin typeface="Times New Roman" panose="02020603050405020304" pitchFamily="18" charset="0"/>
                <a:cs typeface="Times New Roman" panose="02020603050405020304" pitchFamily="18" charset="0"/>
              </a:rPr>
              <a:t>[1] State-of-the-art violence detection techniques in video surveillance se </a:t>
            </a:r>
            <a:r>
              <a:rPr lang="en-IN" sz="3000" dirty="0" err="1">
                <a:latin typeface="Times New Roman" panose="02020603050405020304" pitchFamily="18" charset="0"/>
                <a:cs typeface="Times New Roman" panose="02020603050405020304" pitchFamily="18" charset="0"/>
              </a:rPr>
              <a:t>curity</a:t>
            </a:r>
            <a:r>
              <a:rPr lang="en-IN" sz="3000" dirty="0">
                <a:latin typeface="Times New Roman" panose="02020603050405020304" pitchFamily="18" charset="0"/>
                <a:cs typeface="Times New Roman" panose="02020603050405020304" pitchFamily="18" charset="0"/>
              </a:rPr>
              <a:t> systems: a systematic </a:t>
            </a:r>
            <a:r>
              <a:rPr lang="en-IN" sz="3000" dirty="0" err="1">
                <a:latin typeface="Times New Roman" panose="02020603050405020304" pitchFamily="18" charset="0"/>
                <a:cs typeface="Times New Roman" panose="02020603050405020304" pitchFamily="18" charset="0"/>
              </a:rPr>
              <a:t>reviewState</a:t>
            </a:r>
            <a:r>
              <a:rPr lang="en-IN" sz="3000" dirty="0">
                <a:latin typeface="Times New Roman" panose="02020603050405020304" pitchFamily="18" charset="0"/>
                <a:cs typeface="Times New Roman" panose="02020603050405020304" pitchFamily="18" charset="0"/>
              </a:rPr>
              <a:t>-of-the-art violence detection techniques in video surveillance security systems: a systematic re view0,[</a:t>
            </a:r>
            <a:r>
              <a:rPr lang="en-IN" sz="3000" dirty="0" err="1">
                <a:latin typeface="Times New Roman" panose="02020603050405020304" pitchFamily="18" charset="0"/>
                <a:cs typeface="Times New Roman" panose="02020603050405020304" pitchFamily="18" charset="0"/>
              </a:rPr>
              <a:t>PeerJ</a:t>
            </a:r>
            <a:r>
              <a:rPr lang="en-IN" sz="3000" dirty="0">
                <a:latin typeface="Times New Roman" panose="02020603050405020304" pitchFamily="18" charset="0"/>
                <a:cs typeface="Times New Roman" panose="02020603050405020304" pitchFamily="18" charset="0"/>
              </a:rPr>
              <a:t> Computer Science],2022. </a:t>
            </a:r>
          </a:p>
          <a:p>
            <a:pPr lvl="1" algn="just"/>
            <a:r>
              <a:rPr lang="en-IN" sz="3000" dirty="0">
                <a:latin typeface="Times New Roman" panose="02020603050405020304" pitchFamily="18" charset="0"/>
                <a:cs typeface="Times New Roman" panose="02020603050405020304" pitchFamily="18" charset="0"/>
              </a:rPr>
              <a:t>[2] Human Violence Detection Using Deep Learning Techniques,2022 J. Phys.: Conf. </a:t>
            </a:r>
          </a:p>
          <a:p>
            <a:pPr lvl="1" algn="just"/>
            <a:r>
              <a:rPr lang="en-IN" sz="3000" dirty="0">
                <a:latin typeface="Times New Roman" panose="02020603050405020304" pitchFamily="18" charset="0"/>
                <a:cs typeface="Times New Roman" panose="02020603050405020304" pitchFamily="18" charset="0"/>
              </a:rPr>
              <a:t>[3] Violence 4D: Violence detection in surveillance using 4D convolutional neural networks,[IET Computer Vision]Volume 17,2023. </a:t>
            </a:r>
          </a:p>
          <a:p>
            <a:pPr lvl="1" algn="just"/>
            <a:r>
              <a:rPr lang="en-IN" sz="3000" dirty="0">
                <a:latin typeface="Times New Roman" panose="02020603050405020304" pitchFamily="18" charset="0"/>
                <a:cs typeface="Times New Roman" panose="02020603050405020304" pitchFamily="18" charset="0"/>
              </a:rPr>
              <a:t>[4] Human skeletons and change detection for efficient violence detection in surveillance videos[Computer Vision and Image Understanding],Volume 233, 2023. </a:t>
            </a:r>
          </a:p>
          <a:p>
            <a:pPr lvl="1" algn="just"/>
            <a:r>
              <a:rPr lang="en-IN" sz="3000" dirty="0">
                <a:latin typeface="Times New Roman" panose="02020603050405020304" pitchFamily="18" charset="0"/>
                <a:cs typeface="Times New Roman" panose="02020603050405020304" pitchFamily="18" charset="0"/>
              </a:rPr>
              <a:t>[5] A survey on deep learning-based real-time crowd anomaly detection for secure distributed video surveillance[Personal and Ubiquitous </a:t>
            </a:r>
            <a:r>
              <a:rPr lang="en-IN" sz="3000" dirty="0" err="1">
                <a:latin typeface="Times New Roman" panose="02020603050405020304" pitchFamily="18" charset="0"/>
                <a:cs typeface="Times New Roman" panose="02020603050405020304" pitchFamily="18" charset="0"/>
              </a:rPr>
              <a:t>Comput</a:t>
            </a: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ing</a:t>
            </a:r>
            <a:r>
              <a:rPr lang="en-IN" sz="3000" dirty="0">
                <a:latin typeface="Times New Roman" panose="02020603050405020304" pitchFamily="18" charset="0"/>
                <a:cs typeface="Times New Roman" panose="02020603050405020304" pitchFamily="18" charset="0"/>
              </a:rPr>
              <a:t>.],June,2021. </a:t>
            </a:r>
          </a:p>
          <a:p>
            <a:pPr lvl="1" algn="just"/>
            <a:r>
              <a:rPr lang="en-IN" sz="3000" dirty="0">
                <a:latin typeface="Times New Roman" panose="02020603050405020304" pitchFamily="18" charset="0"/>
                <a:cs typeface="Times New Roman" panose="02020603050405020304" pitchFamily="18" charset="0"/>
              </a:rPr>
              <a:t>[6] FTCF: Full Temporal Cross Fusion Network for Violence Detection in Videos[Applied Intelligence],Volume 53, Pages 4218-4230, Year 2023. </a:t>
            </a:r>
          </a:p>
          <a:p>
            <a:pPr lvl="1" algn="just"/>
            <a:r>
              <a:rPr lang="en-IN" sz="3000" dirty="0">
                <a:latin typeface="Times New Roman" panose="02020603050405020304" pitchFamily="18" charset="0"/>
                <a:cs typeface="Times New Roman" panose="02020603050405020304" pitchFamily="18" charset="0"/>
              </a:rPr>
              <a:t>[7] Toward Fast and Accurate Violence Detection for Automated Video Surveillance Applications[IEEE Access],Volume 11, 2023.</a:t>
            </a:r>
            <a:endParaRPr lang="en-IN" sz="3000" dirty="0">
              <a:latin typeface="Times New Roman" panose="02020603050405020304" pitchFamily="18" charset="0"/>
              <a:ea typeface="Calibri" panose="020F0502020204030204"/>
              <a:cs typeface="Times New Roman" panose="02020603050405020304" pitchFamily="18" charset="0"/>
            </a:endParaRPr>
          </a:p>
        </p:txBody>
      </p:sp>
    </p:spTree>
    <p:extLst>
      <p:ext uri="{BB962C8B-B14F-4D97-AF65-F5344CB8AC3E}">
        <p14:creationId xmlns:p14="http://schemas.microsoft.com/office/powerpoint/2010/main" val="2418964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C1919A-B502-2DF7-72B3-4CAEB4BE4086}"/>
              </a:ext>
            </a:extLst>
          </p:cNvPr>
          <p:cNvSpPr>
            <a:spLocks noGrp="1"/>
          </p:cNvSpPr>
          <p:nvPr>
            <p:ph type="title"/>
          </p:nvPr>
        </p:nvSpPr>
        <p:spPr>
          <a:xfrm>
            <a:off x="5029200" y="4023852"/>
            <a:ext cx="8229600" cy="1143000"/>
          </a:xfrm>
        </p:spPr>
        <p:txBody>
          <a:bodyPr>
            <a:normAutofit/>
          </a:bodyPr>
          <a:lstStyle/>
          <a:p>
            <a:r>
              <a:rPr lang="en-IN"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6477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4C46BC-19A9-FF94-C13D-017F4408893F}"/>
              </a:ext>
            </a:extLst>
          </p:cNvPr>
          <p:cNvSpPr txBox="1"/>
          <p:nvPr/>
        </p:nvSpPr>
        <p:spPr>
          <a:xfrm>
            <a:off x="762000" y="1181100"/>
            <a:ext cx="9144000" cy="990015"/>
          </a:xfrm>
          <a:prstGeom prst="rect">
            <a:avLst/>
          </a:prstGeom>
          <a:noFill/>
        </p:spPr>
        <p:txBody>
          <a:bodyPr wrap="square">
            <a:spAutoFit/>
          </a:bodyPr>
          <a:lstStyle/>
          <a:p>
            <a:pPr algn="l">
              <a:lnSpc>
                <a:spcPts val="6999"/>
              </a:lnSpc>
            </a:pPr>
            <a:r>
              <a:rPr lang="en-US" sz="7000" u="sng" dirty="0">
                <a:solidFill>
                  <a:srgbClr val="000000"/>
                </a:solidFill>
                <a:latin typeface="Times New Roman" panose="02020603050405020304" pitchFamily="18" charset="0"/>
                <a:ea typeface="DM Sans Bold"/>
                <a:cs typeface="Times New Roman" panose="02020603050405020304" pitchFamily="18" charset="0"/>
                <a:sym typeface="DM Sans Bold"/>
              </a:rPr>
              <a:t>Abstract</a:t>
            </a:r>
          </a:p>
        </p:txBody>
      </p:sp>
      <p:pic>
        <p:nvPicPr>
          <p:cNvPr id="6" name="Picture 5" descr="LogOn">
            <a:extLst>
              <a:ext uri="{FF2B5EF4-FFF2-40B4-BE49-F238E27FC236}">
                <a16:creationId xmlns:a16="http://schemas.microsoft.com/office/drawing/2014/main" id="{F408A5B2-55A4-8348-DE53-3F9B8E1D9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6471" y="9348650"/>
            <a:ext cx="1925053" cy="929747"/>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3">
            <a:extLst>
              <a:ext uri="{FF2B5EF4-FFF2-40B4-BE49-F238E27FC236}">
                <a16:creationId xmlns:a16="http://schemas.microsoft.com/office/drawing/2014/main" id="{4FCB5191-7D39-A917-A21A-CB1B1123B2D8}"/>
              </a:ext>
            </a:extLst>
          </p:cNvPr>
          <p:cNvSpPr/>
          <p:nvPr/>
        </p:nvSpPr>
        <p:spPr>
          <a:xfrm>
            <a:off x="761999" y="2743188"/>
            <a:ext cx="14200305" cy="6362712"/>
          </a:xfrm>
          <a:custGeom>
            <a:avLst/>
            <a:gdLst/>
            <a:ahLst/>
            <a:cxnLst/>
            <a:rect l="l" t="t" r="r" b="b"/>
            <a:pathLst>
              <a:path w="5021300" h="1448042">
                <a:moveTo>
                  <a:pt x="8121" y="0"/>
                </a:moveTo>
                <a:lnTo>
                  <a:pt x="5013179" y="0"/>
                </a:lnTo>
                <a:cubicBezTo>
                  <a:pt x="5015333" y="0"/>
                  <a:pt x="5017399" y="856"/>
                  <a:pt x="5018922" y="2379"/>
                </a:cubicBezTo>
                <a:cubicBezTo>
                  <a:pt x="5020445" y="3902"/>
                  <a:pt x="5021300" y="5968"/>
                  <a:pt x="5021300" y="8121"/>
                </a:cubicBezTo>
                <a:lnTo>
                  <a:pt x="5021300" y="1439920"/>
                </a:lnTo>
                <a:cubicBezTo>
                  <a:pt x="5021300" y="1442074"/>
                  <a:pt x="5020445" y="1444140"/>
                  <a:pt x="5018922" y="1445663"/>
                </a:cubicBezTo>
                <a:cubicBezTo>
                  <a:pt x="5017399" y="1447186"/>
                  <a:pt x="5015333" y="1448042"/>
                  <a:pt x="5013179" y="1448042"/>
                </a:cubicBezTo>
                <a:lnTo>
                  <a:pt x="8121" y="1448042"/>
                </a:lnTo>
                <a:cubicBezTo>
                  <a:pt x="5968" y="1448042"/>
                  <a:pt x="3902" y="1447186"/>
                  <a:pt x="2379" y="1445663"/>
                </a:cubicBezTo>
                <a:cubicBezTo>
                  <a:pt x="856" y="1444140"/>
                  <a:pt x="0" y="1442074"/>
                  <a:pt x="0" y="1439920"/>
                </a:cubicBezTo>
                <a:lnTo>
                  <a:pt x="0" y="8121"/>
                </a:lnTo>
                <a:cubicBezTo>
                  <a:pt x="0" y="5968"/>
                  <a:pt x="856" y="3902"/>
                  <a:pt x="2379" y="2379"/>
                </a:cubicBezTo>
                <a:cubicBezTo>
                  <a:pt x="3902" y="856"/>
                  <a:pt x="5968" y="0"/>
                  <a:pt x="8121" y="0"/>
                </a:cubicBezTo>
                <a:close/>
              </a:path>
            </a:pathLst>
          </a:custGeom>
          <a:solidFill>
            <a:srgbClr val="8AB7E2">
              <a:alpha val="14902"/>
            </a:srgbClr>
          </a:solidFill>
        </p:spPr>
        <p:txBody>
          <a:bodyPr/>
          <a:lstStyle/>
          <a:p>
            <a:pPr marL="914400" lvl="1" indent="-457200" algn="just">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world’s average annual fatality rate from human violence is 7.9 per </a:t>
            </a:r>
          </a:p>
          <a:p>
            <a:pPr lvl="1" algn="just"/>
            <a:r>
              <a:rPr lang="en-US" sz="3000" dirty="0">
                <a:latin typeface="Times New Roman" panose="02020603050405020304" pitchFamily="18" charset="0"/>
                <a:cs typeface="Times New Roman" panose="02020603050405020304" pitchFamily="18" charset="0"/>
              </a:rPr>
              <a:t>     10,000 people.                                                                                                                                                                                                           </a:t>
            </a:r>
          </a:p>
          <a:p>
            <a:pPr marL="914400" lvl="1" indent="-457200"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Most of this human violence takes place in an isolated area or of sudden. </a:t>
            </a:r>
          </a:p>
          <a:p>
            <a:pPr lvl="1" algn="just"/>
            <a:r>
              <a:rPr lang="en-US" sz="3000" dirty="0">
                <a:latin typeface="Times New Roman" panose="02020603050405020304" pitchFamily="18" charset="0"/>
                <a:cs typeface="Times New Roman" panose="02020603050405020304" pitchFamily="18" charset="0"/>
              </a:rPr>
              <a:t>     The information delay here is a major impediment in stopping these acts. </a:t>
            </a:r>
          </a:p>
          <a:p>
            <a:pPr marL="914400" lvl="1" indent="-457200"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To thrive on this issue, the detection technique is used in this study. </a:t>
            </a:r>
          </a:p>
          <a:p>
            <a:pPr lvl="1" algn="just"/>
            <a:r>
              <a:rPr lang="en-US" sz="3000" dirty="0">
                <a:latin typeface="Times New Roman" panose="02020603050405020304" pitchFamily="18" charset="0"/>
                <a:cs typeface="Times New Roman" panose="02020603050405020304" pitchFamily="18" charset="0"/>
              </a:rPr>
              <a:t>     Detecting moving objects from CCTV is one of the most effective computer </a:t>
            </a:r>
          </a:p>
          <a:p>
            <a:pPr lvl="1" algn="just"/>
            <a:r>
              <a:rPr lang="en-US" sz="3000" dirty="0">
                <a:latin typeface="Times New Roman" panose="02020603050405020304" pitchFamily="18" charset="0"/>
                <a:cs typeface="Times New Roman" panose="02020603050405020304" pitchFamily="18" charset="0"/>
              </a:rPr>
              <a:t>     vision algorithms. </a:t>
            </a: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11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13603188" y="611455"/>
            <a:ext cx="3231988" cy="4114800"/>
          </a:xfrm>
          <a:custGeom>
            <a:avLst/>
            <a:gdLst/>
            <a:ahLst/>
            <a:cxnLst/>
            <a:rect l="l" t="t" r="r" b="b"/>
            <a:pathLst>
              <a:path w="3231988" h="4114800">
                <a:moveTo>
                  <a:pt x="0" y="0"/>
                </a:moveTo>
                <a:lnTo>
                  <a:pt x="3231989" y="0"/>
                </a:lnTo>
                <a:lnTo>
                  <a:pt x="323198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latin typeface="Times New Roman" panose="02020603050405020304" pitchFamily="18" charset="0"/>
              <a:cs typeface="Times New Roman" panose="02020603050405020304" pitchFamily="18" charset="0"/>
            </a:endParaRPr>
          </a:p>
        </p:txBody>
      </p:sp>
      <p:sp>
        <p:nvSpPr>
          <p:cNvPr id="7" name="TextBox 7"/>
          <p:cNvSpPr txBox="1"/>
          <p:nvPr/>
        </p:nvSpPr>
        <p:spPr>
          <a:xfrm>
            <a:off x="381000" y="1073429"/>
            <a:ext cx="8927786" cy="930249"/>
          </a:xfrm>
          <a:prstGeom prst="rect">
            <a:avLst/>
          </a:prstGeom>
        </p:spPr>
        <p:txBody>
          <a:bodyPr lIns="0" tIns="0" rIns="0" bIns="0" rtlCol="0" anchor="t">
            <a:spAutoFit/>
          </a:bodyPr>
          <a:lstStyle/>
          <a:p>
            <a:pPr algn="l">
              <a:lnSpc>
                <a:spcPts val="6999"/>
              </a:lnSpc>
            </a:pPr>
            <a:r>
              <a:rPr lang="en-US" sz="6999" u="sng" dirty="0">
                <a:solidFill>
                  <a:srgbClr val="000000"/>
                </a:solidFill>
                <a:latin typeface="Times New Roman" panose="02020603050405020304" pitchFamily="18" charset="0"/>
                <a:ea typeface="DM Sans Bold"/>
                <a:cs typeface="Times New Roman" panose="02020603050405020304" pitchFamily="18" charset="0"/>
                <a:sym typeface="DM Sans Bold"/>
              </a:rPr>
              <a:t>Introduction</a:t>
            </a:r>
          </a:p>
        </p:txBody>
      </p:sp>
      <p:sp>
        <p:nvSpPr>
          <p:cNvPr id="10" name="TextBox 4">
            <a:extLst>
              <a:ext uri="{FF2B5EF4-FFF2-40B4-BE49-F238E27FC236}">
                <a16:creationId xmlns:a16="http://schemas.microsoft.com/office/drawing/2014/main" id="{490BD35F-368D-811F-4F1E-8700AF1B7977}"/>
              </a:ext>
            </a:extLst>
          </p:cNvPr>
          <p:cNvSpPr txBox="1"/>
          <p:nvPr/>
        </p:nvSpPr>
        <p:spPr>
          <a:xfrm>
            <a:off x="358540" y="2502979"/>
            <a:ext cx="11570015" cy="5389537"/>
          </a:xfrm>
          <a:prstGeom prst="rect">
            <a:avLst/>
          </a:prstGeom>
        </p:spPr>
        <p:txBody>
          <a:bodyPr lIns="50800" tIns="50800" rIns="50800" bIns="50800" rtlCol="0" anchor="ctr"/>
          <a:lstStyle/>
          <a:p>
            <a:pPr algn="ctr">
              <a:lnSpc>
                <a:spcPts val="2266"/>
              </a:lnSpc>
            </a:pPr>
            <a:endParaRPr>
              <a:latin typeface="Times New Roman" panose="02020603050405020304" pitchFamily="18" charset="0"/>
              <a:cs typeface="Times New Roman" panose="02020603050405020304" pitchFamily="18" charset="0"/>
            </a:endParaRPr>
          </a:p>
          <a:p>
            <a:pPr algn="ctr">
              <a:lnSpc>
                <a:spcPts val="2266"/>
              </a:lnSpc>
            </a:pPr>
            <a:endParaRPr>
              <a:latin typeface="Times New Roman" panose="02020603050405020304" pitchFamily="18" charset="0"/>
              <a:cs typeface="Times New Roman" panose="02020603050405020304" pitchFamily="18" charset="0"/>
            </a:endParaRPr>
          </a:p>
        </p:txBody>
      </p:sp>
      <p:sp>
        <p:nvSpPr>
          <p:cNvPr id="2" name="Freeform 3">
            <a:extLst>
              <a:ext uri="{FF2B5EF4-FFF2-40B4-BE49-F238E27FC236}">
                <a16:creationId xmlns:a16="http://schemas.microsoft.com/office/drawing/2014/main" id="{41FDB8A1-55D0-1575-FAB2-902ED192A4E5}"/>
              </a:ext>
            </a:extLst>
          </p:cNvPr>
          <p:cNvSpPr/>
          <p:nvPr/>
        </p:nvSpPr>
        <p:spPr>
          <a:xfrm>
            <a:off x="381000" y="2668855"/>
            <a:ext cx="12101052" cy="6362712"/>
          </a:xfrm>
          <a:custGeom>
            <a:avLst/>
            <a:gdLst/>
            <a:ahLst/>
            <a:cxnLst/>
            <a:rect l="l" t="t" r="r" b="b"/>
            <a:pathLst>
              <a:path w="5021300" h="1448042">
                <a:moveTo>
                  <a:pt x="8121" y="0"/>
                </a:moveTo>
                <a:lnTo>
                  <a:pt x="5013179" y="0"/>
                </a:lnTo>
                <a:cubicBezTo>
                  <a:pt x="5015333" y="0"/>
                  <a:pt x="5017399" y="856"/>
                  <a:pt x="5018922" y="2379"/>
                </a:cubicBezTo>
                <a:cubicBezTo>
                  <a:pt x="5020445" y="3902"/>
                  <a:pt x="5021300" y="5968"/>
                  <a:pt x="5021300" y="8121"/>
                </a:cubicBezTo>
                <a:lnTo>
                  <a:pt x="5021300" y="1439920"/>
                </a:lnTo>
                <a:cubicBezTo>
                  <a:pt x="5021300" y="1442074"/>
                  <a:pt x="5020445" y="1444140"/>
                  <a:pt x="5018922" y="1445663"/>
                </a:cubicBezTo>
                <a:cubicBezTo>
                  <a:pt x="5017399" y="1447186"/>
                  <a:pt x="5015333" y="1448042"/>
                  <a:pt x="5013179" y="1448042"/>
                </a:cubicBezTo>
                <a:lnTo>
                  <a:pt x="8121" y="1448042"/>
                </a:lnTo>
                <a:cubicBezTo>
                  <a:pt x="5968" y="1448042"/>
                  <a:pt x="3902" y="1447186"/>
                  <a:pt x="2379" y="1445663"/>
                </a:cubicBezTo>
                <a:cubicBezTo>
                  <a:pt x="856" y="1444140"/>
                  <a:pt x="0" y="1442074"/>
                  <a:pt x="0" y="1439920"/>
                </a:cubicBezTo>
                <a:lnTo>
                  <a:pt x="0" y="8121"/>
                </a:lnTo>
                <a:cubicBezTo>
                  <a:pt x="0" y="5968"/>
                  <a:pt x="856" y="3902"/>
                  <a:pt x="2379" y="2379"/>
                </a:cubicBezTo>
                <a:cubicBezTo>
                  <a:pt x="3902" y="856"/>
                  <a:pt x="5968" y="0"/>
                  <a:pt x="8121" y="0"/>
                </a:cubicBezTo>
                <a:close/>
              </a:path>
            </a:pathLst>
          </a:custGeom>
          <a:solidFill>
            <a:srgbClr val="8AB7E2">
              <a:alpha val="14902"/>
            </a:srgbClr>
          </a:solidFill>
        </p:spPr>
        <p:txBody>
          <a:bodyPr/>
          <a:lstStyle/>
          <a:p>
            <a:pPr marL="457200" indent="-457200">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Heightened concerns over safety in public spaces, workplaces, and schools due to increasing incidents of violence.</a:t>
            </a:r>
          </a:p>
          <a:p>
            <a:pPr marL="457200" indent="-457200">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Violence Detection System leveraging AI, machine learning, and real-time data analysis.</a:t>
            </a:r>
          </a:p>
          <a:p>
            <a:pPr marL="457200" indent="-457200">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Prompt detection and response to violent behaviors to mitigate risks and ensure safety.</a:t>
            </a:r>
          </a:p>
          <a:p>
            <a:pPr marL="457200" indent="-457200">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Exploration of advanced technology components and their role in revolutionizing security measures.</a:t>
            </a:r>
            <a:endParaRPr lang="en-IN" sz="3000" dirty="0">
              <a:latin typeface="Times New Roman" panose="02020603050405020304" pitchFamily="18" charset="0"/>
              <a:cs typeface="Times New Roman" panose="02020603050405020304" pitchFamily="18" charset="0"/>
            </a:endParaRPr>
          </a:p>
        </p:txBody>
      </p:sp>
      <p:pic>
        <p:nvPicPr>
          <p:cNvPr id="3" name="Picture 2" descr="LogOn">
            <a:extLst>
              <a:ext uri="{FF2B5EF4-FFF2-40B4-BE49-F238E27FC236}">
                <a16:creationId xmlns:a16="http://schemas.microsoft.com/office/drawing/2014/main" id="{B108AC8C-7E5B-62BF-7F66-0F8165582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6471" y="9348650"/>
            <a:ext cx="1925053" cy="929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36549" y="266700"/>
            <a:ext cx="10014901" cy="872034"/>
          </a:xfrm>
          <a:prstGeom prst="rect">
            <a:avLst/>
          </a:prstGeom>
        </p:spPr>
        <p:txBody>
          <a:bodyPr lIns="0" tIns="0" rIns="0" bIns="0" rtlCol="0" anchor="t">
            <a:spAutoFit/>
          </a:bodyPr>
          <a:lstStyle/>
          <a:p>
            <a:pPr algn="ctr">
              <a:lnSpc>
                <a:spcPts val="6789"/>
              </a:lnSpc>
            </a:pPr>
            <a:r>
              <a:rPr lang="en-US" sz="7500" u="sng" dirty="0">
                <a:solidFill>
                  <a:srgbClr val="000000"/>
                </a:solidFill>
                <a:latin typeface="Times New Roman" panose="02020603050405020304" pitchFamily="18" charset="0"/>
                <a:ea typeface="DM Sans Bold"/>
                <a:cs typeface="Times New Roman" panose="02020603050405020304" pitchFamily="18" charset="0"/>
                <a:sym typeface="DM Sans Bold"/>
              </a:rPr>
              <a:t>Literature Review</a:t>
            </a:r>
          </a:p>
        </p:txBody>
      </p:sp>
      <p:sp>
        <p:nvSpPr>
          <p:cNvPr id="4" name="TextBox 4"/>
          <p:cNvSpPr txBox="1"/>
          <p:nvPr/>
        </p:nvSpPr>
        <p:spPr>
          <a:xfrm>
            <a:off x="4221977" y="3694628"/>
            <a:ext cx="9844046" cy="323763"/>
          </a:xfrm>
          <a:prstGeom prst="rect">
            <a:avLst/>
          </a:prstGeom>
        </p:spPr>
        <p:txBody>
          <a:bodyPr lIns="0" tIns="0" rIns="0" bIns="0" rtlCol="0" anchor="t">
            <a:spAutoFit/>
          </a:bodyPr>
          <a:lstStyle/>
          <a:p>
            <a:pPr marL="0" lvl="0" indent="0" algn="ctr">
              <a:lnSpc>
                <a:spcPts val="2699"/>
              </a:lnSpc>
              <a:spcBef>
                <a:spcPct val="0"/>
              </a:spcBef>
            </a:pPr>
            <a:endParaRPr>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672F509-82FE-C3E0-DCC8-81F1D6B514C1}"/>
              </a:ext>
            </a:extLst>
          </p:cNvPr>
          <p:cNvGraphicFramePr>
            <a:graphicFrameLocks noGrp="1"/>
          </p:cNvGraphicFramePr>
          <p:nvPr>
            <p:extLst>
              <p:ext uri="{D42A27DB-BD31-4B8C-83A1-F6EECF244321}">
                <p14:modId xmlns:p14="http://schemas.microsoft.com/office/powerpoint/2010/main" val="3897623372"/>
              </p:ext>
            </p:extLst>
          </p:nvPr>
        </p:nvGraphicFramePr>
        <p:xfrm>
          <a:off x="1353551" y="1789193"/>
          <a:ext cx="15580896" cy="8263513"/>
        </p:xfrm>
        <a:graphic>
          <a:graphicData uri="http://schemas.openxmlformats.org/drawingml/2006/table">
            <a:tbl>
              <a:tblPr firstRow="1" bandRow="1">
                <a:tableStyleId>{5940675A-B579-460E-94D1-54222C63F5DA}</a:tableStyleId>
              </a:tblPr>
              <a:tblGrid>
                <a:gridCol w="700978">
                  <a:extLst>
                    <a:ext uri="{9D8B030D-6E8A-4147-A177-3AD203B41FA5}">
                      <a16:colId xmlns:a16="http://schemas.microsoft.com/office/drawing/2014/main" val="1676738146"/>
                    </a:ext>
                  </a:extLst>
                </a:gridCol>
                <a:gridCol w="2403239">
                  <a:extLst>
                    <a:ext uri="{9D8B030D-6E8A-4147-A177-3AD203B41FA5}">
                      <a16:colId xmlns:a16="http://schemas.microsoft.com/office/drawing/2014/main" val="1768666848"/>
                    </a:ext>
                  </a:extLst>
                </a:gridCol>
                <a:gridCol w="2694862">
                  <a:extLst>
                    <a:ext uri="{9D8B030D-6E8A-4147-A177-3AD203B41FA5}">
                      <a16:colId xmlns:a16="http://schemas.microsoft.com/office/drawing/2014/main" val="4244521655"/>
                    </a:ext>
                  </a:extLst>
                </a:gridCol>
                <a:gridCol w="5496570">
                  <a:extLst>
                    <a:ext uri="{9D8B030D-6E8A-4147-A177-3AD203B41FA5}">
                      <a16:colId xmlns:a16="http://schemas.microsoft.com/office/drawing/2014/main" val="521325903"/>
                    </a:ext>
                  </a:extLst>
                </a:gridCol>
                <a:gridCol w="4285247">
                  <a:extLst>
                    <a:ext uri="{9D8B030D-6E8A-4147-A177-3AD203B41FA5}">
                      <a16:colId xmlns:a16="http://schemas.microsoft.com/office/drawing/2014/main" val="136900520"/>
                    </a:ext>
                  </a:extLst>
                </a:gridCol>
              </a:tblGrid>
              <a:tr h="850713">
                <a:tc>
                  <a:txBody>
                    <a:bodyPr/>
                    <a:lstStyle/>
                    <a:p>
                      <a:pPr algn="ctr"/>
                      <a:r>
                        <a:rPr lang="en-US" sz="2000" b="1" u="sng" dirty="0">
                          <a:latin typeface="Times New Roman" panose="02020603050405020304" pitchFamily="18" charset="0"/>
                          <a:cs typeface="Times New Roman" panose="02020603050405020304" pitchFamily="18" charset="0"/>
                        </a:rPr>
                        <a:t>S</a:t>
                      </a:r>
                      <a:r>
                        <a:rPr lang="en-IN" sz="2000" b="1" u="sng" dirty="0">
                          <a:latin typeface="Times New Roman" panose="02020603050405020304" pitchFamily="18" charset="0"/>
                          <a:cs typeface="Times New Roman" panose="02020603050405020304" pitchFamily="18" charset="0"/>
                        </a:rPr>
                        <a:t>r. No.</a:t>
                      </a:r>
                    </a:p>
                  </a:txBody>
                  <a:tcPr/>
                </a:tc>
                <a:tc>
                  <a:txBody>
                    <a:bodyPr/>
                    <a:lstStyle/>
                    <a:p>
                      <a:pPr algn="ctr"/>
                      <a:r>
                        <a:rPr lang="en-IN" sz="2000" b="1" u="sng" dirty="0">
                          <a:latin typeface="Times New Roman" panose="02020603050405020304" pitchFamily="18" charset="0"/>
                          <a:cs typeface="Times New Roman" panose="02020603050405020304" pitchFamily="18" charset="0"/>
                        </a:rPr>
                        <a:t>Project Title</a:t>
                      </a:r>
                    </a:p>
                  </a:txBody>
                  <a:tcPr/>
                </a:tc>
                <a:tc>
                  <a:txBody>
                    <a:bodyPr/>
                    <a:lstStyle/>
                    <a:p>
                      <a:pPr algn="ctr"/>
                      <a:r>
                        <a:rPr lang="en-IN" sz="2000" b="1" u="sng" dirty="0">
                          <a:latin typeface="Times New Roman" panose="02020603050405020304" pitchFamily="18" charset="0"/>
                          <a:cs typeface="Times New Roman" panose="02020603050405020304" pitchFamily="18" charset="0"/>
                        </a:rPr>
                        <a:t>Techniques</a:t>
                      </a:r>
                    </a:p>
                  </a:txBody>
                  <a:tcPr/>
                </a:tc>
                <a:tc>
                  <a:txBody>
                    <a:bodyPr/>
                    <a:lstStyle/>
                    <a:p>
                      <a:pPr algn="ctr"/>
                      <a:r>
                        <a:rPr lang="en-US" sz="2000" b="1" u="sng" dirty="0">
                          <a:latin typeface="Times New Roman" panose="02020603050405020304" pitchFamily="18" charset="0"/>
                          <a:cs typeface="Times New Roman" panose="02020603050405020304" pitchFamily="18" charset="0"/>
                        </a:rPr>
                        <a:t>Strengths </a:t>
                      </a:r>
                      <a:endParaRPr lang="en-IN" sz="2000" b="1" u="sng" dirty="0">
                        <a:latin typeface="Times New Roman" panose="02020603050405020304" pitchFamily="18" charset="0"/>
                        <a:cs typeface="Times New Roman" panose="02020603050405020304" pitchFamily="18" charset="0"/>
                      </a:endParaRPr>
                    </a:p>
                  </a:txBody>
                  <a:tcPr/>
                </a:tc>
                <a:tc>
                  <a:txBody>
                    <a:bodyPr/>
                    <a:lstStyle/>
                    <a:p>
                      <a:pPr algn="ctr"/>
                      <a:r>
                        <a:rPr lang="en-US" sz="2000" b="1" u="sng" dirty="0">
                          <a:latin typeface="Times New Roman" panose="02020603050405020304" pitchFamily="18" charset="0"/>
                          <a:cs typeface="Times New Roman" panose="02020603050405020304" pitchFamily="18" charset="0"/>
                        </a:rPr>
                        <a:t>W</a:t>
                      </a:r>
                      <a:r>
                        <a:rPr lang="en-IN" sz="2000" b="1" u="sng" dirty="0" err="1">
                          <a:latin typeface="Times New Roman" panose="02020603050405020304" pitchFamily="18" charset="0"/>
                          <a:cs typeface="Times New Roman" panose="02020603050405020304" pitchFamily="18" charset="0"/>
                        </a:rPr>
                        <a:t>eaknesses</a:t>
                      </a:r>
                      <a:endParaRPr lang="en-IN" sz="2000" b="1" u="sng"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6287951"/>
                  </a:ext>
                </a:extLst>
              </a:tr>
              <a:tr h="3249289">
                <a:tc>
                  <a:txBody>
                    <a:bodyPr/>
                    <a:lstStyle/>
                    <a:p>
                      <a:pPr marR="57785" algn="r">
                        <a:lnSpc>
                          <a:spcPct val="150000"/>
                        </a:lnSpc>
                      </a:pPr>
                      <a:r>
                        <a:rPr lang="en-US" sz="2000" dirty="0">
                          <a:effectLst/>
                          <a:latin typeface="Times New Roman" panose="02020603050405020304" pitchFamily="18" charset="0"/>
                          <a:ea typeface="Arial MT"/>
                          <a:cs typeface="Times New Roman" panose="02020603050405020304" pitchFamily="18" charset="0"/>
                        </a:rPr>
                        <a:t>[1]</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69850" algn="l">
                        <a:lnSpc>
                          <a:spcPct val="150000"/>
                        </a:lnSpc>
                      </a:pPr>
                      <a:r>
                        <a:rPr lang="en-US" sz="2000" dirty="0">
                          <a:effectLst/>
                          <a:latin typeface="Times New Roman" panose="02020603050405020304" pitchFamily="18" charset="0"/>
                          <a:ea typeface="Arial MT"/>
                          <a:cs typeface="Times New Roman" panose="02020603050405020304" pitchFamily="18" charset="0"/>
                        </a:rPr>
                        <a:t>Human Violence Detection System using Deep Learning Techniques</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70485" algn="l">
                        <a:lnSpc>
                          <a:spcPct val="150000"/>
                        </a:lnSpc>
                      </a:pPr>
                      <a:r>
                        <a:rPr lang="en-IN" sz="2000" dirty="0">
                          <a:effectLst/>
                          <a:latin typeface="Times New Roman" panose="02020603050405020304" pitchFamily="18" charset="0"/>
                          <a:ea typeface="Arial MT"/>
                          <a:cs typeface="Times New Roman" panose="02020603050405020304" pitchFamily="18" charset="0"/>
                        </a:rPr>
                        <a:t>Yolo V5,</a:t>
                      </a:r>
                    </a:p>
                    <a:p>
                      <a:pPr marL="70485" algn="l">
                        <a:lnSpc>
                          <a:spcPct val="150000"/>
                        </a:lnSpc>
                      </a:pPr>
                      <a:r>
                        <a:rPr lang="en-IN" sz="2000" dirty="0" err="1">
                          <a:effectLst/>
                          <a:latin typeface="Times New Roman" panose="02020603050405020304" pitchFamily="18" charset="0"/>
                          <a:ea typeface="Arial MT"/>
                          <a:cs typeface="Times New Roman" panose="02020603050405020304" pitchFamily="18" charset="0"/>
                        </a:rPr>
                        <a:t>ResNet</a:t>
                      </a:r>
                      <a:r>
                        <a:rPr lang="en-IN" sz="2000" dirty="0">
                          <a:effectLst/>
                          <a:latin typeface="Times New Roman" panose="02020603050405020304" pitchFamily="18" charset="0"/>
                          <a:ea typeface="Arial MT"/>
                          <a:cs typeface="Times New Roman" panose="02020603050405020304" pitchFamily="18" charset="0"/>
                        </a:rPr>
                        <a:t> 50,</a:t>
                      </a:r>
                    </a:p>
                    <a:p>
                      <a:pPr marL="70485" algn="l">
                        <a:lnSpc>
                          <a:spcPct val="150000"/>
                        </a:lnSpc>
                      </a:pPr>
                      <a:r>
                        <a:rPr lang="en-IN" sz="2000" dirty="0">
                          <a:effectLst/>
                          <a:latin typeface="Times New Roman" panose="02020603050405020304" pitchFamily="18" charset="0"/>
                          <a:ea typeface="Arial MT"/>
                          <a:cs typeface="Times New Roman" panose="02020603050405020304" pitchFamily="18" charset="0"/>
                        </a:rPr>
                        <a:t>Inception V3</a:t>
                      </a:r>
                    </a:p>
                  </a:txBody>
                  <a:tcPr marL="0" marR="0" marT="0" marB="0"/>
                </a:tc>
                <a:tc>
                  <a:txBody>
                    <a:bodyPr/>
                    <a:lstStyle/>
                    <a:p>
                      <a:pPr marL="71120" algn="l">
                        <a:lnSpc>
                          <a:spcPct val="150000"/>
                        </a:lnSpc>
                      </a:pPr>
                      <a:r>
                        <a:rPr lang="en-US" sz="2000" dirty="0">
                          <a:highlight>
                            <a:srgbClr val="FFFFFF"/>
                          </a:highlight>
                          <a:latin typeface="Times New Roman" panose="02020603050405020304" pitchFamily="18" charset="0"/>
                          <a:cs typeface="Times New Roman" panose="02020603050405020304" pitchFamily="18" charset="0"/>
                        </a:rPr>
                        <a:t>The paper demonstrates strong innovation by effectively integrating advanced deep learning models, Inception-v3 and YOLO-v5, to create a robust system for real-time violence detection in video surveillance. This comprehensive approach, combining image classification and object detection, enhances the system's ability to accurately identify violent activities and associated objects like weapons.</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71120" algn="l">
                        <a:lnSpc>
                          <a:spcPct val="150000"/>
                        </a:lnSpc>
                      </a:pPr>
                      <a:r>
                        <a:rPr lang="en-US" sz="2000" dirty="0">
                          <a:solidFill>
                            <a:srgbClr val="000000"/>
                          </a:solidFill>
                          <a:effectLst/>
                          <a:highlight>
                            <a:srgbClr val="FFFFFF"/>
                          </a:highlight>
                          <a:latin typeface="Times New Roman" panose="02020603050405020304" pitchFamily="18" charset="0"/>
                          <a:ea typeface="Arial MT"/>
                          <a:cs typeface="Times New Roman" panose="02020603050405020304" pitchFamily="18" charset="0"/>
                        </a:rPr>
                        <a:t>The paper states that this system provides </a:t>
                      </a:r>
                      <a:r>
                        <a:rPr lang="en-US" sz="2000" dirty="0">
                          <a:highlight>
                            <a:srgbClr val="FFFFFF"/>
                          </a:highlight>
                          <a:latin typeface="Times New Roman" panose="02020603050405020304" pitchFamily="18" charset="0"/>
                          <a:cs typeface="Times New Roman" panose="02020603050405020304" pitchFamily="18" charset="0"/>
                        </a:rPr>
                        <a:t>moderate accuracy of 74%, which may not be sufficient for critical applications where precision is important. High Definition Videos requires more computational time.</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2936432225"/>
                  </a:ext>
                </a:extLst>
              </a:tr>
              <a:tr h="2683305">
                <a:tc>
                  <a:txBody>
                    <a:bodyPr/>
                    <a:lstStyle/>
                    <a:p>
                      <a:pPr marR="57785" algn="r">
                        <a:lnSpc>
                          <a:spcPct val="150000"/>
                        </a:lnSpc>
                      </a:pPr>
                      <a:r>
                        <a:rPr lang="en-US" sz="2000" dirty="0">
                          <a:effectLst/>
                          <a:latin typeface="Times New Roman" panose="02020603050405020304" pitchFamily="18" charset="0"/>
                          <a:ea typeface="Arial MT"/>
                          <a:cs typeface="Times New Roman" panose="02020603050405020304" pitchFamily="18" charset="0"/>
                        </a:rPr>
                        <a:t>[2]</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69850" algn="l">
                        <a:lnSpc>
                          <a:spcPct val="150000"/>
                        </a:lnSpc>
                      </a:pPr>
                      <a:r>
                        <a:rPr lang="en-US" sz="2000" dirty="0">
                          <a:effectLst/>
                          <a:latin typeface="Times New Roman" panose="02020603050405020304" pitchFamily="18" charset="0"/>
                          <a:ea typeface="Arial MT"/>
                          <a:cs typeface="Times New Roman" panose="02020603050405020304" pitchFamily="18" charset="0"/>
                        </a:rPr>
                        <a:t>FTCP:  Full Temporal Cross Fusion Network for Violence Detection System</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70485" algn="l">
                        <a:lnSpc>
                          <a:spcPct val="150000"/>
                        </a:lnSpc>
                      </a:pPr>
                      <a:r>
                        <a:rPr lang="en-US" sz="2000" dirty="0">
                          <a:effectLst/>
                          <a:latin typeface="Times New Roman" panose="02020603050405020304" pitchFamily="18" charset="0"/>
                          <a:ea typeface="Arial MT"/>
                          <a:cs typeface="Times New Roman" panose="02020603050405020304" pitchFamily="18" charset="0"/>
                        </a:rPr>
                        <a:t>Convolutional neural networks (CNNs) for gesture recognition. Python, OpenCV, TensorFlow</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algn="l" rtl="0">
                        <a:lnSpc>
                          <a:spcPct val="150000"/>
                        </a:lnSpc>
                      </a:pPr>
                      <a:r>
                        <a:rPr lang="en-US" sz="2000" dirty="0">
                          <a:effectLst/>
                          <a:latin typeface="Times New Roman" panose="02020603050405020304" pitchFamily="18" charset="0"/>
                          <a:ea typeface="Arial MT"/>
                          <a:cs typeface="Times New Roman" panose="02020603050405020304" pitchFamily="18" charset="0"/>
                        </a:rPr>
                        <a:t>The FTCF network's approach to handling spatiotemporal features can be valuable for enhancing violence detection systems. The high accuracy achieved by the FTCF Net suggests that it is an effective model that could potentially be adapted or used as a baseline in your project.</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rtl="0">
                        <a:lnSpc>
                          <a:spcPct val="150000"/>
                        </a:lnSpc>
                      </a:pPr>
                      <a:r>
                        <a:rPr lang="en-US" sz="2000" b="0" i="0" kern="1200" dirty="0">
                          <a:solidFill>
                            <a:schemeClr val="tx1"/>
                          </a:solidFill>
                          <a:effectLst/>
                          <a:highlight>
                            <a:srgbClr val="FFFFFF"/>
                          </a:highlight>
                          <a:latin typeface="Times New Roman" panose="02020603050405020304" pitchFamily="18" charset="0"/>
                          <a:ea typeface="+mn-ea"/>
                          <a:cs typeface="Times New Roman" panose="02020603050405020304" pitchFamily="18" charset="0"/>
                        </a:rPr>
                        <a:t>The limitations could include the need for large computational resources for training the deep learning model and potential challenges in generalizing the model to unseen datasets</a:t>
                      </a:r>
                      <a:br>
                        <a:rPr lang="en-US" sz="2000" b="0" i="0" kern="1200" dirty="0">
                          <a:solidFill>
                            <a:schemeClr val="tx1"/>
                          </a:solidFill>
                          <a:effectLst/>
                          <a:highlight>
                            <a:srgbClr val="FFFFFF"/>
                          </a:highlight>
                          <a:latin typeface="Times New Roman" panose="02020603050405020304" pitchFamily="18" charset="0"/>
                          <a:ea typeface="+mn-ea"/>
                          <a:cs typeface="Times New Roman" panose="02020603050405020304" pitchFamily="18" charset="0"/>
                        </a:rPr>
                      </a:br>
                      <a:endParaRPr lang="en-US" sz="2000" b="0" i="0" kern="1200" dirty="0">
                        <a:solidFill>
                          <a:schemeClr val="tx1"/>
                        </a:solidFill>
                        <a:effectLst/>
                        <a:highlight>
                          <a:srgbClr val="FFFFFF"/>
                        </a:highlight>
                        <a:latin typeface="Times New Roman" panose="02020603050405020304" pitchFamily="18" charset="0"/>
                        <a:ea typeface="+mn-ea"/>
                        <a:cs typeface="Times New Roman" panose="02020603050405020304" pitchFamily="18" charset="0"/>
                      </a:endParaRPr>
                    </a:p>
                    <a:p>
                      <a:br>
                        <a:rPr lang="en-US" sz="2000" dirty="0">
                          <a:highlight>
                            <a:srgbClr val="FFFFFF"/>
                          </a:highlight>
                          <a:latin typeface="Times New Roman" panose="02020603050405020304" pitchFamily="18" charset="0"/>
                          <a:cs typeface="Times New Roman" panose="02020603050405020304" pitchFamily="18" charset="0"/>
                        </a:rPr>
                      </a:b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2189449731"/>
                  </a:ext>
                </a:extLst>
              </a:tr>
            </a:tbl>
          </a:graphicData>
        </a:graphic>
      </p:graphicFrame>
      <p:pic>
        <p:nvPicPr>
          <p:cNvPr id="6" name="Picture 2" descr="LogOn">
            <a:extLst>
              <a:ext uri="{FF2B5EF4-FFF2-40B4-BE49-F238E27FC236}">
                <a16:creationId xmlns:a16="http://schemas.microsoft.com/office/drawing/2014/main" id="{B615CF72-B310-8C23-A235-2B0A05AB3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25053" cy="929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221977" y="3694628"/>
            <a:ext cx="9844046" cy="323763"/>
          </a:xfrm>
          <a:prstGeom prst="rect">
            <a:avLst/>
          </a:prstGeom>
        </p:spPr>
        <p:txBody>
          <a:bodyPr lIns="0" tIns="0" rIns="0" bIns="0" rtlCol="0" anchor="t">
            <a:spAutoFit/>
          </a:bodyPr>
          <a:lstStyle/>
          <a:p>
            <a:pPr marL="0" lvl="0" indent="0" algn="ctr">
              <a:lnSpc>
                <a:spcPts val="2699"/>
              </a:lnSpc>
              <a:spcBef>
                <a:spcPct val="0"/>
              </a:spcBef>
            </a:pPr>
            <a:endParaRPr>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672F509-82FE-C3E0-DCC8-81F1D6B514C1}"/>
              </a:ext>
            </a:extLst>
          </p:cNvPr>
          <p:cNvGraphicFramePr>
            <a:graphicFrameLocks noGrp="1"/>
          </p:cNvGraphicFramePr>
          <p:nvPr>
            <p:extLst>
              <p:ext uri="{D42A27DB-BD31-4B8C-83A1-F6EECF244321}">
                <p14:modId xmlns:p14="http://schemas.microsoft.com/office/powerpoint/2010/main" val="4033494286"/>
              </p:ext>
            </p:extLst>
          </p:nvPr>
        </p:nvGraphicFramePr>
        <p:xfrm>
          <a:off x="1353551" y="1028700"/>
          <a:ext cx="15580896" cy="7495904"/>
        </p:xfrm>
        <a:graphic>
          <a:graphicData uri="http://schemas.openxmlformats.org/drawingml/2006/table">
            <a:tbl>
              <a:tblPr firstRow="1" bandRow="1">
                <a:tableStyleId>{5940675A-B579-460E-94D1-54222C63F5DA}</a:tableStyleId>
              </a:tblPr>
              <a:tblGrid>
                <a:gridCol w="700978">
                  <a:extLst>
                    <a:ext uri="{9D8B030D-6E8A-4147-A177-3AD203B41FA5}">
                      <a16:colId xmlns:a16="http://schemas.microsoft.com/office/drawing/2014/main" val="1676738146"/>
                    </a:ext>
                  </a:extLst>
                </a:gridCol>
                <a:gridCol w="2403239">
                  <a:extLst>
                    <a:ext uri="{9D8B030D-6E8A-4147-A177-3AD203B41FA5}">
                      <a16:colId xmlns:a16="http://schemas.microsoft.com/office/drawing/2014/main" val="1768666848"/>
                    </a:ext>
                  </a:extLst>
                </a:gridCol>
                <a:gridCol w="2694862">
                  <a:extLst>
                    <a:ext uri="{9D8B030D-6E8A-4147-A177-3AD203B41FA5}">
                      <a16:colId xmlns:a16="http://schemas.microsoft.com/office/drawing/2014/main" val="4244521655"/>
                    </a:ext>
                  </a:extLst>
                </a:gridCol>
                <a:gridCol w="5496570">
                  <a:extLst>
                    <a:ext uri="{9D8B030D-6E8A-4147-A177-3AD203B41FA5}">
                      <a16:colId xmlns:a16="http://schemas.microsoft.com/office/drawing/2014/main" val="521325903"/>
                    </a:ext>
                  </a:extLst>
                </a:gridCol>
                <a:gridCol w="4285247">
                  <a:extLst>
                    <a:ext uri="{9D8B030D-6E8A-4147-A177-3AD203B41FA5}">
                      <a16:colId xmlns:a16="http://schemas.microsoft.com/office/drawing/2014/main" val="136900520"/>
                    </a:ext>
                  </a:extLst>
                </a:gridCol>
              </a:tblGrid>
              <a:tr h="609600">
                <a:tc>
                  <a:txBody>
                    <a:bodyPr/>
                    <a:lstStyle/>
                    <a:p>
                      <a:pPr algn="ctr"/>
                      <a:r>
                        <a:rPr lang="en-IN" sz="2000" b="1" u="sng" dirty="0">
                          <a:latin typeface="Times New Roman" panose="02020603050405020304" pitchFamily="18" charset="0"/>
                          <a:cs typeface="Times New Roman" panose="02020603050405020304" pitchFamily="18" charset="0"/>
                        </a:rPr>
                        <a:t>20</a:t>
                      </a:r>
                    </a:p>
                  </a:txBody>
                  <a:tcPr/>
                </a:tc>
                <a:tc>
                  <a:txBody>
                    <a:bodyPr/>
                    <a:lstStyle/>
                    <a:p>
                      <a:pPr algn="ctr"/>
                      <a:r>
                        <a:rPr lang="en-IN" sz="2000" b="1" u="sng" dirty="0">
                          <a:latin typeface="Times New Roman" panose="02020603050405020304" pitchFamily="18" charset="0"/>
                          <a:cs typeface="Times New Roman" panose="02020603050405020304" pitchFamily="18" charset="0"/>
                        </a:rPr>
                        <a:t>Project Title</a:t>
                      </a:r>
                    </a:p>
                  </a:txBody>
                  <a:tcPr/>
                </a:tc>
                <a:tc>
                  <a:txBody>
                    <a:bodyPr/>
                    <a:lstStyle/>
                    <a:p>
                      <a:pPr algn="ctr"/>
                      <a:r>
                        <a:rPr lang="en-IN" sz="2000" b="1" u="sng" dirty="0">
                          <a:latin typeface="Times New Roman" panose="02020603050405020304" pitchFamily="18" charset="0"/>
                          <a:cs typeface="Times New Roman" panose="02020603050405020304" pitchFamily="18" charset="0"/>
                        </a:rPr>
                        <a:t>Techniques</a:t>
                      </a:r>
                    </a:p>
                  </a:txBody>
                  <a:tcPr/>
                </a:tc>
                <a:tc>
                  <a:txBody>
                    <a:bodyPr/>
                    <a:lstStyle/>
                    <a:p>
                      <a:pPr algn="ctr"/>
                      <a:r>
                        <a:rPr lang="en-US" sz="2000" b="1" u="sng" dirty="0">
                          <a:latin typeface="Times New Roman" panose="02020603050405020304" pitchFamily="18" charset="0"/>
                          <a:cs typeface="Times New Roman" panose="02020603050405020304" pitchFamily="18" charset="0"/>
                        </a:rPr>
                        <a:t>Strengths </a:t>
                      </a:r>
                      <a:endParaRPr lang="en-IN" sz="2000" b="1" u="sng" dirty="0">
                        <a:latin typeface="Times New Roman" panose="02020603050405020304" pitchFamily="18" charset="0"/>
                        <a:cs typeface="Times New Roman" panose="02020603050405020304" pitchFamily="18" charset="0"/>
                      </a:endParaRPr>
                    </a:p>
                  </a:txBody>
                  <a:tcPr/>
                </a:tc>
                <a:tc>
                  <a:txBody>
                    <a:bodyPr/>
                    <a:lstStyle/>
                    <a:p>
                      <a:pPr algn="ctr"/>
                      <a:r>
                        <a:rPr lang="en-US" sz="2000" b="1" u="sng" dirty="0">
                          <a:latin typeface="Times New Roman" panose="02020603050405020304" pitchFamily="18" charset="0"/>
                          <a:cs typeface="Times New Roman" panose="02020603050405020304" pitchFamily="18" charset="0"/>
                        </a:rPr>
                        <a:t>W</a:t>
                      </a:r>
                      <a:r>
                        <a:rPr lang="en-IN" sz="2000" b="1" u="sng" dirty="0" err="1">
                          <a:latin typeface="Times New Roman" panose="02020603050405020304" pitchFamily="18" charset="0"/>
                          <a:cs typeface="Times New Roman" panose="02020603050405020304" pitchFamily="18" charset="0"/>
                        </a:rPr>
                        <a:t>eaknesses</a:t>
                      </a:r>
                      <a:endParaRPr lang="en-IN" sz="2000" b="1" u="sng"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6287951"/>
                  </a:ext>
                </a:extLst>
              </a:tr>
              <a:tr h="665649">
                <a:tc>
                  <a:txBody>
                    <a:bodyPr/>
                    <a:lstStyle/>
                    <a:p>
                      <a:pPr marR="57785" algn="r">
                        <a:lnSpc>
                          <a:spcPct val="150000"/>
                        </a:lnSpc>
                      </a:pPr>
                      <a:r>
                        <a:rPr lang="en-US" sz="2000" dirty="0">
                          <a:effectLst/>
                          <a:latin typeface="Times New Roman" panose="02020603050405020304" pitchFamily="18" charset="0"/>
                          <a:ea typeface="Arial MT"/>
                          <a:cs typeface="Times New Roman" panose="02020603050405020304" pitchFamily="18" charset="0"/>
                        </a:rPr>
                        <a:t>[3]</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69850" algn="l">
                        <a:lnSpc>
                          <a:spcPct val="150000"/>
                        </a:lnSpc>
                      </a:pPr>
                      <a:r>
                        <a:rPr lang="en-US" sz="2000" dirty="0">
                          <a:effectLst/>
                          <a:latin typeface="Times New Roman" panose="02020603050405020304" pitchFamily="18" charset="0"/>
                          <a:ea typeface="Arial MT"/>
                          <a:cs typeface="Times New Roman" panose="02020603050405020304" pitchFamily="18" charset="0"/>
                        </a:rPr>
                        <a:t>A survey on deep learning-based real-time crowd anomaly detection for secure distributed video surveillance.</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70485" algn="l">
                        <a:lnSpc>
                          <a:spcPct val="150000"/>
                        </a:lnSpc>
                      </a:pPr>
                      <a:r>
                        <a:rPr lang="en-IN" sz="2000" dirty="0">
                          <a:effectLst/>
                          <a:latin typeface="Times New Roman" panose="02020603050405020304" pitchFamily="18" charset="0"/>
                          <a:ea typeface="Arial MT"/>
                          <a:cs typeface="Times New Roman" panose="02020603050405020304" pitchFamily="18" charset="0"/>
                        </a:rPr>
                        <a:t>Yolo V5,</a:t>
                      </a:r>
                    </a:p>
                    <a:p>
                      <a:pPr marL="70485" algn="l">
                        <a:lnSpc>
                          <a:spcPct val="150000"/>
                        </a:lnSpc>
                      </a:pPr>
                      <a:r>
                        <a:rPr lang="en-IN" sz="2000" dirty="0" err="1">
                          <a:effectLst/>
                          <a:latin typeface="Times New Roman" panose="02020603050405020304" pitchFamily="18" charset="0"/>
                          <a:ea typeface="Arial MT"/>
                          <a:cs typeface="Times New Roman" panose="02020603050405020304" pitchFamily="18" charset="0"/>
                        </a:rPr>
                        <a:t>ResNet</a:t>
                      </a:r>
                      <a:r>
                        <a:rPr lang="en-IN" sz="2000" dirty="0">
                          <a:effectLst/>
                          <a:latin typeface="Times New Roman" panose="02020603050405020304" pitchFamily="18" charset="0"/>
                          <a:ea typeface="Arial MT"/>
                          <a:cs typeface="Times New Roman" panose="02020603050405020304" pitchFamily="18" charset="0"/>
                        </a:rPr>
                        <a:t> 50,</a:t>
                      </a:r>
                    </a:p>
                    <a:p>
                      <a:pPr marL="70485" algn="l">
                        <a:lnSpc>
                          <a:spcPct val="150000"/>
                        </a:lnSpc>
                      </a:pPr>
                      <a:r>
                        <a:rPr lang="en-IN" sz="2000" dirty="0">
                          <a:effectLst/>
                          <a:latin typeface="Times New Roman" panose="02020603050405020304" pitchFamily="18" charset="0"/>
                          <a:ea typeface="Arial MT"/>
                          <a:cs typeface="Times New Roman" panose="02020603050405020304" pitchFamily="18" charset="0"/>
                        </a:rPr>
                        <a:t>Inception V3</a:t>
                      </a:r>
                    </a:p>
                  </a:txBody>
                  <a:tcPr marL="0" marR="0" marT="0" marB="0"/>
                </a:tc>
                <a:tc>
                  <a:txBody>
                    <a:bodyPr/>
                    <a:lstStyle/>
                    <a:p>
                      <a:pPr marL="71120" algn="l">
                        <a:lnSpc>
                          <a:spcPct val="150000"/>
                        </a:lnSpc>
                      </a:pPr>
                      <a:r>
                        <a:rPr lang="en-US" sz="2000" dirty="0">
                          <a:latin typeface="Times New Roman" panose="02020603050405020304" pitchFamily="18" charset="0"/>
                          <a:cs typeface="Times New Roman" panose="02020603050405020304" pitchFamily="18" charset="0"/>
                        </a:rPr>
                        <a:t>This paper provides valuable insights into the state-of-the-art deep learning techniques for real-time anomaly detection, which can be useful for developing a violence detection system. It discusses the strengths and weaknesses of different approaches and highlights the importance of real-time processing capabilities.</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71120" algn="l">
                        <a:lnSpc>
                          <a:spcPct val="150000"/>
                        </a:lnSpc>
                      </a:pPr>
                      <a:r>
                        <a:rPr lang="en-US" sz="2000" dirty="0">
                          <a:solidFill>
                            <a:srgbClr val="000000"/>
                          </a:solidFill>
                          <a:effectLst/>
                          <a:latin typeface="Times New Roman" panose="02020603050405020304" pitchFamily="18" charset="0"/>
                          <a:ea typeface="Arial MT"/>
                          <a:cs typeface="Times New Roman" panose="02020603050405020304" pitchFamily="18" charset="0"/>
                        </a:rPr>
                        <a:t>The paper highlights the computational complexity of deep learning models and the need for large datasets to train these models effectively. It also notes the challenge of real-time processing and the difficulty in generalizing models to different environments.</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2936432225"/>
                  </a:ext>
                </a:extLst>
              </a:tr>
              <a:tr h="3740704">
                <a:tc>
                  <a:txBody>
                    <a:bodyPr/>
                    <a:lstStyle/>
                    <a:p>
                      <a:pPr marR="57785" algn="r">
                        <a:lnSpc>
                          <a:spcPct val="150000"/>
                        </a:lnSpc>
                      </a:pPr>
                      <a:r>
                        <a:rPr lang="en-US" sz="2000" dirty="0">
                          <a:effectLst/>
                          <a:latin typeface="Times New Roman" panose="02020603050405020304" pitchFamily="18" charset="0"/>
                          <a:ea typeface="Arial MT"/>
                          <a:cs typeface="Times New Roman" panose="02020603050405020304" pitchFamily="18" charset="0"/>
                        </a:rPr>
                        <a:t>[4]</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69850" algn="l">
                        <a:lnSpc>
                          <a:spcPct val="150000"/>
                        </a:lnSpc>
                      </a:pPr>
                      <a:r>
                        <a:rPr lang="en-US" sz="1800" b="0" i="0" kern="1200" dirty="0">
                          <a:solidFill>
                            <a:schemeClr val="tx1"/>
                          </a:solidFill>
                          <a:effectLst/>
                          <a:latin typeface="+mn-lt"/>
                          <a:ea typeface="+mn-ea"/>
                          <a:cs typeface="+mn-cs"/>
                        </a:rPr>
                        <a:t>State-of-the-Art Violence Detection Techniques: A review</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marL="70485" algn="l">
                        <a:lnSpc>
                          <a:spcPct val="150000"/>
                        </a:lnSpc>
                      </a:pPr>
                      <a:r>
                        <a:rPr lang="en-IN" sz="2000" dirty="0">
                          <a:effectLst/>
                          <a:latin typeface="Times New Roman" panose="02020603050405020304" pitchFamily="18" charset="0"/>
                          <a:ea typeface="Arial MT"/>
                          <a:cs typeface="Times New Roman" panose="02020603050405020304" pitchFamily="18" charset="0"/>
                        </a:rPr>
                        <a:t>Machine Learning,</a:t>
                      </a:r>
                    </a:p>
                    <a:p>
                      <a:pPr marL="70485" algn="l">
                        <a:lnSpc>
                          <a:spcPct val="150000"/>
                        </a:lnSpc>
                      </a:pPr>
                      <a:r>
                        <a:rPr lang="en-IN" sz="2000" dirty="0">
                          <a:effectLst/>
                          <a:latin typeface="Times New Roman" panose="02020603050405020304" pitchFamily="18" charset="0"/>
                          <a:ea typeface="Arial MT"/>
                          <a:cs typeface="Times New Roman" panose="02020603050405020304" pitchFamily="18" charset="0"/>
                        </a:rPr>
                        <a:t>OpenCV,</a:t>
                      </a:r>
                    </a:p>
                    <a:p>
                      <a:pPr marL="70485" algn="l">
                        <a:lnSpc>
                          <a:spcPct val="150000"/>
                        </a:lnSpc>
                      </a:pPr>
                      <a:r>
                        <a:rPr lang="en-IN" sz="2000" dirty="0">
                          <a:effectLst/>
                          <a:latin typeface="Times New Roman" panose="02020603050405020304" pitchFamily="18" charset="0"/>
                          <a:ea typeface="Arial MT"/>
                          <a:cs typeface="Times New Roman" panose="02020603050405020304" pitchFamily="18" charset="0"/>
                        </a:rPr>
                        <a:t>Human Pose Extraction</a:t>
                      </a:r>
                    </a:p>
                  </a:txBody>
                  <a:tcPr marL="0" marR="0" marT="0" marB="0"/>
                </a:tc>
                <a:tc>
                  <a:txBody>
                    <a:bodyPr/>
                    <a:lstStyle/>
                    <a:p>
                      <a:pPr algn="l" rtl="0">
                        <a:lnSpc>
                          <a:spcPct val="150000"/>
                        </a:lnSpc>
                      </a:pPr>
                      <a:r>
                        <a:rPr lang="en-US" sz="2000" dirty="0">
                          <a:effectLst/>
                          <a:latin typeface="Times New Roman" panose="02020603050405020304" pitchFamily="18" charset="0"/>
                          <a:ea typeface="Arial MT"/>
                          <a:cs typeface="Times New Roman" panose="02020603050405020304" pitchFamily="18" charset="0"/>
                        </a:rPr>
                        <a:t> The effectiveness of different violence detection       </a:t>
                      </a:r>
                      <a:r>
                        <a:rPr lang="en-US" sz="2000" dirty="0" err="1">
                          <a:effectLst/>
                          <a:latin typeface="Times New Roman" panose="02020603050405020304" pitchFamily="18" charset="0"/>
                          <a:ea typeface="Arial MT"/>
                          <a:cs typeface="Times New Roman" panose="02020603050405020304" pitchFamily="18" charset="0"/>
                        </a:rPr>
                        <a:t>techniques..Current</a:t>
                      </a:r>
                      <a:r>
                        <a:rPr lang="en-US" sz="2000" dirty="0">
                          <a:effectLst/>
                          <a:latin typeface="Times New Roman" panose="02020603050405020304" pitchFamily="18" charset="0"/>
                          <a:ea typeface="Arial MT"/>
                          <a:cs typeface="Times New Roman" panose="02020603050405020304" pitchFamily="18" charset="0"/>
                        </a:rPr>
                        <a:t> challenges such as false    positives/negatives, real-time processing, and scalability</a:t>
                      </a: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tc>
                  <a:txBody>
                    <a:bodyPr/>
                    <a:lstStyle/>
                    <a:p>
                      <a:pPr rtl="0">
                        <a:lnSpc>
                          <a:spcPct val="150000"/>
                        </a:lnSpc>
                      </a:pPr>
                      <a:r>
                        <a:rPr lang="en-US" sz="2000" b="0" i="0" kern="1200" dirty="0">
                          <a:solidFill>
                            <a:schemeClr val="tx1"/>
                          </a:solidFill>
                          <a:effectLst/>
                          <a:highlight>
                            <a:srgbClr val="FFFFFF"/>
                          </a:highlight>
                          <a:latin typeface="Times New Roman" panose="02020603050405020304" pitchFamily="18" charset="0"/>
                          <a:ea typeface="+mn-ea"/>
                          <a:cs typeface="Times New Roman" panose="02020603050405020304" pitchFamily="18" charset="0"/>
                        </a:rPr>
                        <a:t>The limitations could include the need for large computational resources for training the deep learning model and potential challenges in generalizing the model to unseen datasets</a:t>
                      </a:r>
                      <a:br>
                        <a:rPr lang="en-US" sz="2000" b="0" i="0" kern="1200" dirty="0">
                          <a:solidFill>
                            <a:schemeClr val="tx1"/>
                          </a:solidFill>
                          <a:effectLst/>
                          <a:highlight>
                            <a:srgbClr val="FFFFFF"/>
                          </a:highlight>
                          <a:latin typeface="Times New Roman" panose="02020603050405020304" pitchFamily="18" charset="0"/>
                          <a:ea typeface="+mn-ea"/>
                          <a:cs typeface="Times New Roman" panose="02020603050405020304" pitchFamily="18" charset="0"/>
                        </a:rPr>
                      </a:br>
                      <a:endParaRPr lang="en-US" sz="2000" b="0" i="0" kern="1200" dirty="0">
                        <a:solidFill>
                          <a:schemeClr val="tx1"/>
                        </a:solidFill>
                        <a:effectLst/>
                        <a:highlight>
                          <a:srgbClr val="FFFFFF"/>
                        </a:highlight>
                        <a:latin typeface="Times New Roman" panose="02020603050405020304" pitchFamily="18" charset="0"/>
                        <a:ea typeface="+mn-ea"/>
                        <a:cs typeface="Times New Roman" panose="02020603050405020304" pitchFamily="18" charset="0"/>
                      </a:endParaRPr>
                    </a:p>
                    <a:p>
                      <a:br>
                        <a:rPr lang="en-US" sz="2000" dirty="0">
                          <a:highlight>
                            <a:srgbClr val="FFFFFF"/>
                          </a:highlight>
                          <a:latin typeface="Times New Roman" panose="02020603050405020304" pitchFamily="18" charset="0"/>
                          <a:cs typeface="Times New Roman" panose="02020603050405020304" pitchFamily="18" charset="0"/>
                        </a:rPr>
                      </a:br>
                      <a:endParaRPr lang="en-IN" sz="2000" dirty="0">
                        <a:effectLst/>
                        <a:latin typeface="Times New Roman" panose="02020603050405020304" pitchFamily="18" charset="0"/>
                        <a:ea typeface="Arial MT"/>
                        <a:cs typeface="Times New Roman" panose="02020603050405020304" pitchFamily="18" charset="0"/>
                      </a:endParaRPr>
                    </a:p>
                  </a:txBody>
                  <a:tcPr marL="0" marR="0" marT="0" marB="0"/>
                </a:tc>
                <a:extLst>
                  <a:ext uri="{0D108BD9-81ED-4DB2-BD59-A6C34878D82A}">
                    <a16:rowId xmlns:a16="http://schemas.microsoft.com/office/drawing/2014/main" val="2189449731"/>
                  </a:ext>
                </a:extLst>
              </a:tr>
            </a:tbl>
          </a:graphicData>
        </a:graphic>
      </p:graphicFrame>
      <p:pic>
        <p:nvPicPr>
          <p:cNvPr id="6" name="Picture 2" descr="LogOn">
            <a:extLst>
              <a:ext uri="{FF2B5EF4-FFF2-40B4-BE49-F238E27FC236}">
                <a16:creationId xmlns:a16="http://schemas.microsoft.com/office/drawing/2014/main" id="{B615CF72-B310-8C23-A235-2B0A05AB3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25053" cy="92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38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13603188" y="611455"/>
            <a:ext cx="3231988" cy="4114800"/>
          </a:xfrm>
          <a:custGeom>
            <a:avLst/>
            <a:gdLst/>
            <a:ahLst/>
            <a:cxnLst/>
            <a:rect l="l" t="t" r="r" b="b"/>
            <a:pathLst>
              <a:path w="3231988" h="4114800">
                <a:moveTo>
                  <a:pt x="0" y="0"/>
                </a:moveTo>
                <a:lnTo>
                  <a:pt x="3231989" y="0"/>
                </a:lnTo>
                <a:lnTo>
                  <a:pt x="323198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latin typeface="Times New Roman" panose="02020603050405020304" pitchFamily="18" charset="0"/>
              <a:cs typeface="Times New Roman" panose="02020603050405020304" pitchFamily="18" charset="0"/>
            </a:endParaRPr>
          </a:p>
        </p:txBody>
      </p:sp>
      <p:sp>
        <p:nvSpPr>
          <p:cNvPr id="7" name="TextBox 7"/>
          <p:cNvSpPr txBox="1"/>
          <p:nvPr/>
        </p:nvSpPr>
        <p:spPr>
          <a:xfrm>
            <a:off x="381000" y="1073429"/>
            <a:ext cx="8927786" cy="930249"/>
          </a:xfrm>
          <a:prstGeom prst="rect">
            <a:avLst/>
          </a:prstGeom>
        </p:spPr>
        <p:txBody>
          <a:bodyPr lIns="0" tIns="0" rIns="0" bIns="0" rtlCol="0" anchor="t">
            <a:spAutoFit/>
          </a:bodyPr>
          <a:lstStyle/>
          <a:p>
            <a:pPr algn="l">
              <a:lnSpc>
                <a:spcPts val="6999"/>
              </a:lnSpc>
            </a:pPr>
            <a:r>
              <a:rPr lang="en-US" sz="6999" u="sng" dirty="0">
                <a:solidFill>
                  <a:srgbClr val="000000"/>
                </a:solidFill>
                <a:latin typeface="Times New Roman" panose="02020603050405020304" pitchFamily="18" charset="0"/>
                <a:ea typeface="DM Sans Bold"/>
                <a:cs typeface="Times New Roman" panose="02020603050405020304" pitchFamily="18" charset="0"/>
                <a:sym typeface="DM Sans Bold"/>
              </a:rPr>
              <a:t>Problem Statement</a:t>
            </a:r>
          </a:p>
        </p:txBody>
      </p:sp>
      <p:sp>
        <p:nvSpPr>
          <p:cNvPr id="10" name="TextBox 4">
            <a:extLst>
              <a:ext uri="{FF2B5EF4-FFF2-40B4-BE49-F238E27FC236}">
                <a16:creationId xmlns:a16="http://schemas.microsoft.com/office/drawing/2014/main" id="{490BD35F-368D-811F-4F1E-8700AF1B7977}"/>
              </a:ext>
            </a:extLst>
          </p:cNvPr>
          <p:cNvSpPr txBox="1"/>
          <p:nvPr/>
        </p:nvSpPr>
        <p:spPr>
          <a:xfrm>
            <a:off x="358540" y="2502979"/>
            <a:ext cx="11570015" cy="5389537"/>
          </a:xfrm>
          <a:prstGeom prst="rect">
            <a:avLst/>
          </a:prstGeom>
        </p:spPr>
        <p:txBody>
          <a:bodyPr lIns="50800" tIns="50800" rIns="50800" bIns="50800" rtlCol="0" anchor="ctr"/>
          <a:lstStyle/>
          <a:p>
            <a:pPr algn="ctr">
              <a:lnSpc>
                <a:spcPts val="2266"/>
              </a:lnSpc>
            </a:pPr>
            <a:endParaRPr>
              <a:latin typeface="Times New Roman" panose="02020603050405020304" pitchFamily="18" charset="0"/>
              <a:cs typeface="Times New Roman" panose="02020603050405020304" pitchFamily="18" charset="0"/>
            </a:endParaRPr>
          </a:p>
          <a:p>
            <a:pPr algn="ctr">
              <a:lnSpc>
                <a:spcPts val="2266"/>
              </a:lnSpc>
            </a:pPr>
            <a:endParaRPr>
              <a:latin typeface="Times New Roman" panose="02020603050405020304" pitchFamily="18" charset="0"/>
              <a:cs typeface="Times New Roman" panose="02020603050405020304" pitchFamily="18" charset="0"/>
            </a:endParaRPr>
          </a:p>
        </p:txBody>
      </p:sp>
      <p:sp>
        <p:nvSpPr>
          <p:cNvPr id="2" name="Freeform 3">
            <a:extLst>
              <a:ext uri="{FF2B5EF4-FFF2-40B4-BE49-F238E27FC236}">
                <a16:creationId xmlns:a16="http://schemas.microsoft.com/office/drawing/2014/main" id="{41FDB8A1-55D0-1575-FAB2-902ED192A4E5}"/>
              </a:ext>
            </a:extLst>
          </p:cNvPr>
          <p:cNvSpPr/>
          <p:nvPr/>
        </p:nvSpPr>
        <p:spPr>
          <a:xfrm>
            <a:off x="381000" y="2509124"/>
            <a:ext cx="12101052" cy="6362712"/>
          </a:xfrm>
          <a:custGeom>
            <a:avLst/>
            <a:gdLst/>
            <a:ahLst/>
            <a:cxnLst/>
            <a:rect l="l" t="t" r="r" b="b"/>
            <a:pathLst>
              <a:path w="5021300" h="1448042">
                <a:moveTo>
                  <a:pt x="8121" y="0"/>
                </a:moveTo>
                <a:lnTo>
                  <a:pt x="5013179" y="0"/>
                </a:lnTo>
                <a:cubicBezTo>
                  <a:pt x="5015333" y="0"/>
                  <a:pt x="5017399" y="856"/>
                  <a:pt x="5018922" y="2379"/>
                </a:cubicBezTo>
                <a:cubicBezTo>
                  <a:pt x="5020445" y="3902"/>
                  <a:pt x="5021300" y="5968"/>
                  <a:pt x="5021300" y="8121"/>
                </a:cubicBezTo>
                <a:lnTo>
                  <a:pt x="5021300" y="1439920"/>
                </a:lnTo>
                <a:cubicBezTo>
                  <a:pt x="5021300" y="1442074"/>
                  <a:pt x="5020445" y="1444140"/>
                  <a:pt x="5018922" y="1445663"/>
                </a:cubicBezTo>
                <a:cubicBezTo>
                  <a:pt x="5017399" y="1447186"/>
                  <a:pt x="5015333" y="1448042"/>
                  <a:pt x="5013179" y="1448042"/>
                </a:cubicBezTo>
                <a:lnTo>
                  <a:pt x="8121" y="1448042"/>
                </a:lnTo>
                <a:cubicBezTo>
                  <a:pt x="5968" y="1448042"/>
                  <a:pt x="3902" y="1447186"/>
                  <a:pt x="2379" y="1445663"/>
                </a:cubicBezTo>
                <a:cubicBezTo>
                  <a:pt x="856" y="1444140"/>
                  <a:pt x="0" y="1442074"/>
                  <a:pt x="0" y="1439920"/>
                </a:cubicBezTo>
                <a:lnTo>
                  <a:pt x="0" y="8121"/>
                </a:lnTo>
                <a:cubicBezTo>
                  <a:pt x="0" y="5968"/>
                  <a:pt x="856" y="3902"/>
                  <a:pt x="2379" y="2379"/>
                </a:cubicBezTo>
                <a:cubicBezTo>
                  <a:pt x="3902" y="856"/>
                  <a:pt x="5968" y="0"/>
                  <a:pt x="8121" y="0"/>
                </a:cubicBezTo>
                <a:close/>
              </a:path>
            </a:pathLst>
          </a:custGeom>
          <a:solidFill>
            <a:srgbClr val="8AB7E2">
              <a:alpha val="14902"/>
            </a:srgbClr>
          </a:solidFill>
        </p:spPr>
        <p:txBody>
          <a:bodyPr/>
          <a:lstStyle/>
          <a:p>
            <a:endParaRPr lang="en-US" sz="3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Design an automated violence detection system using YOLO v5, ResNet50, and Inception V3 to accurately detect and classify violent incidents in real-time videos, addressing the limitations of manual monitoring and traditional computer vision techniques, and improving public safety and law enforcement response.</a:t>
            </a:r>
            <a:endParaRPr lang="en-IN" sz="3000" dirty="0">
              <a:latin typeface="Times New Roman" panose="02020603050405020304" pitchFamily="18" charset="0"/>
              <a:cs typeface="Times New Roman" panose="02020603050405020304" pitchFamily="18" charset="0"/>
            </a:endParaRPr>
          </a:p>
        </p:txBody>
      </p:sp>
      <p:pic>
        <p:nvPicPr>
          <p:cNvPr id="3" name="Picture 2" descr="LogOn">
            <a:extLst>
              <a:ext uri="{FF2B5EF4-FFF2-40B4-BE49-F238E27FC236}">
                <a16:creationId xmlns:a16="http://schemas.microsoft.com/office/drawing/2014/main" id="{3CF83382-9FAD-504D-98E6-C2B012892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6076" y="9334500"/>
            <a:ext cx="1925053" cy="92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482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13603188" y="611455"/>
            <a:ext cx="3231988" cy="4114800"/>
          </a:xfrm>
          <a:custGeom>
            <a:avLst/>
            <a:gdLst/>
            <a:ahLst/>
            <a:cxnLst/>
            <a:rect l="l" t="t" r="r" b="b"/>
            <a:pathLst>
              <a:path w="3231988" h="4114800">
                <a:moveTo>
                  <a:pt x="0" y="0"/>
                </a:moveTo>
                <a:lnTo>
                  <a:pt x="3231989" y="0"/>
                </a:lnTo>
                <a:lnTo>
                  <a:pt x="323198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latin typeface="Times New Roman" panose="02020603050405020304" pitchFamily="18" charset="0"/>
              <a:cs typeface="Times New Roman" panose="02020603050405020304" pitchFamily="18" charset="0"/>
            </a:endParaRPr>
          </a:p>
        </p:txBody>
      </p:sp>
      <p:sp>
        <p:nvSpPr>
          <p:cNvPr id="7" name="TextBox 7"/>
          <p:cNvSpPr txBox="1"/>
          <p:nvPr/>
        </p:nvSpPr>
        <p:spPr>
          <a:xfrm>
            <a:off x="381000" y="1073429"/>
            <a:ext cx="8927786" cy="930249"/>
          </a:xfrm>
          <a:prstGeom prst="rect">
            <a:avLst/>
          </a:prstGeom>
        </p:spPr>
        <p:txBody>
          <a:bodyPr lIns="0" tIns="0" rIns="0" bIns="0" rtlCol="0" anchor="t">
            <a:spAutoFit/>
          </a:bodyPr>
          <a:lstStyle/>
          <a:p>
            <a:pPr algn="l">
              <a:lnSpc>
                <a:spcPts val="6999"/>
              </a:lnSpc>
            </a:pPr>
            <a:r>
              <a:rPr lang="en-US" sz="6999" u="sng" dirty="0">
                <a:solidFill>
                  <a:srgbClr val="000000"/>
                </a:solidFill>
                <a:latin typeface="Times New Roman" panose="02020603050405020304" pitchFamily="18" charset="0"/>
                <a:ea typeface="DM Sans Bold"/>
                <a:cs typeface="Times New Roman" panose="02020603050405020304" pitchFamily="18" charset="0"/>
                <a:sym typeface="DM Sans Bold"/>
              </a:rPr>
              <a:t>Objective</a:t>
            </a:r>
          </a:p>
        </p:txBody>
      </p:sp>
      <p:sp>
        <p:nvSpPr>
          <p:cNvPr id="10" name="TextBox 4">
            <a:extLst>
              <a:ext uri="{FF2B5EF4-FFF2-40B4-BE49-F238E27FC236}">
                <a16:creationId xmlns:a16="http://schemas.microsoft.com/office/drawing/2014/main" id="{490BD35F-368D-811F-4F1E-8700AF1B7977}"/>
              </a:ext>
            </a:extLst>
          </p:cNvPr>
          <p:cNvSpPr txBox="1"/>
          <p:nvPr/>
        </p:nvSpPr>
        <p:spPr>
          <a:xfrm>
            <a:off x="358540" y="2502979"/>
            <a:ext cx="11570015" cy="5389537"/>
          </a:xfrm>
          <a:prstGeom prst="rect">
            <a:avLst/>
          </a:prstGeom>
        </p:spPr>
        <p:txBody>
          <a:bodyPr lIns="50800" tIns="50800" rIns="50800" bIns="50800" rtlCol="0" anchor="ctr"/>
          <a:lstStyle/>
          <a:p>
            <a:pPr algn="ctr">
              <a:lnSpc>
                <a:spcPts val="2266"/>
              </a:lnSpc>
            </a:pPr>
            <a:endParaRPr>
              <a:latin typeface="Times New Roman" panose="02020603050405020304" pitchFamily="18" charset="0"/>
              <a:cs typeface="Times New Roman" panose="02020603050405020304" pitchFamily="18" charset="0"/>
            </a:endParaRPr>
          </a:p>
          <a:p>
            <a:pPr algn="ctr">
              <a:lnSpc>
                <a:spcPts val="2266"/>
              </a:lnSpc>
            </a:pPr>
            <a:endParaRPr>
              <a:latin typeface="Times New Roman" panose="02020603050405020304" pitchFamily="18" charset="0"/>
              <a:cs typeface="Times New Roman" panose="02020603050405020304" pitchFamily="18" charset="0"/>
            </a:endParaRPr>
          </a:p>
        </p:txBody>
      </p:sp>
      <p:sp>
        <p:nvSpPr>
          <p:cNvPr id="2" name="Freeform 3">
            <a:extLst>
              <a:ext uri="{FF2B5EF4-FFF2-40B4-BE49-F238E27FC236}">
                <a16:creationId xmlns:a16="http://schemas.microsoft.com/office/drawing/2014/main" id="{41FDB8A1-55D0-1575-FAB2-902ED192A4E5}"/>
              </a:ext>
            </a:extLst>
          </p:cNvPr>
          <p:cNvSpPr/>
          <p:nvPr/>
        </p:nvSpPr>
        <p:spPr>
          <a:xfrm>
            <a:off x="381000" y="2509124"/>
            <a:ext cx="12101052" cy="6362712"/>
          </a:xfrm>
          <a:custGeom>
            <a:avLst/>
            <a:gdLst/>
            <a:ahLst/>
            <a:cxnLst/>
            <a:rect l="l" t="t" r="r" b="b"/>
            <a:pathLst>
              <a:path w="5021300" h="1448042">
                <a:moveTo>
                  <a:pt x="8121" y="0"/>
                </a:moveTo>
                <a:lnTo>
                  <a:pt x="5013179" y="0"/>
                </a:lnTo>
                <a:cubicBezTo>
                  <a:pt x="5015333" y="0"/>
                  <a:pt x="5017399" y="856"/>
                  <a:pt x="5018922" y="2379"/>
                </a:cubicBezTo>
                <a:cubicBezTo>
                  <a:pt x="5020445" y="3902"/>
                  <a:pt x="5021300" y="5968"/>
                  <a:pt x="5021300" y="8121"/>
                </a:cubicBezTo>
                <a:lnTo>
                  <a:pt x="5021300" y="1439920"/>
                </a:lnTo>
                <a:cubicBezTo>
                  <a:pt x="5021300" y="1442074"/>
                  <a:pt x="5020445" y="1444140"/>
                  <a:pt x="5018922" y="1445663"/>
                </a:cubicBezTo>
                <a:cubicBezTo>
                  <a:pt x="5017399" y="1447186"/>
                  <a:pt x="5015333" y="1448042"/>
                  <a:pt x="5013179" y="1448042"/>
                </a:cubicBezTo>
                <a:lnTo>
                  <a:pt x="8121" y="1448042"/>
                </a:lnTo>
                <a:cubicBezTo>
                  <a:pt x="5968" y="1448042"/>
                  <a:pt x="3902" y="1447186"/>
                  <a:pt x="2379" y="1445663"/>
                </a:cubicBezTo>
                <a:cubicBezTo>
                  <a:pt x="856" y="1444140"/>
                  <a:pt x="0" y="1442074"/>
                  <a:pt x="0" y="1439920"/>
                </a:cubicBezTo>
                <a:lnTo>
                  <a:pt x="0" y="8121"/>
                </a:lnTo>
                <a:cubicBezTo>
                  <a:pt x="0" y="5968"/>
                  <a:pt x="856" y="3902"/>
                  <a:pt x="2379" y="2379"/>
                </a:cubicBezTo>
                <a:cubicBezTo>
                  <a:pt x="3902" y="856"/>
                  <a:pt x="5968" y="0"/>
                  <a:pt x="8121" y="0"/>
                </a:cubicBezTo>
                <a:close/>
              </a:path>
            </a:pathLst>
          </a:custGeom>
          <a:solidFill>
            <a:srgbClr val="8AB7E2">
              <a:alpha val="14902"/>
            </a:srgbClr>
          </a:solidFill>
        </p:spPr>
        <p:txBody>
          <a:bodyPr/>
          <a:lstStyle/>
          <a:p>
            <a:pPr marL="457200" indent="-457200">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To develop an advanced, real-time violence detection system leveraging deep learning techniques. </a:t>
            </a:r>
          </a:p>
          <a:p>
            <a:pPr marL="457200" indent="-457200">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This system integrates the power of YOLOv5 for object detection and localization with the feature extraction capabilities of Inception V3 and </a:t>
            </a:r>
            <a:r>
              <a:rPr lang="en-US" sz="3000" dirty="0" err="1">
                <a:latin typeface="Times New Roman" panose="02020603050405020304" pitchFamily="18" charset="0"/>
                <a:cs typeface="Times New Roman" panose="02020603050405020304" pitchFamily="18" charset="0"/>
              </a:rPr>
              <a:t>ResNet</a:t>
            </a:r>
            <a:r>
              <a:rPr lang="en-US" sz="3000" dirty="0">
                <a:latin typeface="Times New Roman" panose="02020603050405020304" pitchFamily="18" charset="0"/>
                <a:cs typeface="Times New Roman" panose="02020603050405020304" pitchFamily="18" charset="0"/>
              </a:rPr>
              <a:t> 50.</a:t>
            </a:r>
          </a:p>
          <a:p>
            <a:pPr marL="457200" indent="-457200">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Aiming to accurately identify and classify violent behaviors in video streams, thereby enhancing public safety and security measures.</a:t>
            </a:r>
            <a:endParaRPr lang="en-IN" sz="3000" dirty="0">
              <a:latin typeface="Times New Roman" panose="02020603050405020304" pitchFamily="18" charset="0"/>
              <a:cs typeface="Times New Roman" panose="02020603050405020304" pitchFamily="18" charset="0"/>
            </a:endParaRPr>
          </a:p>
        </p:txBody>
      </p:sp>
      <p:pic>
        <p:nvPicPr>
          <p:cNvPr id="3" name="Picture 2" descr="LogOn">
            <a:extLst>
              <a:ext uri="{FF2B5EF4-FFF2-40B4-BE49-F238E27FC236}">
                <a16:creationId xmlns:a16="http://schemas.microsoft.com/office/drawing/2014/main" id="{3CF83382-9FAD-504D-98E6-C2B012892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6076" y="9334500"/>
            <a:ext cx="1925053" cy="92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3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4C46BC-19A9-FF94-C13D-017F4408893F}"/>
              </a:ext>
            </a:extLst>
          </p:cNvPr>
          <p:cNvSpPr txBox="1"/>
          <p:nvPr/>
        </p:nvSpPr>
        <p:spPr>
          <a:xfrm>
            <a:off x="762000" y="1181100"/>
            <a:ext cx="9144000" cy="990015"/>
          </a:xfrm>
          <a:prstGeom prst="rect">
            <a:avLst/>
          </a:prstGeom>
          <a:noFill/>
        </p:spPr>
        <p:txBody>
          <a:bodyPr wrap="square">
            <a:spAutoFit/>
          </a:bodyPr>
          <a:lstStyle/>
          <a:p>
            <a:pPr algn="l">
              <a:lnSpc>
                <a:spcPts val="6999"/>
              </a:lnSpc>
            </a:pPr>
            <a:r>
              <a:rPr lang="en-US" sz="7000" u="sng" dirty="0">
                <a:solidFill>
                  <a:srgbClr val="000000"/>
                </a:solidFill>
                <a:latin typeface="Times New Roman" panose="02020603050405020304" pitchFamily="18" charset="0"/>
                <a:ea typeface="DM Sans Bold"/>
                <a:cs typeface="Times New Roman" panose="02020603050405020304" pitchFamily="18" charset="0"/>
                <a:sym typeface="DM Sans Bold"/>
              </a:rPr>
              <a:t>Scope</a:t>
            </a:r>
          </a:p>
        </p:txBody>
      </p:sp>
      <p:pic>
        <p:nvPicPr>
          <p:cNvPr id="6" name="Picture 5" descr="LogOn">
            <a:extLst>
              <a:ext uri="{FF2B5EF4-FFF2-40B4-BE49-F238E27FC236}">
                <a16:creationId xmlns:a16="http://schemas.microsoft.com/office/drawing/2014/main" id="{F408A5B2-55A4-8348-DE53-3F9B8E1D9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6471" y="9348650"/>
            <a:ext cx="1925053" cy="929747"/>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3">
            <a:extLst>
              <a:ext uri="{FF2B5EF4-FFF2-40B4-BE49-F238E27FC236}">
                <a16:creationId xmlns:a16="http://schemas.microsoft.com/office/drawing/2014/main" id="{4FCB5191-7D39-A917-A21A-CB1B1123B2D8}"/>
              </a:ext>
            </a:extLst>
          </p:cNvPr>
          <p:cNvSpPr/>
          <p:nvPr/>
        </p:nvSpPr>
        <p:spPr>
          <a:xfrm>
            <a:off x="761999" y="2743188"/>
            <a:ext cx="14200305" cy="6362712"/>
          </a:xfrm>
          <a:custGeom>
            <a:avLst/>
            <a:gdLst/>
            <a:ahLst/>
            <a:cxnLst/>
            <a:rect l="l" t="t" r="r" b="b"/>
            <a:pathLst>
              <a:path w="5021300" h="1448042">
                <a:moveTo>
                  <a:pt x="8121" y="0"/>
                </a:moveTo>
                <a:lnTo>
                  <a:pt x="5013179" y="0"/>
                </a:lnTo>
                <a:cubicBezTo>
                  <a:pt x="5015333" y="0"/>
                  <a:pt x="5017399" y="856"/>
                  <a:pt x="5018922" y="2379"/>
                </a:cubicBezTo>
                <a:cubicBezTo>
                  <a:pt x="5020445" y="3902"/>
                  <a:pt x="5021300" y="5968"/>
                  <a:pt x="5021300" y="8121"/>
                </a:cubicBezTo>
                <a:lnTo>
                  <a:pt x="5021300" y="1439920"/>
                </a:lnTo>
                <a:cubicBezTo>
                  <a:pt x="5021300" y="1442074"/>
                  <a:pt x="5020445" y="1444140"/>
                  <a:pt x="5018922" y="1445663"/>
                </a:cubicBezTo>
                <a:cubicBezTo>
                  <a:pt x="5017399" y="1447186"/>
                  <a:pt x="5015333" y="1448042"/>
                  <a:pt x="5013179" y="1448042"/>
                </a:cubicBezTo>
                <a:lnTo>
                  <a:pt x="8121" y="1448042"/>
                </a:lnTo>
                <a:cubicBezTo>
                  <a:pt x="5968" y="1448042"/>
                  <a:pt x="3902" y="1447186"/>
                  <a:pt x="2379" y="1445663"/>
                </a:cubicBezTo>
                <a:cubicBezTo>
                  <a:pt x="856" y="1444140"/>
                  <a:pt x="0" y="1442074"/>
                  <a:pt x="0" y="1439920"/>
                </a:cubicBezTo>
                <a:lnTo>
                  <a:pt x="0" y="8121"/>
                </a:lnTo>
                <a:cubicBezTo>
                  <a:pt x="0" y="5968"/>
                  <a:pt x="856" y="3902"/>
                  <a:pt x="2379" y="2379"/>
                </a:cubicBezTo>
                <a:cubicBezTo>
                  <a:pt x="3902" y="856"/>
                  <a:pt x="5968" y="0"/>
                  <a:pt x="8121" y="0"/>
                </a:cubicBezTo>
                <a:close/>
              </a:path>
            </a:pathLst>
          </a:custGeom>
          <a:solidFill>
            <a:srgbClr val="8AB7E2">
              <a:alpha val="14902"/>
            </a:srgbClr>
          </a:solidFill>
        </p:spPr>
        <p:txBody>
          <a:bodyPr/>
          <a:lstStyle/>
          <a:p>
            <a:pPr marL="457200" indent="-457200"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future scope of the violence detection system includes enhancing model accuracy and reducing false positives through advanced AI techniques, expanding deployment to diverse and large-scale environments, and integrating privacy-preserving methods to address ethical concerns. Additionally, the system could be adapted for real-time response, smart city applications, and extended to detect a broader range of suspicious behaviors.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8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1662</Words>
  <Application>Microsoft Office PowerPoint</Application>
  <PresentationFormat>Custom</PresentationFormat>
  <Paragraphs>214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 New Roman</vt:lpstr>
      <vt:lpstr>Wingdings</vt:lpstr>
      <vt:lpstr>Book Antiqua</vt:lpstr>
      <vt:lpstr>Arial</vt:lpstr>
      <vt:lpstr>Calibri</vt:lpstr>
      <vt:lpstr>Office Theme</vt:lpstr>
      <vt:lpstr>Violence Detection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Chart</vt:lpstr>
      <vt:lpstr>PowerPoint Presentation</vt:lpstr>
      <vt:lpstr>Software Development Life Cycle (SDLC)</vt:lpstr>
      <vt:lpstr>Software Requirements Specification (SRS)</vt:lpstr>
      <vt:lpstr>Project Flow</vt:lpstr>
      <vt:lpstr>PowerPoint Presentation</vt:lpstr>
      <vt:lpstr>Performance Metrics</vt:lpstr>
      <vt:lpstr>Performance Metrics</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Presentation</dc:title>
  <dc:creator>Abhi Mahajan</dc:creator>
  <cp:lastModifiedBy>Abhi Mahajan</cp:lastModifiedBy>
  <cp:revision>19</cp:revision>
  <dcterms:created xsi:type="dcterms:W3CDTF">2006-08-16T00:00:00Z</dcterms:created>
  <dcterms:modified xsi:type="dcterms:W3CDTF">2024-08-29T05:39:07Z</dcterms:modified>
  <dc:identifier>DAGLQh61jlM</dc:identifier>
</cp:coreProperties>
</file>