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7" r:id="rId5"/>
    <p:sldId id="264" r:id="rId6"/>
    <p:sldId id="271" r:id="rId7"/>
    <p:sldId id="272" r:id="rId8"/>
    <p:sldId id="277" r:id="rId9"/>
    <p:sldId id="259" r:id="rId10"/>
    <p:sldId id="278" r:id="rId11"/>
    <p:sldId id="279" r:id="rId12"/>
    <p:sldId id="296" r:id="rId13"/>
    <p:sldId id="281" r:id="rId14"/>
    <p:sldId id="297" r:id="rId15"/>
    <p:sldId id="283" r:id="rId16"/>
    <p:sldId id="282" r:id="rId17"/>
    <p:sldId id="284" r:id="rId18"/>
    <p:sldId id="285" r:id="rId19"/>
    <p:sldId id="286" r:id="rId20"/>
    <p:sldId id="287" r:id="rId21"/>
    <p:sldId id="288" r:id="rId22"/>
    <p:sldId id="295" r:id="rId23"/>
    <p:sldId id="294" r:id="rId24"/>
    <p:sldId id="290" r:id="rId25"/>
    <p:sldId id="289" r:id="rId26"/>
    <p:sldId id="292" r:id="rId27"/>
    <p:sldId id="293" r:id="rId28"/>
    <p:sldId id="262" r:id="rId29"/>
    <p:sldId id="270" r:id="rId30"/>
    <p:sldId id="274" r:id="rId31"/>
    <p:sldId id="276"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505033-4460-41EF-B08C-F24AAB43425A}"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120746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05033-4460-41EF-B08C-F24AAB43425A}"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417910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05033-4460-41EF-B08C-F24AAB43425A}"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103468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05033-4460-41EF-B08C-F24AAB43425A}"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327276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05033-4460-41EF-B08C-F24AAB43425A}"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423913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505033-4460-41EF-B08C-F24AAB43425A}"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419296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505033-4460-41EF-B08C-F24AAB43425A}"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186919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505033-4460-41EF-B08C-F24AAB43425A}"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53278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05033-4460-41EF-B08C-F24AAB43425A}" type="datetimeFigureOut">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370886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05033-4460-41EF-B08C-F24AAB43425A}"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217347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05033-4460-41EF-B08C-F24AAB43425A}"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46A-9C6B-48A2-841D-CF0114097838}" type="slidenum">
              <a:rPr lang="en-US" smtClean="0"/>
              <a:t>‹#›</a:t>
            </a:fld>
            <a:endParaRPr lang="en-US"/>
          </a:p>
        </p:txBody>
      </p:sp>
    </p:spTree>
    <p:extLst>
      <p:ext uri="{BB962C8B-B14F-4D97-AF65-F5344CB8AC3E}">
        <p14:creationId xmlns:p14="http://schemas.microsoft.com/office/powerpoint/2010/main" val="100669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05033-4460-41EF-B08C-F24AAB43425A}" type="datetimeFigureOut">
              <a:rPr lang="en-US" smtClean="0"/>
              <a:t>3/22/2024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2646A-9C6B-48A2-841D-CF0114097838}" type="slidenum">
              <a:rPr lang="en-US" smtClean="0"/>
              <a:t>‹#›</a:t>
            </a:fld>
            <a:endParaRPr lang="en-US"/>
          </a:p>
        </p:txBody>
      </p:sp>
    </p:spTree>
    <p:extLst>
      <p:ext uri="{BB962C8B-B14F-4D97-AF65-F5344CB8AC3E}">
        <p14:creationId xmlns:p14="http://schemas.microsoft.com/office/powerpoint/2010/main" val="2282594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007/978-981-15-5463-6_52" TargetMode="External"/><Relationship Id="rId2" Type="http://schemas.openxmlformats.org/officeDocument/2006/relationships/hyperlink" Target="https://doi.org/10.1007/978-981-99-1624-5_4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4427"/>
            <a:ext cx="9144000" cy="972825"/>
          </a:xfrm>
        </p:spPr>
        <p:txBody>
          <a:bodyPr>
            <a:normAutofit fontScale="90000"/>
          </a:bodyPr>
          <a:lstStyle/>
          <a:p>
            <a:r>
              <a:rPr lang="en-US" dirty="0">
                <a:latin typeface="Times New Roman" panose="02020603050405020304" pitchFamily="18" charset="0"/>
                <a:cs typeface="Times New Roman" panose="02020603050405020304" pitchFamily="18" charset="0"/>
              </a:rPr>
              <a:t>“Resume Analyzer using NLP”</a:t>
            </a:r>
          </a:p>
        </p:txBody>
      </p:sp>
      <p:sp>
        <p:nvSpPr>
          <p:cNvPr id="3" name="Subtitle 2"/>
          <p:cNvSpPr>
            <a:spLocks noGrp="1"/>
          </p:cNvSpPr>
          <p:nvPr>
            <p:ph type="subTitle" idx="1"/>
          </p:nvPr>
        </p:nvSpPr>
        <p:spPr>
          <a:xfrm>
            <a:off x="1524000" y="2544048"/>
            <a:ext cx="9144000" cy="3207395"/>
          </a:xfrm>
        </p:spPr>
        <p:txBody>
          <a:bodyPr>
            <a:normAutofit/>
          </a:bodyPr>
          <a:lstStyle/>
          <a:p>
            <a:r>
              <a:rPr lang="en-US" dirty="0">
                <a:latin typeface="Times New Roman" panose="02020603050405020304" pitchFamily="18" charset="0"/>
                <a:cs typeface="Times New Roman" panose="02020603050405020304" pitchFamily="18" charset="0"/>
              </a:rPr>
              <a:t>B.E /Sem 7/ Div B/ Group no.13</a:t>
            </a:r>
          </a:p>
          <a:p>
            <a:r>
              <a:rPr lang="en-US" dirty="0">
                <a:latin typeface="Times New Roman" panose="02020603050405020304" pitchFamily="18" charset="0"/>
                <a:cs typeface="Times New Roman" panose="02020603050405020304" pitchFamily="18" charset="0"/>
              </a:rPr>
              <a:t>           Roll No.      Group members name </a:t>
            </a:r>
          </a:p>
          <a:p>
            <a:pPr algn="l"/>
            <a:r>
              <a:rPr lang="en-US" dirty="0">
                <a:latin typeface="Times New Roman" panose="02020603050405020304" pitchFamily="18" charset="0"/>
                <a:cs typeface="Times New Roman" panose="02020603050405020304" pitchFamily="18" charset="0"/>
              </a:rPr>
              <a:t>                                        B59          Amrut Mane</a:t>
            </a:r>
          </a:p>
          <a:p>
            <a:pPr algn="l"/>
            <a:r>
              <a:rPr lang="en-US" dirty="0">
                <a:latin typeface="Times New Roman" panose="02020603050405020304" pitchFamily="18" charset="0"/>
                <a:cs typeface="Times New Roman" panose="02020603050405020304" pitchFamily="18" charset="0"/>
              </a:rPr>
              <a:t>                                        B47          Pranit </a:t>
            </a:r>
            <a:r>
              <a:rPr lang="en-US" dirty="0" err="1">
                <a:latin typeface="Times New Roman" panose="02020603050405020304" pitchFamily="18" charset="0"/>
                <a:cs typeface="Times New Roman" panose="02020603050405020304" pitchFamily="18" charset="0"/>
              </a:rPr>
              <a:t>Misal</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B61          Siddhesh </a:t>
            </a:r>
            <a:r>
              <a:rPr lang="en-US" dirty="0" err="1">
                <a:latin typeface="Times New Roman" panose="02020603050405020304" pitchFamily="18" charset="0"/>
                <a:cs typeface="Times New Roman" panose="02020603050405020304" pitchFamily="18" charset="0"/>
              </a:rPr>
              <a:t>Navale</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B60          Atharva </a:t>
            </a:r>
            <a:r>
              <a:rPr lang="en-US" dirty="0" err="1">
                <a:latin typeface="Times New Roman" panose="02020603050405020304" pitchFamily="18" charset="0"/>
                <a:cs typeface="Times New Roman" panose="02020603050405020304" pitchFamily="18" charset="0"/>
              </a:rPr>
              <a:t>Umap</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3048" y="283633"/>
            <a:ext cx="1811246" cy="759555"/>
          </a:xfrm>
          <a:prstGeom prst="rect">
            <a:avLst/>
          </a:prstGeom>
        </p:spPr>
      </p:pic>
      <p:sp>
        <p:nvSpPr>
          <p:cNvPr id="5" name="Title 1"/>
          <p:cNvSpPr txBox="1">
            <a:spLocks/>
          </p:cNvSpPr>
          <p:nvPr/>
        </p:nvSpPr>
        <p:spPr>
          <a:xfrm>
            <a:off x="1524000" y="176997"/>
            <a:ext cx="9144000" cy="972825"/>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200" b="1" dirty="0">
                <a:latin typeface="Times New Roman" panose="02020603050405020304" pitchFamily="18" charset="0"/>
                <a:cs typeface="Times New Roman" panose="02020603050405020304" pitchFamily="18" charset="0"/>
              </a:rPr>
              <a:t>TERNA ENGINEERING COLLEGE</a:t>
            </a:r>
          </a:p>
          <a:p>
            <a:pPr>
              <a:lnSpc>
                <a:spcPct val="150000"/>
              </a:lnSpc>
            </a:pPr>
            <a:r>
              <a:rPr lang="en-US" sz="1900" b="1" i="1" dirty="0">
                <a:latin typeface="Times New Roman" panose="02020603050405020304" pitchFamily="18" charset="0"/>
                <a:cs typeface="Times New Roman" panose="02020603050405020304" pitchFamily="18" charset="0"/>
              </a:rPr>
              <a:t>DEPARTMENT OF COMPUTER ENGINEERING</a:t>
            </a:r>
            <a:r>
              <a:rPr lang="en-US" sz="2200" b="1"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A3A8847D-75F1-1EEC-681A-EAB41B3832BD}"/>
              </a:ext>
            </a:extLst>
          </p:cNvPr>
          <p:cNvSpPr txBox="1"/>
          <p:nvPr/>
        </p:nvSpPr>
        <p:spPr>
          <a:xfrm>
            <a:off x="92766" y="5968239"/>
            <a:ext cx="6096000" cy="830997"/>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Under the guidance of</a:t>
            </a:r>
          </a:p>
          <a:p>
            <a:pPr algn="ctr"/>
            <a:r>
              <a:rPr lang="en-US" sz="2400" dirty="0">
                <a:latin typeface="Times New Roman" panose="02020603050405020304" pitchFamily="18" charset="0"/>
                <a:cs typeface="Times New Roman" panose="02020603050405020304" pitchFamily="18" charset="0"/>
              </a:rPr>
              <a:t>Prof. Ramesh </a:t>
            </a:r>
            <a:r>
              <a:rPr lang="en-US" sz="2400" dirty="0" err="1">
                <a:latin typeface="Times New Roman" panose="02020603050405020304" pitchFamily="18" charset="0"/>
                <a:cs typeface="Times New Roman" panose="02020603050405020304" pitchFamily="18" charset="0"/>
              </a:rPr>
              <a:t>Shahabade</a:t>
            </a:r>
            <a:endParaRPr lang="en-IN" sz="2400" dirty="0"/>
          </a:p>
        </p:txBody>
      </p:sp>
      <p:sp>
        <p:nvSpPr>
          <p:cNvPr id="10" name="TextBox 9">
            <a:extLst>
              <a:ext uri="{FF2B5EF4-FFF2-40B4-BE49-F238E27FC236}">
                <a16:creationId xmlns:a16="http://schemas.microsoft.com/office/drawing/2014/main" id="{FCF4CD6D-87A2-8D7A-6EE1-2D81914CAE27}"/>
              </a:ext>
            </a:extLst>
          </p:cNvPr>
          <p:cNvSpPr txBox="1"/>
          <p:nvPr/>
        </p:nvSpPr>
        <p:spPr>
          <a:xfrm>
            <a:off x="6095999" y="5968239"/>
            <a:ext cx="5870713" cy="830997"/>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Academic Year</a:t>
            </a:r>
          </a:p>
          <a:p>
            <a:pPr algn="ctr"/>
            <a:r>
              <a:rPr lang="en-US" sz="2400" dirty="0">
                <a:latin typeface="Times New Roman" panose="02020603050405020304" pitchFamily="18" charset="0"/>
                <a:cs typeface="Times New Roman" panose="02020603050405020304" pitchFamily="18" charset="0"/>
              </a:rPr>
              <a:t>2022-23</a:t>
            </a:r>
          </a:p>
        </p:txBody>
      </p:sp>
    </p:spTree>
    <p:extLst>
      <p:ext uri="{BB962C8B-B14F-4D97-AF65-F5344CB8AC3E}">
        <p14:creationId xmlns:p14="http://schemas.microsoft.com/office/powerpoint/2010/main" val="3814721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Existing System</a:t>
            </a:r>
            <a:endParaRPr lang="en-IN" dirty="0"/>
          </a:p>
        </p:txBody>
      </p:sp>
      <p:sp>
        <p:nvSpPr>
          <p:cNvPr id="3" name="Content Placeholder 2"/>
          <p:cNvSpPr>
            <a:spLocks noGrp="1"/>
          </p:cNvSpPr>
          <p:nvPr>
            <p:ph idx="1"/>
          </p:nvPr>
        </p:nvSpPr>
        <p:spPr/>
        <p:txBody>
          <a:bodyPr/>
          <a:lstStyle/>
          <a:p>
            <a:r>
              <a:rPr lang="en-US" dirty="0"/>
              <a:t>The resume analyzers that are currently there in the market are more HR/Company oriented and there is no focus on giving any sort of feedback to the user.</a:t>
            </a:r>
          </a:p>
          <a:p>
            <a:endParaRPr lang="en-US" dirty="0"/>
          </a:p>
          <a:p>
            <a:r>
              <a:rPr lang="en-US" dirty="0"/>
              <a:t>The main focus of current systems is to make the process of hiring as easier and there is no focus on guiding the employees to dream companies or to improvise the resumes of the employees seeking jobs.</a:t>
            </a:r>
            <a:endParaRPr lang="en-IN" dirty="0"/>
          </a:p>
        </p:txBody>
      </p:sp>
    </p:spTree>
    <p:extLst>
      <p:ext uri="{BB962C8B-B14F-4D97-AF65-F5344CB8AC3E}">
        <p14:creationId xmlns:p14="http://schemas.microsoft.com/office/powerpoint/2010/main" val="256141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 </a:t>
            </a:r>
            <a:endParaRPr lang="en-IN" dirty="0"/>
          </a:p>
        </p:txBody>
      </p:sp>
      <p:sp>
        <p:nvSpPr>
          <p:cNvPr id="3" name="Content Placeholder 2"/>
          <p:cNvSpPr>
            <a:spLocks noGrp="1"/>
          </p:cNvSpPr>
          <p:nvPr>
            <p:ph idx="1"/>
          </p:nvPr>
        </p:nvSpPr>
        <p:spPr/>
        <p:txBody>
          <a:bodyPr/>
          <a:lstStyle/>
          <a:p>
            <a:r>
              <a:rPr lang="en-US" dirty="0"/>
              <a:t>Our system is highly user oriented which wholly focuses on giving as much feedback as possible to the employee so that the employee can take proper steps to improvise his/her resume which can in turn help the employee to prepare according to respective job requirements as well as achieve a high salary job.</a:t>
            </a:r>
            <a:endParaRPr lang="en-IN" dirty="0"/>
          </a:p>
        </p:txBody>
      </p:sp>
    </p:spTree>
    <p:extLst>
      <p:ext uri="{BB962C8B-B14F-4D97-AF65-F5344CB8AC3E}">
        <p14:creationId xmlns:p14="http://schemas.microsoft.com/office/powerpoint/2010/main" val="258312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41F6-5F4C-F0CE-128B-05C458185D45}"/>
              </a:ext>
            </a:extLst>
          </p:cNvPr>
          <p:cNvSpPr>
            <a:spLocks noGrp="1"/>
          </p:cNvSpPr>
          <p:nvPr>
            <p:ph type="title"/>
          </p:nvPr>
        </p:nvSpPr>
        <p:spPr>
          <a:xfrm>
            <a:off x="838200" y="188981"/>
            <a:ext cx="10515600" cy="1325563"/>
          </a:xfrm>
        </p:spPr>
        <p:txBody>
          <a:bodyPr/>
          <a:lstStyle/>
          <a:p>
            <a:r>
              <a:rPr lang="en-US" dirty="0"/>
              <a:t>Scope of the Project</a:t>
            </a:r>
            <a:endParaRPr lang="en-IN" dirty="0"/>
          </a:p>
        </p:txBody>
      </p:sp>
      <p:sp>
        <p:nvSpPr>
          <p:cNvPr id="3" name="Content Placeholder 2">
            <a:extLst>
              <a:ext uri="{FF2B5EF4-FFF2-40B4-BE49-F238E27FC236}">
                <a16:creationId xmlns:a16="http://schemas.microsoft.com/office/drawing/2014/main" id="{ADFE6F2C-7327-97BC-844A-FD7363174330}"/>
              </a:ext>
            </a:extLst>
          </p:cNvPr>
          <p:cNvSpPr>
            <a:spLocks noGrp="1"/>
          </p:cNvSpPr>
          <p:nvPr>
            <p:ph idx="1"/>
          </p:nvPr>
        </p:nvSpPr>
        <p:spPr>
          <a:xfrm>
            <a:off x="838200" y="1554301"/>
            <a:ext cx="10515600" cy="4866723"/>
          </a:xfrm>
        </p:spPr>
        <p:txBody>
          <a:bodyPr>
            <a:normAutofit/>
          </a:bodyPr>
          <a:lstStyle/>
          <a:p>
            <a:r>
              <a:rPr lang="en-US" dirty="0"/>
              <a:t>Extracts important data using NLP.</a:t>
            </a:r>
          </a:p>
          <a:p>
            <a:r>
              <a:rPr lang="en-US" dirty="0"/>
              <a:t>Analyzes the resume of the user and provides the positives and negatives of the resume to the user. </a:t>
            </a:r>
          </a:p>
          <a:p>
            <a:r>
              <a:rPr lang="en-US" dirty="0"/>
              <a:t>Displays the current skills of the user.</a:t>
            </a:r>
          </a:p>
          <a:p>
            <a:r>
              <a:rPr lang="en-US" dirty="0"/>
              <a:t>Displays recommended skills to the user.</a:t>
            </a:r>
          </a:p>
          <a:p>
            <a:r>
              <a:rPr lang="en-US" dirty="0"/>
              <a:t>Gives personalized recommendation to user via weblinks(Courses &amp; Certifications, YT Links).</a:t>
            </a:r>
          </a:p>
          <a:p>
            <a:r>
              <a:rPr lang="en-US" dirty="0"/>
              <a:t>Gives a resume score to the user.</a:t>
            </a:r>
          </a:p>
          <a:p>
            <a:r>
              <a:rPr lang="en-US" dirty="0"/>
              <a:t>Displays user data to the admin via graphs as well as plain excel downloadable excel sheets.</a:t>
            </a:r>
          </a:p>
          <a:p>
            <a:endParaRPr lang="en-IN" dirty="0"/>
          </a:p>
        </p:txBody>
      </p:sp>
    </p:spTree>
    <p:extLst>
      <p:ext uri="{BB962C8B-B14F-4D97-AF65-F5344CB8AC3E}">
        <p14:creationId xmlns:p14="http://schemas.microsoft.com/office/powerpoint/2010/main" val="92802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42" y="2644686"/>
            <a:ext cx="10515600" cy="1325563"/>
          </a:xfrm>
        </p:spPr>
        <p:txBody>
          <a:bodyPr/>
          <a:lstStyle/>
          <a:p>
            <a:pPr algn="ctr"/>
            <a:r>
              <a:rPr lang="en-US" dirty="0"/>
              <a:t>Methodology</a:t>
            </a:r>
            <a:endParaRPr lang="en-IN" dirty="0"/>
          </a:p>
        </p:txBody>
      </p:sp>
    </p:spTree>
    <p:extLst>
      <p:ext uri="{BB962C8B-B14F-4D97-AF65-F5344CB8AC3E}">
        <p14:creationId xmlns:p14="http://schemas.microsoft.com/office/powerpoint/2010/main" val="4205084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EC6E51-2C27-C40C-E54A-6632CA432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17" y="264088"/>
            <a:ext cx="11476383" cy="6329823"/>
          </a:xfrm>
          <a:prstGeom prst="rect">
            <a:avLst/>
          </a:prstGeom>
        </p:spPr>
      </p:pic>
    </p:spTree>
    <p:extLst>
      <p:ext uri="{BB962C8B-B14F-4D97-AF65-F5344CB8AC3E}">
        <p14:creationId xmlns:p14="http://schemas.microsoft.com/office/powerpoint/2010/main" val="302700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592D-0944-4987-478C-A1E5ADBE1B37}"/>
              </a:ext>
            </a:extLst>
          </p:cNvPr>
          <p:cNvSpPr>
            <a:spLocks noGrp="1"/>
          </p:cNvSpPr>
          <p:nvPr>
            <p:ph type="title"/>
          </p:nvPr>
        </p:nvSpPr>
        <p:spPr>
          <a:xfrm>
            <a:off x="838200" y="2766218"/>
            <a:ext cx="10515600" cy="1325563"/>
          </a:xfrm>
        </p:spPr>
        <p:txBody>
          <a:bodyPr/>
          <a:lstStyle/>
          <a:p>
            <a:pPr algn="ctr"/>
            <a:r>
              <a:rPr lang="en-US" dirty="0"/>
              <a:t>WIREFRAME</a:t>
            </a:r>
            <a:endParaRPr lang="en-IN" dirty="0"/>
          </a:p>
        </p:txBody>
      </p:sp>
    </p:spTree>
    <p:extLst>
      <p:ext uri="{BB962C8B-B14F-4D97-AF65-F5344CB8AC3E}">
        <p14:creationId xmlns:p14="http://schemas.microsoft.com/office/powerpoint/2010/main" val="2684789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06F74A-31B3-7D63-291E-E5A6F88B2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24" y="528917"/>
            <a:ext cx="10605128" cy="5190565"/>
          </a:xfrm>
          <a:prstGeom prst="rect">
            <a:avLst/>
          </a:prstGeom>
        </p:spPr>
      </p:pic>
    </p:spTree>
    <p:extLst>
      <p:ext uri="{BB962C8B-B14F-4D97-AF65-F5344CB8AC3E}">
        <p14:creationId xmlns:p14="http://schemas.microsoft.com/office/powerpoint/2010/main" val="348033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ACCF74-0575-EAE2-BCE1-A5B5C1848B0F}"/>
              </a:ext>
            </a:extLst>
          </p:cNvPr>
          <p:cNvPicPr>
            <a:picLocks noChangeAspect="1"/>
          </p:cNvPicPr>
          <p:nvPr/>
        </p:nvPicPr>
        <p:blipFill>
          <a:blip r:embed="rId2"/>
          <a:stretch>
            <a:fillRect/>
          </a:stretch>
        </p:blipFill>
        <p:spPr>
          <a:xfrm>
            <a:off x="963485" y="777010"/>
            <a:ext cx="10265030" cy="5303980"/>
          </a:xfrm>
          <a:prstGeom prst="rect">
            <a:avLst/>
          </a:prstGeom>
        </p:spPr>
      </p:pic>
    </p:spTree>
    <p:extLst>
      <p:ext uri="{BB962C8B-B14F-4D97-AF65-F5344CB8AC3E}">
        <p14:creationId xmlns:p14="http://schemas.microsoft.com/office/powerpoint/2010/main" val="406022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9E8C75-72E6-DEEB-DDB3-396CE2AAFFB4}"/>
              </a:ext>
            </a:extLst>
          </p:cNvPr>
          <p:cNvPicPr>
            <a:picLocks noChangeAspect="1"/>
          </p:cNvPicPr>
          <p:nvPr/>
        </p:nvPicPr>
        <p:blipFill>
          <a:blip r:embed="rId2"/>
          <a:stretch>
            <a:fillRect/>
          </a:stretch>
        </p:blipFill>
        <p:spPr>
          <a:xfrm>
            <a:off x="1335002" y="941029"/>
            <a:ext cx="9521995" cy="4975941"/>
          </a:xfrm>
          <a:prstGeom prst="rect">
            <a:avLst/>
          </a:prstGeom>
        </p:spPr>
      </p:pic>
    </p:spTree>
    <p:extLst>
      <p:ext uri="{BB962C8B-B14F-4D97-AF65-F5344CB8AC3E}">
        <p14:creationId xmlns:p14="http://schemas.microsoft.com/office/powerpoint/2010/main" val="496899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69BDD-2EE7-E1B8-6E71-8F58EB0B92DC}"/>
              </a:ext>
            </a:extLst>
          </p:cNvPr>
          <p:cNvPicPr>
            <a:picLocks noChangeAspect="1"/>
          </p:cNvPicPr>
          <p:nvPr/>
        </p:nvPicPr>
        <p:blipFill>
          <a:blip r:embed="rId2"/>
          <a:stretch>
            <a:fillRect/>
          </a:stretch>
        </p:blipFill>
        <p:spPr>
          <a:xfrm>
            <a:off x="1062554" y="267562"/>
            <a:ext cx="10066892" cy="5982218"/>
          </a:xfrm>
          <a:prstGeom prst="rect">
            <a:avLst/>
          </a:prstGeom>
        </p:spPr>
      </p:pic>
    </p:spTree>
    <p:extLst>
      <p:ext uri="{BB962C8B-B14F-4D97-AF65-F5344CB8AC3E}">
        <p14:creationId xmlns:p14="http://schemas.microsoft.com/office/powerpoint/2010/main" val="103718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55F3-8DBE-DC95-8FFA-6F2B07AB0918}"/>
              </a:ext>
            </a:extLst>
          </p:cNvPr>
          <p:cNvSpPr>
            <a:spLocks noGrp="1"/>
          </p:cNvSpPr>
          <p:nvPr>
            <p:ph type="title"/>
          </p:nvPr>
        </p:nvSpPr>
        <p:spPr>
          <a:xfrm>
            <a:off x="0" y="18255"/>
            <a:ext cx="12192000" cy="1174441"/>
          </a:xfrm>
        </p:spPr>
        <p:txBody>
          <a:bodyPr/>
          <a:lstStyle/>
          <a:p>
            <a:r>
              <a:rPr lang="en-US" dirty="0">
                <a:latin typeface="Times New Roman" panose="02020603050405020304" pitchFamily="18" charset="0"/>
                <a:cs typeface="Times New Roman" panose="02020603050405020304" pitchFamily="18" charset="0"/>
              </a:rPr>
              <a:t>Content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912B1F-D46B-1250-7B9F-25117D536316}"/>
              </a:ext>
            </a:extLst>
          </p:cNvPr>
          <p:cNvSpPr>
            <a:spLocks noGrp="1"/>
          </p:cNvSpPr>
          <p:nvPr>
            <p:ph idx="1"/>
          </p:nvPr>
        </p:nvSpPr>
        <p:spPr>
          <a:xfrm>
            <a:off x="0" y="1192696"/>
            <a:ext cx="12192000" cy="5665304"/>
          </a:xfrm>
        </p:spPr>
        <p:txBody>
          <a:bodyPr/>
          <a:lstStyle/>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Introduction</a:t>
            </a: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Abstract</a:t>
            </a: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Literature survey</a:t>
            </a: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Problem Statement and Objective</a:t>
            </a: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Scope of the Project</a:t>
            </a: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Proposed System</a:t>
            </a:r>
          </a:p>
          <a:p>
            <a:pPr marL="457200" lvl="0" indent="-342900" algn="l" rtl="0">
              <a:lnSpc>
                <a:spcPct val="115000"/>
              </a:lnSpc>
              <a:spcBef>
                <a:spcPts val="0"/>
              </a:spcBef>
              <a:spcAft>
                <a:spcPts val="0"/>
              </a:spcAft>
              <a:buSzPts val="1800"/>
              <a:buChar char="•"/>
            </a:pPr>
            <a:r>
              <a:rPr lang="en-US">
                <a:latin typeface="Times New Roman" panose="02020603050405020304" pitchFamily="18" charset="0"/>
                <a:cs typeface="Times New Roman" panose="02020603050405020304" pitchFamily="18" charset="0"/>
              </a:rPr>
              <a:t>Diagrams</a:t>
            </a:r>
            <a:endParaRPr lang="en-US"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Hardware and Software Requirements</a:t>
            </a: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Expected outcomes</a:t>
            </a:r>
          </a:p>
          <a:p>
            <a:pPr marL="457200" lvl="0" indent="-342900" algn="l" rtl="0">
              <a:lnSpc>
                <a:spcPct val="115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2770011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4A9549-71C6-98D2-3DE9-13829FE2467F}"/>
              </a:ext>
            </a:extLst>
          </p:cNvPr>
          <p:cNvPicPr>
            <a:picLocks noChangeAspect="1"/>
          </p:cNvPicPr>
          <p:nvPr/>
        </p:nvPicPr>
        <p:blipFill>
          <a:blip r:embed="rId2"/>
          <a:stretch>
            <a:fillRect/>
          </a:stretch>
        </p:blipFill>
        <p:spPr>
          <a:xfrm>
            <a:off x="929192" y="1245681"/>
            <a:ext cx="10333615" cy="4366638"/>
          </a:xfrm>
          <a:prstGeom prst="rect">
            <a:avLst/>
          </a:prstGeom>
        </p:spPr>
      </p:pic>
    </p:spTree>
    <p:extLst>
      <p:ext uri="{BB962C8B-B14F-4D97-AF65-F5344CB8AC3E}">
        <p14:creationId xmlns:p14="http://schemas.microsoft.com/office/powerpoint/2010/main" val="1448923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4E959-B6CA-7308-588E-D3829A8FC04E}"/>
              </a:ext>
            </a:extLst>
          </p:cNvPr>
          <p:cNvPicPr>
            <a:picLocks noChangeAspect="1"/>
          </p:cNvPicPr>
          <p:nvPr/>
        </p:nvPicPr>
        <p:blipFill>
          <a:blip r:embed="rId2"/>
          <a:stretch>
            <a:fillRect/>
          </a:stretch>
        </p:blipFill>
        <p:spPr>
          <a:xfrm>
            <a:off x="731055" y="716045"/>
            <a:ext cx="10729890" cy="5425910"/>
          </a:xfrm>
          <a:prstGeom prst="rect">
            <a:avLst/>
          </a:prstGeom>
        </p:spPr>
      </p:pic>
    </p:spTree>
    <p:extLst>
      <p:ext uri="{BB962C8B-B14F-4D97-AF65-F5344CB8AC3E}">
        <p14:creationId xmlns:p14="http://schemas.microsoft.com/office/powerpoint/2010/main" val="1118551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9152" y="694943"/>
            <a:ext cx="8573696" cy="5468113"/>
          </a:xfrm>
          <a:prstGeom prst="rect">
            <a:avLst/>
          </a:prstGeom>
        </p:spPr>
      </p:pic>
    </p:spTree>
    <p:extLst>
      <p:ext uri="{BB962C8B-B14F-4D97-AF65-F5344CB8AC3E}">
        <p14:creationId xmlns:p14="http://schemas.microsoft.com/office/powerpoint/2010/main" val="3726583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71046" y="833075"/>
            <a:ext cx="8649907" cy="5191850"/>
          </a:xfrm>
          <a:prstGeom prst="rect">
            <a:avLst/>
          </a:prstGeom>
        </p:spPr>
      </p:pic>
    </p:spTree>
    <p:extLst>
      <p:ext uri="{BB962C8B-B14F-4D97-AF65-F5344CB8AC3E}">
        <p14:creationId xmlns:p14="http://schemas.microsoft.com/office/powerpoint/2010/main" val="2796381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B19C-BB7A-011C-1E77-FAE51569EA24}"/>
              </a:ext>
            </a:extLst>
          </p:cNvPr>
          <p:cNvSpPr>
            <a:spLocks noGrp="1"/>
          </p:cNvSpPr>
          <p:nvPr>
            <p:ph type="title"/>
          </p:nvPr>
        </p:nvSpPr>
        <p:spPr>
          <a:xfrm>
            <a:off x="838200" y="2766218"/>
            <a:ext cx="10515600" cy="1325563"/>
          </a:xfrm>
        </p:spPr>
        <p:txBody>
          <a:bodyPr/>
          <a:lstStyle/>
          <a:p>
            <a:pPr algn="ctr"/>
            <a:r>
              <a:rPr lang="en-US" dirty="0"/>
              <a:t>UML Use Case Diagram</a:t>
            </a:r>
            <a:endParaRPr lang="en-IN" dirty="0"/>
          </a:p>
        </p:txBody>
      </p:sp>
    </p:spTree>
    <p:extLst>
      <p:ext uri="{BB962C8B-B14F-4D97-AF65-F5344CB8AC3E}">
        <p14:creationId xmlns:p14="http://schemas.microsoft.com/office/powerpoint/2010/main" val="2578163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555" y="279364"/>
            <a:ext cx="9040969" cy="6200727"/>
          </a:xfrm>
          <a:prstGeom prst="rect">
            <a:avLst/>
          </a:prstGeom>
        </p:spPr>
      </p:pic>
    </p:spTree>
    <p:extLst>
      <p:ext uri="{BB962C8B-B14F-4D97-AF65-F5344CB8AC3E}">
        <p14:creationId xmlns:p14="http://schemas.microsoft.com/office/powerpoint/2010/main" val="194814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DC81-61CA-1781-657A-3914F1578153}"/>
              </a:ext>
            </a:extLst>
          </p:cNvPr>
          <p:cNvSpPr>
            <a:spLocks noGrp="1"/>
          </p:cNvSpPr>
          <p:nvPr>
            <p:ph type="title"/>
          </p:nvPr>
        </p:nvSpPr>
        <p:spPr>
          <a:xfrm>
            <a:off x="838200" y="2766218"/>
            <a:ext cx="10515600" cy="1325563"/>
          </a:xfrm>
        </p:spPr>
        <p:txBody>
          <a:bodyPr/>
          <a:lstStyle/>
          <a:p>
            <a:pPr algn="ctr"/>
            <a:r>
              <a:rPr lang="en-US" dirty="0"/>
              <a:t>Flow Diagram</a:t>
            </a:r>
            <a:endParaRPr lang="en-IN" dirty="0"/>
          </a:p>
        </p:txBody>
      </p:sp>
    </p:spTree>
    <p:extLst>
      <p:ext uri="{BB962C8B-B14F-4D97-AF65-F5344CB8AC3E}">
        <p14:creationId xmlns:p14="http://schemas.microsoft.com/office/powerpoint/2010/main" val="158192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395" y="167425"/>
            <a:ext cx="8040987" cy="6387921"/>
          </a:xfrm>
          <a:prstGeom prst="rect">
            <a:avLst/>
          </a:prstGeom>
        </p:spPr>
      </p:pic>
    </p:spTree>
    <p:extLst>
      <p:ext uri="{BB962C8B-B14F-4D97-AF65-F5344CB8AC3E}">
        <p14:creationId xmlns:p14="http://schemas.microsoft.com/office/powerpoint/2010/main" val="4111098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lstStyle/>
          <a:p>
            <a:r>
              <a:rPr lang="en-US" dirty="0"/>
              <a:t>HARDWARE REQUIREMENTS</a:t>
            </a:r>
          </a:p>
        </p:txBody>
      </p:sp>
      <p:sp>
        <p:nvSpPr>
          <p:cNvPr id="3" name="Content Placeholder 2"/>
          <p:cNvSpPr>
            <a:spLocks noGrp="1"/>
          </p:cNvSpPr>
          <p:nvPr>
            <p:ph idx="1"/>
          </p:nvPr>
        </p:nvSpPr>
        <p:spPr/>
        <p:txBody>
          <a:bodyPr/>
          <a:lstStyle/>
          <a:p>
            <a:r>
              <a:rPr lang="en-US" dirty="0"/>
              <a:t>Processor : Ryzen 5</a:t>
            </a:r>
          </a:p>
          <a:p>
            <a:r>
              <a:rPr lang="en-US" dirty="0"/>
              <a:t>Memory : 8GB</a:t>
            </a:r>
          </a:p>
          <a:p>
            <a:r>
              <a:rPr lang="en-US" dirty="0"/>
              <a:t>GPU : Nvidia</a:t>
            </a:r>
          </a:p>
          <a:p>
            <a:r>
              <a:rPr lang="en-US" dirty="0"/>
              <a:t>Internet connectivity </a:t>
            </a:r>
          </a:p>
          <a:p>
            <a:endParaRPr lang="en-US" dirty="0"/>
          </a:p>
        </p:txBody>
      </p:sp>
    </p:spTree>
    <p:extLst>
      <p:ext uri="{BB962C8B-B14F-4D97-AF65-F5344CB8AC3E}">
        <p14:creationId xmlns:p14="http://schemas.microsoft.com/office/powerpoint/2010/main" val="428174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0F97-9ABA-8974-E70E-D03B910DA807}"/>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EBC3643D-2AB3-1255-5266-6AF08DFA7489}"/>
              </a:ext>
            </a:extLst>
          </p:cNvPr>
          <p:cNvSpPr>
            <a:spLocks noGrp="1"/>
          </p:cNvSpPr>
          <p:nvPr>
            <p:ph idx="1"/>
          </p:nvPr>
        </p:nvSpPr>
        <p:spPr/>
        <p:txBody>
          <a:bodyPr/>
          <a:lstStyle/>
          <a:p>
            <a:r>
              <a:rPr lang="en-US" dirty="0"/>
              <a:t>Operating System : Windows 11</a:t>
            </a:r>
          </a:p>
          <a:p>
            <a:r>
              <a:rPr lang="en-US" dirty="0"/>
              <a:t>Language : Python</a:t>
            </a:r>
          </a:p>
          <a:p>
            <a:r>
              <a:rPr lang="en-US" dirty="0"/>
              <a:t>NLP Libraries</a:t>
            </a:r>
          </a:p>
          <a:p>
            <a:r>
              <a:rPr lang="en-US" dirty="0"/>
              <a:t>Database : MySQL, SQL Workbench</a:t>
            </a:r>
          </a:p>
          <a:p>
            <a:r>
              <a:rPr lang="en-US" dirty="0"/>
              <a:t>IDE : </a:t>
            </a:r>
            <a:r>
              <a:rPr lang="en-US" dirty="0" err="1"/>
              <a:t>VSCode</a:t>
            </a:r>
            <a:endParaRPr lang="en-US" dirty="0"/>
          </a:p>
          <a:p>
            <a:r>
              <a:rPr lang="en-US" dirty="0"/>
              <a:t>Dependencies : pip</a:t>
            </a:r>
          </a:p>
        </p:txBody>
      </p:sp>
    </p:spTree>
    <p:extLst>
      <p:ext uri="{BB962C8B-B14F-4D97-AF65-F5344CB8AC3E}">
        <p14:creationId xmlns:p14="http://schemas.microsoft.com/office/powerpoint/2010/main" val="25070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Resumes are a critical part of the job application process. </a:t>
            </a:r>
          </a:p>
          <a:p>
            <a:endParaRPr lang="en-US" dirty="0"/>
          </a:p>
          <a:p>
            <a:r>
              <a:rPr lang="en-US" dirty="0"/>
              <a:t>They are used by employers to asses a candidate’s skills experience and qualifications for a job.</a:t>
            </a:r>
          </a:p>
          <a:p>
            <a:endParaRPr lang="en-US" dirty="0"/>
          </a:p>
          <a:p>
            <a:r>
              <a:rPr lang="en-US" dirty="0"/>
              <a:t>Making a good resume acts as an important deciding factor which determines whether a candidate gets selected or not.</a:t>
            </a:r>
          </a:p>
        </p:txBody>
      </p:sp>
    </p:spTree>
    <p:extLst>
      <p:ext uri="{BB962C8B-B14F-4D97-AF65-F5344CB8AC3E}">
        <p14:creationId xmlns:p14="http://schemas.microsoft.com/office/powerpoint/2010/main" val="176385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157"/>
            <a:ext cx="10515600" cy="1325563"/>
          </a:xfrm>
        </p:spPr>
        <p:txBody>
          <a:bodyPr/>
          <a:lstStyle/>
          <a:p>
            <a:r>
              <a:rPr lang="en-US" dirty="0"/>
              <a:t>References</a:t>
            </a:r>
          </a:p>
        </p:txBody>
      </p:sp>
      <p:sp>
        <p:nvSpPr>
          <p:cNvPr id="3" name="Content Placeholder 2"/>
          <p:cNvSpPr>
            <a:spLocks noGrp="1"/>
          </p:cNvSpPr>
          <p:nvPr>
            <p:ph idx="1"/>
          </p:nvPr>
        </p:nvSpPr>
        <p:spPr>
          <a:xfrm>
            <a:off x="838200" y="1191708"/>
            <a:ext cx="10515600" cy="5415280"/>
          </a:xfrm>
        </p:spPr>
        <p:txBody>
          <a:bodyPr>
            <a:normAutofit fontScale="92500" lnSpcReduction="10000"/>
          </a:bodyPr>
          <a:lstStyle/>
          <a:p>
            <a:pPr marL="0" indent="0">
              <a:buNone/>
            </a:pPr>
            <a:r>
              <a:rPr lang="en-US" dirty="0"/>
              <a:t>[1] P. Swami and V. Pratap, "Resume Classifier and Summarizer," 2022 International Conference on Machine Learning, Big Data, Cloud and Parallel Computing (COM-IT-CON), Faridabad, India, 2022, pp. 220-224, </a:t>
            </a:r>
            <a:r>
              <a:rPr lang="en-US" dirty="0" err="1"/>
              <a:t>doi</a:t>
            </a:r>
            <a:r>
              <a:rPr lang="en-US" dirty="0"/>
              <a:t>: 10.1109/COM-IT-CON54601.2022.9850527.</a:t>
            </a:r>
          </a:p>
          <a:p>
            <a:pPr marL="0" indent="0">
              <a:buNone/>
            </a:pPr>
            <a:endParaRPr lang="en-US" dirty="0"/>
          </a:p>
          <a:p>
            <a:pPr marL="0" indent="0">
              <a:buNone/>
            </a:pPr>
            <a:r>
              <a:rPr lang="en-US" dirty="0"/>
              <a:t>[2]</a:t>
            </a:r>
            <a:r>
              <a:rPr lang="en-IN" b="0" i="0" dirty="0">
                <a:solidFill>
                  <a:srgbClr val="333333"/>
                </a:solidFill>
                <a:effectLst/>
                <a:latin typeface="-apple-system"/>
              </a:rPr>
              <a:t> Bharadwaj, R., Mahajan, D., </a:t>
            </a:r>
            <a:r>
              <a:rPr lang="en-IN" b="0" i="0" dirty="0" err="1">
                <a:solidFill>
                  <a:srgbClr val="333333"/>
                </a:solidFill>
                <a:effectLst/>
                <a:latin typeface="-apple-system"/>
              </a:rPr>
              <a:t>Bharsakle</a:t>
            </a:r>
            <a:r>
              <a:rPr lang="en-IN" b="0" i="0" dirty="0">
                <a:solidFill>
                  <a:srgbClr val="333333"/>
                </a:solidFill>
                <a:effectLst/>
                <a:latin typeface="-apple-system"/>
              </a:rPr>
              <a:t>, M., </a:t>
            </a:r>
            <a:r>
              <a:rPr lang="en-IN" b="0" i="0" dirty="0" err="1">
                <a:solidFill>
                  <a:srgbClr val="333333"/>
                </a:solidFill>
                <a:effectLst/>
                <a:latin typeface="-apple-system"/>
              </a:rPr>
              <a:t>Meshram</a:t>
            </a:r>
            <a:r>
              <a:rPr lang="en-IN" b="0" i="0" dirty="0">
                <a:solidFill>
                  <a:srgbClr val="333333"/>
                </a:solidFill>
                <a:effectLst/>
                <a:latin typeface="-apple-system"/>
              </a:rPr>
              <a:t>, K., Pujari, H. (2023). Resume Analysis Using NLP. In: Suma, V., Lorenz, P., Baig, Z. (eds) Inventive Systems and Control. Lecture Notes in Networks and Systems, vol 672. Springer, Singapore. </a:t>
            </a:r>
            <a:r>
              <a:rPr lang="en-IN" b="0" i="0" dirty="0">
                <a:solidFill>
                  <a:srgbClr val="333333"/>
                </a:solidFill>
                <a:effectLst/>
                <a:latin typeface="-apple-system"/>
                <a:hlinkClick r:id="rId2"/>
              </a:rPr>
              <a:t>https://doi.org/10.1007/978-981-99-1624-5_40</a:t>
            </a:r>
            <a:endParaRPr lang="en-IN" b="0" i="0" dirty="0">
              <a:solidFill>
                <a:srgbClr val="333333"/>
              </a:solidFill>
              <a:effectLst/>
              <a:latin typeface="-apple-system"/>
            </a:endParaRPr>
          </a:p>
          <a:p>
            <a:pPr marL="0" indent="0">
              <a:buNone/>
            </a:pPr>
            <a:endParaRPr lang="en-IN" b="0" i="0" dirty="0">
              <a:solidFill>
                <a:srgbClr val="333333"/>
              </a:solidFill>
              <a:effectLst/>
              <a:latin typeface="-apple-system"/>
            </a:endParaRPr>
          </a:p>
          <a:p>
            <a:pPr marL="0" indent="0">
              <a:buNone/>
            </a:pPr>
            <a:r>
              <a:rPr lang="en-US" dirty="0"/>
              <a:t>[3] </a:t>
            </a:r>
            <a:r>
              <a:rPr lang="en-IN" b="0" i="0" dirty="0">
                <a:solidFill>
                  <a:srgbClr val="333333"/>
                </a:solidFill>
                <a:effectLst/>
                <a:latin typeface="-apple-system"/>
              </a:rPr>
              <a:t>Arora, P., </a:t>
            </a:r>
            <a:r>
              <a:rPr lang="en-IN" b="0" i="0" dirty="0" err="1">
                <a:solidFill>
                  <a:srgbClr val="333333"/>
                </a:solidFill>
                <a:effectLst/>
                <a:latin typeface="-apple-system"/>
              </a:rPr>
              <a:t>Virmani</a:t>
            </a:r>
            <a:r>
              <a:rPr lang="en-IN" b="0" i="0" dirty="0">
                <a:solidFill>
                  <a:srgbClr val="333333"/>
                </a:solidFill>
                <a:effectLst/>
                <a:latin typeface="-apple-system"/>
              </a:rPr>
              <a:t>, D., Jain, A., Vats, A. (2021). “RESUME SELECTOR” Using </a:t>
            </a:r>
            <a:r>
              <a:rPr lang="en-IN" b="0" i="0" dirty="0" err="1">
                <a:solidFill>
                  <a:srgbClr val="333333"/>
                </a:solidFill>
                <a:effectLst/>
                <a:latin typeface="-apple-system"/>
              </a:rPr>
              <a:t>Pyspark</a:t>
            </a:r>
            <a:r>
              <a:rPr lang="en-IN" b="0" i="0" dirty="0">
                <a:solidFill>
                  <a:srgbClr val="333333"/>
                </a:solidFill>
                <a:effectLst/>
                <a:latin typeface="-apple-system"/>
              </a:rPr>
              <a:t> and Hadoop. In: Pandey, V.C., Pandey, P.M., Garg, S.K. (eds) Advances in Electromechanical Technologies. Lecture Notes in Mechanical Engineering. Springer, Singapore. </a:t>
            </a:r>
            <a:r>
              <a:rPr lang="en-IN" b="0" i="0" dirty="0">
                <a:solidFill>
                  <a:srgbClr val="333333"/>
                </a:solidFill>
                <a:effectLst/>
                <a:latin typeface="-apple-system"/>
                <a:hlinkClick r:id="rId3"/>
              </a:rPr>
              <a:t>https://doi.org/10.1007/978-981-15-5463-6_52</a:t>
            </a:r>
            <a:endParaRPr lang="en-IN" b="0" i="0" dirty="0">
              <a:solidFill>
                <a:srgbClr val="333333"/>
              </a:solidFill>
              <a:effectLst/>
              <a:latin typeface="-apple-system"/>
            </a:endParaRPr>
          </a:p>
          <a:p>
            <a:pPr marL="0" indent="0">
              <a:buNone/>
            </a:pPr>
            <a:endParaRPr lang="en-US" dirty="0"/>
          </a:p>
        </p:txBody>
      </p:sp>
    </p:spTree>
    <p:extLst>
      <p:ext uri="{BB962C8B-B14F-4D97-AF65-F5344CB8AC3E}">
        <p14:creationId xmlns:p14="http://schemas.microsoft.com/office/powerpoint/2010/main" val="3356377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157"/>
            <a:ext cx="10515600" cy="1325563"/>
          </a:xfrm>
        </p:spPr>
        <p:txBody>
          <a:bodyPr/>
          <a:lstStyle/>
          <a:p>
            <a:r>
              <a:rPr lang="en-US" dirty="0"/>
              <a:t>References</a:t>
            </a:r>
          </a:p>
        </p:txBody>
      </p:sp>
      <p:sp>
        <p:nvSpPr>
          <p:cNvPr id="3" name="Content Placeholder 2"/>
          <p:cNvSpPr>
            <a:spLocks noGrp="1"/>
          </p:cNvSpPr>
          <p:nvPr>
            <p:ph idx="1"/>
          </p:nvPr>
        </p:nvSpPr>
        <p:spPr>
          <a:xfrm>
            <a:off x="721659" y="1702696"/>
            <a:ext cx="10515600" cy="5415280"/>
          </a:xfrm>
        </p:spPr>
        <p:txBody>
          <a:bodyPr>
            <a:normAutofit/>
          </a:bodyPr>
          <a:lstStyle/>
          <a:p>
            <a:pPr marL="0" indent="0">
              <a:buNone/>
            </a:pPr>
            <a:r>
              <a:rPr lang="en-US" sz="2600" dirty="0"/>
              <a:t>[4] </a:t>
            </a:r>
            <a:r>
              <a:rPr lang="en-IN" sz="2600" b="0" i="0" dirty="0">
                <a:solidFill>
                  <a:srgbClr val="333333"/>
                </a:solidFill>
                <a:effectLst/>
                <a:latin typeface="HelveticaNeue Regular"/>
              </a:rPr>
              <a:t>A. Sharma, S. Singhal and D. </a:t>
            </a:r>
            <a:r>
              <a:rPr lang="en-IN" sz="2600" b="0" i="0" dirty="0" err="1">
                <a:solidFill>
                  <a:srgbClr val="333333"/>
                </a:solidFill>
                <a:effectLst/>
                <a:latin typeface="HelveticaNeue Regular"/>
              </a:rPr>
              <a:t>Ajudia</a:t>
            </a:r>
            <a:r>
              <a:rPr lang="en-IN" sz="2600" b="0" i="0" dirty="0">
                <a:solidFill>
                  <a:srgbClr val="333333"/>
                </a:solidFill>
                <a:effectLst/>
                <a:latin typeface="HelveticaNeue Regular"/>
              </a:rPr>
              <a:t>, "Intelligent Recruitment System Using NLP," </a:t>
            </a:r>
            <a:r>
              <a:rPr lang="en-IN" sz="2600" b="0" i="1" dirty="0">
                <a:solidFill>
                  <a:srgbClr val="333333"/>
                </a:solidFill>
                <a:effectLst/>
                <a:latin typeface="HelveticaNeue Regular"/>
              </a:rPr>
              <a:t>2021 International Conference on Artificial Intelligence and Machine Vision (AIMV)</a:t>
            </a:r>
            <a:r>
              <a:rPr lang="en-IN" sz="2600" b="0" i="0" dirty="0">
                <a:solidFill>
                  <a:srgbClr val="333333"/>
                </a:solidFill>
                <a:effectLst/>
                <a:latin typeface="HelveticaNeue Regular"/>
              </a:rPr>
              <a:t>, Gandhinagar, India, 2021, pp. 1-5, </a:t>
            </a:r>
            <a:r>
              <a:rPr lang="en-IN" sz="2600" b="0" i="0" dirty="0" err="1">
                <a:solidFill>
                  <a:srgbClr val="333333"/>
                </a:solidFill>
                <a:effectLst/>
                <a:latin typeface="HelveticaNeue Regular"/>
              </a:rPr>
              <a:t>doi</a:t>
            </a:r>
            <a:r>
              <a:rPr lang="en-IN" sz="2600" b="0" i="0" dirty="0">
                <a:solidFill>
                  <a:srgbClr val="333333"/>
                </a:solidFill>
                <a:effectLst/>
                <a:latin typeface="HelveticaNeue Regular"/>
              </a:rPr>
              <a:t>: 10.1109/AIMV53313.2021.9670958</a:t>
            </a:r>
          </a:p>
          <a:p>
            <a:pPr marL="0" indent="0">
              <a:buNone/>
            </a:pPr>
            <a:endParaRPr lang="en-IN" sz="2600" b="0" i="0" dirty="0">
              <a:solidFill>
                <a:srgbClr val="333333"/>
              </a:solidFill>
              <a:effectLst/>
              <a:latin typeface="HelveticaNeue Regular"/>
            </a:endParaRPr>
          </a:p>
          <a:p>
            <a:pPr marL="0" indent="0">
              <a:buNone/>
            </a:pPr>
            <a:r>
              <a:rPr lang="en-US" sz="2600" dirty="0"/>
              <a:t>[5] R. Shaikh, N. </a:t>
            </a:r>
            <a:r>
              <a:rPr lang="en-US" sz="2600" dirty="0" err="1"/>
              <a:t>Phulkar</a:t>
            </a:r>
            <a:r>
              <a:rPr lang="en-US" sz="2600" dirty="0"/>
              <a:t>, H. </a:t>
            </a:r>
            <a:r>
              <a:rPr lang="en-US" sz="2600" dirty="0" err="1"/>
              <a:t>Bhute</a:t>
            </a:r>
            <a:r>
              <a:rPr lang="en-US" sz="2600" dirty="0"/>
              <a:t>, S. K. Shaikh and P. </a:t>
            </a:r>
            <a:r>
              <a:rPr lang="en-US" sz="2600" dirty="0" err="1"/>
              <a:t>Bhapkar</a:t>
            </a:r>
            <a:r>
              <a:rPr lang="en-US" sz="2600" dirty="0"/>
              <a:t>, "An Intelligent framework for E-Recruitment System Based on Text Categorization and Semantic Analysis," 2021 Third International Conference on Inventive Research in Computing Applications (ICIRCA), Coimbatore, India, 2021, pp. 1076-1080, </a:t>
            </a:r>
            <a:r>
              <a:rPr lang="en-US" sz="2600" dirty="0" err="1"/>
              <a:t>doi</a:t>
            </a:r>
            <a:r>
              <a:rPr lang="en-US" sz="2600" dirty="0"/>
              <a:t>: 10.1109/ICIRCA51532.2021.9544102.</a:t>
            </a:r>
          </a:p>
          <a:p>
            <a:pPr marL="0" indent="0">
              <a:buNone/>
            </a:pPr>
            <a:endParaRPr lang="en-US" dirty="0"/>
          </a:p>
        </p:txBody>
      </p:sp>
    </p:spTree>
    <p:extLst>
      <p:ext uri="{BB962C8B-B14F-4D97-AF65-F5344CB8AC3E}">
        <p14:creationId xmlns:p14="http://schemas.microsoft.com/office/powerpoint/2010/main" val="3502919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157"/>
            <a:ext cx="10515600" cy="1325563"/>
          </a:xfrm>
        </p:spPr>
        <p:txBody>
          <a:bodyPr/>
          <a:lstStyle/>
          <a:p>
            <a:r>
              <a:rPr lang="en-US" dirty="0"/>
              <a:t>References</a:t>
            </a:r>
          </a:p>
        </p:txBody>
      </p:sp>
      <p:sp>
        <p:nvSpPr>
          <p:cNvPr id="3" name="Content Placeholder 2"/>
          <p:cNvSpPr>
            <a:spLocks noGrp="1"/>
          </p:cNvSpPr>
          <p:nvPr>
            <p:ph idx="1"/>
          </p:nvPr>
        </p:nvSpPr>
        <p:spPr>
          <a:xfrm>
            <a:off x="766482" y="1236531"/>
            <a:ext cx="10515600" cy="5415280"/>
          </a:xfrm>
        </p:spPr>
        <p:txBody>
          <a:bodyPr>
            <a:normAutofit fontScale="92500" lnSpcReduction="10000"/>
          </a:bodyPr>
          <a:lstStyle/>
          <a:p>
            <a:pPr marL="0" indent="0">
              <a:buNone/>
            </a:pPr>
            <a:r>
              <a:rPr lang="en-US" dirty="0"/>
              <a:t>[6] S. Bharadwaj, R. Varun, P. S., M. Nikhil and G. C. Babu, "Resume Screening using NLP and LSTM," 2022 International Conference on Inventive Computation Technologies (ICICT), Nepal, 2022, pp. 238-241, </a:t>
            </a:r>
            <a:r>
              <a:rPr lang="en-US" dirty="0" err="1"/>
              <a:t>doi</a:t>
            </a:r>
            <a:r>
              <a:rPr lang="en-US" dirty="0"/>
              <a:t>: 10.1109/ICICT54344.2022.9850889.</a:t>
            </a:r>
          </a:p>
          <a:p>
            <a:pPr marL="0" indent="0">
              <a:buNone/>
            </a:pPr>
            <a:endParaRPr lang="en-US" dirty="0"/>
          </a:p>
          <a:p>
            <a:pPr marL="0" indent="0">
              <a:buNone/>
            </a:pPr>
            <a:r>
              <a:rPr lang="en-US" dirty="0"/>
              <a:t>[7] B. </a:t>
            </a:r>
            <a:r>
              <a:rPr lang="en-US" dirty="0" err="1"/>
              <a:t>Gunaseelan</a:t>
            </a:r>
            <a:r>
              <a:rPr lang="en-US" dirty="0"/>
              <a:t>, S. Mandal and V. Rajagopalan, "Automatic Extraction of Segments from Resumes using Machine Learning," 2020 IEEE 17th India Council International Conference (INDICON), New Delhi, India, 2020, pp. 1-6, </a:t>
            </a:r>
            <a:r>
              <a:rPr lang="en-US" dirty="0" err="1"/>
              <a:t>doi</a:t>
            </a:r>
            <a:r>
              <a:rPr lang="en-US" dirty="0"/>
              <a:t>: 10.1109/INDICON49873.2020.9342596.</a:t>
            </a:r>
          </a:p>
          <a:p>
            <a:pPr marL="0" indent="0">
              <a:buNone/>
            </a:pPr>
            <a:endParaRPr lang="en-US" dirty="0"/>
          </a:p>
          <a:p>
            <a:pPr marL="0" indent="0">
              <a:buNone/>
            </a:pPr>
            <a:r>
              <a:rPr lang="en-US" dirty="0"/>
              <a:t>[8] B. </a:t>
            </a:r>
            <a:r>
              <a:rPr lang="en-US" dirty="0" err="1"/>
              <a:t>Surendiran</a:t>
            </a:r>
            <a:r>
              <a:rPr lang="en-US" dirty="0"/>
              <a:t>, T. </a:t>
            </a:r>
            <a:r>
              <a:rPr lang="en-US" dirty="0" err="1"/>
              <a:t>Paturu</a:t>
            </a:r>
            <a:r>
              <a:rPr lang="en-US" dirty="0"/>
              <a:t>, H. V. </a:t>
            </a:r>
            <a:r>
              <a:rPr lang="en-US" dirty="0" err="1"/>
              <a:t>Chirumamilla</a:t>
            </a:r>
            <a:r>
              <a:rPr lang="en-US" dirty="0"/>
              <a:t> and M. N. R. Reddy, "Resume Classification Using ML Techniques," 2023 International Conference on Signal Processing, Computation, Electronics, Power and Telecommunication (</a:t>
            </a:r>
            <a:r>
              <a:rPr lang="en-US" dirty="0" err="1"/>
              <a:t>IConSCEPT</a:t>
            </a:r>
            <a:r>
              <a:rPr lang="en-US" dirty="0"/>
              <a:t>), Karaikal, India, 2023, pp. 1-5, </a:t>
            </a:r>
            <a:r>
              <a:rPr lang="en-US" dirty="0" err="1"/>
              <a:t>doi</a:t>
            </a:r>
            <a:r>
              <a:rPr lang="en-US" dirty="0"/>
              <a:t>: 10.1109/IConSCEPT57958.2023.10169907.</a:t>
            </a:r>
          </a:p>
          <a:p>
            <a:pPr marL="0" indent="0">
              <a:buNone/>
            </a:pPr>
            <a:endParaRPr lang="en-US" dirty="0"/>
          </a:p>
        </p:txBody>
      </p:sp>
    </p:spTree>
    <p:extLst>
      <p:ext uri="{BB962C8B-B14F-4D97-AF65-F5344CB8AC3E}">
        <p14:creationId xmlns:p14="http://schemas.microsoft.com/office/powerpoint/2010/main" val="311567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r>
              <a:rPr lang="en-US" dirty="0"/>
              <a:t>Our main goal is to make a website that parses the resumes and helps employees by giving them tips to improve their resume.</a:t>
            </a:r>
          </a:p>
          <a:p>
            <a:endParaRPr lang="en-US" dirty="0"/>
          </a:p>
          <a:p>
            <a:r>
              <a:rPr lang="en-US" dirty="0"/>
              <a:t>This is where NLP can help.</a:t>
            </a:r>
          </a:p>
          <a:p>
            <a:pPr marL="0" indent="0">
              <a:buNone/>
            </a:pPr>
            <a:endParaRPr lang="en-US" dirty="0"/>
          </a:p>
          <a:p>
            <a:r>
              <a:rPr lang="en-US" dirty="0"/>
              <a:t>NLP can be used to extract information from resumes, such as skills, experience and education and to identify keywords that are relevant to a particular job opening.</a:t>
            </a:r>
          </a:p>
          <a:p>
            <a:endParaRPr lang="en-US" dirty="0"/>
          </a:p>
        </p:txBody>
      </p:sp>
    </p:spTree>
    <p:extLst>
      <p:ext uri="{BB962C8B-B14F-4D97-AF65-F5344CB8AC3E}">
        <p14:creationId xmlns:p14="http://schemas.microsoft.com/office/powerpoint/2010/main" val="20760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pPr algn="ctr"/>
            <a:r>
              <a:rPr lang="en-US" dirty="0"/>
              <a:t>Literature Survey</a:t>
            </a:r>
          </a:p>
        </p:txBody>
      </p:sp>
    </p:spTree>
    <p:extLst>
      <p:ext uri="{BB962C8B-B14F-4D97-AF65-F5344CB8AC3E}">
        <p14:creationId xmlns:p14="http://schemas.microsoft.com/office/powerpoint/2010/main" val="3529411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9804B443-78EB-D01A-F1A8-CC804A008CF7}"/>
              </a:ext>
            </a:extLst>
          </p:cNvPr>
          <p:cNvGraphicFramePr>
            <a:graphicFrameLocks noGrp="1"/>
          </p:cNvGraphicFramePr>
          <p:nvPr>
            <p:extLst>
              <p:ext uri="{D42A27DB-BD31-4B8C-83A1-F6EECF244321}">
                <p14:modId xmlns:p14="http://schemas.microsoft.com/office/powerpoint/2010/main" val="3299825039"/>
              </p:ext>
            </p:extLst>
          </p:nvPr>
        </p:nvGraphicFramePr>
        <p:xfrm>
          <a:off x="0" y="1"/>
          <a:ext cx="12192000" cy="6864152"/>
        </p:xfrm>
        <a:graphic>
          <a:graphicData uri="http://schemas.openxmlformats.org/drawingml/2006/table">
            <a:tbl>
              <a:tblPr firstRow="1" bandRow="1">
                <a:tableStyleId>{F5AB1C69-6EDB-4FF4-983F-18BD219EF322}</a:tableStyleId>
              </a:tblPr>
              <a:tblGrid>
                <a:gridCol w="543339">
                  <a:extLst>
                    <a:ext uri="{9D8B030D-6E8A-4147-A177-3AD203B41FA5}">
                      <a16:colId xmlns:a16="http://schemas.microsoft.com/office/drawing/2014/main" val="3608035087"/>
                    </a:ext>
                  </a:extLst>
                </a:gridCol>
                <a:gridCol w="2279374">
                  <a:extLst>
                    <a:ext uri="{9D8B030D-6E8A-4147-A177-3AD203B41FA5}">
                      <a16:colId xmlns:a16="http://schemas.microsoft.com/office/drawing/2014/main" val="2254087316"/>
                    </a:ext>
                  </a:extLst>
                </a:gridCol>
                <a:gridCol w="1073426">
                  <a:extLst>
                    <a:ext uri="{9D8B030D-6E8A-4147-A177-3AD203B41FA5}">
                      <a16:colId xmlns:a16="http://schemas.microsoft.com/office/drawing/2014/main" val="1511668146"/>
                    </a:ext>
                  </a:extLst>
                </a:gridCol>
                <a:gridCol w="2213113">
                  <a:extLst>
                    <a:ext uri="{9D8B030D-6E8A-4147-A177-3AD203B41FA5}">
                      <a16:colId xmlns:a16="http://schemas.microsoft.com/office/drawing/2014/main" val="711934930"/>
                    </a:ext>
                  </a:extLst>
                </a:gridCol>
                <a:gridCol w="6082748">
                  <a:extLst>
                    <a:ext uri="{9D8B030D-6E8A-4147-A177-3AD203B41FA5}">
                      <a16:colId xmlns:a16="http://schemas.microsoft.com/office/drawing/2014/main" val="3613470153"/>
                    </a:ext>
                  </a:extLst>
                </a:gridCol>
              </a:tblGrid>
              <a:tr h="532727">
                <a:tc>
                  <a:txBody>
                    <a:bodyPr/>
                    <a:lstStyle/>
                    <a:p>
                      <a:r>
                        <a:rPr lang="en-US" dirty="0"/>
                        <a:t>Ref</a:t>
                      </a:r>
                    </a:p>
                    <a:p>
                      <a:r>
                        <a:rPr lang="en-US" dirty="0"/>
                        <a:t>No.</a:t>
                      </a:r>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Name of the</a:t>
                      </a:r>
                    </a:p>
                    <a:p>
                      <a:r>
                        <a:rPr lang="en-US" dirty="0"/>
                        <a:t>Research paper</a:t>
                      </a:r>
                      <a:endParaRPr lang="en-IN" dirty="0"/>
                    </a:p>
                  </a:txBody>
                  <a:tcPr/>
                </a:tc>
                <a:tc>
                  <a:txBody>
                    <a:bodyPr/>
                    <a:lstStyle/>
                    <a:p>
                      <a:r>
                        <a:rPr lang="en-US" dirty="0"/>
                        <a:t>Summary</a:t>
                      </a:r>
                      <a:endParaRPr lang="en-IN" dirty="0"/>
                    </a:p>
                  </a:txBody>
                  <a:tcPr/>
                </a:tc>
                <a:extLst>
                  <a:ext uri="{0D108BD9-81ED-4DB2-BD59-A6C34878D82A}">
                    <a16:rowId xmlns:a16="http://schemas.microsoft.com/office/drawing/2014/main" val="241965456"/>
                  </a:ext>
                </a:extLst>
              </a:tr>
              <a:tr h="1217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a:t>
                      </a:r>
                      <a:endParaRPr lang="en-IN" dirty="0"/>
                    </a:p>
                    <a:p>
                      <a:endParaRPr lang="en-IN" dirty="0"/>
                    </a:p>
                  </a:txBody>
                  <a:tcPr/>
                </a:tc>
                <a:tc>
                  <a:txBody>
                    <a:bodyPr/>
                    <a:lstStyle/>
                    <a:p>
                      <a:r>
                        <a:rPr lang="en-US" dirty="0"/>
                        <a:t>Pratibha S,</a:t>
                      </a:r>
                      <a:r>
                        <a:rPr lang="en-IN" dirty="0"/>
                        <a:t> Vibha Pratap, et.al.</a:t>
                      </a:r>
                      <a:endParaRPr lang="en-US" dirty="0"/>
                    </a:p>
                  </a:txBody>
                  <a:tcPr/>
                </a:tc>
                <a:tc>
                  <a:txBody>
                    <a:bodyPr/>
                    <a:lstStyle/>
                    <a:p>
                      <a:r>
                        <a:rPr lang="en-US" dirty="0"/>
                        <a:t>2022</a:t>
                      </a:r>
                      <a:endParaRPr lang="en-IN" dirty="0"/>
                    </a:p>
                  </a:txBody>
                  <a:tcPr/>
                </a:tc>
                <a:tc>
                  <a:txBody>
                    <a:bodyPr/>
                    <a:lstStyle/>
                    <a:p>
                      <a:r>
                        <a:rPr lang="en-US" dirty="0"/>
                        <a:t>Resume Classifier and Summarizer.</a:t>
                      </a:r>
                      <a:endParaRPr lang="en-IN" dirty="0"/>
                    </a:p>
                  </a:txBody>
                  <a:tcPr/>
                </a:tc>
                <a:tc>
                  <a:txBody>
                    <a:bodyPr/>
                    <a:lstStyle/>
                    <a:p>
                      <a:pPr marL="285750" indent="-285750">
                        <a:buFont typeface="Arial" panose="020B0604020202020204" pitchFamily="34" charset="0"/>
                        <a:buChar char="•"/>
                      </a:pPr>
                      <a:r>
                        <a:rPr lang="en-US" dirty="0"/>
                        <a:t>Advanced machine learning technologies such as logistic regression and Support Vector machine learning are used.</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This project predicts the category of the resume and provides the summarized version of the resume.</a:t>
                      </a:r>
                      <a:endParaRPr lang="en-IN" dirty="0"/>
                    </a:p>
                  </a:txBody>
                  <a:tcPr/>
                </a:tc>
                <a:extLst>
                  <a:ext uri="{0D108BD9-81ED-4DB2-BD59-A6C34878D82A}">
                    <a16:rowId xmlns:a16="http://schemas.microsoft.com/office/drawing/2014/main" val="1779248557"/>
                  </a:ext>
                </a:extLst>
              </a:tr>
              <a:tr h="1674285">
                <a:tc>
                  <a:txBody>
                    <a:bodyPr/>
                    <a:lstStyle/>
                    <a:p>
                      <a:r>
                        <a:rPr lang="en-US" dirty="0"/>
                        <a:t>2. </a:t>
                      </a:r>
                      <a:endParaRPr lang="en-IN" dirty="0"/>
                    </a:p>
                  </a:txBody>
                  <a:tcPr/>
                </a:tc>
                <a:tc>
                  <a:txBody>
                    <a:bodyPr/>
                    <a:lstStyle/>
                    <a:p>
                      <a:r>
                        <a:rPr lang="en-US" dirty="0"/>
                        <a:t>R. Bharadwaj, D. Mahajan, et.al.</a:t>
                      </a:r>
                      <a:endParaRPr lang="en-IN" dirty="0"/>
                    </a:p>
                  </a:txBody>
                  <a:tcPr/>
                </a:tc>
                <a:tc>
                  <a:txBody>
                    <a:bodyPr/>
                    <a:lstStyle/>
                    <a:p>
                      <a:r>
                        <a:rPr lang="en-US" dirty="0"/>
                        <a:t>2023</a:t>
                      </a:r>
                      <a:endParaRPr lang="en-IN" dirty="0"/>
                    </a:p>
                  </a:txBody>
                  <a:tcPr/>
                </a:tc>
                <a:tc>
                  <a:txBody>
                    <a:bodyPr/>
                    <a:lstStyle/>
                    <a:p>
                      <a:r>
                        <a:rPr lang="en-US" dirty="0"/>
                        <a:t>Resume Analysis using NLP. </a:t>
                      </a:r>
                      <a:endParaRPr lang="en-IN" dirty="0"/>
                    </a:p>
                  </a:txBody>
                  <a:tcPr/>
                </a:tc>
                <a:tc>
                  <a:txBody>
                    <a:bodyPr/>
                    <a:lstStyle/>
                    <a:p>
                      <a:pPr marL="285750" indent="-285750">
                        <a:buFont typeface="Arial" panose="020B0604020202020204" pitchFamily="34" charset="0"/>
                        <a:buChar char="•"/>
                      </a:pPr>
                      <a:r>
                        <a:rPr lang="en-US" dirty="0"/>
                        <a:t>NLP , an advanced technology, has been used.</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Useful information is extracted from the resume and validation is done, whether or not it is inline with the company requirements.</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Resume ranking is also performed by using Resume score.</a:t>
                      </a:r>
                    </a:p>
                  </a:txBody>
                  <a:tcPr/>
                </a:tc>
                <a:extLst>
                  <a:ext uri="{0D108BD9-81ED-4DB2-BD59-A6C34878D82A}">
                    <a16:rowId xmlns:a16="http://schemas.microsoft.com/office/drawing/2014/main" val="1381333498"/>
                  </a:ext>
                </a:extLst>
              </a:tr>
              <a:tr h="1445973">
                <a:tc>
                  <a:txBody>
                    <a:bodyPr/>
                    <a:lstStyle/>
                    <a:p>
                      <a:r>
                        <a:rPr lang="en-US" dirty="0"/>
                        <a:t>3. </a:t>
                      </a:r>
                      <a:endParaRPr lang="en-IN" dirty="0"/>
                    </a:p>
                  </a:txBody>
                  <a:tcPr/>
                </a:tc>
                <a:tc>
                  <a:txBody>
                    <a:bodyPr/>
                    <a:lstStyle/>
                    <a:p>
                      <a:r>
                        <a:rPr lang="en-US" dirty="0"/>
                        <a:t>Preeti A. , Deepali </a:t>
                      </a:r>
                      <a:r>
                        <a:rPr lang="en-US" dirty="0" err="1"/>
                        <a:t>Virmani</a:t>
                      </a:r>
                      <a:r>
                        <a:rPr lang="en-US" dirty="0"/>
                        <a:t>, et.al.</a:t>
                      </a:r>
                      <a:endParaRPr lang="en-IN" dirty="0"/>
                    </a:p>
                  </a:txBody>
                  <a:tcPr/>
                </a:tc>
                <a:tc>
                  <a:txBody>
                    <a:bodyPr/>
                    <a:lstStyle/>
                    <a:p>
                      <a:r>
                        <a:rPr lang="en-US" dirty="0"/>
                        <a:t>2020</a:t>
                      </a:r>
                      <a:endParaRPr lang="en-IN" dirty="0"/>
                    </a:p>
                  </a:txBody>
                  <a:tcPr/>
                </a:tc>
                <a:tc>
                  <a:txBody>
                    <a:bodyPr/>
                    <a:lstStyle/>
                    <a:p>
                      <a:r>
                        <a:rPr lang="en-US" dirty="0"/>
                        <a:t>Resume Selector.</a:t>
                      </a:r>
                      <a:endParaRPr lang="en-IN" dirty="0"/>
                    </a:p>
                  </a:txBody>
                  <a:tcPr/>
                </a:tc>
                <a:tc>
                  <a:txBody>
                    <a:bodyPr/>
                    <a:lstStyle/>
                    <a:p>
                      <a:pPr marL="285750" indent="-285750">
                        <a:buFont typeface="Arial" panose="020B0604020202020204" pitchFamily="34" charset="0"/>
                        <a:buChar char="•"/>
                      </a:pPr>
                      <a:r>
                        <a:rPr lang="en-US" dirty="0"/>
                        <a:t>Advanced technologies such as </a:t>
                      </a:r>
                      <a:r>
                        <a:rPr lang="en-US" dirty="0" err="1"/>
                        <a:t>PySpark</a:t>
                      </a:r>
                      <a:r>
                        <a:rPr lang="en-US" dirty="0"/>
                        <a:t> and Hadoop have been used in this project.</a:t>
                      </a:r>
                    </a:p>
                    <a:p>
                      <a:pPr marL="0" indent="0">
                        <a:buFont typeface="Arial" panose="020B0604020202020204" pitchFamily="34" charset="0"/>
                        <a:buNone/>
                      </a:pPr>
                      <a:endParaRPr lang="en-US" dirty="0"/>
                    </a:p>
                    <a:p>
                      <a:pPr marL="285750" indent="-285750">
                        <a:buFont typeface="Arial" panose="020B0604020202020204" pitchFamily="34" charset="0"/>
                        <a:buChar char="•"/>
                      </a:pPr>
                      <a:r>
                        <a:rPr lang="en-US" dirty="0"/>
                        <a:t>Hadoop is used to store terabytes of data and </a:t>
                      </a:r>
                      <a:r>
                        <a:rPr lang="en-US" dirty="0" err="1"/>
                        <a:t>Pyspark</a:t>
                      </a:r>
                      <a:r>
                        <a:rPr lang="en-US" dirty="0"/>
                        <a:t> is used to process those resumes parallelly in a distributed environment.</a:t>
                      </a:r>
                      <a:endParaRPr lang="en-IN" dirty="0"/>
                    </a:p>
                  </a:txBody>
                  <a:tcPr/>
                </a:tc>
                <a:extLst>
                  <a:ext uri="{0D108BD9-81ED-4DB2-BD59-A6C34878D82A}">
                    <a16:rowId xmlns:a16="http://schemas.microsoft.com/office/drawing/2014/main" val="2375246242"/>
                  </a:ext>
                </a:extLst>
              </a:tr>
              <a:tr h="1011992">
                <a:tc>
                  <a:txBody>
                    <a:bodyPr/>
                    <a:lstStyle/>
                    <a:p>
                      <a:r>
                        <a:rPr lang="en-US" dirty="0"/>
                        <a:t>4.</a:t>
                      </a:r>
                      <a:endParaRPr lang="en-IN" dirty="0"/>
                    </a:p>
                  </a:txBody>
                  <a:tcPr/>
                </a:tc>
                <a:tc>
                  <a:txBody>
                    <a:bodyPr/>
                    <a:lstStyle/>
                    <a:p>
                      <a:r>
                        <a:rPr lang="en-US" dirty="0" err="1"/>
                        <a:t>Smiti</a:t>
                      </a:r>
                      <a:r>
                        <a:rPr lang="en-US" dirty="0"/>
                        <a:t> Singhal, Dhara </a:t>
                      </a:r>
                      <a:r>
                        <a:rPr lang="en-US" dirty="0" err="1"/>
                        <a:t>Ajhudia</a:t>
                      </a:r>
                      <a:r>
                        <a:rPr lang="en-US" dirty="0"/>
                        <a:t>, et.al.</a:t>
                      </a:r>
                      <a:endParaRPr lang="en-IN" dirty="0"/>
                    </a:p>
                  </a:txBody>
                  <a:tcPr/>
                </a:tc>
                <a:tc>
                  <a:txBody>
                    <a:bodyPr/>
                    <a:lstStyle/>
                    <a:p>
                      <a:r>
                        <a:rPr lang="en-US" dirty="0"/>
                        <a:t>2022</a:t>
                      </a:r>
                      <a:endParaRPr lang="en-IN" dirty="0"/>
                    </a:p>
                  </a:txBody>
                  <a:tcPr/>
                </a:tc>
                <a:tc>
                  <a:txBody>
                    <a:bodyPr/>
                    <a:lstStyle/>
                    <a:p>
                      <a:r>
                        <a:rPr lang="en-US" dirty="0"/>
                        <a:t>Intelligent Recruitment System using NLP.</a:t>
                      </a:r>
                      <a:endParaRPr lang="en-IN" dirty="0"/>
                    </a:p>
                  </a:txBody>
                  <a:tcPr/>
                </a:tc>
                <a:tc>
                  <a:txBody>
                    <a:bodyPr/>
                    <a:lstStyle/>
                    <a:p>
                      <a:pPr marL="285750" indent="-285750">
                        <a:buFont typeface="Arial" panose="020B0604020202020204" pitchFamily="34" charset="0"/>
                        <a:buChar char="•"/>
                      </a:pPr>
                      <a:r>
                        <a:rPr lang="en-US" dirty="0"/>
                        <a:t>This project extracts data from resumes.</a:t>
                      </a:r>
                    </a:p>
                    <a:p>
                      <a:pPr marL="285750" indent="-285750">
                        <a:buFont typeface="Arial" panose="020B0604020202020204" pitchFamily="34" charset="0"/>
                        <a:buChar char="•"/>
                      </a:pPr>
                      <a:r>
                        <a:rPr lang="en-US" dirty="0"/>
                        <a:t>Performs required analysis on data.</a:t>
                      </a:r>
                    </a:p>
                    <a:p>
                      <a:pPr marL="285750" indent="-285750">
                        <a:buFont typeface="Arial" panose="020B0604020202020204" pitchFamily="34" charset="0"/>
                        <a:buChar char="•"/>
                      </a:pPr>
                      <a:r>
                        <a:rPr lang="en-IN" dirty="0"/>
                        <a:t>Converts this data into useful information for users.</a:t>
                      </a:r>
                    </a:p>
                  </a:txBody>
                  <a:tcPr/>
                </a:tc>
                <a:extLst>
                  <a:ext uri="{0D108BD9-81ED-4DB2-BD59-A6C34878D82A}">
                    <a16:rowId xmlns:a16="http://schemas.microsoft.com/office/drawing/2014/main" val="2489814187"/>
                  </a:ext>
                </a:extLst>
              </a:tr>
            </a:tbl>
          </a:graphicData>
        </a:graphic>
      </p:graphicFrame>
    </p:spTree>
    <p:extLst>
      <p:ext uri="{BB962C8B-B14F-4D97-AF65-F5344CB8AC3E}">
        <p14:creationId xmlns:p14="http://schemas.microsoft.com/office/powerpoint/2010/main" val="119806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FC6DC7-F1CE-3E9E-6898-5092A681607C}"/>
              </a:ext>
            </a:extLst>
          </p:cNvPr>
          <p:cNvGraphicFramePr>
            <a:graphicFrameLocks noGrp="1"/>
          </p:cNvGraphicFramePr>
          <p:nvPr>
            <p:extLst>
              <p:ext uri="{D42A27DB-BD31-4B8C-83A1-F6EECF244321}">
                <p14:modId xmlns:p14="http://schemas.microsoft.com/office/powerpoint/2010/main" val="1497305810"/>
              </p:ext>
            </p:extLst>
          </p:nvPr>
        </p:nvGraphicFramePr>
        <p:xfrm>
          <a:off x="0" y="-6152"/>
          <a:ext cx="12192000" cy="6784800"/>
        </p:xfrm>
        <a:graphic>
          <a:graphicData uri="http://schemas.openxmlformats.org/drawingml/2006/table">
            <a:tbl>
              <a:tblPr firstRow="1" bandRow="1">
                <a:tableStyleId>{F5AB1C69-6EDB-4FF4-983F-18BD219EF322}</a:tableStyleId>
              </a:tblPr>
              <a:tblGrid>
                <a:gridCol w="543339">
                  <a:extLst>
                    <a:ext uri="{9D8B030D-6E8A-4147-A177-3AD203B41FA5}">
                      <a16:colId xmlns:a16="http://schemas.microsoft.com/office/drawing/2014/main" val="1855768769"/>
                    </a:ext>
                  </a:extLst>
                </a:gridCol>
                <a:gridCol w="2279374">
                  <a:extLst>
                    <a:ext uri="{9D8B030D-6E8A-4147-A177-3AD203B41FA5}">
                      <a16:colId xmlns:a16="http://schemas.microsoft.com/office/drawing/2014/main" val="3116620822"/>
                    </a:ext>
                  </a:extLst>
                </a:gridCol>
                <a:gridCol w="1073426">
                  <a:extLst>
                    <a:ext uri="{9D8B030D-6E8A-4147-A177-3AD203B41FA5}">
                      <a16:colId xmlns:a16="http://schemas.microsoft.com/office/drawing/2014/main" val="2694823068"/>
                    </a:ext>
                  </a:extLst>
                </a:gridCol>
                <a:gridCol w="2213113">
                  <a:extLst>
                    <a:ext uri="{9D8B030D-6E8A-4147-A177-3AD203B41FA5}">
                      <a16:colId xmlns:a16="http://schemas.microsoft.com/office/drawing/2014/main" val="1857935415"/>
                    </a:ext>
                  </a:extLst>
                </a:gridCol>
                <a:gridCol w="6082748">
                  <a:extLst>
                    <a:ext uri="{9D8B030D-6E8A-4147-A177-3AD203B41FA5}">
                      <a16:colId xmlns:a16="http://schemas.microsoft.com/office/drawing/2014/main" val="454019108"/>
                    </a:ext>
                  </a:extLst>
                </a:gridCol>
              </a:tblGrid>
              <a:tr h="532727">
                <a:tc>
                  <a:txBody>
                    <a:bodyPr/>
                    <a:lstStyle/>
                    <a:p>
                      <a:r>
                        <a:rPr lang="en-US" dirty="0"/>
                        <a:t>Ref</a:t>
                      </a:r>
                    </a:p>
                    <a:p>
                      <a:r>
                        <a:rPr lang="en-US" dirty="0"/>
                        <a:t>No.</a:t>
                      </a:r>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Name of the</a:t>
                      </a:r>
                    </a:p>
                    <a:p>
                      <a:r>
                        <a:rPr lang="en-US" dirty="0"/>
                        <a:t>Research paper</a:t>
                      </a:r>
                      <a:endParaRPr lang="en-IN" dirty="0"/>
                    </a:p>
                  </a:txBody>
                  <a:tcPr/>
                </a:tc>
                <a:tc>
                  <a:txBody>
                    <a:bodyPr/>
                    <a:lstStyle/>
                    <a:p>
                      <a:r>
                        <a:rPr lang="en-US" dirty="0"/>
                        <a:t>Summary</a:t>
                      </a:r>
                      <a:endParaRPr lang="en-IN" dirty="0"/>
                    </a:p>
                  </a:txBody>
                  <a:tcPr/>
                </a:tc>
                <a:extLst>
                  <a:ext uri="{0D108BD9-81ED-4DB2-BD59-A6C34878D82A}">
                    <a16:rowId xmlns:a16="http://schemas.microsoft.com/office/drawing/2014/main" val="1820384205"/>
                  </a:ext>
                </a:extLst>
              </a:tr>
              <a:tr h="1217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a:t>
                      </a:r>
                      <a:r>
                        <a:rPr lang="en-US"/>
                        <a:t>.</a:t>
                      </a:r>
                      <a:endParaRPr lang="en-IN" dirty="0"/>
                    </a:p>
                    <a:p>
                      <a:endParaRPr lang="en-IN" dirty="0"/>
                    </a:p>
                  </a:txBody>
                  <a:tcPr/>
                </a:tc>
                <a:tc>
                  <a:txBody>
                    <a:bodyPr/>
                    <a:lstStyle/>
                    <a:p>
                      <a:r>
                        <a:rPr lang="en-US" dirty="0"/>
                        <a:t>Nikita </a:t>
                      </a:r>
                      <a:r>
                        <a:rPr lang="en-US" dirty="0" err="1"/>
                        <a:t>Phulkar</a:t>
                      </a:r>
                      <a:r>
                        <a:rPr lang="en-US" dirty="0"/>
                        <a:t>, Harsha </a:t>
                      </a:r>
                      <a:r>
                        <a:rPr lang="en-US" dirty="0" err="1"/>
                        <a:t>Bhute</a:t>
                      </a:r>
                      <a:r>
                        <a:rPr lang="en-US" dirty="0"/>
                        <a:t>, et.al.</a:t>
                      </a:r>
                    </a:p>
                  </a:txBody>
                  <a:tcPr/>
                </a:tc>
                <a:tc>
                  <a:txBody>
                    <a:bodyPr/>
                    <a:lstStyle/>
                    <a:p>
                      <a:r>
                        <a:rPr lang="en-US" dirty="0"/>
                        <a:t>2021</a:t>
                      </a:r>
                      <a:endParaRPr lang="en-IN" dirty="0"/>
                    </a:p>
                  </a:txBody>
                  <a:tcPr/>
                </a:tc>
                <a:tc>
                  <a:txBody>
                    <a:bodyPr/>
                    <a:lstStyle/>
                    <a:p>
                      <a:r>
                        <a:rPr lang="en-US" dirty="0"/>
                        <a:t>A Framework for E-Requirement System based on Text Categorization and Semantic Analysis.</a:t>
                      </a:r>
                      <a:endParaRPr lang="en-IN" dirty="0"/>
                    </a:p>
                  </a:txBody>
                  <a:tcPr/>
                </a:tc>
                <a:tc>
                  <a:txBody>
                    <a:bodyPr/>
                    <a:lstStyle/>
                    <a:p>
                      <a:pPr marL="285750" indent="-285750">
                        <a:buFont typeface="Arial" panose="020B0604020202020204" pitchFamily="34" charset="0"/>
                        <a:buChar char="•"/>
                      </a:pPr>
                      <a:r>
                        <a:rPr lang="en-US" dirty="0"/>
                        <a:t>Using NLP technology an autonomous text classification system has been made that POS tags, tokenizes and lemmatizes the data.</a:t>
                      </a:r>
                    </a:p>
                    <a:p>
                      <a:pPr marL="285750" indent="-285750">
                        <a:buFont typeface="Arial" panose="020B0604020202020204" pitchFamily="34" charset="0"/>
                        <a:buChar char="•"/>
                      </a:pPr>
                      <a:r>
                        <a:rPr lang="en-US" dirty="0"/>
                        <a:t>Phase Matcher has been used to calculate the score of resumes.</a:t>
                      </a:r>
                    </a:p>
                    <a:p>
                      <a:pPr marL="285750" indent="-285750">
                        <a:buFont typeface="Arial" panose="020B0604020202020204" pitchFamily="34" charset="0"/>
                        <a:buChar char="•"/>
                      </a:pPr>
                      <a:r>
                        <a:rPr lang="en-US" dirty="0"/>
                        <a:t>Suggest the lacking skills to users and provides the top resumes to recruiters.</a:t>
                      </a:r>
                      <a:endParaRPr lang="en-IN" dirty="0"/>
                    </a:p>
                  </a:txBody>
                  <a:tcPr/>
                </a:tc>
                <a:extLst>
                  <a:ext uri="{0D108BD9-81ED-4DB2-BD59-A6C34878D82A}">
                    <a16:rowId xmlns:a16="http://schemas.microsoft.com/office/drawing/2014/main" val="3456555514"/>
                  </a:ext>
                </a:extLst>
              </a:tr>
              <a:tr h="1224027">
                <a:tc>
                  <a:txBody>
                    <a:bodyPr/>
                    <a:lstStyle/>
                    <a:p>
                      <a:r>
                        <a:rPr lang="en-US" dirty="0"/>
                        <a:t>6. </a:t>
                      </a:r>
                      <a:endParaRPr lang="en-IN" dirty="0"/>
                    </a:p>
                  </a:txBody>
                  <a:tcPr/>
                </a:tc>
                <a:tc>
                  <a:txBody>
                    <a:bodyPr/>
                    <a:lstStyle/>
                    <a:p>
                      <a:r>
                        <a:rPr lang="en-US" dirty="0"/>
                        <a:t>S. Bharadwaj, </a:t>
                      </a:r>
                      <a:r>
                        <a:rPr lang="en-US" dirty="0" err="1"/>
                        <a:t>Macheria</a:t>
                      </a:r>
                      <a:r>
                        <a:rPr lang="en-US" dirty="0"/>
                        <a:t> Nikhil, et.al.</a:t>
                      </a:r>
                      <a:endParaRPr lang="en-IN" dirty="0"/>
                    </a:p>
                  </a:txBody>
                  <a:tcPr/>
                </a:tc>
                <a:tc>
                  <a:txBody>
                    <a:bodyPr/>
                    <a:lstStyle/>
                    <a:p>
                      <a:r>
                        <a:rPr lang="en-US" dirty="0"/>
                        <a:t>2022</a:t>
                      </a:r>
                      <a:endParaRPr lang="en-IN" dirty="0"/>
                    </a:p>
                  </a:txBody>
                  <a:tcPr/>
                </a:tc>
                <a:tc>
                  <a:txBody>
                    <a:bodyPr/>
                    <a:lstStyle/>
                    <a:p>
                      <a:r>
                        <a:rPr lang="en-US" dirty="0"/>
                        <a:t>Resume Screening using NLP and LSTM </a:t>
                      </a:r>
                      <a:endParaRPr lang="en-IN" dirty="0"/>
                    </a:p>
                  </a:txBody>
                  <a:tcPr/>
                </a:tc>
                <a:tc>
                  <a:txBody>
                    <a:bodyPr/>
                    <a:lstStyle/>
                    <a:p>
                      <a:pPr marL="285750" indent="-285750">
                        <a:buFont typeface="Arial" panose="020B0604020202020204" pitchFamily="34" charset="0"/>
                        <a:buChar char="•"/>
                      </a:pPr>
                      <a:r>
                        <a:rPr lang="en-US" dirty="0"/>
                        <a:t>This project categorizes CVs according to the skills they contain into various job options.</a:t>
                      </a:r>
                    </a:p>
                    <a:p>
                      <a:pPr marL="285750" indent="-285750">
                        <a:buFont typeface="Arial" panose="020B0604020202020204" pitchFamily="34" charset="0"/>
                        <a:buChar char="•"/>
                      </a:pPr>
                      <a:r>
                        <a:rPr lang="en-US" dirty="0"/>
                        <a:t>This project aids job seekers in evaluating what type of positions they are qualified for based on their resume skills.</a:t>
                      </a:r>
                    </a:p>
                  </a:txBody>
                  <a:tcPr/>
                </a:tc>
                <a:extLst>
                  <a:ext uri="{0D108BD9-81ED-4DB2-BD59-A6C34878D82A}">
                    <a16:rowId xmlns:a16="http://schemas.microsoft.com/office/drawing/2014/main" val="1441210814"/>
                  </a:ext>
                </a:extLst>
              </a:tr>
              <a:tr h="1445973">
                <a:tc>
                  <a:txBody>
                    <a:bodyPr/>
                    <a:lstStyle/>
                    <a:p>
                      <a:r>
                        <a:rPr lang="en-US" dirty="0"/>
                        <a:t>7. </a:t>
                      </a:r>
                      <a:endParaRPr lang="en-IN" dirty="0"/>
                    </a:p>
                  </a:txBody>
                  <a:tcPr/>
                </a:tc>
                <a:tc>
                  <a:txBody>
                    <a:bodyPr/>
                    <a:lstStyle/>
                    <a:p>
                      <a:r>
                        <a:rPr lang="en-US" dirty="0"/>
                        <a:t>B </a:t>
                      </a:r>
                      <a:r>
                        <a:rPr lang="en-US" dirty="0" err="1"/>
                        <a:t>Gunaseelan</a:t>
                      </a:r>
                      <a:r>
                        <a:rPr lang="en-US" dirty="0"/>
                        <a:t>, Supriya Mandal, et.al.</a:t>
                      </a:r>
                      <a:endParaRPr lang="en-IN" dirty="0"/>
                    </a:p>
                  </a:txBody>
                  <a:tcPr/>
                </a:tc>
                <a:tc>
                  <a:txBody>
                    <a:bodyPr/>
                    <a:lstStyle/>
                    <a:p>
                      <a:r>
                        <a:rPr lang="en-US" dirty="0"/>
                        <a:t>2021</a:t>
                      </a:r>
                      <a:endParaRPr lang="en-IN" dirty="0"/>
                    </a:p>
                  </a:txBody>
                  <a:tcPr/>
                </a:tc>
                <a:tc>
                  <a:txBody>
                    <a:bodyPr/>
                    <a:lstStyle/>
                    <a:p>
                      <a:r>
                        <a:rPr lang="en-US" dirty="0"/>
                        <a:t>Automatic extraction of segments from Resumes using Machine Learning</a:t>
                      </a:r>
                      <a:endParaRPr lang="en-IN" dirty="0"/>
                    </a:p>
                  </a:txBody>
                  <a:tcPr/>
                </a:tc>
                <a:tc>
                  <a:txBody>
                    <a:bodyPr/>
                    <a:lstStyle/>
                    <a:p>
                      <a:pPr marL="285750" indent="-285750">
                        <a:buFont typeface="Arial" panose="020B0604020202020204" pitchFamily="34" charset="0"/>
                        <a:buChar char="•"/>
                      </a:pPr>
                      <a:r>
                        <a:rPr lang="en-US" dirty="0"/>
                        <a:t>This projects uses multi-level classification technique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project focuses on extracting detailed segment information like skillset, experience and education.</a:t>
                      </a:r>
                    </a:p>
                  </a:txBody>
                  <a:tcPr/>
                </a:tc>
                <a:extLst>
                  <a:ext uri="{0D108BD9-81ED-4DB2-BD59-A6C34878D82A}">
                    <a16:rowId xmlns:a16="http://schemas.microsoft.com/office/drawing/2014/main" val="2100228260"/>
                  </a:ext>
                </a:extLst>
              </a:tr>
              <a:tr h="1011992">
                <a:tc>
                  <a:txBody>
                    <a:bodyPr/>
                    <a:lstStyle/>
                    <a:p>
                      <a:r>
                        <a:rPr lang="en-US" dirty="0"/>
                        <a:t>8.</a:t>
                      </a:r>
                      <a:endParaRPr lang="en-IN" dirty="0"/>
                    </a:p>
                  </a:txBody>
                  <a:tcPr/>
                </a:tc>
                <a:tc>
                  <a:txBody>
                    <a:bodyPr/>
                    <a:lstStyle/>
                    <a:p>
                      <a:r>
                        <a:rPr lang="en-US" dirty="0" err="1"/>
                        <a:t>Tejas</a:t>
                      </a:r>
                      <a:r>
                        <a:rPr lang="en-US" dirty="0"/>
                        <a:t> </a:t>
                      </a:r>
                      <a:r>
                        <a:rPr lang="en-US" dirty="0" err="1"/>
                        <a:t>Pataru</a:t>
                      </a:r>
                      <a:r>
                        <a:rPr lang="en-US" dirty="0"/>
                        <a:t>, Harsha </a:t>
                      </a:r>
                      <a:r>
                        <a:rPr lang="en-US" dirty="0" err="1"/>
                        <a:t>Chirumamilla</a:t>
                      </a:r>
                      <a:r>
                        <a:rPr lang="en-US" dirty="0"/>
                        <a:t>, et.al.</a:t>
                      </a:r>
                      <a:endParaRPr lang="en-IN" dirty="0"/>
                    </a:p>
                  </a:txBody>
                  <a:tcPr/>
                </a:tc>
                <a:tc>
                  <a:txBody>
                    <a:bodyPr/>
                    <a:lstStyle/>
                    <a:p>
                      <a:r>
                        <a:rPr lang="en-US" dirty="0"/>
                        <a:t>2023</a:t>
                      </a:r>
                      <a:endParaRPr lang="en-IN" dirty="0"/>
                    </a:p>
                  </a:txBody>
                  <a:tcPr/>
                </a:tc>
                <a:tc>
                  <a:txBody>
                    <a:bodyPr/>
                    <a:lstStyle/>
                    <a:p>
                      <a:r>
                        <a:rPr lang="en-US" dirty="0"/>
                        <a:t>Resume Classification using ML Techniques</a:t>
                      </a:r>
                      <a:endParaRPr lang="en-IN" dirty="0"/>
                    </a:p>
                  </a:txBody>
                  <a:tcPr/>
                </a:tc>
                <a:tc>
                  <a:txBody>
                    <a:bodyPr/>
                    <a:lstStyle/>
                    <a:p>
                      <a:pPr marL="285750" indent="-285750">
                        <a:buFont typeface="Arial" panose="020B0604020202020204" pitchFamily="34" charset="0"/>
                        <a:buChar char="•"/>
                      </a:pPr>
                      <a:r>
                        <a:rPr lang="en-US" dirty="0"/>
                        <a:t>ML Techniques like Decision Tree, Random Forest, KNN, Support Vector are compared and the one with most accuracy is used. </a:t>
                      </a:r>
                    </a:p>
                    <a:p>
                      <a:pPr marL="285750" indent="-285750">
                        <a:buFont typeface="Arial" panose="020B0604020202020204" pitchFamily="34" charset="0"/>
                        <a:buChar char="•"/>
                      </a:pPr>
                      <a:r>
                        <a:rPr lang="en-US" dirty="0"/>
                        <a:t>This project aims to automatically classify resumes to their corresponding suitable positions </a:t>
                      </a:r>
                    </a:p>
                  </a:txBody>
                  <a:tcPr/>
                </a:tc>
                <a:extLst>
                  <a:ext uri="{0D108BD9-81ED-4DB2-BD59-A6C34878D82A}">
                    <a16:rowId xmlns:a16="http://schemas.microsoft.com/office/drawing/2014/main" val="2509730049"/>
                  </a:ext>
                </a:extLst>
              </a:tr>
            </a:tbl>
          </a:graphicData>
        </a:graphic>
      </p:graphicFrame>
    </p:spTree>
    <p:extLst>
      <p:ext uri="{BB962C8B-B14F-4D97-AF65-F5344CB8AC3E}">
        <p14:creationId xmlns:p14="http://schemas.microsoft.com/office/powerpoint/2010/main" val="179427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STATEMENT </a:t>
            </a:r>
            <a:endParaRPr lang="en-IN" dirty="0"/>
          </a:p>
        </p:txBody>
      </p:sp>
      <p:sp>
        <p:nvSpPr>
          <p:cNvPr id="3" name="Content Placeholder 2"/>
          <p:cNvSpPr>
            <a:spLocks noGrp="1"/>
          </p:cNvSpPr>
          <p:nvPr>
            <p:ph idx="1"/>
          </p:nvPr>
        </p:nvSpPr>
        <p:spPr/>
        <p:txBody>
          <a:bodyPr/>
          <a:lstStyle/>
          <a:p>
            <a:r>
              <a:rPr lang="en-US" dirty="0"/>
              <a:t>Employees often don’t know how  to write resumes that are effective in getting them job interviews. This can be due to a number of factors, such as lack of experience, not knowing what employers are looking for, etc.</a:t>
            </a:r>
          </a:p>
          <a:p>
            <a:pPr marL="0" indent="0">
              <a:buNone/>
            </a:pPr>
            <a:endParaRPr lang="en-US" dirty="0"/>
          </a:p>
          <a:p>
            <a:r>
              <a:rPr lang="en-US" dirty="0"/>
              <a:t>A resume </a:t>
            </a:r>
            <a:r>
              <a:rPr lang="en-US" dirty="0" err="1"/>
              <a:t>analyser</a:t>
            </a:r>
            <a:r>
              <a:rPr lang="en-US" dirty="0"/>
              <a:t> using NLP can help employees to improve their resumes by providing them with feedback on their content and formatting.</a:t>
            </a:r>
          </a:p>
          <a:p>
            <a:endParaRPr lang="en-IN" dirty="0"/>
          </a:p>
        </p:txBody>
      </p:sp>
    </p:spTree>
    <p:extLst>
      <p:ext uri="{BB962C8B-B14F-4D97-AF65-F5344CB8AC3E}">
        <p14:creationId xmlns:p14="http://schemas.microsoft.com/office/powerpoint/2010/main" val="117110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Aim and Objective </a:t>
            </a:r>
          </a:p>
        </p:txBody>
      </p:sp>
      <p:sp>
        <p:nvSpPr>
          <p:cNvPr id="3" name="Content Placeholder 2"/>
          <p:cNvSpPr>
            <a:spLocks noGrp="1"/>
          </p:cNvSpPr>
          <p:nvPr>
            <p:ph idx="1"/>
          </p:nvPr>
        </p:nvSpPr>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main objective of our project is to make a website which parses the resumes of the users/employees extract useful information from their resumes, give the resume a resume score, give the positives and negatives of the resume as well as give personalized recommendations to the users such that they will be able to improve their resumes.</a:t>
            </a:r>
          </a:p>
        </p:txBody>
      </p:sp>
    </p:spTree>
    <p:extLst>
      <p:ext uri="{BB962C8B-B14F-4D97-AF65-F5344CB8AC3E}">
        <p14:creationId xmlns:p14="http://schemas.microsoft.com/office/powerpoint/2010/main" val="164638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1710</TotalTime>
  <Words>1543</Words>
  <Application>Microsoft Office PowerPoint</Application>
  <PresentationFormat>Widescreen</PresentationFormat>
  <Paragraphs>159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-apple-system</vt:lpstr>
      <vt:lpstr>Arial</vt:lpstr>
      <vt:lpstr>Calibri</vt:lpstr>
      <vt:lpstr>Calibri Light</vt:lpstr>
      <vt:lpstr>HelveticaNeue Regular</vt:lpstr>
      <vt:lpstr>Times New Roman</vt:lpstr>
      <vt:lpstr>Office Theme</vt:lpstr>
      <vt:lpstr>“Resume Analyzer using NLP”</vt:lpstr>
      <vt:lpstr>Content</vt:lpstr>
      <vt:lpstr>Introduction</vt:lpstr>
      <vt:lpstr>Abstract</vt:lpstr>
      <vt:lpstr>Literature Survey</vt:lpstr>
      <vt:lpstr>PowerPoint Presentation</vt:lpstr>
      <vt:lpstr>PowerPoint Presentation</vt:lpstr>
      <vt:lpstr>PROBLEM STATEMENT </vt:lpstr>
      <vt:lpstr>Aim and Objective </vt:lpstr>
      <vt:lpstr>Limitations of Existing System</vt:lpstr>
      <vt:lpstr>Proposed System </vt:lpstr>
      <vt:lpstr>Scope of the Project</vt:lpstr>
      <vt:lpstr>Methodology</vt:lpstr>
      <vt:lpstr>PowerPoint Presentation</vt:lpstr>
      <vt:lpstr>WIREFRAME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 Use Case Diagram</vt:lpstr>
      <vt:lpstr>PowerPoint Presentation</vt:lpstr>
      <vt:lpstr>Flow Diagram</vt:lpstr>
      <vt:lpstr>PowerPoint Presentation</vt:lpstr>
      <vt:lpstr>HARDWARE REQUIREMENTS</vt:lpstr>
      <vt:lpstr>SOFTWARE REQUIREMENTS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dc:title>
  <dc:creator>Microsoft account</dc:creator>
  <cp:lastModifiedBy>Amrut</cp:lastModifiedBy>
  <cp:revision>88</cp:revision>
  <dcterms:created xsi:type="dcterms:W3CDTF">2022-08-03T09:08:17Z</dcterms:created>
  <dcterms:modified xsi:type="dcterms:W3CDTF">2024-03-22T15:35:40Z</dcterms:modified>
</cp:coreProperties>
</file>