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8" r:id="rId6"/>
    <p:sldId id="269" r:id="rId7"/>
    <p:sldId id="270" r:id="rId8"/>
    <p:sldId id="271" r:id="rId9"/>
    <p:sldId id="272" r:id="rId10"/>
    <p:sldId id="273" r:id="rId11"/>
    <p:sldId id="261" r:id="rId12"/>
    <p:sldId id="275" r:id="rId13"/>
    <p:sldId id="262" r:id="rId14"/>
    <p:sldId id="264" r:id="rId15"/>
    <p:sldId id="274" r:id="rId16"/>
    <p:sldId id="280" r:id="rId17"/>
    <p:sldId id="276" r:id="rId18"/>
    <p:sldId id="277" r:id="rId19"/>
    <p:sldId id="278" r:id="rId20"/>
    <p:sldId id="279" r:id="rId21"/>
    <p:sldId id="265" r:id="rId22"/>
    <p:sldId id="281" r:id="rId23"/>
    <p:sldId id="282" r:id="rId24"/>
    <p:sldId id="266" r:id="rId25"/>
    <p:sldId id="26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33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2318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72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37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28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61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07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839147" y="1353207"/>
            <a:ext cx="8513706" cy="135117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a:t>
            </a:r>
            <a:r>
              <a:rPr lang="en-US" sz="5300" dirty="0">
                <a:latin typeface="Times New Roman"/>
                <a:ea typeface="Times New Roman"/>
                <a:cs typeface="Times New Roman"/>
                <a:sym typeface="Times New Roman"/>
              </a:rPr>
              <a:t>GROWTHIFY”</a:t>
            </a:r>
            <a:br>
              <a:rPr lang="en-US" sz="5300" dirty="0">
                <a:latin typeface="Times New Roman"/>
                <a:ea typeface="Times New Roman"/>
                <a:cs typeface="Times New Roman"/>
                <a:sym typeface="Times New Roman"/>
              </a:rPr>
            </a:br>
            <a:r>
              <a:rPr lang="en-US" sz="5300" dirty="0">
                <a:latin typeface="Times New Roman"/>
                <a:ea typeface="Times New Roman"/>
                <a:cs typeface="Times New Roman"/>
                <a:sym typeface="Times New Roman"/>
              </a:rPr>
              <a:t>Business Model Analysis</a:t>
            </a:r>
            <a:endParaRPr lang="en-US" sz="5300" dirty="0"/>
          </a:p>
        </p:txBody>
      </p:sp>
      <p:sp>
        <p:nvSpPr>
          <p:cNvPr id="85" name="Google Shape;85;p1"/>
          <p:cNvSpPr txBox="1">
            <a:spLocks noGrp="1"/>
          </p:cNvSpPr>
          <p:nvPr>
            <p:ph type="subTitle" idx="1"/>
          </p:nvPr>
        </p:nvSpPr>
        <p:spPr>
          <a:xfrm>
            <a:off x="1019578" y="2795457"/>
            <a:ext cx="10001348" cy="3676857"/>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chemeClr val="dk1"/>
              </a:buClr>
              <a:buSzPct val="100000"/>
              <a:buNone/>
            </a:pPr>
            <a:r>
              <a:rPr lang="en-US" sz="2000" dirty="0">
                <a:latin typeface="Times New Roman"/>
                <a:ea typeface="Times New Roman"/>
                <a:cs typeface="Times New Roman"/>
                <a:sym typeface="Times New Roman"/>
              </a:rPr>
              <a:t>BE/Sem VII</a:t>
            </a:r>
          </a:p>
          <a:p>
            <a:pPr marL="0" lvl="0" indent="0" rtl="0">
              <a:lnSpc>
                <a:spcPct val="100000"/>
              </a:lnSpc>
              <a:spcBef>
                <a:spcPts val="0"/>
              </a:spcBef>
              <a:spcAft>
                <a:spcPts val="0"/>
              </a:spcAft>
              <a:buClr>
                <a:schemeClr val="dk1"/>
              </a:buClr>
              <a:buSzPct val="100000"/>
              <a:buNone/>
            </a:pPr>
            <a:r>
              <a:rPr lang="en-US" sz="2000" dirty="0">
                <a:latin typeface="Times New Roman"/>
                <a:ea typeface="Times New Roman"/>
                <a:cs typeface="Times New Roman"/>
                <a:sym typeface="Times New Roman"/>
              </a:rPr>
              <a:t>C60 Neha </a:t>
            </a:r>
            <a:r>
              <a:rPr lang="en-US" sz="2000" dirty="0" err="1">
                <a:latin typeface="Times New Roman"/>
                <a:ea typeface="Times New Roman"/>
                <a:cs typeface="Times New Roman"/>
                <a:sym typeface="Times New Roman"/>
              </a:rPr>
              <a:t>Kajrolkar</a:t>
            </a:r>
            <a:endParaRPr lang="en-US" sz="2000" dirty="0">
              <a:latin typeface="Times New Roman"/>
              <a:ea typeface="Times New Roman"/>
              <a:cs typeface="Times New Roman"/>
              <a:sym typeface="Times New Roman"/>
            </a:endParaRPr>
          </a:p>
          <a:p>
            <a:pPr marL="0" lvl="0" indent="0" rtl="0">
              <a:lnSpc>
                <a:spcPct val="100000"/>
              </a:lnSpc>
              <a:spcBef>
                <a:spcPts val="0"/>
              </a:spcBef>
              <a:spcAft>
                <a:spcPts val="0"/>
              </a:spcAft>
              <a:buClr>
                <a:schemeClr val="dk1"/>
              </a:buClr>
              <a:buSzPct val="100000"/>
              <a:buNone/>
            </a:pPr>
            <a:r>
              <a:rPr lang="en-US" sz="2000" dirty="0">
                <a:latin typeface="Times New Roman"/>
                <a:ea typeface="Times New Roman"/>
                <a:cs typeface="Times New Roman"/>
                <a:sym typeface="Times New Roman"/>
              </a:rPr>
              <a:t>     C56 Shrawani Mahajan</a:t>
            </a:r>
          </a:p>
          <a:p>
            <a:pPr marL="0" lvl="0" indent="0" rtl="0">
              <a:lnSpc>
                <a:spcPct val="100000"/>
              </a:lnSpc>
              <a:spcBef>
                <a:spcPts val="0"/>
              </a:spcBef>
              <a:spcAft>
                <a:spcPts val="0"/>
              </a:spcAft>
              <a:buClr>
                <a:schemeClr val="dk1"/>
              </a:buClr>
              <a:buSzPct val="100000"/>
              <a:buNone/>
            </a:pPr>
            <a:r>
              <a:rPr lang="en-US" sz="2000" dirty="0">
                <a:latin typeface="Times New Roman"/>
                <a:ea typeface="Times New Roman"/>
                <a:cs typeface="Times New Roman"/>
                <a:sym typeface="Times New Roman"/>
              </a:rPr>
              <a:t>   C57 Ashish </a:t>
            </a:r>
            <a:r>
              <a:rPr lang="en-US" sz="2000" dirty="0" err="1">
                <a:latin typeface="Times New Roman"/>
                <a:ea typeface="Times New Roman"/>
                <a:cs typeface="Times New Roman"/>
                <a:sym typeface="Times New Roman"/>
              </a:rPr>
              <a:t>Khandare</a:t>
            </a:r>
            <a:endParaRPr lang="en-US" sz="2000" dirty="0">
              <a:latin typeface="Times New Roman"/>
              <a:ea typeface="Times New Roman"/>
              <a:cs typeface="Times New Roman"/>
              <a:sym typeface="Times New Roman"/>
            </a:endParaRPr>
          </a:p>
          <a:p>
            <a:pPr marL="0" lvl="0" indent="0" rtl="0">
              <a:lnSpc>
                <a:spcPct val="100000"/>
              </a:lnSpc>
              <a:spcBef>
                <a:spcPts val="0"/>
              </a:spcBef>
              <a:spcAft>
                <a:spcPts val="0"/>
              </a:spcAft>
              <a:buClr>
                <a:schemeClr val="dk1"/>
              </a:buClr>
              <a:buSzPct val="100000"/>
              <a:buNone/>
            </a:pPr>
            <a:r>
              <a:rPr lang="en-US" sz="2000" dirty="0">
                <a:latin typeface="Times New Roman"/>
                <a:ea typeface="Times New Roman"/>
                <a:cs typeface="Times New Roman"/>
                <a:sym typeface="Times New Roman"/>
              </a:rPr>
              <a:t>C68 </a:t>
            </a:r>
            <a:r>
              <a:rPr lang="en-US" sz="2000" dirty="0" err="1">
                <a:latin typeface="Times New Roman"/>
                <a:ea typeface="Times New Roman"/>
                <a:cs typeface="Times New Roman"/>
                <a:sym typeface="Times New Roman"/>
              </a:rPr>
              <a:t>Rutuja</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Kamble</a:t>
            </a:r>
            <a:r>
              <a:rPr lang="en-US" sz="2000" dirty="0">
                <a:latin typeface="Times New Roman"/>
                <a:ea typeface="Times New Roman"/>
                <a:cs typeface="Times New Roman"/>
                <a:sym typeface="Times New Roman"/>
              </a:rPr>
              <a:t> </a:t>
            </a:r>
            <a:endParaRPr sz="2000" dirty="0"/>
          </a:p>
          <a:p>
            <a:pPr marL="0" lvl="0" indent="0" rtl="0">
              <a:lnSpc>
                <a:spcPct val="90000"/>
              </a:lnSpc>
              <a:spcBef>
                <a:spcPts val="1000"/>
              </a:spcBef>
              <a:spcAft>
                <a:spcPts val="0"/>
              </a:spcAft>
              <a:buClr>
                <a:schemeClr val="dk1"/>
              </a:buClr>
              <a:buSzPct val="100000"/>
              <a:buNone/>
            </a:pPr>
            <a:endParaRPr sz="2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2000" dirty="0">
                <a:latin typeface="Times New Roman"/>
                <a:ea typeface="Times New Roman"/>
                <a:cs typeface="Times New Roman"/>
                <a:sym typeface="Times New Roman"/>
              </a:rPr>
              <a:t>Under the guidance of</a:t>
            </a:r>
            <a:endParaRPr sz="2000" dirty="0"/>
          </a:p>
          <a:p>
            <a:pPr marL="0" lvl="0" indent="0" algn="ctr" rtl="0">
              <a:lnSpc>
                <a:spcPct val="90000"/>
              </a:lnSpc>
              <a:spcBef>
                <a:spcPts val="1000"/>
              </a:spcBef>
              <a:spcAft>
                <a:spcPts val="0"/>
              </a:spcAft>
              <a:buClr>
                <a:schemeClr val="dk1"/>
              </a:buClr>
              <a:buSzPct val="100000"/>
              <a:buNone/>
            </a:pPr>
            <a:r>
              <a:rPr lang="en-US" sz="2000" dirty="0">
                <a:latin typeface="Times New Roman"/>
                <a:cs typeface="Times New Roman"/>
                <a:sym typeface="Times New Roman"/>
              </a:rPr>
              <a:t>Prof. S.B. </a:t>
            </a:r>
            <a:r>
              <a:rPr lang="en-US" sz="2000" dirty="0" err="1">
                <a:latin typeface="Times New Roman"/>
                <a:cs typeface="Times New Roman"/>
                <a:sym typeface="Times New Roman"/>
              </a:rPr>
              <a:t>Bokefode</a:t>
            </a:r>
            <a:endParaRPr lang="en-US" sz="2000" dirty="0"/>
          </a:p>
          <a:p>
            <a:pPr marL="0" lvl="0" indent="0" algn="ctr" rtl="0">
              <a:lnSpc>
                <a:spcPct val="90000"/>
              </a:lnSpc>
              <a:spcBef>
                <a:spcPts val="1000"/>
              </a:spcBef>
              <a:spcAft>
                <a:spcPts val="0"/>
              </a:spcAft>
              <a:buClr>
                <a:schemeClr val="dk1"/>
              </a:buClr>
              <a:buSzPct val="100000"/>
              <a:buNone/>
            </a:pPr>
            <a:endParaRPr sz="2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2000" dirty="0">
                <a:latin typeface="Times New Roman"/>
                <a:ea typeface="Times New Roman"/>
                <a:cs typeface="Times New Roman"/>
                <a:sym typeface="Times New Roman"/>
              </a:rPr>
              <a:t>Academic Year</a:t>
            </a:r>
            <a:endParaRPr sz="2000" dirty="0"/>
          </a:p>
          <a:p>
            <a:pPr marL="0" lvl="0" indent="0" algn="ctr" rtl="0">
              <a:lnSpc>
                <a:spcPct val="90000"/>
              </a:lnSpc>
              <a:spcBef>
                <a:spcPts val="1000"/>
              </a:spcBef>
              <a:spcAft>
                <a:spcPts val="0"/>
              </a:spcAft>
              <a:buClr>
                <a:schemeClr val="dk1"/>
              </a:buClr>
              <a:buSzPct val="100000"/>
              <a:buNone/>
            </a:pPr>
            <a:r>
              <a:rPr lang="en-US" sz="2000" dirty="0">
                <a:latin typeface="Times New Roman"/>
                <a:ea typeface="Times New Roman"/>
                <a:cs typeface="Times New Roman"/>
                <a:sym typeface="Times New Roman"/>
              </a:rPr>
              <a:t>2023-24</a:t>
            </a:r>
            <a:endParaRPr sz="20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dirty="0">
                <a:solidFill>
                  <a:schemeClr val="dk1"/>
                </a:solidFill>
                <a:latin typeface="Times New Roman"/>
                <a:ea typeface="Times New Roman"/>
                <a:cs typeface="Times New Roman"/>
                <a:sym typeface="Times New Roman"/>
              </a:rPr>
              <a:t>TERNA ENGINEERING COLLEGE</a:t>
            </a:r>
            <a:endParaRPr dirty="0"/>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dirty="0">
                <a:solidFill>
                  <a:schemeClr val="dk1"/>
                </a:solidFill>
                <a:latin typeface="Times New Roman"/>
                <a:ea typeface="Times New Roman"/>
                <a:cs typeface="Times New Roman"/>
                <a:sym typeface="Times New Roman"/>
              </a:rPr>
              <a:t>DEPARTMENT OF COPUTER ENGINEERING</a:t>
            </a:r>
            <a:r>
              <a:rPr lang="en-US" sz="2200" b="1" i="0" u="none" strike="noStrike" cap="none"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220650939"/>
              </p:ext>
            </p:extLst>
          </p:nvPr>
        </p:nvGraphicFramePr>
        <p:xfrm>
          <a:off x="261764" y="1690688"/>
          <a:ext cx="11665296" cy="4762647"/>
        </p:xfrm>
        <a:graphic>
          <a:graphicData uri="http://schemas.openxmlformats.org/drawingml/2006/table">
            <a:tbl>
              <a:tblPr firstRow="1" bandRow="1" bandCol="1">
                <a:tableStyleId>{5940675A-B579-460E-94D1-54222C63F5DA}</a:tableStyleId>
              </a:tblPr>
              <a:tblGrid>
                <a:gridCol w="2916324">
                  <a:extLst>
                    <a:ext uri="{9D8B030D-6E8A-4147-A177-3AD203B41FA5}">
                      <a16:colId xmlns:a16="http://schemas.microsoft.com/office/drawing/2014/main" val="243005081"/>
                    </a:ext>
                  </a:extLst>
                </a:gridCol>
                <a:gridCol w="2916324">
                  <a:extLst>
                    <a:ext uri="{9D8B030D-6E8A-4147-A177-3AD203B41FA5}">
                      <a16:colId xmlns:a16="http://schemas.microsoft.com/office/drawing/2014/main" val="1299219431"/>
                    </a:ext>
                  </a:extLst>
                </a:gridCol>
                <a:gridCol w="2916324">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cs typeface="Times New Roman" panose="02020603050405020304" pitchFamily="18" charset="0"/>
                        </a:rPr>
                        <a:t>AUTHOR NAME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solidFill>
                      <a:schemeClr val="bg1">
                        <a:lumMod val="85000"/>
                      </a:schemeClr>
                    </a:solidFill>
                  </a:tcPr>
                </a:tc>
                <a:tc>
                  <a:txBody>
                    <a:bodyPr/>
                    <a:lstStyle/>
                    <a:p>
                      <a:r>
                        <a:rPr lang="en-IN"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K</a:t>
                      </a:r>
                      <a:r>
                        <a:rPr lang="en-IN" sz="1600" dirty="0">
                          <a:latin typeface="Times New Roman" panose="02020603050405020304" pitchFamily="18" charset="0"/>
                          <a:cs typeface="Times New Roman" panose="02020603050405020304" pitchFamily="18" charset="0"/>
                        </a:rPr>
                        <a:t>EY FINDINGS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solidFill>
                      <a:schemeClr val="bg1">
                        <a:lumMod val="85000"/>
                      </a:schemeClr>
                    </a:solidFill>
                  </a:tcPr>
                </a:tc>
                <a:tc>
                  <a:txBody>
                    <a:bodyPr/>
                    <a:lstStyle/>
                    <a:p>
                      <a:r>
                        <a:rPr lang="en-IN" sz="1600"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09521115"/>
                  </a:ext>
                </a:extLst>
              </a:tr>
              <a:tr h="4107671">
                <a:tc>
                  <a:txBody>
                    <a:bodyPr/>
                    <a:lstStyle/>
                    <a:p>
                      <a:r>
                        <a:rPr lang="en-IN" sz="1600" dirty="0">
                          <a:latin typeface="Times New Roman" panose="02020603050405020304" pitchFamily="18" charset="0"/>
                          <a:cs typeface="Times New Roman" panose="02020603050405020304" pitchFamily="18" charset="0"/>
                        </a:rPr>
                        <a:t>Roshana </a:t>
                      </a:r>
                      <a:r>
                        <a:rPr lang="en-IN" sz="1600" dirty="0" err="1">
                          <a:latin typeface="Times New Roman" panose="02020603050405020304" pitchFamily="18" charset="0"/>
                          <a:cs typeface="Times New Roman" panose="02020603050405020304" pitchFamily="18" charset="0"/>
                        </a:rPr>
                        <a:t>Zameer</a:t>
                      </a:r>
                      <a:r>
                        <a:rPr lang="en-IN" sz="1600" dirty="0">
                          <a:latin typeface="Times New Roman" panose="02020603050405020304" pitchFamily="18" charset="0"/>
                          <a:cs typeface="Times New Roman" panose="02020603050405020304" pitchFamily="18" charset="0"/>
                        </a:rPr>
                        <a:t> and Kokila H.S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 study on Profitable analysis of selected companies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TCS shows increasing profitability trends over 5 years with consistent returns.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WIPRO has limited growth in returns from capital employed and profits.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HCL demonstrates rapid profitability ratio increase over 5 years.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Limited data collection from secondary sources like moneycontrol.com </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Lack of detailed analysis on specific financial metrics for companies.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426102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Problem statement </a:t>
            </a:r>
            <a:endParaRPr dirty="0">
              <a:latin typeface="Times New Roman" panose="02020603050405020304" pitchFamily="18" charset="0"/>
              <a:cs typeface="Times New Roman" panose="02020603050405020304" pitchFamily="18" charset="0"/>
            </a:endParaRPr>
          </a:p>
        </p:txBody>
      </p:sp>
      <p:sp>
        <p:nvSpPr>
          <p:cNvPr id="117" name="Google Shape;1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342900" indent="-342900">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Expertise: </a:t>
            </a:r>
            <a:r>
              <a:rPr lang="en-US" dirty="0">
                <a:latin typeface="Times New Roman" panose="02020603050405020304" pitchFamily="18" charset="0"/>
                <a:cs typeface="Times New Roman" panose="02020603050405020304" pitchFamily="18" charset="0"/>
              </a:rPr>
              <a:t>Small business owners often lack the necessary expertise to develop, analyze, and refine their business models effectively.</a:t>
            </a:r>
          </a:p>
          <a:p>
            <a:pPr marL="342900" indent="-342900">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Accessibility Issues: </a:t>
            </a:r>
            <a:r>
              <a:rPr lang="en-US" dirty="0">
                <a:latin typeface="Times New Roman" panose="02020603050405020304" pitchFamily="18" charset="0"/>
                <a:cs typeface="Times New Roman" panose="02020603050405020304" pitchFamily="18" charset="0"/>
              </a:rPr>
              <a:t>There is a lack of accessible and user-friendly platforms that provide comprehensive business model analysis tools and resources.</a:t>
            </a:r>
          </a:p>
          <a:p>
            <a:pPr marL="342900" indent="-342900">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Expensive: </a:t>
            </a:r>
            <a:r>
              <a:rPr lang="en-US" dirty="0">
                <a:latin typeface="Times New Roman" panose="02020603050405020304" pitchFamily="18" charset="0"/>
                <a:cs typeface="Times New Roman" panose="02020603050405020304" pitchFamily="18" charset="0"/>
              </a:rPr>
              <a:t>Implementing ERP systems costly for small-medium enterprises, requiring alternative solutions.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236C-0171-FCB2-E08C-47A979A30F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1DC9CD0F-C490-3222-F926-015AE8828F04}"/>
              </a:ext>
            </a:extLst>
          </p:cNvPr>
          <p:cNvSpPr>
            <a:spLocks noGrp="1"/>
          </p:cNvSpPr>
          <p:nvPr>
            <p:ph type="body"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Support Scalability</a:t>
            </a:r>
            <a:r>
              <a:rPr lang="en-US" sz="2400" dirty="0">
                <a:latin typeface="Times New Roman" panose="02020603050405020304" pitchFamily="18" charset="0"/>
                <a:cs typeface="Times New Roman" panose="02020603050405020304" pitchFamily="18" charset="0"/>
              </a:rPr>
              <a:t>: Design the platform to handle a growing number of users and expanding data sets without performance issues.</a:t>
            </a:r>
          </a:p>
          <a:p>
            <a:pPr>
              <a:lnSpc>
                <a:spcPct val="100000"/>
              </a:lnSpc>
            </a:pPr>
            <a:r>
              <a:rPr lang="en-US" sz="2400" b="1" dirty="0">
                <a:latin typeface="Times New Roman" panose="02020603050405020304" pitchFamily="18" charset="0"/>
                <a:cs typeface="Times New Roman" panose="02020603050405020304" pitchFamily="18" charset="0"/>
              </a:rPr>
              <a:t>Enable Reporting and Visualization</a:t>
            </a:r>
            <a:r>
              <a:rPr lang="en-US" sz="2400" dirty="0">
                <a:latin typeface="Times New Roman" panose="02020603050405020304" pitchFamily="18" charset="0"/>
                <a:cs typeface="Times New Roman" panose="02020603050405020304" pitchFamily="18" charset="0"/>
              </a:rPr>
              <a:t>: Offer reports and visualizing data in charts and graphs to make insights easier to understand and present.</a:t>
            </a:r>
          </a:p>
          <a:p>
            <a:pPr>
              <a:lnSpc>
                <a:spcPct val="100000"/>
              </a:lnSpc>
            </a:pPr>
            <a:r>
              <a:rPr lang="en-US" sz="2400" b="1" dirty="0">
                <a:latin typeface="Times New Roman" panose="02020603050405020304" pitchFamily="18" charset="0"/>
                <a:cs typeface="Times New Roman" panose="02020603050405020304" pitchFamily="18" charset="0"/>
              </a:rPr>
              <a:t>Facilitate Easy Data Input</a:t>
            </a:r>
            <a:r>
              <a:rPr lang="en-US" sz="2400" dirty="0">
                <a:latin typeface="Times New Roman" panose="02020603050405020304" pitchFamily="18" charset="0"/>
                <a:cs typeface="Times New Roman" panose="02020603050405020304" pitchFamily="18" charset="0"/>
              </a:rPr>
              <a:t>: Create user-friendly interfaces for businesses to input and manage their data effortlessly.</a:t>
            </a:r>
          </a:p>
          <a:p>
            <a:pPr>
              <a:lnSpc>
                <a:spcPct val="100000"/>
              </a:lnSpc>
            </a:pPr>
            <a:r>
              <a:rPr lang="en-US" sz="2400" b="1" dirty="0">
                <a:latin typeface="Times New Roman" panose="02020603050405020304" pitchFamily="18" charset="0"/>
                <a:cs typeface="Times New Roman" panose="02020603050405020304" pitchFamily="18" charset="0"/>
              </a:rPr>
              <a:t>Support Strategic Decision-Making</a:t>
            </a:r>
            <a:r>
              <a:rPr lang="en-US" sz="2400" dirty="0">
                <a:latin typeface="Times New Roman" panose="02020603050405020304" pitchFamily="18" charset="0"/>
                <a:cs typeface="Times New Roman" panose="02020603050405020304" pitchFamily="18" charset="0"/>
              </a:rPr>
              <a:t>: Assist users in making informed strategic decisions based on their business model analysis</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13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10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The  scope of this business model analysis system is highly promising. As businesses increasingly depend on data-driven decisions, the system can expand to include more advanced analytics, like AI-driven predictions. This would allow users to not only analyze current data but also anticipate future trends. Enhancing the system with real-time data integration and industry-specific insights could make it even more valuable. As the platform evolves, it could offer features like automated reporting, seamless integration with other business tools, and a more intuitive interface, making it an essential resource for businesses looking to grow and innovate.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904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199" y="1270000"/>
            <a:ext cx="10647947" cy="548639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The algorithm for this business model analysis system begins with data collection, where users input relevant information related to sales, marketing, finance, and other business areas. This data is then preprocessed to clean and standardize it for accurate analysis. Next, the system performs exploratory data analysis to identify patterns, trends, and correlations. Using statistical methods and machine learning techniques, the algorithm generates detailed insights and predictive models based on the analyzed data. These insights are then translated into actionable recommendations tailored to the specific needs and goals of the user. Finally, the system presents these findings through intuitive dashboards and reports, allowing users to easily interpret the results and implement the suggested strategies for business growth.</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F85-7357-37FF-D881-B07B1277A9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Timeline</a:t>
            </a:r>
          </a:p>
        </p:txBody>
      </p:sp>
      <p:pic>
        <p:nvPicPr>
          <p:cNvPr id="5" name="Picture 4">
            <a:extLst>
              <a:ext uri="{FF2B5EF4-FFF2-40B4-BE49-F238E27FC236}">
                <a16:creationId xmlns:a16="http://schemas.microsoft.com/office/drawing/2014/main" id="{810FB8EB-0EF9-25C4-7FE5-856B725FF223}"/>
              </a:ext>
            </a:extLst>
          </p:cNvPr>
          <p:cNvPicPr>
            <a:picLocks noChangeAspect="1"/>
          </p:cNvPicPr>
          <p:nvPr/>
        </p:nvPicPr>
        <p:blipFill>
          <a:blip r:embed="rId2"/>
          <a:stretch>
            <a:fillRect/>
          </a:stretch>
        </p:blipFill>
        <p:spPr>
          <a:xfrm>
            <a:off x="359229" y="1474469"/>
            <a:ext cx="11576957" cy="5018405"/>
          </a:xfrm>
          <a:prstGeom prst="rect">
            <a:avLst/>
          </a:prstGeom>
        </p:spPr>
      </p:pic>
    </p:spTree>
    <p:extLst>
      <p:ext uri="{BB962C8B-B14F-4D97-AF65-F5344CB8AC3E}">
        <p14:creationId xmlns:p14="http://schemas.microsoft.com/office/powerpoint/2010/main" val="368340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7182DA-8953-F97F-33E2-B030F2EB8273}"/>
              </a:ext>
            </a:extLst>
          </p:cNvPr>
          <p:cNvPicPr>
            <a:picLocks noChangeAspect="1"/>
          </p:cNvPicPr>
          <p:nvPr/>
        </p:nvPicPr>
        <p:blipFill>
          <a:blip r:embed="rId2"/>
          <a:stretch>
            <a:fillRect/>
          </a:stretch>
        </p:blipFill>
        <p:spPr>
          <a:xfrm>
            <a:off x="195944" y="914400"/>
            <a:ext cx="11723914" cy="5323114"/>
          </a:xfrm>
          <a:prstGeom prst="rect">
            <a:avLst/>
          </a:prstGeom>
        </p:spPr>
      </p:pic>
    </p:spTree>
    <p:extLst>
      <p:ext uri="{BB962C8B-B14F-4D97-AF65-F5344CB8AC3E}">
        <p14:creationId xmlns:p14="http://schemas.microsoft.com/office/powerpoint/2010/main" val="356123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F85-7357-37FF-D881-B07B1277A9AF}"/>
              </a:ext>
            </a:extLst>
          </p:cNvPr>
          <p:cNvSpPr>
            <a:spLocks noGrp="1"/>
          </p:cNvSpPr>
          <p:nvPr>
            <p:ph type="title"/>
          </p:nvPr>
        </p:nvSpPr>
        <p:spPr>
          <a:xfrm>
            <a:off x="838200" y="365126"/>
            <a:ext cx="3022600" cy="630918"/>
          </a:xfrm>
        </p:spPr>
        <p:txBody>
          <a:bodyPr>
            <a:normAutofit fontScale="90000"/>
          </a:bodyPr>
          <a:lstStyle/>
          <a:p>
            <a:r>
              <a:rPr lang="en-IN" dirty="0">
                <a:latin typeface="Times New Roman" panose="02020603050405020304" pitchFamily="18" charset="0"/>
                <a:cs typeface="Times New Roman" panose="02020603050405020304" pitchFamily="18" charset="0"/>
              </a:rPr>
              <a:t>Flow</a:t>
            </a:r>
            <a:r>
              <a:rPr lang="en-IN" dirty="0"/>
              <a:t> chart</a:t>
            </a:r>
          </a:p>
        </p:txBody>
      </p:sp>
      <p:pic>
        <p:nvPicPr>
          <p:cNvPr id="5" name="Picture 4">
            <a:extLst>
              <a:ext uri="{FF2B5EF4-FFF2-40B4-BE49-F238E27FC236}">
                <a16:creationId xmlns:a16="http://schemas.microsoft.com/office/drawing/2014/main" id="{479654F9-1D94-3101-B46A-F2FCDA9FFC86}"/>
              </a:ext>
            </a:extLst>
          </p:cNvPr>
          <p:cNvPicPr>
            <a:picLocks noChangeAspect="1"/>
          </p:cNvPicPr>
          <p:nvPr/>
        </p:nvPicPr>
        <p:blipFill>
          <a:blip r:embed="rId3"/>
          <a:stretch>
            <a:fillRect/>
          </a:stretch>
        </p:blipFill>
        <p:spPr>
          <a:xfrm>
            <a:off x="3976687" y="195943"/>
            <a:ext cx="4238625" cy="6574728"/>
          </a:xfrm>
          <a:prstGeom prst="rect">
            <a:avLst/>
          </a:prstGeom>
        </p:spPr>
      </p:pic>
    </p:spTree>
    <p:extLst>
      <p:ext uri="{BB962C8B-B14F-4D97-AF65-F5344CB8AC3E}">
        <p14:creationId xmlns:p14="http://schemas.microsoft.com/office/powerpoint/2010/main" val="3254311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F475-AB83-2192-A615-079DCAA8EB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DFD LEVEL-0</a:t>
            </a:r>
          </a:p>
        </p:txBody>
      </p:sp>
      <p:pic>
        <p:nvPicPr>
          <p:cNvPr id="4" name="Picture 3">
            <a:extLst>
              <a:ext uri="{FF2B5EF4-FFF2-40B4-BE49-F238E27FC236}">
                <a16:creationId xmlns:a16="http://schemas.microsoft.com/office/drawing/2014/main" id="{CD8F6D3F-F1DF-4F8F-AECD-BB2B545EED34}"/>
              </a:ext>
            </a:extLst>
          </p:cNvPr>
          <p:cNvPicPr>
            <a:picLocks noChangeAspect="1"/>
          </p:cNvPicPr>
          <p:nvPr/>
        </p:nvPicPr>
        <p:blipFill>
          <a:blip r:embed="rId2"/>
          <a:stretch>
            <a:fillRect/>
          </a:stretch>
        </p:blipFill>
        <p:spPr>
          <a:xfrm>
            <a:off x="1238250" y="1819275"/>
            <a:ext cx="10115550" cy="4157662"/>
          </a:xfrm>
          <a:prstGeom prst="rect">
            <a:avLst/>
          </a:prstGeom>
        </p:spPr>
      </p:pic>
    </p:spTree>
    <p:extLst>
      <p:ext uri="{BB962C8B-B14F-4D97-AF65-F5344CB8AC3E}">
        <p14:creationId xmlns:p14="http://schemas.microsoft.com/office/powerpoint/2010/main" val="345283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029B-7CF0-FC92-1539-979D6867BC55}"/>
              </a:ext>
            </a:extLst>
          </p:cNvPr>
          <p:cNvSpPr>
            <a:spLocks noGrp="1"/>
          </p:cNvSpPr>
          <p:nvPr>
            <p:ph type="title"/>
          </p:nvPr>
        </p:nvSpPr>
        <p:spPr>
          <a:xfrm>
            <a:off x="711200" y="263525"/>
            <a:ext cx="10515600" cy="638175"/>
          </a:xfrm>
        </p:spPr>
        <p:txBody>
          <a:bodyPr>
            <a:normAutofit fontScale="90000"/>
          </a:bodyPr>
          <a:lstStyle/>
          <a:p>
            <a:r>
              <a:rPr lang="en-IN" dirty="0">
                <a:latin typeface="Times New Roman" panose="02020603050405020304" pitchFamily="18" charset="0"/>
                <a:cs typeface="Times New Roman" panose="02020603050405020304" pitchFamily="18" charset="0"/>
              </a:rPr>
              <a:t>Use Case Diagram</a:t>
            </a:r>
          </a:p>
        </p:txBody>
      </p:sp>
      <p:sp>
        <p:nvSpPr>
          <p:cNvPr id="3" name="Text Placeholder 2">
            <a:extLst>
              <a:ext uri="{FF2B5EF4-FFF2-40B4-BE49-F238E27FC236}">
                <a16:creationId xmlns:a16="http://schemas.microsoft.com/office/drawing/2014/main" id="{69604212-C8FD-6458-3569-6222B5D4B2B7}"/>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D5ED79AF-55E2-6210-739F-DDF0872AFADF}"/>
              </a:ext>
            </a:extLst>
          </p:cNvPr>
          <p:cNvPicPr>
            <a:picLocks noChangeAspect="1"/>
          </p:cNvPicPr>
          <p:nvPr/>
        </p:nvPicPr>
        <p:blipFill>
          <a:blip r:embed="rId2"/>
          <a:stretch>
            <a:fillRect/>
          </a:stretch>
        </p:blipFill>
        <p:spPr>
          <a:xfrm>
            <a:off x="127754" y="901700"/>
            <a:ext cx="11936491" cy="5909147"/>
          </a:xfrm>
          <a:prstGeom prst="rect">
            <a:avLst/>
          </a:prstGeom>
        </p:spPr>
      </p:pic>
    </p:spTree>
    <p:extLst>
      <p:ext uri="{BB962C8B-B14F-4D97-AF65-F5344CB8AC3E}">
        <p14:creationId xmlns:p14="http://schemas.microsoft.com/office/powerpoint/2010/main" val="411507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endParaRPr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3C66-A263-F59C-D0B5-3B2CC50FB9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SEQUENCE DIAGRAM</a:t>
            </a:r>
          </a:p>
        </p:txBody>
      </p:sp>
      <p:sp>
        <p:nvSpPr>
          <p:cNvPr id="3" name="Text Placeholder 2">
            <a:extLst>
              <a:ext uri="{FF2B5EF4-FFF2-40B4-BE49-F238E27FC236}">
                <a16:creationId xmlns:a16="http://schemas.microsoft.com/office/drawing/2014/main" id="{750F899B-A4A7-8669-9B72-1093BAA961E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0ED94D6-5870-481B-9011-546FA33C6B3B}"/>
              </a:ext>
            </a:extLst>
          </p:cNvPr>
          <p:cNvPicPr>
            <a:picLocks noChangeAspect="1"/>
          </p:cNvPicPr>
          <p:nvPr/>
        </p:nvPicPr>
        <p:blipFill>
          <a:blip r:embed="rId2"/>
          <a:stretch>
            <a:fillRect/>
          </a:stretch>
        </p:blipFill>
        <p:spPr>
          <a:xfrm>
            <a:off x="685800" y="1690689"/>
            <a:ext cx="10801350" cy="4715276"/>
          </a:xfrm>
          <a:prstGeom prst="rect">
            <a:avLst/>
          </a:prstGeom>
        </p:spPr>
      </p:pic>
    </p:spTree>
    <p:extLst>
      <p:ext uri="{BB962C8B-B14F-4D97-AF65-F5344CB8AC3E}">
        <p14:creationId xmlns:p14="http://schemas.microsoft.com/office/powerpoint/2010/main" val="204197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SOFTWARE REQUIREMENTS SPECIFICATIONS (SRS)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41" name="Google Shape;141;p10"/>
          <p:cNvSpPr txBox="1">
            <a:spLocks noGrp="1"/>
          </p:cNvSpPr>
          <p:nvPr>
            <p:ph type="body" idx="1"/>
          </p:nvPr>
        </p:nvSpPr>
        <p:spPr>
          <a:xfrm>
            <a:off x="981075" y="1282700"/>
            <a:ext cx="10515600" cy="5327650"/>
          </a:xfrm>
          <a:prstGeom prst="rect">
            <a:avLst/>
          </a:prstGeom>
          <a:noFill/>
          <a:ln>
            <a:noFill/>
          </a:ln>
        </p:spPr>
        <p:txBody>
          <a:bodyPr spcFirstLastPara="1" wrap="square" lIns="91425" tIns="45700" rIns="91425" bIns="45700" anchor="t" anchorCtr="0">
            <a:normAutofit fontScale="70000" lnSpcReduction="20000"/>
          </a:bodyPr>
          <a:lstStyle/>
          <a:p>
            <a:pPr marL="114300" indent="0">
              <a:buNone/>
            </a:pPr>
            <a:r>
              <a:rPr lang="en-US" sz="3600" b="1" dirty="0">
                <a:latin typeface="Times New Roman" panose="02020603050405020304" pitchFamily="18" charset="0"/>
                <a:cs typeface="Times New Roman" panose="02020603050405020304" pitchFamily="18" charset="0"/>
              </a:rPr>
              <a:t>Functional Requirements :</a:t>
            </a:r>
          </a:p>
          <a:p>
            <a:pPr marL="114300" indent="0">
              <a:buNone/>
            </a:pPr>
            <a:endParaRPr lang="en-US" sz="3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User Management:</a:t>
            </a:r>
            <a:endParaRPr lang="en-US" sz="31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Users can register, log in, and recover passwords.</a:t>
            </a:r>
          </a:p>
          <a:p>
            <a:pPr marL="457200" lvl="1" indent="0">
              <a:buNone/>
            </a:pPr>
            <a:endParaRPr lang="en-US" sz="31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Data Input and Management:</a:t>
            </a:r>
            <a:endParaRPr lang="en-US" sz="31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Users can input or import business data (sales, marketing, finance).</a:t>
            </a: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Data validation ensures accuracy.</a:t>
            </a:r>
          </a:p>
          <a:p>
            <a:pPr marL="457200" lvl="1" indent="0">
              <a:buNone/>
            </a:pPr>
            <a:endParaRPr lang="en-US" sz="31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Business Analysis:</a:t>
            </a:r>
            <a:endParaRPr lang="en-US" sz="31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System analyzes sales, marketing, and financial data.</a:t>
            </a: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Customized reports are generated based on user input.</a:t>
            </a:r>
          </a:p>
          <a:p>
            <a:pPr marL="457200" lvl="1" indent="0">
              <a:buNone/>
            </a:pPr>
            <a:endParaRPr lang="en-US" sz="31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Growth Recommendations:</a:t>
            </a:r>
            <a:endParaRPr lang="en-US" sz="31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System provides personalized tips and actionable insights for business growth.</a:t>
            </a:r>
          </a:p>
          <a:p>
            <a:pPr marL="114300" indent="0">
              <a:buNone/>
            </a:pPr>
            <a:endParaRPr lang="en-US" sz="3100" b="1" dirty="0">
              <a:latin typeface="Times New Roman" panose="02020603050405020304" pitchFamily="18" charset="0"/>
              <a:cs typeface="Times New Roman" panose="02020603050405020304" pitchFamily="18" charset="0"/>
            </a:endParaRPr>
          </a:p>
          <a:p>
            <a:pPr marL="114300" indent="0">
              <a:buNone/>
            </a:pPr>
            <a:endParaRPr lang="en-US" sz="2000" b="1" dirty="0">
              <a:latin typeface="Times New Roman" panose="02020603050405020304" pitchFamily="18" charset="0"/>
              <a:cs typeface="Times New Roman" panose="02020603050405020304" pitchFamily="18" charset="0"/>
            </a:endParaRPr>
          </a:p>
          <a:p>
            <a:pPr marL="114300" indent="0">
              <a:buNone/>
            </a:pPr>
            <a:endParaRPr lang="en-US" sz="2000" b="1" dirty="0">
              <a:latin typeface="Times New Roman" panose="02020603050405020304" pitchFamily="18" charset="0"/>
              <a:cs typeface="Times New Roman" panose="02020603050405020304" pitchFamily="18" charset="0"/>
            </a:endParaRPr>
          </a:p>
          <a:p>
            <a:pPr marL="114300" indent="0">
              <a:buNone/>
            </a:pPr>
            <a:endParaRPr lang="en-US" sz="2000" b="1" dirty="0">
              <a:latin typeface="Times New Roman" panose="02020603050405020304" pitchFamily="18" charset="0"/>
              <a:cs typeface="Times New Roman" panose="02020603050405020304" pitchFamily="18" charset="0"/>
            </a:endParaRPr>
          </a:p>
          <a:p>
            <a:pPr marL="114300" indent="0">
              <a:buNone/>
            </a:pPr>
            <a:endParaRPr lang="en-US" sz="20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199BF0-DF5F-416B-83A3-4FBDB1EC3CB2}"/>
              </a:ext>
            </a:extLst>
          </p:cNvPr>
          <p:cNvSpPr>
            <a:spLocks noGrp="1"/>
          </p:cNvSpPr>
          <p:nvPr>
            <p:ph type="body" idx="1"/>
          </p:nvPr>
        </p:nvSpPr>
        <p:spPr>
          <a:xfrm>
            <a:off x="914400" y="768350"/>
            <a:ext cx="10515600" cy="5175250"/>
          </a:xfrm>
        </p:spPr>
        <p:txBody>
          <a:bodyPr>
            <a:normAutofit lnSpcReduction="10000"/>
          </a:bodyPr>
          <a:lstStyle/>
          <a:p>
            <a:pPr marL="114300" indent="0">
              <a:buNone/>
            </a:pPr>
            <a:r>
              <a:rPr lang="en-US" b="1" dirty="0">
                <a:latin typeface="Times New Roman" panose="02020603050405020304" pitchFamily="18" charset="0"/>
                <a:cs typeface="Times New Roman" panose="02020603050405020304" pitchFamily="18" charset="0"/>
              </a:rPr>
              <a:t>Non-Functional Requirements :</a:t>
            </a:r>
          </a:p>
          <a:p>
            <a:pPr marL="114300" indent="0">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Performance:</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Reports are ready in 5 seconds or less.</a:t>
            </a:r>
          </a:p>
          <a:p>
            <a:pPr marL="457200" lvl="1"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Usability:</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Easy-to-use design, accessible for everyone.</a:t>
            </a:r>
          </a:p>
          <a:p>
            <a:pPr marL="457200" lvl="1"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Security:</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data is securely protected and encrypted.</a:t>
            </a:r>
          </a:p>
          <a:p>
            <a:pPr marL="457200" lvl="1"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Maintainability:</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Built with a modular structure, making it easy to update and maintain.</a:t>
            </a:r>
          </a:p>
          <a:p>
            <a:pPr marL="114300" indent="0">
              <a:buNone/>
            </a:pPr>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542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A6E-42C8-44C3-B9E6-60097FB69B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id="{5CC52315-3BE5-4D06-9F58-81ABD0F919DF}"/>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OS -Windows XP, Vista, 7, 8 or 10.</a:t>
            </a:r>
          </a:p>
          <a:p>
            <a:pPr marL="11430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Memory -4GB RAM for 64 bit.</a:t>
            </a:r>
          </a:p>
          <a:p>
            <a:pPr marL="11430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Processor –Any Pentium Version.</a:t>
            </a:r>
          </a:p>
          <a:p>
            <a:pPr marL="11430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Hard Disk- 32 GB (64 GB recommended).</a:t>
            </a:r>
          </a:p>
        </p:txBody>
      </p:sp>
    </p:spTree>
    <p:extLst>
      <p:ext uri="{BB962C8B-B14F-4D97-AF65-F5344CB8AC3E}">
        <p14:creationId xmlns:p14="http://schemas.microsoft.com/office/powerpoint/2010/main" val="2552834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601579" y="1495425"/>
            <a:ext cx="10988842" cy="4997450"/>
          </a:xfrm>
          <a:prstGeom prst="rect">
            <a:avLst/>
          </a:prstGeom>
          <a:noFill/>
          <a:ln>
            <a:noFill/>
          </a:ln>
        </p:spPr>
        <p:txBody>
          <a:bodyPr spcFirstLastPara="1" wrap="square" lIns="91425" tIns="45700" rIns="91425" bIns="45700" anchor="t" anchorCtr="0">
            <a:noAutofit/>
          </a:bodyPr>
          <a:lstStyle/>
          <a:p>
            <a:pPr marL="635000" indent="-457200">
              <a:lnSpc>
                <a:spcPct val="100000"/>
              </a:lnSpc>
              <a:spcBef>
                <a:spcPts val="0"/>
              </a:spcBef>
              <a:buSzPts val="2800"/>
            </a:pPr>
            <a:r>
              <a:rPr lang="en-US" dirty="0">
                <a:latin typeface="Times New Roman" panose="02020603050405020304" pitchFamily="18" charset="0"/>
                <a:cs typeface="Times New Roman" panose="02020603050405020304" pitchFamily="18" charset="0"/>
              </a:rPr>
              <a:t>Detailed Insights: Provides a comprehensive analysis of user data, revealing key patterns and trends in sales, marketing, finance, and other areas.</a:t>
            </a:r>
          </a:p>
          <a:p>
            <a:pPr marL="635000" indent="-457200">
              <a:lnSpc>
                <a:spcPct val="100000"/>
              </a:lnSpc>
              <a:spcBef>
                <a:spcPts val="0"/>
              </a:spcBef>
              <a:buSzPts val="2800"/>
            </a:pPr>
            <a:r>
              <a:rPr lang="en-US" dirty="0">
                <a:latin typeface="Times New Roman" panose="02020603050405020304" pitchFamily="18" charset="0"/>
                <a:cs typeface="Times New Roman" panose="02020603050405020304" pitchFamily="18" charset="0"/>
              </a:rPr>
              <a:t>Actionable Recommendations: Delivers tailored tips and strategies to help businesses optimize operations and drive growth.</a:t>
            </a:r>
          </a:p>
          <a:p>
            <a:pPr marL="635000" indent="-457200">
              <a:lnSpc>
                <a:spcPct val="100000"/>
              </a:lnSpc>
              <a:spcBef>
                <a:spcPts val="0"/>
              </a:spcBef>
              <a:buSzPts val="2800"/>
            </a:pPr>
            <a:r>
              <a:rPr lang="en-US" dirty="0">
                <a:latin typeface="Times New Roman" panose="02020603050405020304" pitchFamily="18" charset="0"/>
                <a:cs typeface="Times New Roman" panose="02020603050405020304" pitchFamily="18" charset="0"/>
              </a:rPr>
              <a:t>Predictive Analysis: Uses advanced analytics to forecast future trends and potential opportunities.</a:t>
            </a:r>
          </a:p>
          <a:p>
            <a:pPr marL="635000" indent="-457200">
              <a:lnSpc>
                <a:spcPct val="100000"/>
              </a:lnSpc>
              <a:spcBef>
                <a:spcPts val="0"/>
              </a:spcBef>
              <a:buSzPts val="2800"/>
            </a:pPr>
            <a:r>
              <a:rPr lang="en-US" dirty="0">
                <a:latin typeface="Times New Roman" panose="02020603050405020304" pitchFamily="18" charset="0"/>
                <a:cs typeface="Times New Roman" panose="02020603050405020304" pitchFamily="18" charset="0"/>
              </a:rPr>
              <a:t>User-Friendly Reports: Presents findings through intuitive dashboards and reports for easy interpretation and decision-making.</a:t>
            </a:r>
          </a:p>
          <a:p>
            <a:pPr marL="635000" indent="-457200">
              <a:lnSpc>
                <a:spcPct val="100000"/>
              </a:lnSpc>
              <a:spcBef>
                <a:spcPts val="0"/>
              </a:spcBef>
              <a:buSzPts val="2800"/>
            </a:pPr>
            <a:r>
              <a:rPr lang="en-US" dirty="0">
                <a:latin typeface="Times New Roman" panose="02020603050405020304" pitchFamily="18" charset="0"/>
                <a:cs typeface="Times New Roman" panose="02020603050405020304" pitchFamily="18" charset="0"/>
              </a:rPr>
              <a:t>Enhanced Decision-Making: Equips users with the information needed to make informed, data-driven decisions for business success.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53" name="Google Shape;153;p12"/>
          <p:cNvSpPr txBox="1">
            <a:spLocks noGrp="1"/>
          </p:cNvSpPr>
          <p:nvPr>
            <p:ph type="body" idx="1"/>
          </p:nvPr>
        </p:nvSpPr>
        <p:spPr>
          <a:xfrm>
            <a:off x="838200" y="1524000"/>
            <a:ext cx="10515600" cy="4968875"/>
          </a:xfrm>
          <a:prstGeom prst="rect">
            <a:avLst/>
          </a:prstGeom>
          <a:noFill/>
          <a:ln>
            <a:noFill/>
          </a:ln>
        </p:spPr>
        <p:txBody>
          <a:bodyPr spcFirstLastPara="1" wrap="square" lIns="91425" tIns="45700" rIns="91425" bIns="45700" anchor="t" anchorCtr="0">
            <a:normAutofit fontScale="85000" lnSpcReduction="10000"/>
          </a:bodyPr>
          <a:lstStyle/>
          <a:p>
            <a:r>
              <a:rPr lang="en-IN" dirty="0">
                <a:latin typeface="Times New Roman" panose="02020603050405020304" pitchFamily="18" charset="0"/>
                <a:cs typeface="Times New Roman" panose="02020603050405020304" pitchFamily="18" charset="0"/>
              </a:rPr>
              <a:t>J. Y. Wu and L. T. Chen. “</a:t>
            </a:r>
            <a:r>
              <a:rPr lang="en-US" dirty="0">
                <a:latin typeface="Times New Roman" panose="02020603050405020304" pitchFamily="18" charset="0"/>
                <a:cs typeface="Times New Roman" panose="02020603050405020304" pitchFamily="18" charset="0"/>
              </a:rPr>
              <a:t>Odoo ERP with Business Intelligence Tool for a Small-Medium Enterprise: A Scenario Case Study.”, 2020.</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Agota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Giedr˙e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Raišien˙e</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Simonas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Juozapas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Raišys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Business Customer Satisfaction with B2B Consulting Services: AHP-Based Criteria for a New Perspective.”, 2022.</a:t>
            </a:r>
          </a:p>
          <a:p>
            <a:r>
              <a:rPr lang="en-IN" dirty="0">
                <a:latin typeface="Times New Roman" panose="02020603050405020304" pitchFamily="18" charset="0"/>
                <a:cs typeface="Times New Roman" panose="02020603050405020304" pitchFamily="18" charset="0"/>
              </a:rPr>
              <a:t>Erika Ayu Amelia. “</a:t>
            </a:r>
            <a:r>
              <a:rPr lang="en-US" dirty="0">
                <a:latin typeface="Times New Roman" panose="02020603050405020304" pitchFamily="18" charset="0"/>
                <a:cs typeface="Times New Roman" panose="02020603050405020304" pitchFamily="18" charset="0"/>
              </a:rPr>
              <a:t>Business Model Analysis In </a:t>
            </a:r>
            <a:r>
              <a:rPr lang="en-US" dirty="0" err="1">
                <a:latin typeface="Times New Roman" panose="02020603050405020304" pitchFamily="18" charset="0"/>
                <a:cs typeface="Times New Roman" panose="02020603050405020304" pitchFamily="18" charset="0"/>
              </a:rPr>
              <a:t>Kartinipedia</a:t>
            </a:r>
            <a:r>
              <a:rPr lang="en-US" dirty="0">
                <a:latin typeface="Times New Roman" panose="02020603050405020304" pitchFamily="18" charset="0"/>
                <a:cs typeface="Times New Roman" panose="02020603050405020304" pitchFamily="18" charset="0"/>
              </a:rPr>
              <a:t> Application Using Business Model Canvas (</a:t>
            </a:r>
            <a:r>
              <a:rPr lang="en-US" dirty="0" err="1">
                <a:latin typeface="Times New Roman" panose="02020603050405020304" pitchFamily="18" charset="0"/>
                <a:cs typeface="Times New Roman" panose="02020603050405020304" pitchFamily="18" charset="0"/>
              </a:rPr>
              <a:t>Bmc</a:t>
            </a:r>
            <a:r>
              <a:rPr lang="en-US" dirty="0">
                <a:latin typeface="Times New Roman" panose="02020603050405020304" pitchFamily="18" charset="0"/>
                <a:cs typeface="Times New Roman" panose="02020603050405020304" pitchFamily="18" charset="0"/>
              </a:rPr>
              <a:t>) Approach.”, 2022.</a:t>
            </a:r>
          </a:p>
          <a:p>
            <a:r>
              <a:rPr lang="en-IN" dirty="0">
                <a:latin typeface="Times New Roman" panose="02020603050405020304" pitchFamily="18" charset="0"/>
                <a:cs typeface="Times New Roman" panose="02020603050405020304" pitchFamily="18" charset="0"/>
              </a:rPr>
              <a:t>Rick </a:t>
            </a:r>
            <a:r>
              <a:rPr lang="en-IN" dirty="0" err="1">
                <a:latin typeface="Times New Roman" panose="02020603050405020304" pitchFamily="18" charset="0"/>
                <a:cs typeface="Times New Roman" panose="02020603050405020304" pitchFamily="18" charset="0"/>
              </a:rPr>
              <a:t>Gilsing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Oktay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Turetken</a:t>
            </a:r>
            <a:r>
              <a:rPr lang="en-IN" dirty="0">
                <a:latin typeface="Times New Roman" panose="02020603050405020304" pitchFamily="18" charset="0"/>
                <a:cs typeface="Times New Roman" panose="02020603050405020304" pitchFamily="18" charset="0"/>
              </a:rPr>
              <a:t>, Paul </a:t>
            </a:r>
            <a:r>
              <a:rPr lang="en-IN" dirty="0" err="1">
                <a:latin typeface="Times New Roman" panose="02020603050405020304" pitchFamily="18" charset="0"/>
                <a:cs typeface="Times New Roman" panose="02020603050405020304" pitchFamily="18" charset="0"/>
              </a:rPr>
              <a:t>Grefen</a:t>
            </a:r>
            <a:r>
              <a:rPr lang="en-IN" dirty="0">
                <a:latin typeface="Times New Roman" panose="02020603050405020304" pitchFamily="18" charset="0"/>
                <a:cs typeface="Times New Roman" panose="02020603050405020304" pitchFamily="18" charset="0"/>
              </a:rPr>
              <a:t>, Baris </a:t>
            </a:r>
            <a:r>
              <a:rPr lang="en-IN" dirty="0" err="1">
                <a:latin typeface="Times New Roman" panose="02020603050405020304" pitchFamily="18" charset="0"/>
                <a:cs typeface="Times New Roman" panose="02020603050405020304" pitchFamily="18" charset="0"/>
              </a:rPr>
              <a:t>Ozkan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Ege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Adali</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Business Model Evaluation: A Systematic Review of Methods</a:t>
            </a:r>
            <a:r>
              <a:rPr lang="en-IN" dirty="0">
                <a:latin typeface="Times New Roman" panose="02020603050405020304" pitchFamily="18" charset="0"/>
                <a:cs typeface="Times New Roman" panose="02020603050405020304" pitchFamily="18" charset="0"/>
              </a:rPr>
              <a:t>”, 2022.</a:t>
            </a:r>
          </a:p>
          <a:p>
            <a:r>
              <a:rPr lang="en-IN" dirty="0">
                <a:latin typeface="Times New Roman" panose="02020603050405020304" pitchFamily="18" charset="0"/>
                <a:cs typeface="Times New Roman" panose="02020603050405020304" pitchFamily="18" charset="0"/>
              </a:rPr>
              <a:t>Sachin Kumar, Krishna Prasad K. and P. S. </a:t>
            </a:r>
            <a:r>
              <a:rPr lang="en-IN" dirty="0" err="1">
                <a:latin typeface="Times New Roman" panose="02020603050405020304" pitchFamily="18" charset="0"/>
                <a:cs typeface="Times New Roman" panose="02020603050405020304" pitchFamily="18" charset="0"/>
              </a:rPr>
              <a:t>Aithal</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Tech-Business Analytics – a Review-based New Model to Improve the Performances of Various Industry Sectors</a:t>
            </a:r>
            <a:r>
              <a:rPr lang="en-IN" dirty="0">
                <a:latin typeface="Times New Roman" panose="02020603050405020304" pitchFamily="18" charset="0"/>
                <a:cs typeface="Times New Roman" panose="02020603050405020304" pitchFamily="18" charset="0"/>
              </a:rPr>
              <a:t>”, 2023.</a:t>
            </a:r>
          </a:p>
          <a:p>
            <a:r>
              <a:rPr lang="en-IN" dirty="0">
                <a:latin typeface="Times New Roman" panose="02020603050405020304" pitchFamily="18" charset="0"/>
                <a:cs typeface="Times New Roman" panose="02020603050405020304" pitchFamily="18" charset="0"/>
              </a:rPr>
              <a:t>Roshana </a:t>
            </a:r>
            <a:r>
              <a:rPr lang="en-IN" dirty="0" err="1">
                <a:latin typeface="Times New Roman" panose="02020603050405020304" pitchFamily="18" charset="0"/>
                <a:cs typeface="Times New Roman" panose="02020603050405020304" pitchFamily="18" charset="0"/>
              </a:rPr>
              <a:t>Zameer</a:t>
            </a:r>
            <a:r>
              <a:rPr lang="en-IN" dirty="0">
                <a:latin typeface="Times New Roman" panose="02020603050405020304" pitchFamily="18" charset="0"/>
                <a:cs typeface="Times New Roman" panose="02020603050405020304" pitchFamily="18" charset="0"/>
              </a:rPr>
              <a:t> and Kokila H.S. “A study on Profitable analysis of selected companies”, 2015.</a:t>
            </a:r>
          </a:p>
          <a:p>
            <a:pPr marL="114300" indent="0">
              <a:buNone/>
            </a:pPr>
            <a:endParaRPr lang="en-IN" sz="800" dirty="0">
              <a:latin typeface="Times New Roman" panose="02020603050405020304" pitchFamily="18" charset="0"/>
              <a:cs typeface="Times New Roman" panose="02020603050405020304" pitchFamily="18" charset="0"/>
            </a:endParaRPr>
          </a:p>
          <a:p>
            <a:pPr marL="114300" indent="0">
              <a:buNone/>
            </a:pPr>
            <a:endParaRPr lang="en-IN" sz="800" dirty="0">
              <a:latin typeface="Times New Roman" panose="02020603050405020304" pitchFamily="18" charset="0"/>
              <a:cs typeface="Times New Roman" panose="02020603050405020304" pitchFamily="18" charset="0"/>
            </a:endParaRPr>
          </a:p>
          <a:p>
            <a:pPr marL="114300" indent="0">
              <a:buNone/>
            </a:pPr>
            <a:endParaRPr lang="en-US" sz="800" dirty="0">
              <a:latin typeface="Times New Roman" panose="02020603050405020304" pitchFamily="18" charset="0"/>
              <a:cs typeface="Times New Roman" panose="02020603050405020304" pitchFamily="18" charset="0"/>
            </a:endParaRPr>
          </a:p>
          <a:p>
            <a:pPr marL="114300" indent="0">
              <a:buNone/>
            </a:pPr>
            <a:endParaRPr lang="en-IN" sz="800" dirty="0">
              <a:latin typeface="Times New Roman" panose="02020603050405020304" pitchFamily="18" charset="0"/>
              <a:cs typeface="Times New Roman" panose="02020603050405020304" pitchFamily="18" charset="0"/>
            </a:endParaRPr>
          </a:p>
          <a:p>
            <a:pPr marL="228600" lvl="0" indent="0" algn="l" rtl="0">
              <a:lnSpc>
                <a:spcPct val="90000"/>
              </a:lnSpc>
              <a:spcBef>
                <a:spcPts val="0"/>
              </a:spcBef>
              <a:spcAft>
                <a:spcPts val="0"/>
              </a:spcAft>
              <a:buNone/>
            </a:pPr>
            <a:endParaRPr sz="8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endParaRPr sz="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10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Our system is an advanced business model analysis platform tailored to help businesses optimize their operations and drive growth. By allowing users to input data across various domains such as sales, marketing, finance, and more, the system performs a thorough analysis to uncover critical patterns, trends, and opportunities. The platform doesn't just present the data; it translates this analysis into practical insights and actionable tips. These recommendations are designed to help businesses refine their strategies, identify growth opportunities, and make informed decisions to achieve sustainable success.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0" indent="0">
              <a:lnSpc>
                <a:spcPct val="120000"/>
              </a:lnSpc>
              <a:buNone/>
            </a:pPr>
            <a:r>
              <a:rPr lang="en-US" sz="11200" dirty="0">
                <a:latin typeface="Times New Roman" panose="02020603050405020304" pitchFamily="18" charset="0"/>
                <a:ea typeface="Calibri" panose="020F0502020204030204" pitchFamily="34" charset="0"/>
                <a:cs typeface="Times New Roman" panose="02020603050405020304" pitchFamily="18" charset="0"/>
              </a:rPr>
              <a:t>Our website  specializes in business analysis and consulting services, utilizing advanced AI and machine learning techniques to deliver sophisticated data visualizations. Our approach transforms complex datasets into clear, actionable insights, enabling businesses to optimize operations, enhance customer experiences, and achieve their strategic objectives. By integrating state-of-the-art technology with deep industry expertise, we provide our clients with the tools they need to navigate challenges and seize opportunities in a dynamic marketplace.</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228600" lvl="0" indent="-50800" algn="l" rtl="0">
              <a:lnSpc>
                <a:spcPct val="120000"/>
              </a:lnSpc>
              <a:spcBef>
                <a:spcPts val="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042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2918232833"/>
              </p:ext>
            </p:extLst>
          </p:nvPr>
        </p:nvGraphicFramePr>
        <p:xfrm>
          <a:off x="261764" y="1690688"/>
          <a:ext cx="11665296" cy="4762648"/>
        </p:xfrm>
        <a:graphic>
          <a:graphicData uri="http://schemas.openxmlformats.org/drawingml/2006/table">
            <a:tbl>
              <a:tblPr firstRow="1" bandRow="1" bandCol="1">
                <a:tableStyleId>{5940675A-B579-460E-94D1-54222C63F5DA}</a:tableStyleId>
              </a:tblPr>
              <a:tblGrid>
                <a:gridCol w="2916324">
                  <a:extLst>
                    <a:ext uri="{9D8B030D-6E8A-4147-A177-3AD203B41FA5}">
                      <a16:colId xmlns:a16="http://schemas.microsoft.com/office/drawing/2014/main" val="243005081"/>
                    </a:ext>
                  </a:extLst>
                </a:gridCol>
                <a:gridCol w="2916324">
                  <a:extLst>
                    <a:ext uri="{9D8B030D-6E8A-4147-A177-3AD203B41FA5}">
                      <a16:colId xmlns:a16="http://schemas.microsoft.com/office/drawing/2014/main" val="1299219431"/>
                    </a:ext>
                  </a:extLst>
                </a:gridCol>
                <a:gridCol w="2916324">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AUTHOR NAME</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TITLE</a:t>
                      </a:r>
                    </a:p>
                  </a:txBody>
                  <a:tcPr>
                    <a:solidFill>
                      <a:schemeClr val="bg1">
                        <a:lumMod val="85000"/>
                      </a:schemeClr>
                    </a:solidFill>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K</a:t>
                      </a:r>
                      <a:r>
                        <a:rPr lang="en-IN" sz="1600" dirty="0">
                          <a:latin typeface="Times New Roman" panose="02020603050405020304" pitchFamily="18" charset="0"/>
                          <a:ea typeface="Calibri" panose="020F0502020204030204" pitchFamily="34" charset="0"/>
                          <a:cs typeface="Times New Roman" panose="02020603050405020304" pitchFamily="18" charset="0"/>
                        </a:rPr>
                        <a:t>EY FINDINGS</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LIMITATIONS</a:t>
                      </a:r>
                    </a:p>
                  </a:txBody>
                  <a:tcPr>
                    <a:solidFill>
                      <a:schemeClr val="bg1">
                        <a:lumMod val="85000"/>
                      </a:schemeClr>
                    </a:solidFill>
                  </a:tcPr>
                </a:tc>
                <a:extLst>
                  <a:ext uri="{0D108BD9-81ED-4DB2-BD59-A6C34878D82A}">
                    <a16:rowId xmlns:a16="http://schemas.microsoft.com/office/drawing/2014/main" val="3709521115"/>
                  </a:ext>
                </a:extLst>
              </a:tr>
              <a:tr h="4107672">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J. Y. Wu and </a:t>
                      </a:r>
                    </a:p>
                    <a:p>
                      <a:r>
                        <a:rPr lang="en-IN" sz="1600" dirty="0">
                          <a:latin typeface="Times New Roman" panose="02020603050405020304" pitchFamily="18" charset="0"/>
                          <a:ea typeface="Calibri" panose="020F0502020204030204" pitchFamily="34" charset="0"/>
                          <a:cs typeface="Times New Roman" panose="02020603050405020304" pitchFamily="18" charset="0"/>
                        </a:rPr>
                        <a:t>L. T. Chen </a:t>
                      </a:r>
                    </a:p>
                    <a:p>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Odoo ERP with Business Intelligence Tool for a Small-Medium Enterprise: A Scenario Case Study</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Created management dashboards and reports for real-time information.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Lack of Comparative Analysis:  The research paper does not provide a comparative analysis of Odoo ERP system with other open source or commercial ERP systems, which could have offered a broader perspective on the strengths and weaknesses of different platforms. </a:t>
                      </a:r>
                    </a:p>
                    <a:p>
                      <a:r>
                        <a:rPr lang="en-US" sz="1600" dirty="0">
                          <a:latin typeface="Times New Roman" panose="02020603050405020304" pitchFamily="18" charset="0"/>
                          <a:ea typeface="Calibri" panose="020F0502020204030204" pitchFamily="34" charset="0"/>
                          <a:cs typeface="Times New Roman" panose="02020603050405020304" pitchFamily="18" charset="0"/>
                        </a:rPr>
                        <a:t>Limited Generalizability:  The study is based on a scenario case study approach within a specific small-medium enterprise, limiting the generalizability of the findings to other industries or organizational contexts.</a:t>
                      </a: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20193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2139607941"/>
              </p:ext>
            </p:extLst>
          </p:nvPr>
        </p:nvGraphicFramePr>
        <p:xfrm>
          <a:off x="261764" y="1690688"/>
          <a:ext cx="11665296" cy="4762647"/>
        </p:xfrm>
        <a:graphic>
          <a:graphicData uri="http://schemas.openxmlformats.org/drawingml/2006/table">
            <a:tbl>
              <a:tblPr firstRow="1" bandRow="1" bandCol="1">
                <a:tableStyleId>{5940675A-B579-460E-94D1-54222C63F5DA}</a:tableStyleId>
              </a:tblPr>
              <a:tblGrid>
                <a:gridCol w="2916324">
                  <a:extLst>
                    <a:ext uri="{9D8B030D-6E8A-4147-A177-3AD203B41FA5}">
                      <a16:colId xmlns:a16="http://schemas.microsoft.com/office/drawing/2014/main" val="243005081"/>
                    </a:ext>
                  </a:extLst>
                </a:gridCol>
                <a:gridCol w="2916324">
                  <a:extLst>
                    <a:ext uri="{9D8B030D-6E8A-4147-A177-3AD203B41FA5}">
                      <a16:colId xmlns:a16="http://schemas.microsoft.com/office/drawing/2014/main" val="1299219431"/>
                    </a:ext>
                  </a:extLst>
                </a:gridCol>
                <a:gridCol w="2916324">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AUTHOR NAME</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TITLE</a:t>
                      </a:r>
                    </a:p>
                  </a:txBody>
                  <a:tcPr>
                    <a:solidFill>
                      <a:schemeClr val="bg1">
                        <a:lumMod val="85000"/>
                      </a:schemeClr>
                    </a:solidFill>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K</a:t>
                      </a:r>
                      <a:r>
                        <a:rPr lang="en-IN" sz="1600" dirty="0">
                          <a:latin typeface="Times New Roman" panose="02020603050405020304" pitchFamily="18" charset="0"/>
                          <a:ea typeface="Calibri" panose="020F0502020204030204" pitchFamily="34" charset="0"/>
                          <a:cs typeface="Times New Roman" panose="02020603050405020304" pitchFamily="18" charset="0"/>
                        </a:rPr>
                        <a:t>EY FINDINGS</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LIMITATIONS</a:t>
                      </a:r>
                    </a:p>
                  </a:txBody>
                  <a:tcPr>
                    <a:solidFill>
                      <a:schemeClr val="bg1">
                        <a:lumMod val="85000"/>
                      </a:schemeClr>
                    </a:solidFill>
                  </a:tcPr>
                </a:tc>
                <a:extLst>
                  <a:ext uri="{0D108BD9-81ED-4DB2-BD59-A6C34878D82A}">
                    <a16:rowId xmlns:a16="http://schemas.microsoft.com/office/drawing/2014/main" val="3709521115"/>
                  </a:ext>
                </a:extLst>
              </a:tr>
              <a:tr h="4107671">
                <a:tc>
                  <a:txBody>
                    <a:bodyPr/>
                    <a:lstStyle/>
                    <a:p>
                      <a:r>
                        <a:rPr lang="en-IN" sz="1600" dirty="0" err="1">
                          <a:latin typeface="Times New Roman" panose="02020603050405020304" pitchFamily="18" charset="0"/>
                          <a:ea typeface="Calibri" panose="020F0502020204030204" pitchFamily="34" charset="0"/>
                          <a:cs typeface="Times New Roman" panose="02020603050405020304" pitchFamily="18" charset="0"/>
                        </a:rPr>
                        <a:t>Agota</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Giedr˙e</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Raišien˙e</a:t>
                      </a:r>
                      <a:r>
                        <a:rPr lang="en-IN" sz="1600" dirty="0">
                          <a:latin typeface="Times New Roman" panose="02020603050405020304" pitchFamily="18" charset="0"/>
                          <a:ea typeface="Calibri" panose="020F0502020204030204" pitchFamily="34" charset="0"/>
                          <a:cs typeface="Times New Roman" panose="02020603050405020304" pitchFamily="18" charset="0"/>
                        </a:rPr>
                        <a:t> and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Simonas</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Juozapas</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Raišys</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p>
                    <a:p>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Business Customer Satisfaction with B2B Consulting Services: AHP-Based Criteria for a New Perspective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Proposed model enhances customer satisfaction criteria understanding and resource management.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Limitations include inconsistency in decision maker's opinions. </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Difficulty in assessing more than 7 items due to memory.</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239701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1981575065"/>
              </p:ext>
            </p:extLst>
          </p:nvPr>
        </p:nvGraphicFramePr>
        <p:xfrm>
          <a:off x="261764" y="1690688"/>
          <a:ext cx="11665296" cy="4891696"/>
        </p:xfrm>
        <a:graphic>
          <a:graphicData uri="http://schemas.openxmlformats.org/drawingml/2006/table">
            <a:tbl>
              <a:tblPr firstRow="1" bandRow="1" bandCol="1">
                <a:tableStyleId>{5940675A-B579-460E-94D1-54222C63F5DA}</a:tableStyleId>
              </a:tblPr>
              <a:tblGrid>
                <a:gridCol w="2769112">
                  <a:extLst>
                    <a:ext uri="{9D8B030D-6E8A-4147-A177-3AD203B41FA5}">
                      <a16:colId xmlns:a16="http://schemas.microsoft.com/office/drawing/2014/main" val="243005081"/>
                    </a:ext>
                  </a:extLst>
                </a:gridCol>
                <a:gridCol w="2743200">
                  <a:extLst>
                    <a:ext uri="{9D8B030D-6E8A-4147-A177-3AD203B41FA5}">
                      <a16:colId xmlns:a16="http://schemas.microsoft.com/office/drawing/2014/main" val="1299219431"/>
                    </a:ext>
                  </a:extLst>
                </a:gridCol>
                <a:gridCol w="3236660">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AUTHOR NAME</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TITLE</a:t>
                      </a:r>
                    </a:p>
                  </a:txBody>
                  <a:tcPr>
                    <a:solidFill>
                      <a:schemeClr val="bg1">
                        <a:lumMod val="85000"/>
                      </a:schemeClr>
                    </a:solidFill>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K</a:t>
                      </a:r>
                      <a:r>
                        <a:rPr lang="en-IN" sz="1600" dirty="0">
                          <a:latin typeface="Times New Roman" panose="02020603050405020304" pitchFamily="18" charset="0"/>
                          <a:ea typeface="Calibri" panose="020F0502020204030204" pitchFamily="34" charset="0"/>
                          <a:cs typeface="Times New Roman" panose="02020603050405020304" pitchFamily="18" charset="0"/>
                        </a:rPr>
                        <a:t>EY FINDINGS</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LIMITATIONS</a:t>
                      </a:r>
                    </a:p>
                  </a:txBody>
                  <a:tcPr>
                    <a:solidFill>
                      <a:schemeClr val="bg1">
                        <a:lumMod val="85000"/>
                      </a:schemeClr>
                    </a:solidFill>
                  </a:tcPr>
                </a:tc>
                <a:extLst>
                  <a:ext uri="{0D108BD9-81ED-4DB2-BD59-A6C34878D82A}">
                    <a16:rowId xmlns:a16="http://schemas.microsoft.com/office/drawing/2014/main" val="3709521115"/>
                  </a:ext>
                </a:extLst>
              </a:tr>
              <a:tr h="4107671">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Erika Ayu Amelia </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Business Model Analysis In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Kartinipedia</a:t>
                      </a:r>
                      <a:r>
                        <a:rPr lang="en-US" sz="1600" dirty="0">
                          <a:latin typeface="Times New Roman" panose="02020603050405020304" pitchFamily="18" charset="0"/>
                          <a:ea typeface="Calibri" panose="020F0502020204030204" pitchFamily="34" charset="0"/>
                          <a:cs typeface="Times New Roman" panose="02020603050405020304" pitchFamily="18" charset="0"/>
                        </a:rPr>
                        <a:t> Application Using Business Model Canvas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Bmc</a:t>
                      </a:r>
                      <a:r>
                        <a:rPr lang="en-US" sz="1600" dirty="0">
                          <a:latin typeface="Times New Roman" panose="02020603050405020304" pitchFamily="18" charset="0"/>
                          <a:ea typeface="Calibri" panose="020F0502020204030204" pitchFamily="34" charset="0"/>
                          <a:cs typeface="Times New Roman" panose="02020603050405020304" pitchFamily="18" charset="0"/>
                        </a:rPr>
                        <a:t>) Approach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fontAlgn="t"/>
                      <a:r>
                        <a:rPr lang="en-US" sz="15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1500" b="0" i="0" u="none" strike="noStrike" dirty="0" err="1">
                          <a:solidFill>
                            <a:srgbClr val="000000"/>
                          </a:solidFill>
                          <a:effectLst/>
                          <a:latin typeface="Times New Roman" panose="02020603050405020304" pitchFamily="18" charset="0"/>
                          <a:cs typeface="Times New Roman" panose="02020603050405020304" pitchFamily="18" charset="0"/>
                        </a:rPr>
                        <a:t>Kartinipedia</a:t>
                      </a:r>
                      <a:r>
                        <a:rPr lang="en-US" sz="1500" b="0" i="0" u="none" strike="noStrike" dirty="0">
                          <a:solidFill>
                            <a:srgbClr val="000000"/>
                          </a:solidFill>
                          <a:effectLst/>
                          <a:latin typeface="Times New Roman" panose="02020603050405020304" pitchFamily="18" charset="0"/>
                          <a:cs typeface="Times New Roman" panose="02020603050405020304" pitchFamily="18" charset="0"/>
                        </a:rPr>
                        <a:t> application's key resources include the application system and continuous idea development by human resources.</a:t>
                      </a:r>
                      <a:br>
                        <a:rPr lang="en-US" sz="1500" b="0" i="0" u="none" strike="noStrike" dirty="0">
                          <a:solidFill>
                            <a:srgbClr val="000000"/>
                          </a:solidFill>
                          <a:effectLst/>
                          <a:latin typeface="Times New Roman" panose="02020603050405020304" pitchFamily="18" charset="0"/>
                          <a:cs typeface="Times New Roman" panose="02020603050405020304" pitchFamily="18" charset="0"/>
                        </a:rPr>
                      </a:br>
                      <a:br>
                        <a:rPr lang="en-US" sz="1500" b="0" i="0" u="none" strike="noStrike" dirty="0">
                          <a:solidFill>
                            <a:srgbClr val="000000"/>
                          </a:solidFill>
                          <a:effectLst/>
                          <a:latin typeface="Times New Roman" panose="02020603050405020304" pitchFamily="18" charset="0"/>
                          <a:cs typeface="Times New Roman" panose="02020603050405020304" pitchFamily="18" charset="0"/>
                        </a:rPr>
                      </a:br>
                      <a:r>
                        <a:rPr lang="en-US" sz="1500" b="0" i="0" u="none" strike="noStrike" dirty="0">
                          <a:solidFill>
                            <a:srgbClr val="000000"/>
                          </a:solidFill>
                          <a:effectLst/>
                          <a:latin typeface="Times New Roman" panose="02020603050405020304" pitchFamily="18" charset="0"/>
                          <a:cs typeface="Times New Roman" panose="02020603050405020304" pitchFamily="18" charset="0"/>
                        </a:rPr>
                        <a:t>Cost structure involves expenses for system development, servers, human resources, and office management. A new business model canvas is suggested after testing through the system usability scale.</a:t>
                      </a:r>
                    </a:p>
                    <a:p>
                      <a:pPr algn="l" fontAlgn="t"/>
                      <a:br>
                        <a:rPr lang="en-US" sz="1500" b="0" i="0" u="none" strike="noStrike" dirty="0">
                          <a:solidFill>
                            <a:srgbClr val="000000"/>
                          </a:solidFill>
                          <a:effectLst/>
                          <a:latin typeface="Times New Roman" panose="02020603050405020304" pitchFamily="18" charset="0"/>
                          <a:cs typeface="Times New Roman" panose="02020603050405020304" pitchFamily="18" charset="0"/>
                        </a:rPr>
                      </a:br>
                      <a:r>
                        <a:rPr lang="en-US" sz="1500" b="0" i="0" u="none" strike="noStrike" dirty="0">
                          <a:solidFill>
                            <a:srgbClr val="000000"/>
                          </a:solidFill>
                          <a:effectLst/>
                          <a:latin typeface="Times New Roman" panose="02020603050405020304" pitchFamily="18" charset="0"/>
                          <a:cs typeface="Times New Roman" panose="02020603050405020304" pitchFamily="18" charset="0"/>
                        </a:rPr>
                        <a:t>Revenue streams now include advertisements, AdSense, profit sharing from sales, and consulting services. Key partners are sellers, payment gateways, and social media platforms. </a:t>
                      </a:r>
                    </a:p>
                  </a:txBody>
                  <a:tcPr marL="6350" marR="6350" marT="6350" marB="0"/>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The research paper does not explicitly mention the specific technological platforms or programming languages used in developing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Kartinipedia</a:t>
                      </a:r>
                      <a:r>
                        <a:rPr lang="en-US" sz="1600" dirty="0">
                          <a:latin typeface="Times New Roman" panose="02020603050405020304" pitchFamily="18" charset="0"/>
                          <a:ea typeface="Calibri" panose="020F0502020204030204" pitchFamily="34" charset="0"/>
                          <a:cs typeface="Times New Roman" panose="02020603050405020304" pitchFamily="18" charset="0"/>
                        </a:rPr>
                        <a:t> application, which could provide valuable insights into the technical aspects of the project.</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While the research methodology includes qualitative data collection methods like interviews and observations, there is limited discussion on the potential biases or limitations associated with these approaches.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294731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1037876183"/>
              </p:ext>
            </p:extLst>
          </p:nvPr>
        </p:nvGraphicFramePr>
        <p:xfrm>
          <a:off x="261764" y="1690688"/>
          <a:ext cx="11665296" cy="4762647"/>
        </p:xfrm>
        <a:graphic>
          <a:graphicData uri="http://schemas.openxmlformats.org/drawingml/2006/table">
            <a:tbl>
              <a:tblPr firstRow="1" bandRow="1" bandCol="1">
                <a:tableStyleId>{5940675A-B579-460E-94D1-54222C63F5DA}</a:tableStyleId>
              </a:tblPr>
              <a:tblGrid>
                <a:gridCol w="2916324">
                  <a:extLst>
                    <a:ext uri="{9D8B030D-6E8A-4147-A177-3AD203B41FA5}">
                      <a16:colId xmlns:a16="http://schemas.microsoft.com/office/drawing/2014/main" val="243005081"/>
                    </a:ext>
                  </a:extLst>
                </a:gridCol>
                <a:gridCol w="2916324">
                  <a:extLst>
                    <a:ext uri="{9D8B030D-6E8A-4147-A177-3AD203B41FA5}">
                      <a16:colId xmlns:a16="http://schemas.microsoft.com/office/drawing/2014/main" val="1299219431"/>
                    </a:ext>
                  </a:extLst>
                </a:gridCol>
                <a:gridCol w="2916324">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AUTHOR NAME</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TITLE</a:t>
                      </a:r>
                    </a:p>
                  </a:txBody>
                  <a:tcPr>
                    <a:solidFill>
                      <a:schemeClr val="bg1">
                        <a:lumMod val="85000"/>
                      </a:schemeClr>
                    </a:solidFill>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K</a:t>
                      </a:r>
                      <a:r>
                        <a:rPr lang="en-IN" sz="1600" dirty="0">
                          <a:latin typeface="Times New Roman" panose="02020603050405020304" pitchFamily="18" charset="0"/>
                          <a:ea typeface="Calibri" panose="020F0502020204030204" pitchFamily="34" charset="0"/>
                          <a:cs typeface="Times New Roman" panose="02020603050405020304" pitchFamily="18" charset="0"/>
                        </a:rPr>
                        <a:t>EY FINDINGS</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LIMITATIONS</a:t>
                      </a:r>
                    </a:p>
                  </a:txBody>
                  <a:tcPr>
                    <a:solidFill>
                      <a:schemeClr val="bg1">
                        <a:lumMod val="85000"/>
                      </a:schemeClr>
                    </a:solidFill>
                  </a:tcPr>
                </a:tc>
                <a:extLst>
                  <a:ext uri="{0D108BD9-81ED-4DB2-BD59-A6C34878D82A}">
                    <a16:rowId xmlns:a16="http://schemas.microsoft.com/office/drawing/2014/main" val="3709521115"/>
                  </a:ext>
                </a:extLst>
              </a:tr>
              <a:tr h="4107671">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Rick </a:t>
                      </a:r>
                      <a:r>
                        <a:rPr lang="en-IN" sz="1600" dirty="0" err="1">
                          <a:latin typeface="Times New Roman" panose="02020603050405020304" pitchFamily="18" charset="0"/>
                          <a:ea typeface="Calibri" panose="020F0502020204030204" pitchFamily="34" charset="0"/>
                          <a:cs typeface="Times New Roman" panose="02020603050405020304" pitchFamily="18" charset="0"/>
                        </a:rPr>
                        <a:t>Gilsing</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Oktay</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Turetken</a:t>
                      </a:r>
                      <a:r>
                        <a:rPr lang="en-IN" sz="1600" dirty="0">
                          <a:latin typeface="Times New Roman" panose="02020603050405020304" pitchFamily="18" charset="0"/>
                          <a:ea typeface="Calibri" panose="020F0502020204030204" pitchFamily="34" charset="0"/>
                          <a:cs typeface="Times New Roman" panose="02020603050405020304" pitchFamily="18" charset="0"/>
                        </a:rPr>
                        <a:t>, Paul </a:t>
                      </a:r>
                      <a:r>
                        <a:rPr lang="en-IN" sz="1600" dirty="0" err="1">
                          <a:latin typeface="Times New Roman" panose="02020603050405020304" pitchFamily="18" charset="0"/>
                          <a:ea typeface="Calibri" panose="020F0502020204030204" pitchFamily="34" charset="0"/>
                          <a:cs typeface="Times New Roman" panose="02020603050405020304" pitchFamily="18" charset="0"/>
                        </a:rPr>
                        <a:t>Grefen</a:t>
                      </a:r>
                      <a:r>
                        <a:rPr lang="en-IN" sz="1600" dirty="0">
                          <a:latin typeface="Times New Roman" panose="02020603050405020304" pitchFamily="18" charset="0"/>
                          <a:ea typeface="Calibri" panose="020F0502020204030204" pitchFamily="34" charset="0"/>
                          <a:cs typeface="Times New Roman" panose="02020603050405020304" pitchFamily="18" charset="0"/>
                        </a:rPr>
                        <a:t>, Baris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Ozkan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Onat</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Ege</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Adali</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Business Model Evaluation: A Systematic Review of Methods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Analyzing Data Science and Business Analytics importance in future business decisions.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Challenges of big data analytics discussed before business applications.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Limitations not explicitly outlined in the provided contexts.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151764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panose="02020603050405020304" pitchFamily="18" charset="0"/>
                <a:cs typeface="Times New Roman" panose="02020603050405020304" pitchFamily="18" charset="0"/>
              </a:rPr>
              <a:t>Literature survey</a:t>
            </a:r>
            <a:endParaRPr>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6034E7-36C3-6EAB-C456-3218824C0F83}"/>
              </a:ext>
            </a:extLst>
          </p:cNvPr>
          <p:cNvGraphicFramePr>
            <a:graphicFrameLocks noGrp="1"/>
          </p:cNvGraphicFramePr>
          <p:nvPr>
            <p:extLst>
              <p:ext uri="{D42A27DB-BD31-4B8C-83A1-F6EECF244321}">
                <p14:modId xmlns:p14="http://schemas.microsoft.com/office/powerpoint/2010/main" val="3039561955"/>
              </p:ext>
            </p:extLst>
          </p:nvPr>
        </p:nvGraphicFramePr>
        <p:xfrm>
          <a:off x="261764" y="1690688"/>
          <a:ext cx="11665296" cy="4762647"/>
        </p:xfrm>
        <a:graphic>
          <a:graphicData uri="http://schemas.openxmlformats.org/drawingml/2006/table">
            <a:tbl>
              <a:tblPr firstRow="1" bandRow="1" bandCol="1">
                <a:tableStyleId>{5940675A-B579-460E-94D1-54222C63F5DA}</a:tableStyleId>
              </a:tblPr>
              <a:tblGrid>
                <a:gridCol w="2916324">
                  <a:extLst>
                    <a:ext uri="{9D8B030D-6E8A-4147-A177-3AD203B41FA5}">
                      <a16:colId xmlns:a16="http://schemas.microsoft.com/office/drawing/2014/main" val="243005081"/>
                    </a:ext>
                  </a:extLst>
                </a:gridCol>
                <a:gridCol w="2916324">
                  <a:extLst>
                    <a:ext uri="{9D8B030D-6E8A-4147-A177-3AD203B41FA5}">
                      <a16:colId xmlns:a16="http://schemas.microsoft.com/office/drawing/2014/main" val="1299219431"/>
                    </a:ext>
                  </a:extLst>
                </a:gridCol>
                <a:gridCol w="2916324">
                  <a:extLst>
                    <a:ext uri="{9D8B030D-6E8A-4147-A177-3AD203B41FA5}">
                      <a16:colId xmlns:a16="http://schemas.microsoft.com/office/drawing/2014/main" val="2071862223"/>
                    </a:ext>
                  </a:extLst>
                </a:gridCol>
                <a:gridCol w="2916324">
                  <a:extLst>
                    <a:ext uri="{9D8B030D-6E8A-4147-A177-3AD203B41FA5}">
                      <a16:colId xmlns:a16="http://schemas.microsoft.com/office/drawing/2014/main" val="1366332004"/>
                    </a:ext>
                  </a:extLst>
                </a:gridCol>
              </a:tblGrid>
              <a:tr h="654976">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AUTHOR NAME</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TITLE</a:t>
                      </a:r>
                    </a:p>
                  </a:txBody>
                  <a:tcPr>
                    <a:solidFill>
                      <a:schemeClr val="bg1">
                        <a:lumMod val="85000"/>
                      </a:schemeClr>
                    </a:solidFill>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K</a:t>
                      </a:r>
                      <a:r>
                        <a:rPr lang="en-IN" sz="1600" dirty="0">
                          <a:latin typeface="Times New Roman" panose="02020603050405020304" pitchFamily="18" charset="0"/>
                          <a:ea typeface="Calibri" panose="020F0502020204030204" pitchFamily="34" charset="0"/>
                          <a:cs typeface="Times New Roman" panose="02020603050405020304" pitchFamily="18" charset="0"/>
                        </a:rPr>
                        <a:t>EY FINDINGS</a:t>
                      </a:r>
                    </a:p>
                  </a:txBody>
                  <a:tcPr>
                    <a:solidFill>
                      <a:schemeClr val="bg1">
                        <a:lumMod val="85000"/>
                      </a:schemeClr>
                    </a:solidFill>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LIMITATIONS</a:t>
                      </a:r>
                    </a:p>
                  </a:txBody>
                  <a:tcPr>
                    <a:solidFill>
                      <a:schemeClr val="bg1">
                        <a:lumMod val="85000"/>
                      </a:schemeClr>
                    </a:solidFill>
                  </a:tcPr>
                </a:tc>
                <a:extLst>
                  <a:ext uri="{0D108BD9-81ED-4DB2-BD59-A6C34878D82A}">
                    <a16:rowId xmlns:a16="http://schemas.microsoft.com/office/drawing/2014/main" val="3709521115"/>
                  </a:ext>
                </a:extLst>
              </a:tr>
              <a:tr h="4107671">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Sachin Kumar, Krishna Prasad K. and P. 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Aithal</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Tech-Business Analytics – a Review-based New Model to Improve the Performances of Various Industry Sectors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Identified six groups of business model evaluation methods.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Proposed a guiding structure aligning methods with innovation phases.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Highlighted research gaps in sustainable business model evaluation.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Excluded non-academic sources like white papers and grey publications.</a:t>
                      </a: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Search string limitations excluded relevant articles, affecting completeness.</a:t>
                      </a:r>
                    </a:p>
                    <a:p>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Lack of real-world business cases affects validity of proposed structure.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00656796"/>
                  </a:ext>
                </a:extLst>
              </a:tr>
            </a:tbl>
          </a:graphicData>
        </a:graphic>
      </p:graphicFrame>
    </p:spTree>
    <p:extLst>
      <p:ext uri="{BB962C8B-B14F-4D97-AF65-F5344CB8AC3E}">
        <p14:creationId xmlns:p14="http://schemas.microsoft.com/office/powerpoint/2010/main" val="25328633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1681</Words>
  <Application>Microsoft Office PowerPoint</Application>
  <PresentationFormat>Widescreen</PresentationFormat>
  <Paragraphs>182</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“GROWTHIFY” Business Model Analysis</vt:lpstr>
      <vt:lpstr>Content</vt:lpstr>
      <vt:lpstr>Introduction</vt:lpstr>
      <vt:lpstr>Abstract</vt:lpstr>
      <vt:lpstr>Literature survey</vt:lpstr>
      <vt:lpstr>Literature survey</vt:lpstr>
      <vt:lpstr>Literature survey</vt:lpstr>
      <vt:lpstr>Literature survey</vt:lpstr>
      <vt:lpstr>Literature survey</vt:lpstr>
      <vt:lpstr>Literature survey</vt:lpstr>
      <vt:lpstr>Problem statement </vt:lpstr>
      <vt:lpstr>Objectives</vt:lpstr>
      <vt:lpstr>Scope of the Project</vt:lpstr>
      <vt:lpstr>Proposed system</vt:lpstr>
      <vt:lpstr>Timeline</vt:lpstr>
      <vt:lpstr>PowerPoint Presentation</vt:lpstr>
      <vt:lpstr>Flow chart</vt:lpstr>
      <vt:lpstr>DFD LEVEL-0</vt:lpstr>
      <vt:lpstr>Use Case Diagram</vt:lpstr>
      <vt:lpstr>SEQUENCE DIAGRAM</vt:lpstr>
      <vt:lpstr> SOFTWARE REQUIREMENTS SPECIFICATIONS (SRS)  </vt:lpstr>
      <vt:lpstr>PowerPoint Presentation</vt:lpstr>
      <vt:lpstr>HARDWARE REQUIREMENTS</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“GROWTHIFY” Business Model Analysis</dc:title>
  <dc:creator>Microsoft account</dc:creator>
  <cp:lastModifiedBy>s.kajrolkar789@gmail.com</cp:lastModifiedBy>
  <cp:revision>7</cp:revision>
  <dcterms:created xsi:type="dcterms:W3CDTF">2022-08-03T09:08:17Z</dcterms:created>
  <dcterms:modified xsi:type="dcterms:W3CDTF">2024-08-27T19:10:24Z</dcterms:modified>
</cp:coreProperties>
</file>