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8" r:id="rId7"/>
    <p:sldId id="269" r:id="rId8"/>
    <p:sldId id="276" r:id="rId9"/>
    <p:sldId id="262" r:id="rId10"/>
    <p:sldId id="283" r:id="rId11"/>
    <p:sldId id="284" r:id="rId12"/>
    <p:sldId id="263" r:id="rId13"/>
    <p:sldId id="282" r:id="rId14"/>
    <p:sldId id="281" r:id="rId15"/>
    <p:sldId id="279" r:id="rId16"/>
    <p:sldId id="280" r:id="rId17"/>
    <p:sldId id="264" r:id="rId18"/>
    <p:sldId id="278" r:id="rId19"/>
    <p:sldId id="261" r:id="rId20"/>
    <p:sldId id="266" r:id="rId21"/>
    <p:sldId id="27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C-23 Atharva Birje</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C-28 Harsh </a:t>
            </a:r>
            <a:r>
              <a:rPr lang="en-IN" sz="1800" dirty="0" err="1">
                <a:latin typeface="Times New Roman"/>
                <a:ea typeface="Times New Roman"/>
                <a:cs typeface="Times New Roman"/>
                <a:sym typeface="Times New Roman"/>
              </a:rPr>
              <a:t>Minde</a:t>
            </a:r>
            <a:endParaRPr lang="en-IN"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C-44 </a:t>
            </a:r>
            <a:r>
              <a:rPr lang="en-IN" sz="1800" dirty="0" err="1">
                <a:latin typeface="Times New Roman"/>
                <a:ea typeface="Times New Roman"/>
                <a:cs typeface="Times New Roman"/>
                <a:sym typeface="Times New Roman"/>
              </a:rPr>
              <a:t>Jyotiraditya</a:t>
            </a:r>
            <a:r>
              <a:rPr lang="en-IN" sz="1800" dirty="0">
                <a:latin typeface="Times New Roman"/>
                <a:ea typeface="Times New Roman"/>
                <a:cs typeface="Times New Roman"/>
                <a:sym typeface="Times New Roman"/>
              </a:rPr>
              <a:t> Patil</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C-63 </a:t>
            </a:r>
            <a:r>
              <a:rPr lang="en-IN" sz="1800" dirty="0" err="1">
                <a:latin typeface="Times New Roman"/>
                <a:ea typeface="Times New Roman"/>
                <a:cs typeface="Times New Roman"/>
                <a:sym typeface="Times New Roman"/>
              </a:rPr>
              <a:t>Ameya</a:t>
            </a:r>
            <a:r>
              <a:rPr lang="en-IN" sz="1800" dirty="0">
                <a:latin typeface="Times New Roman"/>
                <a:ea typeface="Times New Roman"/>
                <a:cs typeface="Times New Roman"/>
                <a:sym typeface="Times New Roman"/>
              </a:rPr>
              <a:t> Mane</a:t>
            </a: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Dnyaneshwar </a:t>
            </a:r>
            <a:r>
              <a:rPr lang="en-US" sz="1800" dirty="0" err="1">
                <a:latin typeface="Times New Roman" panose="02020603050405020304" pitchFamily="18" charset="0"/>
                <a:cs typeface="Times New Roman" panose="02020603050405020304" pitchFamily="18" charset="0"/>
              </a:rPr>
              <a:t>Thombre</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F67B-7511-64DA-1EAE-CA3B6230D6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TIMELINE CHART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8008B05-6398-C4D5-E75C-443817A8CDFE}"/>
              </a:ext>
            </a:extLst>
          </p:cNvPr>
          <p:cNvPicPr>
            <a:picLocks noChangeAspect="1"/>
          </p:cNvPicPr>
          <p:nvPr/>
        </p:nvPicPr>
        <p:blipFill rotWithShape="1">
          <a:blip r:embed="rId2"/>
          <a:srcRect l="1854" t="27527" r="1291" b="12115"/>
          <a:stretch/>
        </p:blipFill>
        <p:spPr>
          <a:xfrm>
            <a:off x="226142" y="1887794"/>
            <a:ext cx="11808542" cy="4139380"/>
          </a:xfrm>
          <a:prstGeom prst="rect">
            <a:avLst/>
          </a:prstGeom>
        </p:spPr>
      </p:pic>
    </p:spTree>
    <p:extLst>
      <p:ext uri="{BB962C8B-B14F-4D97-AF65-F5344CB8AC3E}">
        <p14:creationId xmlns:p14="http://schemas.microsoft.com/office/powerpoint/2010/main" val="61523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6294B-76B3-A2F5-4B1F-39DAFDFB5191}"/>
              </a:ext>
            </a:extLst>
          </p:cNvPr>
          <p:cNvPicPr>
            <a:picLocks noChangeAspect="1"/>
          </p:cNvPicPr>
          <p:nvPr/>
        </p:nvPicPr>
        <p:blipFill rotWithShape="1">
          <a:blip r:embed="rId2"/>
          <a:srcRect l="1773" t="27813" r="1291" b="12402"/>
          <a:stretch/>
        </p:blipFill>
        <p:spPr>
          <a:xfrm>
            <a:off x="216310" y="1907458"/>
            <a:ext cx="11818374" cy="4100052"/>
          </a:xfrm>
          <a:prstGeom prst="rect">
            <a:avLst/>
          </a:prstGeom>
        </p:spPr>
      </p:pic>
    </p:spTree>
    <p:extLst>
      <p:ext uri="{BB962C8B-B14F-4D97-AF65-F5344CB8AC3E}">
        <p14:creationId xmlns:p14="http://schemas.microsoft.com/office/powerpoint/2010/main" val="222568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1F4019-6F77-BD03-04D3-4A18B0A53BE8}"/>
              </a:ext>
            </a:extLst>
          </p:cNvPr>
          <p:cNvPicPr>
            <a:picLocks noChangeAspect="1"/>
          </p:cNvPicPr>
          <p:nvPr/>
        </p:nvPicPr>
        <p:blipFill>
          <a:blip r:embed="rId3"/>
          <a:stretch>
            <a:fillRect/>
          </a:stretch>
        </p:blipFill>
        <p:spPr>
          <a:xfrm>
            <a:off x="4572000" y="1132768"/>
            <a:ext cx="3262124" cy="53329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2B37B-E139-4E68-7625-1F3FE0A07DEC}"/>
              </a:ext>
            </a:extLst>
          </p:cNvPr>
          <p:cNvPicPr>
            <a:picLocks noChangeAspect="1"/>
          </p:cNvPicPr>
          <p:nvPr/>
        </p:nvPicPr>
        <p:blipFill>
          <a:blip r:embed="rId2"/>
          <a:stretch>
            <a:fillRect/>
          </a:stretch>
        </p:blipFill>
        <p:spPr>
          <a:xfrm>
            <a:off x="3230245" y="210185"/>
            <a:ext cx="5731510" cy="6437630"/>
          </a:xfrm>
          <a:prstGeom prst="rect">
            <a:avLst/>
          </a:prstGeom>
        </p:spPr>
      </p:pic>
      <p:sp>
        <p:nvSpPr>
          <p:cNvPr id="3" name="TextBox 2">
            <a:extLst>
              <a:ext uri="{FF2B5EF4-FFF2-40B4-BE49-F238E27FC236}">
                <a16:creationId xmlns:a16="http://schemas.microsoft.com/office/drawing/2014/main" id="{3B10B6B2-B901-7965-24DE-ECFD6C2FD46A}"/>
              </a:ext>
            </a:extLst>
          </p:cNvPr>
          <p:cNvSpPr txBox="1"/>
          <p:nvPr/>
        </p:nvSpPr>
        <p:spPr>
          <a:xfrm>
            <a:off x="698090" y="757084"/>
            <a:ext cx="229091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Architecture Diagram: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48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85F78-9ACE-40AC-43D6-469405FC7010}"/>
              </a:ext>
            </a:extLst>
          </p:cNvPr>
          <p:cNvPicPr>
            <a:picLocks noChangeAspect="1"/>
          </p:cNvPicPr>
          <p:nvPr/>
        </p:nvPicPr>
        <p:blipFill>
          <a:blip r:embed="rId2"/>
          <a:stretch>
            <a:fillRect/>
          </a:stretch>
        </p:blipFill>
        <p:spPr>
          <a:xfrm>
            <a:off x="99228" y="2064772"/>
            <a:ext cx="11993544" cy="4508091"/>
          </a:xfrm>
          <a:prstGeom prst="rect">
            <a:avLst/>
          </a:prstGeom>
        </p:spPr>
      </p:pic>
      <p:sp>
        <p:nvSpPr>
          <p:cNvPr id="3" name="TextBox 2">
            <a:extLst>
              <a:ext uri="{FF2B5EF4-FFF2-40B4-BE49-F238E27FC236}">
                <a16:creationId xmlns:a16="http://schemas.microsoft.com/office/drawing/2014/main" id="{AECAA7CF-F7BE-039E-8C8F-FC2FAD740F9E}"/>
              </a:ext>
            </a:extLst>
          </p:cNvPr>
          <p:cNvSpPr txBox="1"/>
          <p:nvPr/>
        </p:nvSpPr>
        <p:spPr>
          <a:xfrm>
            <a:off x="845575" y="1315375"/>
            <a:ext cx="306766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Sequence Diagram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96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60843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CCFE3B-91AA-796F-358F-5706455BA4E3}"/>
              </a:ext>
            </a:extLst>
          </p:cNvPr>
          <p:cNvPicPr>
            <a:picLocks noChangeAspect="1"/>
          </p:cNvPicPr>
          <p:nvPr/>
        </p:nvPicPr>
        <p:blipFill>
          <a:blip r:embed="rId2"/>
          <a:stretch>
            <a:fillRect/>
          </a:stretch>
        </p:blipFill>
        <p:spPr>
          <a:xfrm>
            <a:off x="1744921" y="1086872"/>
            <a:ext cx="8702158" cy="4935435"/>
          </a:xfrm>
          <a:prstGeom prst="rect">
            <a:avLst/>
          </a:prstGeom>
        </p:spPr>
      </p:pic>
    </p:spTree>
    <p:extLst>
      <p:ext uri="{BB962C8B-B14F-4D97-AF65-F5344CB8AC3E}">
        <p14:creationId xmlns:p14="http://schemas.microsoft.com/office/powerpoint/2010/main" val="126991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BEEB8-2826-9A71-2F37-7E86113F049B}"/>
              </a:ext>
            </a:extLst>
          </p:cNvPr>
          <p:cNvPicPr>
            <a:picLocks noChangeAspect="1"/>
          </p:cNvPicPr>
          <p:nvPr/>
        </p:nvPicPr>
        <p:blipFill>
          <a:blip r:embed="rId2"/>
          <a:stretch>
            <a:fillRect/>
          </a:stretch>
        </p:blipFill>
        <p:spPr>
          <a:xfrm>
            <a:off x="1566862" y="664292"/>
            <a:ext cx="9058275" cy="6115050"/>
          </a:xfrm>
          <a:prstGeom prst="rect">
            <a:avLst/>
          </a:prstGeom>
        </p:spPr>
      </p:pic>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3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Users register and log in using Firebase Authentication, secured by biometric and two-factor authentication. After successful login, they cast votes via a secure interface, with each vote recorded on the Ethereum blockchain using Solidity smart contracts to ensure uniqueness and prevent duplication. Non-sensitive data is stored in Firebase </a:t>
            </a:r>
            <a:r>
              <a:rPr lang="en-US" dirty="0" err="1">
                <a:latin typeface="Times New Roman" panose="02020603050405020304" pitchFamily="18" charset="0"/>
                <a:cs typeface="Times New Roman" panose="02020603050405020304" pitchFamily="18" charset="0"/>
              </a:rPr>
              <a:t>Firestore</a:t>
            </a:r>
            <a:r>
              <a:rPr lang="en-US" dirty="0">
                <a:latin typeface="Times New Roman" panose="02020603050405020304" pitchFamily="18" charset="0"/>
                <a:cs typeface="Times New Roman" panose="02020603050405020304" pitchFamily="18" charset="0"/>
              </a:rPr>
              <a:t>, while sensitive vote data is securely stored on the blockchain for transparency. Real-time election results are fetched from the blockchain and displayed on a user-friendly interface developed in Android Studio/Flutter. The system ensures end-to-end encryption, voter anonymity, and is designed to handle large user loads during peak voting times.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541203"/>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6856445" y="1414283"/>
            <a:ext cx="4432041"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Two-factor authentication (2FA) devices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452431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1.Blockchain Platforms:</a:t>
            </a:r>
          </a:p>
          <a:p>
            <a:r>
              <a:rPr lang="en-IN" sz="1600" dirty="0">
                <a:latin typeface="Times New Roman" panose="02020603050405020304" pitchFamily="18" charset="0"/>
                <a:cs typeface="Times New Roman" panose="02020603050405020304" pitchFamily="18" charset="0"/>
              </a:rPr>
              <a:t>   - Ethereum</a:t>
            </a:r>
          </a:p>
          <a:p>
            <a:r>
              <a:rPr lang="en-IN" sz="1600" dirty="0">
                <a:latin typeface="Times New Roman" panose="02020603050405020304" pitchFamily="18" charset="0"/>
                <a:cs typeface="Times New Roman" panose="02020603050405020304" pitchFamily="18" charset="0"/>
              </a:rPr>
              <a:t>   - Hyperledger Fabric</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2. Smart Contract Development:</a:t>
            </a:r>
          </a:p>
          <a:p>
            <a:r>
              <a:rPr lang="en-IN" sz="1600" dirty="0">
                <a:latin typeface="Times New Roman" panose="02020603050405020304" pitchFamily="18" charset="0"/>
                <a:cs typeface="Times New Roman" panose="02020603050405020304" pitchFamily="18" charset="0"/>
              </a:rPr>
              <a:t>   - Solidity</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3. Cryptographic Libraries:</a:t>
            </a:r>
          </a:p>
          <a:p>
            <a:r>
              <a:rPr lang="en-IN" sz="1600" dirty="0">
                <a:latin typeface="Times New Roman" panose="02020603050405020304" pitchFamily="18" charset="0"/>
                <a:cs typeface="Times New Roman" panose="02020603050405020304" pitchFamily="18" charset="0"/>
              </a:rPr>
              <a:t>   - OpenSSL</a:t>
            </a:r>
          </a:p>
          <a:p>
            <a:r>
              <a:rPr lang="en-IN" sz="1600" dirty="0">
                <a:latin typeface="Times New Roman" panose="02020603050405020304" pitchFamily="18" charset="0"/>
                <a:cs typeface="Times New Roman" panose="02020603050405020304" pitchFamily="18" charset="0"/>
              </a:rPr>
              <a:t>   - libsecp256k1</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4. Mobile App Development Frameworks:</a:t>
            </a:r>
          </a:p>
          <a:p>
            <a:r>
              <a:rPr lang="en-IN" sz="1600" dirty="0">
                <a:latin typeface="Times New Roman" panose="02020603050405020304" pitchFamily="18" charset="0"/>
                <a:cs typeface="Times New Roman" panose="02020603050405020304" pitchFamily="18" charset="0"/>
              </a:rPr>
              <a:t>   - Android</a:t>
            </a:r>
          </a:p>
          <a:p>
            <a:r>
              <a:rPr lang="en-IN" sz="1600" dirty="0">
                <a:latin typeface="Times New Roman" panose="02020603050405020304" pitchFamily="18" charset="0"/>
                <a:cs typeface="Times New Roman" panose="02020603050405020304" pitchFamily="18" charset="0"/>
              </a:rPr>
              <a:t>   - Flutter</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5. Backend Development:</a:t>
            </a:r>
          </a:p>
          <a:p>
            <a:r>
              <a:rPr lang="en-IN" sz="1600" dirty="0">
                <a:latin typeface="Times New Roman" panose="02020603050405020304" pitchFamily="18" charset="0"/>
                <a:cs typeface="Times New Roman" panose="02020603050405020304" pitchFamily="18" charset="0"/>
              </a:rPr>
              <a:t>   - Node.js</a:t>
            </a:r>
          </a:p>
          <a:p>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403187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6. Database:</a:t>
            </a:r>
          </a:p>
          <a:p>
            <a:r>
              <a:rPr lang="en-IN" sz="1600" dirty="0">
                <a:latin typeface="Times New Roman" panose="02020603050405020304" pitchFamily="18" charset="0"/>
                <a:cs typeface="Times New Roman" panose="02020603050405020304" pitchFamily="18" charset="0"/>
              </a:rPr>
              <a:t>   - Firebase</a:t>
            </a:r>
          </a:p>
          <a:p>
            <a:r>
              <a:rPr lang="en-IN" sz="1600" dirty="0">
                <a:latin typeface="Times New Roman" panose="02020603050405020304" pitchFamily="18" charset="0"/>
                <a:cs typeface="Times New Roman" panose="02020603050405020304" pitchFamily="18" charset="0"/>
              </a:rPr>
              <a:t>   - MongoDB</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7. Development and Testing Tools:</a:t>
            </a:r>
          </a:p>
          <a:p>
            <a:r>
              <a:rPr lang="en-IN" sz="1600" dirty="0">
                <a:latin typeface="Times New Roman" panose="02020603050405020304" pitchFamily="18" charset="0"/>
                <a:cs typeface="Times New Roman" panose="02020603050405020304" pitchFamily="18" charset="0"/>
              </a:rPr>
              <a:t>   - Truffle</a:t>
            </a:r>
          </a:p>
          <a:p>
            <a:r>
              <a:rPr lang="en-IN" sz="1600" dirty="0">
                <a:latin typeface="Times New Roman" panose="02020603050405020304" pitchFamily="18" charset="0"/>
                <a:cs typeface="Times New Roman" panose="02020603050405020304" pitchFamily="18" charset="0"/>
              </a:rPr>
              <a:t>   - Ganache</a:t>
            </a:r>
          </a:p>
          <a:p>
            <a:r>
              <a:rPr lang="en-IN" sz="1600" dirty="0">
                <a:latin typeface="Times New Roman" panose="02020603050405020304" pitchFamily="18" charset="0"/>
                <a:cs typeface="Times New Roman" panose="02020603050405020304" pitchFamily="18" charset="0"/>
              </a:rPr>
              <a:t>   - Remix IDE</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8. Security and Auditing Tools:</a:t>
            </a:r>
          </a:p>
          <a:p>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MythX</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Securify</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9. API Integration:</a:t>
            </a:r>
          </a:p>
          <a:p>
            <a:r>
              <a:rPr lang="en-IN" sz="1600" dirty="0">
                <a:latin typeface="Times New Roman" panose="02020603050405020304" pitchFamily="18" charset="0"/>
                <a:cs typeface="Times New Roman" panose="02020603050405020304" pitchFamily="18" charset="0"/>
              </a:rPr>
              <a:t>   - Web3.js</a:t>
            </a:r>
          </a:p>
          <a:p>
            <a:r>
              <a:rPr lang="en-IN" sz="1600" dirty="0">
                <a:latin typeface="Times New Roman" panose="02020603050405020304" pitchFamily="18" charset="0"/>
                <a:cs typeface="Times New Roman" panose="02020603050405020304" pitchFamily="18" charset="0"/>
              </a:rPr>
              <a:t>   - Ethers.js</a:t>
            </a:r>
          </a:p>
        </p:txBody>
      </p:sp>
    </p:spTree>
    <p:extLst>
      <p:ext uri="{BB962C8B-B14F-4D97-AF65-F5344CB8AC3E}">
        <p14:creationId xmlns:p14="http://schemas.microsoft.com/office/powerpoint/2010/main" val="205998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err="1">
                <a:latin typeface="Times New Roman" panose="02020603050405020304" pitchFamily="18" charset="0"/>
                <a:cs typeface="Times New Roman" panose="02020603050405020304" pitchFamily="18" charset="0"/>
              </a:rPr>
              <a:t>Refrences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Secure Voting: A system where voters can securely cast their votes via a mobile application.</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Immutable Vote Records: All votes are recorded on the blockchain, ensuring they cannot be altered or tampered with.</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Transparent Election Process: The system will ensure transparency by providing a public ledger accessible to all participants.</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Voter Privacy: The system will protect voter identity and ensure anonymity.</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Real-Time Results: Election results will be available in real-time, directly calculated from the blockchain.</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Scalability: The system will be capable of handling a large number of users, suitable for various scales of election.</a:t>
            </a: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Auditability: Election officials will have access to audit logs, ensuring the integrity of the election process.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Akhil Shah,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Nishita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Sodhia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Shruti Saha,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Geun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Song, Sung-Jun Moon, Ju-Wook Jang (2021). "A Scalable Implementation of Anonymous Voting over Ethereum Blockchain," IEEE Access, 9, 37930-37942.</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Khan,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Aansa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David Khoury, Elie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Kfoury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 Kassem, Hamza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0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indent="0" algn="just">
              <a:buNone/>
            </a:pPr>
            <a:r>
              <a:rPr lang="en-US" sz="2800" dirty="0">
                <a:latin typeface="Times New Roman" panose="02020603050405020304" pitchFamily="18" charset="0"/>
                <a:cs typeface="Times New Roman" panose="02020603050405020304" pitchFamily="18" charset="0"/>
              </a:rPr>
              <a:t>In recent years, blockchain technology has become a key solution for modernizing voting systems. As a decentralized digital ledger, blockchain ensures transparency, immutability, and security, making it ideal for online voting. By accurately recording votes in a tamper-proof system, it enhances voter privacy, increases trust, and prevents fraud, offering a more secure and reliable alternative to traditional voting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indent="0" algn="just">
              <a:buNone/>
            </a:pPr>
            <a:r>
              <a:rPr lang="en-US" sz="2800" dirty="0">
                <a:latin typeface="Times New Roman" panose="02020603050405020304" pitchFamily="18" charset="0"/>
                <a:cs typeface="Times New Roman" panose="02020603050405020304" pitchFamily="18" charset="0"/>
              </a:rPr>
              <a:t>This system ensures transparency, security, and integrity in the voting process by using a decentralized, tamper-proof public ledger. It guarantees voter anonymity through advanced cryptographic techniques while offering a convenient and accessible platform to increase voter participation. The system's immutability ensures that once votes are recorded, they cannot be altered.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199" y="10948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3688332875"/>
              </p:ext>
            </p:extLst>
          </p:nvPr>
        </p:nvGraphicFramePr>
        <p:xfrm>
          <a:off x="586242" y="1145110"/>
          <a:ext cx="11019515" cy="5486400"/>
        </p:xfrm>
        <a:graphic>
          <a:graphicData uri="http://schemas.openxmlformats.org/drawingml/2006/table">
            <a:tbl>
              <a:tblPr firstRow="1" bandRow="1">
                <a:tableStyleId>{5C22544A-7EE6-4342-B048-85BDC9FD1C3A}</a:tableStyleId>
              </a:tblPr>
              <a:tblGrid>
                <a:gridCol w="533285">
                  <a:extLst>
                    <a:ext uri="{9D8B030D-6E8A-4147-A177-3AD203B41FA5}">
                      <a16:colId xmlns:a16="http://schemas.microsoft.com/office/drawing/2014/main" val="4167119442"/>
                    </a:ext>
                  </a:extLst>
                </a:gridCol>
                <a:gridCol w="2911428">
                  <a:extLst>
                    <a:ext uri="{9D8B030D-6E8A-4147-A177-3AD203B41FA5}">
                      <a16:colId xmlns:a16="http://schemas.microsoft.com/office/drawing/2014/main" val="3222777595"/>
                    </a:ext>
                  </a:extLst>
                </a:gridCol>
                <a:gridCol w="1785039">
                  <a:extLst>
                    <a:ext uri="{9D8B030D-6E8A-4147-A177-3AD203B41FA5}">
                      <a16:colId xmlns:a16="http://schemas.microsoft.com/office/drawing/2014/main" val="3323381857"/>
                    </a:ext>
                  </a:extLst>
                </a:gridCol>
                <a:gridCol w="5789763">
                  <a:extLst>
                    <a:ext uri="{9D8B030D-6E8A-4147-A177-3AD203B41FA5}">
                      <a16:colId xmlns:a16="http://schemas.microsoft.com/office/drawing/2014/main" val="1225020647"/>
                    </a:ext>
                  </a:extLst>
                </a:gridCol>
              </a:tblGrid>
              <a:tr h="627154">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654722"/>
                  </a:ext>
                </a:extLst>
              </a:tr>
              <a:tr h="1164714">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research proposes a secure, transparent online voting system using blockchain technology. It employs an Android app with AES-128 encryption, SHA-256 hashing, fingerprint authentication, and OTP verification. Votes are recorded on the Ethereum blockchain, ensuring tamper-proof and efficient election processes, with scalability for national use.</a:t>
                      </a:r>
                      <a:endParaRPr lang="en-IN" sz="2400" u="sng"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9461232"/>
                  </a:ext>
                </a:extLst>
              </a:tr>
              <a:tr h="1814918">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tc>
                <a:tc>
                  <a:txBody>
                    <a:bodyPr/>
                    <a:lstStyle/>
                    <a:p>
                      <a:pPr algn="just"/>
                      <a:r>
                        <a:rPr lang="en-US" sz="1800" dirty="0">
                          <a:latin typeface="Times New Roman" panose="02020603050405020304" pitchFamily="18" charset="0"/>
                          <a:cs typeface="Times New Roman" panose="02020603050405020304" pitchFamily="18" charset="0"/>
                        </a:rPr>
                        <a:t>This research addresses the scalability challenges in anonymous voting systems on the Ethereum blockchain. The proposed scheme optimizes gas consumption, reduces time complexity, and resolves tallying failures caused by the absence of votes from registered voters. The system uses algorithmic improvements to enhance performance, ensuring a scalable and efficient voting process. While the solution significantly lowers transaction costs and improves scalability, it does not delve deeply into privacy issues and assumes reliable user interfaces for private key management.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814054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D441A3-4349-8CD4-8CB8-8722C7A9804E}"/>
              </a:ext>
            </a:extLst>
          </p:cNvPr>
          <p:cNvGraphicFramePr>
            <a:graphicFrameLocks noGrp="1"/>
          </p:cNvGraphicFramePr>
          <p:nvPr>
            <p:extLst>
              <p:ext uri="{D42A27DB-BD31-4B8C-83A1-F6EECF244321}">
                <p14:modId xmlns:p14="http://schemas.microsoft.com/office/powerpoint/2010/main" val="865038650"/>
              </p:ext>
            </p:extLst>
          </p:nvPr>
        </p:nvGraphicFramePr>
        <p:xfrm>
          <a:off x="201561" y="120445"/>
          <a:ext cx="11788878" cy="6617110"/>
        </p:xfrm>
        <a:graphic>
          <a:graphicData uri="http://schemas.openxmlformats.org/drawingml/2006/table">
            <a:tbl>
              <a:tblPr firstRow="1" bandRow="1">
                <a:tableStyleId>{5C22544A-7EE6-4342-B048-85BDC9FD1C3A}</a:tableStyleId>
              </a:tblPr>
              <a:tblGrid>
                <a:gridCol w="570519">
                  <a:extLst>
                    <a:ext uri="{9D8B030D-6E8A-4147-A177-3AD203B41FA5}">
                      <a16:colId xmlns:a16="http://schemas.microsoft.com/office/drawing/2014/main" val="2686634918"/>
                    </a:ext>
                  </a:extLst>
                </a:gridCol>
                <a:gridCol w="2757274">
                  <a:extLst>
                    <a:ext uri="{9D8B030D-6E8A-4147-A177-3AD203B41FA5}">
                      <a16:colId xmlns:a16="http://schemas.microsoft.com/office/drawing/2014/main" val="2749593851"/>
                    </a:ext>
                  </a:extLst>
                </a:gridCol>
                <a:gridCol w="2267091">
                  <a:extLst>
                    <a:ext uri="{9D8B030D-6E8A-4147-A177-3AD203B41FA5}">
                      <a16:colId xmlns:a16="http://schemas.microsoft.com/office/drawing/2014/main" val="2639714881"/>
                    </a:ext>
                  </a:extLst>
                </a:gridCol>
                <a:gridCol w="6193994">
                  <a:extLst>
                    <a:ext uri="{9D8B030D-6E8A-4147-A177-3AD203B41FA5}">
                      <a16:colId xmlns:a16="http://schemas.microsoft.com/office/drawing/2014/main" val="569575727"/>
                    </a:ext>
                  </a:extLst>
                </a:gridCol>
              </a:tblGrid>
              <a:tr h="905942">
                <a:tc>
                  <a:txBody>
                    <a:bodyPr/>
                    <a:lstStyle/>
                    <a:p>
                      <a:pPr algn="l"/>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4235120"/>
                  </a:ext>
                </a:extLst>
              </a:tr>
              <a:tr h="2950232">
                <a:tc>
                  <a:txBody>
                    <a:bodyPr/>
                    <a:lstStyle/>
                    <a:p>
                      <a:pPr algn="l"/>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tc>
                  <a:txBody>
                    <a:bodyPr/>
                    <a:lstStyle/>
                    <a:p>
                      <a:pPr algn="l"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Implementation of Decentralized Blockchain </a:t>
                      </a:r>
                    </a:p>
                    <a:p>
                      <a:pPr algn="l"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E-voting</a:t>
                      </a:r>
                    </a:p>
                    <a:p>
                      <a:pPr algn="l" fontAlgn="ct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l"/>
                      <a:r>
                        <a:rPr lang="en-IN" sz="1800" dirty="0">
                          <a:solidFill>
                            <a:schemeClr val="tx1"/>
                          </a:solidFill>
                          <a:latin typeface="Times New Roman" panose="02020603050405020304" pitchFamily="18" charset="0"/>
                          <a:cs typeface="Times New Roman" panose="02020603050405020304" pitchFamily="18" charset="0"/>
                        </a:rPr>
                        <a:t>2018</a:t>
                      </a:r>
                    </a:p>
                  </a:txBody>
                  <a:tcPr/>
                </a:tc>
                <a:tc>
                  <a:txBody>
                    <a:bodyPr/>
                    <a:lstStyle/>
                    <a:p>
                      <a:pPr algn="l"/>
                      <a:r>
                        <a:rPr lang="en-US" sz="1800" dirty="0">
                          <a:latin typeface="Times New Roman" panose="02020603050405020304" pitchFamily="18" charset="0"/>
                          <a:cs typeface="Times New Roman" panose="02020603050405020304" pitchFamily="18" charset="0"/>
                        </a:rPr>
                        <a:t>This research proposes a decentralized electronic voting system using blockchain technology to enhance security, transparency, and reliability. The system leverages Ethereum blockchain and smart contracts to ensure immutable and verifiable votes. It addresses common e-voting issues like hacking and vote tampering. The solution utilizes tools such as Ganache, Truffle, NPM, and </a:t>
                      </a:r>
                      <a:r>
                        <a:rPr lang="en-US" sz="1800" dirty="0" err="1">
                          <a:latin typeface="Times New Roman" panose="02020603050405020304" pitchFamily="18" charset="0"/>
                          <a:cs typeface="Times New Roman" panose="02020603050405020304" pitchFamily="18" charset="0"/>
                        </a:rPr>
                        <a:t>Metamask</a:t>
                      </a:r>
                      <a:r>
                        <a:rPr lang="en-US" sz="1800" dirty="0">
                          <a:latin typeface="Times New Roman" panose="02020603050405020304" pitchFamily="18" charset="0"/>
                          <a:cs typeface="Times New Roman" panose="02020603050405020304" pitchFamily="18" charset="0"/>
                        </a:rPr>
                        <a:t> for secure vote casting and management. Though it significantly reduces security risks, the paper notes the need for addressing scalability concerns in large-scale elections.</a:t>
                      </a:r>
                      <a:endParaRPr lang="en-IN" sz="2400" u="sng"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6958550"/>
                  </a:ext>
                </a:extLst>
              </a:tr>
              <a:tr h="2760936">
                <a:tc>
                  <a:txBody>
                    <a:bodyPr/>
                    <a:lstStyle/>
                    <a:p>
                      <a:pPr algn="l"/>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l"/>
                      <a:r>
                        <a:rPr lang="en-IN" sz="1800" b="0" dirty="0">
                          <a:latin typeface="Times New Roman" panose="02020603050405020304" pitchFamily="18" charset="0"/>
                          <a:cs typeface="Times New Roman" panose="02020603050405020304" pitchFamily="18" charset="0"/>
                        </a:rPr>
                        <a:t>Ali Kassem,</a:t>
                      </a:r>
                    </a:p>
                    <a:p>
                      <a:pPr algn="l"/>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l"/>
                      <a:r>
                        <a:rPr lang="en-IN" sz="1800" b="0" dirty="0">
                          <a:latin typeface="Times New Roman" panose="02020603050405020304" pitchFamily="18" charset="0"/>
                          <a:cs typeface="Times New Roman" panose="02020603050405020304" pitchFamily="18" charset="0"/>
                        </a:rPr>
                        <a:t>2020</a:t>
                      </a:r>
                    </a:p>
                  </a:txBody>
                  <a:tcPr/>
                </a:tc>
                <a:tc>
                  <a:txBody>
                    <a:bodyPr/>
                    <a:lstStyle/>
                    <a:p>
                      <a:pPr algn="l"/>
                      <a:r>
                        <a:rPr lang="en-US" sz="1800" dirty="0">
                          <a:latin typeface="Times New Roman" panose="02020603050405020304" pitchFamily="18" charset="0"/>
                          <a:cs typeface="Times New Roman" panose="02020603050405020304" pitchFamily="18" charset="0"/>
                        </a:rPr>
                        <a:t>This research introduces a decentralized voting platform utilizing the Ethereum blockchain to ensure secure, transparent, and tamper-proof elections. The system employs smart contracts to handle voting processes, enhancing the security and transparency of the voting system. The decentralized nature of the platform eliminates the need for a trusted third party, providing a reliable and robust voting mechanism. Although the paper primarily focuses on security and transparency, it highlights the need for addressing scalability concerns for broader adoption.</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302247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Traditional voting methods suffer from vulnerabilities, inefficiencies, and security concerns. Manual processes and outdated electronic systems are prone to errors, susceptible to tampering, and lack transparency. The need for a modern, secure, and transparent voting system is evident, especially in light of increasing demands for trustworthy electoral processes. Governments and organizations are seeking a solution that addresses these challenges effectively. Blockchain technology emerges as a promising alternative to revolutionize online voting, providing transparency, security, and enhanced trust in the electoral process.</a:t>
            </a:r>
          </a:p>
        </p:txBody>
      </p:sp>
    </p:spTree>
    <p:extLst>
      <p:ext uri="{BB962C8B-B14F-4D97-AF65-F5344CB8AC3E}">
        <p14:creationId xmlns:p14="http://schemas.microsoft.com/office/powerpoint/2010/main" val="285275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C457-212C-98C1-EA17-C6ED3B3AE1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C8DAA912-5371-7A89-0E72-8D22E33DBB1F}"/>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1.Enhance Security</a:t>
            </a:r>
          </a:p>
          <a:p>
            <a:pPr marL="0" indent="0">
              <a:buNone/>
            </a:pPr>
            <a:r>
              <a:rPr lang="en-US" sz="2000" dirty="0">
                <a:latin typeface="Times New Roman" panose="02020603050405020304" pitchFamily="18" charset="0"/>
                <a:cs typeface="Times New Roman" panose="02020603050405020304" pitchFamily="18" charset="0"/>
              </a:rPr>
              <a:t>2. Increase Transparency</a:t>
            </a:r>
          </a:p>
          <a:p>
            <a:pPr marL="0" indent="0" algn="l">
              <a:buNone/>
            </a:pPr>
            <a:r>
              <a:rPr lang="en-US" sz="2000" dirty="0">
                <a:latin typeface="Times New Roman" panose="02020603050405020304" pitchFamily="18" charset="0"/>
                <a:cs typeface="Times New Roman" panose="02020603050405020304" pitchFamily="18" charset="0"/>
              </a:rPr>
              <a:t>3. Ensure Voter Privacy</a:t>
            </a:r>
          </a:p>
          <a:p>
            <a:pPr marL="0" indent="0" algn="l">
              <a:buNone/>
            </a:pPr>
            <a:r>
              <a:rPr lang="en-US" sz="2000" dirty="0">
                <a:latin typeface="Times New Roman" panose="02020603050405020304" pitchFamily="18" charset="0"/>
                <a:cs typeface="Times New Roman" panose="02020603050405020304" pitchFamily="18" charset="0"/>
              </a:rPr>
              <a:t>4. Improve Accessibility</a:t>
            </a:r>
          </a:p>
          <a:p>
            <a:pPr marL="0" indent="0" algn="l">
              <a:buNone/>
            </a:pPr>
            <a:r>
              <a:rPr lang="en-US" sz="2000" dirty="0">
                <a:latin typeface="Times New Roman" panose="02020603050405020304" pitchFamily="18" charset="0"/>
                <a:cs typeface="Times New Roman" panose="02020603050405020304" pitchFamily="18" charset="0"/>
              </a:rPr>
              <a:t>5. Guarantee Immutability</a:t>
            </a:r>
          </a:p>
          <a:p>
            <a:pPr marL="0" indent="0" algn="l">
              <a:buNone/>
            </a:pPr>
            <a:r>
              <a:rPr lang="en-US" sz="2000" dirty="0">
                <a:latin typeface="Times New Roman" panose="02020603050405020304" pitchFamily="18" charset="0"/>
                <a:cs typeface="Times New Roman" panose="02020603050405020304" pitchFamily="18" charset="0"/>
              </a:rPr>
              <a:t>6. Reduce Costs</a:t>
            </a:r>
          </a:p>
          <a:p>
            <a:pPr marL="0" indent="0" algn="l">
              <a:buNone/>
            </a:pPr>
            <a:r>
              <a:rPr lang="en-US" sz="2000" dirty="0">
                <a:latin typeface="Times New Roman" panose="02020603050405020304" pitchFamily="18" charset="0"/>
                <a:cs typeface="Times New Roman" panose="02020603050405020304" pitchFamily="18" charset="0"/>
              </a:rPr>
              <a:t>7. Enhance Trust</a:t>
            </a:r>
          </a:p>
          <a:p>
            <a:pPr marL="0" indent="0" algn="l">
              <a:buNone/>
            </a:pPr>
            <a:r>
              <a:rPr lang="en-US" sz="2000" dirty="0">
                <a:latin typeface="Times New Roman" panose="02020603050405020304" pitchFamily="18" charset="0"/>
                <a:cs typeface="Times New Roman" panose="02020603050405020304" pitchFamily="18" charset="0"/>
              </a:rPr>
              <a:t>8. Facilitate Real-Time Results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8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847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The project involves developing a secure, transparent, and user-friendly blockchain-based online voting system. This system will replace traditional voting methods with a modern, decentralized approach that enhances the integrity and trustworthiness of the electoral process. </a:t>
            </a:r>
          </a:p>
          <a:p>
            <a:pPr marL="228600" lvl="0" indent="-50800" algn="just" rtl="0">
              <a:lnSpc>
                <a:spcPct val="90000"/>
              </a:lnSpc>
              <a:spcBef>
                <a:spcPts val="0"/>
              </a:spcBef>
              <a:spcAft>
                <a:spcPts val="0"/>
              </a:spcAft>
              <a:buClr>
                <a:schemeClr val="dk1"/>
              </a:buClr>
              <a:buSzPts val="2800"/>
              <a:buNone/>
            </a:pPr>
            <a:endParaRPr lang="en-US" dirty="0">
              <a:latin typeface="Times New Roman" panose="02020603050405020304" pitchFamily="18" charset="0"/>
              <a:cs typeface="Times New Roman" panose="02020603050405020304" pitchFamily="18" charset="0"/>
            </a:endParaRPr>
          </a:p>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The scope of the project includes:</a:t>
            </a:r>
          </a:p>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Development of Mobile Application</a:t>
            </a:r>
          </a:p>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Integration with Blockchain Technology</a:t>
            </a:r>
          </a:p>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Secondary Database Integration</a:t>
            </a:r>
          </a:p>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Security and Performance</a:t>
            </a:r>
          </a:p>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Scalability and Performance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1417</Words>
  <Application>Microsoft Office PowerPoint</Application>
  <PresentationFormat>Widescreen</PresentationFormat>
  <Paragraphs>167</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“Online Voting System Using Blockchain”</vt:lpstr>
      <vt:lpstr>CONTENT</vt:lpstr>
      <vt:lpstr>INTRODUCTION</vt:lpstr>
      <vt:lpstr>ABSTRACT</vt:lpstr>
      <vt:lpstr>LITERATURE SURVEY</vt:lpstr>
      <vt:lpstr>PowerPoint Presentation</vt:lpstr>
      <vt:lpstr>PowerPoint Presentation</vt:lpstr>
      <vt:lpstr>OBJECTIVE</vt:lpstr>
      <vt:lpstr>SCOPE OF THE PROJECT</vt:lpstr>
      <vt:lpstr>TIMELINE CHART</vt:lpstr>
      <vt:lpstr>PowerPoint Presentation</vt:lpstr>
      <vt:lpstr>PROPOSED SYSTEM</vt:lpstr>
      <vt:lpstr>PowerPoint Presentation</vt:lpstr>
      <vt:lpstr>PowerPoint Presentation</vt:lpstr>
      <vt:lpstr>PowerPoint Presentation</vt:lpstr>
      <vt:lpstr>PowerPoint Presentation</vt:lpstr>
      <vt:lpstr>PROPOSED SYSTEM</vt:lpstr>
      <vt:lpstr>HARDWARE USED</vt:lpstr>
      <vt:lpstr>PowerPoint Presentation</vt:lpstr>
      <vt:lpstr>EXPECTED OUTCOMES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Atharva Birje</cp:lastModifiedBy>
  <cp:revision>11</cp:revision>
  <dcterms:created xsi:type="dcterms:W3CDTF">2022-08-03T09:08:17Z</dcterms:created>
  <dcterms:modified xsi:type="dcterms:W3CDTF">2024-08-29T10:17:27Z</dcterms:modified>
</cp:coreProperties>
</file>