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51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2302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29" y="2753439"/>
            <a:ext cx="4868942" cy="27226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385292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kern="0" spc="-201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Online Voting System Using Blockchain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949547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Revolutionize online voting with a secure, transparent, and efficient blockchain-based system that enhances trust in the electoral process.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643080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29" y="2792432"/>
            <a:ext cx="379690" cy="379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389108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Project Overview</a:t>
            </a:r>
            <a:endParaRPr lang="en-US" sz="4860" dirty="0"/>
          </a:p>
        </p:txBody>
      </p:sp>
      <p:sp>
        <p:nvSpPr>
          <p:cNvPr id="6" name="Shape 3"/>
          <p:cNvSpPr/>
          <p:nvPr/>
        </p:nvSpPr>
        <p:spPr>
          <a:xfrm>
            <a:off x="864037" y="531054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72039" y="5403056"/>
            <a:ext cx="13930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5"/>
          <p:cNvSpPr/>
          <p:nvPr/>
        </p:nvSpPr>
        <p:spPr>
          <a:xfrm>
            <a:off x="1666280" y="53105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Secure Voting</a:t>
            </a:r>
            <a:endParaRPr lang="en-US" sz="2430" dirty="0"/>
          </a:p>
        </p:txBody>
      </p:sp>
      <p:sp>
        <p:nvSpPr>
          <p:cNvPr id="9" name="Text 6"/>
          <p:cNvSpPr/>
          <p:nvPr/>
        </p:nvSpPr>
        <p:spPr>
          <a:xfrm>
            <a:off x="1666280" y="5844421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Blockchain's cryptographic algorithms and immutable ledger ensure the integrity of votes.</a:t>
            </a:r>
            <a:endParaRPr lang="en-US" sz="1944" dirty="0"/>
          </a:p>
        </p:txBody>
      </p:sp>
      <p:sp>
        <p:nvSpPr>
          <p:cNvPr id="10" name="Shape 7"/>
          <p:cNvSpPr/>
          <p:nvPr/>
        </p:nvSpPr>
        <p:spPr>
          <a:xfrm>
            <a:off x="5247084" y="531054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422583" y="5403056"/>
            <a:ext cx="20443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9"/>
          <p:cNvSpPr/>
          <p:nvPr/>
        </p:nvSpPr>
        <p:spPr>
          <a:xfrm>
            <a:off x="6049328" y="53105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Transparent Process</a:t>
            </a:r>
            <a:endParaRPr lang="en-US" sz="2430" dirty="0"/>
          </a:p>
        </p:txBody>
      </p:sp>
      <p:sp>
        <p:nvSpPr>
          <p:cNvPr id="13" name="Text 10"/>
          <p:cNvSpPr/>
          <p:nvPr/>
        </p:nvSpPr>
        <p:spPr>
          <a:xfrm>
            <a:off x="6049328" y="5844421"/>
            <a:ext cx="333398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All transactions are publicly verifiable, increasing trust in the voting system.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9630132" y="531054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802416" y="5403056"/>
            <a:ext cx="21074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3"/>
          <p:cNvSpPr/>
          <p:nvPr/>
        </p:nvSpPr>
        <p:spPr>
          <a:xfrm>
            <a:off x="10432375" y="53105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Efficient Results</a:t>
            </a:r>
            <a:endParaRPr lang="en-US" sz="2430" dirty="0"/>
          </a:p>
        </p:txBody>
      </p:sp>
      <p:sp>
        <p:nvSpPr>
          <p:cNvPr id="17" name="Text 14"/>
          <p:cNvSpPr/>
          <p:nvPr/>
        </p:nvSpPr>
        <p:spPr>
          <a:xfrm>
            <a:off x="10432375" y="5844421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Smart contracts automate vote counting and declaration, reducing errors and delays.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03013"/>
            <a:ext cx="657344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Blockchain Technology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Decentralization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Blockchain is a decentralized, peer-to-peer network, eliminating the need for a central authority.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Transparency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All transactions are recorded on the blockchain, making the system transparent and auditable.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Immutability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Once a transaction is recorded, it cannot be altered, ensuring the integrity of the data.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9599" y="864989"/>
            <a:ext cx="5951696" cy="743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58"/>
              </a:lnSpc>
              <a:buNone/>
            </a:pPr>
            <a:r>
              <a:rPr lang="en-US" sz="4686" b="1" kern="0" spc="-141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Literature Review</a:t>
            </a:r>
            <a:endParaRPr lang="en-US" sz="4686" dirty="0"/>
          </a:p>
        </p:txBody>
      </p:sp>
      <p:sp>
        <p:nvSpPr>
          <p:cNvPr id="7" name="Shape 3"/>
          <p:cNvSpPr/>
          <p:nvPr/>
        </p:nvSpPr>
        <p:spPr>
          <a:xfrm>
            <a:off x="6319599" y="1965960"/>
            <a:ext cx="7477601" cy="1386840"/>
          </a:xfrm>
          <a:prstGeom prst="roundRect">
            <a:avLst>
              <a:gd name="adj" fmla="val 721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565225" y="2211586"/>
            <a:ext cx="2975848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9"/>
              </a:lnSpc>
              <a:buNone/>
            </a:pPr>
            <a:r>
              <a:rPr lang="en-US" sz="2343" b="1" kern="0" spc="-7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Security Challenges</a:t>
            </a:r>
            <a:endParaRPr lang="en-US" sz="2343" dirty="0"/>
          </a:p>
        </p:txBody>
      </p:sp>
      <p:sp>
        <p:nvSpPr>
          <p:cNvPr id="9" name="Text 5"/>
          <p:cNvSpPr/>
          <p:nvPr/>
        </p:nvSpPr>
        <p:spPr>
          <a:xfrm>
            <a:off x="6565225" y="2726174"/>
            <a:ext cx="6986349" cy="3810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99"/>
              </a:lnSpc>
              <a:buNone/>
            </a:pPr>
            <a:r>
              <a:rPr lang="en-US" sz="187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Existing voting systems are prone to fraud and manipulation.</a:t>
            </a:r>
            <a:endParaRPr lang="en-US" sz="1875" dirty="0"/>
          </a:p>
        </p:txBody>
      </p:sp>
      <p:sp>
        <p:nvSpPr>
          <p:cNvPr id="10" name="Shape 6"/>
          <p:cNvSpPr/>
          <p:nvPr/>
        </p:nvSpPr>
        <p:spPr>
          <a:xfrm>
            <a:off x="6319599" y="3590806"/>
            <a:ext cx="7477601" cy="1767840"/>
          </a:xfrm>
          <a:prstGeom prst="roundRect">
            <a:avLst>
              <a:gd name="adj" fmla="val 5656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565225" y="3836432"/>
            <a:ext cx="3006090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9"/>
              </a:lnSpc>
              <a:buNone/>
            </a:pPr>
            <a:r>
              <a:rPr lang="en-US" sz="2343" b="1" kern="0" spc="-7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Blockchain's Potential</a:t>
            </a:r>
            <a:endParaRPr lang="en-US" sz="2343" dirty="0"/>
          </a:p>
        </p:txBody>
      </p:sp>
      <p:sp>
        <p:nvSpPr>
          <p:cNvPr id="12" name="Text 8"/>
          <p:cNvSpPr/>
          <p:nvPr/>
        </p:nvSpPr>
        <p:spPr>
          <a:xfrm>
            <a:off x="6565225" y="4351020"/>
            <a:ext cx="6986349" cy="76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9"/>
              </a:lnSpc>
              <a:buNone/>
            </a:pPr>
            <a:r>
              <a:rPr lang="en-US" sz="187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Blockchain can address security issues and enhance trust in the voting process.</a:t>
            </a:r>
            <a:endParaRPr lang="en-US" sz="1875" dirty="0"/>
          </a:p>
        </p:txBody>
      </p:sp>
      <p:sp>
        <p:nvSpPr>
          <p:cNvPr id="13" name="Shape 9"/>
          <p:cNvSpPr/>
          <p:nvPr/>
        </p:nvSpPr>
        <p:spPr>
          <a:xfrm>
            <a:off x="6319599" y="5596652"/>
            <a:ext cx="7477601" cy="1767840"/>
          </a:xfrm>
          <a:prstGeom prst="roundRect">
            <a:avLst>
              <a:gd name="adj" fmla="val 5656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565225" y="5842278"/>
            <a:ext cx="3645456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9"/>
              </a:lnSpc>
              <a:buNone/>
            </a:pPr>
            <a:r>
              <a:rPr lang="en-US" sz="2343" b="1" kern="0" spc="-7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Previous Implementations</a:t>
            </a:r>
            <a:endParaRPr lang="en-US" sz="2343" dirty="0"/>
          </a:p>
        </p:txBody>
      </p:sp>
      <p:sp>
        <p:nvSpPr>
          <p:cNvPr id="15" name="Text 11"/>
          <p:cNvSpPr/>
          <p:nvPr/>
        </p:nvSpPr>
        <p:spPr>
          <a:xfrm>
            <a:off x="6565225" y="6356866"/>
            <a:ext cx="6986349" cy="76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9"/>
              </a:lnSpc>
              <a:buNone/>
            </a:pPr>
            <a:r>
              <a:rPr lang="en-US" sz="187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Studying past blockchain-based voting systems and their outcomes.</a:t>
            </a:r>
            <a:endParaRPr lang="en-US" sz="18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50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52" y="2011204"/>
            <a:ext cx="4884777" cy="420909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28648" y="661749"/>
            <a:ext cx="6016109" cy="751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21"/>
              </a:lnSpc>
              <a:buNone/>
            </a:pPr>
            <a:r>
              <a:rPr lang="en-US" sz="4737" b="1" kern="0" spc="-142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Key Findings</a:t>
            </a:r>
            <a:endParaRPr lang="en-US" sz="4737" dirty="0"/>
          </a:p>
        </p:txBody>
      </p:sp>
      <p:sp>
        <p:nvSpPr>
          <p:cNvPr id="7" name="Shape 3"/>
          <p:cNvSpPr/>
          <p:nvPr/>
        </p:nvSpPr>
        <p:spPr>
          <a:xfrm>
            <a:off x="6674525" y="1774627"/>
            <a:ext cx="30004" cy="5795129"/>
          </a:xfrm>
          <a:prstGeom prst="roundRect">
            <a:avLst>
              <a:gd name="adj" fmla="val 336863"/>
            </a:avLst>
          </a:prstGeom>
          <a:solidFill>
            <a:srgbClr val="C6BDDA"/>
          </a:solidFill>
          <a:ln/>
        </p:spPr>
      </p:sp>
      <p:sp>
        <p:nvSpPr>
          <p:cNvPr id="8" name="Shape 4"/>
          <p:cNvSpPr/>
          <p:nvPr/>
        </p:nvSpPr>
        <p:spPr>
          <a:xfrm>
            <a:off x="6960215" y="2300883"/>
            <a:ext cx="842248" cy="30004"/>
          </a:xfrm>
          <a:prstGeom prst="roundRect">
            <a:avLst>
              <a:gd name="adj" fmla="val 336863"/>
            </a:avLst>
          </a:prstGeom>
          <a:solidFill>
            <a:srgbClr val="C6BDDA"/>
          </a:solidFill>
          <a:ln/>
        </p:spPr>
      </p:sp>
      <p:sp>
        <p:nvSpPr>
          <p:cNvPr id="9" name="Shape 5"/>
          <p:cNvSpPr/>
          <p:nvPr/>
        </p:nvSpPr>
        <p:spPr>
          <a:xfrm>
            <a:off x="6418838" y="2045256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621601" y="2135386"/>
            <a:ext cx="135731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b="1" kern="0" spc="-8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842" dirty="0"/>
          </a:p>
        </p:txBody>
      </p:sp>
      <p:sp>
        <p:nvSpPr>
          <p:cNvPr id="11" name="Text 7"/>
          <p:cNvSpPr/>
          <p:nvPr/>
        </p:nvSpPr>
        <p:spPr>
          <a:xfrm>
            <a:off x="8013025" y="2015252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b="1" kern="0" spc="-7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Security</a:t>
            </a:r>
            <a:endParaRPr lang="en-US" sz="2369" dirty="0"/>
          </a:p>
        </p:txBody>
      </p:sp>
      <p:sp>
        <p:nvSpPr>
          <p:cNvPr id="12" name="Text 8"/>
          <p:cNvSpPr/>
          <p:nvPr/>
        </p:nvSpPr>
        <p:spPr>
          <a:xfrm>
            <a:off x="8013025" y="2535436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Blockchain's cryptographic algorithms and immutable ledger enhance vote security.</a:t>
            </a:r>
            <a:endParaRPr lang="en-US" sz="1895" dirty="0"/>
          </a:p>
        </p:txBody>
      </p:sp>
      <p:sp>
        <p:nvSpPr>
          <p:cNvPr id="13" name="Shape 9"/>
          <p:cNvSpPr/>
          <p:nvPr/>
        </p:nvSpPr>
        <p:spPr>
          <a:xfrm>
            <a:off x="6960215" y="4312801"/>
            <a:ext cx="842248" cy="30004"/>
          </a:xfrm>
          <a:prstGeom prst="roundRect">
            <a:avLst>
              <a:gd name="adj" fmla="val 336863"/>
            </a:avLst>
          </a:prstGeom>
          <a:solidFill>
            <a:srgbClr val="C6BDDA"/>
          </a:solidFill>
          <a:ln/>
        </p:spPr>
      </p:sp>
      <p:sp>
        <p:nvSpPr>
          <p:cNvPr id="14" name="Shape 10"/>
          <p:cNvSpPr/>
          <p:nvPr/>
        </p:nvSpPr>
        <p:spPr>
          <a:xfrm>
            <a:off x="6418838" y="4057174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589812" y="4147304"/>
            <a:ext cx="199311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b="1" kern="0" spc="-8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842" dirty="0"/>
          </a:p>
        </p:txBody>
      </p:sp>
      <p:sp>
        <p:nvSpPr>
          <p:cNvPr id="16" name="Text 12"/>
          <p:cNvSpPr/>
          <p:nvPr/>
        </p:nvSpPr>
        <p:spPr>
          <a:xfrm>
            <a:off x="8013025" y="4027170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b="1" kern="0" spc="-7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Transparency</a:t>
            </a:r>
            <a:endParaRPr lang="en-US" sz="2369" dirty="0"/>
          </a:p>
        </p:txBody>
      </p:sp>
      <p:sp>
        <p:nvSpPr>
          <p:cNvPr id="17" name="Text 13"/>
          <p:cNvSpPr/>
          <p:nvPr/>
        </p:nvSpPr>
        <p:spPr>
          <a:xfrm>
            <a:off x="8013025" y="4547354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All transactions are publicly verifiable, increasing trust in the voting process.</a:t>
            </a:r>
            <a:endParaRPr lang="en-US" sz="1895" dirty="0"/>
          </a:p>
        </p:txBody>
      </p:sp>
      <p:sp>
        <p:nvSpPr>
          <p:cNvPr id="18" name="Shape 14"/>
          <p:cNvSpPr/>
          <p:nvPr/>
        </p:nvSpPr>
        <p:spPr>
          <a:xfrm>
            <a:off x="6960215" y="6324719"/>
            <a:ext cx="842248" cy="30004"/>
          </a:xfrm>
          <a:prstGeom prst="roundRect">
            <a:avLst>
              <a:gd name="adj" fmla="val 336863"/>
            </a:avLst>
          </a:prstGeom>
          <a:solidFill>
            <a:srgbClr val="C6BDDA"/>
          </a:solidFill>
          <a:ln/>
        </p:spPr>
      </p:sp>
      <p:sp>
        <p:nvSpPr>
          <p:cNvPr id="19" name="Shape 15"/>
          <p:cNvSpPr/>
          <p:nvPr/>
        </p:nvSpPr>
        <p:spPr>
          <a:xfrm>
            <a:off x="6418838" y="6069092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586835" y="6159222"/>
            <a:ext cx="205383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b="1" kern="0" spc="-8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842" dirty="0"/>
          </a:p>
        </p:txBody>
      </p:sp>
      <p:sp>
        <p:nvSpPr>
          <p:cNvPr id="21" name="Text 17"/>
          <p:cNvSpPr/>
          <p:nvPr/>
        </p:nvSpPr>
        <p:spPr>
          <a:xfrm>
            <a:off x="8013025" y="6039088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b="1" kern="0" spc="-7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Efficiency</a:t>
            </a:r>
            <a:endParaRPr lang="en-US" sz="2369" dirty="0"/>
          </a:p>
        </p:txBody>
      </p:sp>
      <p:sp>
        <p:nvSpPr>
          <p:cNvPr id="22" name="Text 18"/>
          <p:cNvSpPr/>
          <p:nvPr/>
        </p:nvSpPr>
        <p:spPr>
          <a:xfrm>
            <a:off x="8013025" y="6559272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Smart contracts automate vote counting and result declaration, reducing errors and delays.</a:t>
            </a:r>
            <a:endParaRPr lang="en-US" sz="189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50" y="2452807"/>
            <a:ext cx="4985980" cy="332398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86964" y="871299"/>
            <a:ext cx="5004435" cy="6254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26"/>
              </a:lnSpc>
              <a:buNone/>
            </a:pPr>
            <a:r>
              <a:rPr lang="en-US" sz="3941" b="1" kern="0" spc="-118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Limitations</a:t>
            </a:r>
            <a:endParaRPr lang="en-US" sz="3941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964" y="1796891"/>
            <a:ext cx="500420" cy="5004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86964" y="2497455"/>
            <a:ext cx="2502218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3"/>
              </a:lnSpc>
              <a:buNone/>
            </a:pPr>
            <a:r>
              <a:rPr lang="en-US" sz="1970" b="1" kern="0" spc="-5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Scalability</a:t>
            </a:r>
            <a:endParaRPr lang="en-US" sz="1970" dirty="0"/>
          </a:p>
        </p:txBody>
      </p:sp>
      <p:sp>
        <p:nvSpPr>
          <p:cNvPr id="9" name="Text 4"/>
          <p:cNvSpPr/>
          <p:nvPr/>
        </p:nvSpPr>
        <p:spPr>
          <a:xfrm>
            <a:off x="6186964" y="2930247"/>
            <a:ext cx="7742873" cy="320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2"/>
              </a:lnSpc>
              <a:buNone/>
            </a:pPr>
            <a:r>
              <a:rPr lang="en-US" sz="157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Blockchain networks may face issues handling large volumes of transactions.</a:t>
            </a:r>
            <a:endParaRPr lang="en-US" sz="1576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964" y="3850838"/>
            <a:ext cx="500420" cy="5004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86964" y="4551402"/>
            <a:ext cx="2502218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3"/>
              </a:lnSpc>
              <a:buNone/>
            </a:pPr>
            <a:r>
              <a:rPr lang="en-US" sz="1970" b="1" kern="0" spc="-5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Anonymity</a:t>
            </a:r>
            <a:endParaRPr lang="en-US" sz="1970" dirty="0"/>
          </a:p>
        </p:txBody>
      </p:sp>
      <p:sp>
        <p:nvSpPr>
          <p:cNvPr id="12" name="Text 6"/>
          <p:cNvSpPr/>
          <p:nvPr/>
        </p:nvSpPr>
        <p:spPr>
          <a:xfrm>
            <a:off x="6186964" y="4984194"/>
            <a:ext cx="7742873" cy="320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2"/>
              </a:lnSpc>
              <a:buNone/>
            </a:pPr>
            <a:r>
              <a:rPr lang="en-US" sz="157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Balancing transparency and voter privacy is a challenge.</a:t>
            </a:r>
            <a:endParaRPr lang="en-US" sz="1576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964" y="5904786"/>
            <a:ext cx="500420" cy="50042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86964" y="6605349"/>
            <a:ext cx="2581870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3"/>
              </a:lnSpc>
              <a:buNone/>
            </a:pPr>
            <a:r>
              <a:rPr lang="en-US" sz="1970" b="1" kern="0" spc="-5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Regulatory Challenges</a:t>
            </a:r>
            <a:endParaRPr lang="en-US" sz="1970" dirty="0"/>
          </a:p>
        </p:txBody>
      </p:sp>
      <p:sp>
        <p:nvSpPr>
          <p:cNvPr id="15" name="Text 8"/>
          <p:cNvSpPr/>
          <p:nvPr/>
        </p:nvSpPr>
        <p:spPr>
          <a:xfrm>
            <a:off x="6186964" y="7038142"/>
            <a:ext cx="7742873" cy="320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2"/>
              </a:lnSpc>
              <a:buNone/>
            </a:pPr>
            <a:r>
              <a:rPr lang="en-US" sz="157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Legal and regulatory barriers to adopting blockchain-based voting systems.</a:t>
            </a:r>
            <a:endParaRPr lang="en-US" sz="157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347" y="2442091"/>
            <a:ext cx="4883587" cy="334529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43677" y="664488"/>
            <a:ext cx="6027063" cy="753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32"/>
              </a:lnSpc>
              <a:buNone/>
            </a:pPr>
            <a:r>
              <a:rPr lang="en-US" sz="4746" b="1" kern="0" spc="-142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Proposed Solution</a:t>
            </a:r>
            <a:endParaRPr lang="en-US" sz="47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77" y="1779389"/>
            <a:ext cx="1205389" cy="19285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10658" y="2020372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b="1" kern="0" spc="-7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Voter Authentication</a:t>
            </a:r>
            <a:endParaRPr lang="en-US" sz="2373" dirty="0"/>
          </a:p>
        </p:txBody>
      </p:sp>
      <p:sp>
        <p:nvSpPr>
          <p:cNvPr id="9" name="Text 4"/>
          <p:cNvSpPr/>
          <p:nvPr/>
        </p:nvSpPr>
        <p:spPr>
          <a:xfrm>
            <a:off x="2410658" y="2541508"/>
            <a:ext cx="588966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Ensure only eligible voters can participate.</a:t>
            </a:r>
            <a:endParaRPr lang="en-US" sz="189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77" y="3707963"/>
            <a:ext cx="1205389" cy="19285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10658" y="3948946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b="1" kern="0" spc="-7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Secure Voting</a:t>
            </a:r>
            <a:endParaRPr lang="en-US" sz="2373" dirty="0"/>
          </a:p>
        </p:txBody>
      </p:sp>
      <p:sp>
        <p:nvSpPr>
          <p:cNvPr id="12" name="Text 6"/>
          <p:cNvSpPr/>
          <p:nvPr/>
        </p:nvSpPr>
        <p:spPr>
          <a:xfrm>
            <a:off x="2410658" y="4470082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Record votes as immutable transactions on the blockchain.</a:t>
            </a:r>
            <a:endParaRPr lang="en-US" sz="189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77" y="5636538"/>
            <a:ext cx="1205389" cy="192857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410658" y="5877520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b="1" kern="0" spc="-7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Transparent Results</a:t>
            </a:r>
            <a:endParaRPr lang="en-US" sz="2373" dirty="0"/>
          </a:p>
        </p:txBody>
      </p:sp>
      <p:sp>
        <p:nvSpPr>
          <p:cNvPr id="15" name="Text 8"/>
          <p:cNvSpPr/>
          <p:nvPr/>
        </p:nvSpPr>
        <p:spPr>
          <a:xfrm>
            <a:off x="2410658" y="6398657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Publicly verifiable vote counting and real-time result declaration.</a:t>
            </a:r>
            <a:endParaRPr lang="en-US" sz="189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09" y="2098000"/>
            <a:ext cx="4884182" cy="403359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29363" y="670917"/>
            <a:ext cx="6021586" cy="752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27"/>
              </a:lnSpc>
              <a:buNone/>
            </a:pPr>
            <a:r>
              <a:rPr lang="en-US" sz="4741" b="1" kern="0" spc="-142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System Architecture</a:t>
            </a:r>
            <a:endParaRPr lang="en-US" sz="4741" dirty="0"/>
          </a:p>
        </p:txBody>
      </p:sp>
      <p:sp>
        <p:nvSpPr>
          <p:cNvPr id="7" name="Shape 3"/>
          <p:cNvSpPr/>
          <p:nvPr/>
        </p:nvSpPr>
        <p:spPr>
          <a:xfrm>
            <a:off x="6329363" y="1784866"/>
            <a:ext cx="7458075" cy="5773817"/>
          </a:xfrm>
          <a:prstGeom prst="roundRect">
            <a:avLst>
              <a:gd name="adj" fmla="val 175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336983" y="1792486"/>
            <a:ext cx="7442835" cy="10746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577846" y="1944529"/>
            <a:ext cx="3235881" cy="385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User Interface</a:t>
            </a:r>
            <a:endParaRPr lang="en-US" sz="1897" dirty="0"/>
          </a:p>
        </p:txBody>
      </p:sp>
      <p:sp>
        <p:nvSpPr>
          <p:cNvPr id="10" name="Text 6"/>
          <p:cNvSpPr/>
          <p:nvPr/>
        </p:nvSpPr>
        <p:spPr>
          <a:xfrm>
            <a:off x="10303073" y="1944529"/>
            <a:ext cx="3235881" cy="770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Allows voters to register, authenticate, and vote.</a:t>
            </a:r>
            <a:endParaRPr lang="en-US" sz="1897" dirty="0"/>
          </a:p>
        </p:txBody>
      </p:sp>
      <p:sp>
        <p:nvSpPr>
          <p:cNvPr id="11" name="Shape 7"/>
          <p:cNvSpPr/>
          <p:nvPr/>
        </p:nvSpPr>
        <p:spPr>
          <a:xfrm>
            <a:off x="6336983" y="2867144"/>
            <a:ext cx="7442835" cy="14599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577846" y="3019187"/>
            <a:ext cx="3235881" cy="385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Blockchain Network</a:t>
            </a:r>
            <a:endParaRPr lang="en-US" sz="1897" dirty="0"/>
          </a:p>
        </p:txBody>
      </p:sp>
      <p:sp>
        <p:nvSpPr>
          <p:cNvPr id="13" name="Text 9"/>
          <p:cNvSpPr/>
          <p:nvPr/>
        </p:nvSpPr>
        <p:spPr>
          <a:xfrm>
            <a:off x="10303073" y="3019187"/>
            <a:ext cx="3235881" cy="11558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Records votes as transactions on the immutable ledger.</a:t>
            </a:r>
            <a:endParaRPr lang="en-US" sz="1897" dirty="0"/>
          </a:p>
        </p:txBody>
      </p:sp>
      <p:sp>
        <p:nvSpPr>
          <p:cNvPr id="14" name="Shape 10"/>
          <p:cNvSpPr/>
          <p:nvPr/>
        </p:nvSpPr>
        <p:spPr>
          <a:xfrm>
            <a:off x="6336983" y="4327088"/>
            <a:ext cx="7442835" cy="10746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577846" y="4479131"/>
            <a:ext cx="3235881" cy="385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Smart Contracts</a:t>
            </a:r>
            <a:endParaRPr lang="en-US" sz="1897" dirty="0"/>
          </a:p>
        </p:txBody>
      </p:sp>
      <p:sp>
        <p:nvSpPr>
          <p:cNvPr id="16" name="Text 12"/>
          <p:cNvSpPr/>
          <p:nvPr/>
        </p:nvSpPr>
        <p:spPr>
          <a:xfrm>
            <a:off x="10303073" y="4479131"/>
            <a:ext cx="3235881" cy="770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Automate vote counting and result declaration.</a:t>
            </a:r>
            <a:endParaRPr lang="en-US" sz="1897" dirty="0"/>
          </a:p>
        </p:txBody>
      </p:sp>
      <p:sp>
        <p:nvSpPr>
          <p:cNvPr id="17" name="Shape 13"/>
          <p:cNvSpPr/>
          <p:nvPr/>
        </p:nvSpPr>
        <p:spPr>
          <a:xfrm>
            <a:off x="6336983" y="5401747"/>
            <a:ext cx="7442835" cy="10746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6577846" y="5553789"/>
            <a:ext cx="3235881" cy="385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Voter Authentication</a:t>
            </a:r>
            <a:endParaRPr lang="en-US" sz="1897" dirty="0"/>
          </a:p>
        </p:txBody>
      </p:sp>
      <p:sp>
        <p:nvSpPr>
          <p:cNvPr id="19" name="Text 15"/>
          <p:cNvSpPr/>
          <p:nvPr/>
        </p:nvSpPr>
        <p:spPr>
          <a:xfrm>
            <a:off x="10303073" y="5553789"/>
            <a:ext cx="3235881" cy="770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Ensures only eligible voters can participate.</a:t>
            </a:r>
            <a:endParaRPr lang="en-US" sz="1897" dirty="0"/>
          </a:p>
        </p:txBody>
      </p:sp>
      <p:sp>
        <p:nvSpPr>
          <p:cNvPr id="20" name="Shape 16"/>
          <p:cNvSpPr/>
          <p:nvPr/>
        </p:nvSpPr>
        <p:spPr>
          <a:xfrm>
            <a:off x="6336983" y="6476405"/>
            <a:ext cx="7442835" cy="10746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7"/>
          <p:cNvSpPr/>
          <p:nvPr/>
        </p:nvSpPr>
        <p:spPr>
          <a:xfrm>
            <a:off x="6577846" y="6628448"/>
            <a:ext cx="3235881" cy="385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Vote Counting</a:t>
            </a:r>
            <a:endParaRPr lang="en-US" sz="1897" dirty="0"/>
          </a:p>
        </p:txBody>
      </p:sp>
      <p:sp>
        <p:nvSpPr>
          <p:cNvPr id="22" name="Text 18"/>
          <p:cNvSpPr/>
          <p:nvPr/>
        </p:nvSpPr>
        <p:spPr>
          <a:xfrm>
            <a:off x="10303073" y="6628448"/>
            <a:ext cx="3235881" cy="770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Ensures accurate and transparent vote counting.</a:t>
            </a:r>
            <a:endParaRPr lang="en-US" sz="189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342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 Minde.</cp:lastModifiedBy>
  <cp:revision>4</cp:revision>
  <dcterms:created xsi:type="dcterms:W3CDTF">2024-07-18T10:30:53Z</dcterms:created>
  <dcterms:modified xsi:type="dcterms:W3CDTF">2024-07-18T10:44:23Z</dcterms:modified>
</cp:coreProperties>
</file>