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6" r:id="rId6"/>
    <p:sldId id="271" r:id="rId7"/>
    <p:sldId id="260" r:id="rId8"/>
    <p:sldId id="276" r:id="rId9"/>
    <p:sldId id="280" r:id="rId10"/>
    <p:sldId id="281" r:id="rId11"/>
    <p:sldId id="278" r:id="rId12"/>
    <p:sldId id="261" r:id="rId13"/>
    <p:sldId id="265" r:id="rId14"/>
    <p:sldId id="279" r:id="rId15"/>
    <p:sldId id="262" r:id="rId16"/>
    <p:sldId id="270" r:id="rId17"/>
    <p:sldId id="263" r:id="rId18"/>
    <p:sldId id="264"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6CFB843F-E808-FABE-1DFE-8DEC65CA6FFB}" name="Shivam Daki" initials="SD" userId="b0fb56adeb4cf359" providerId="Windows Live"/>
  <p188:author id="{AC2F0BC9-FF25-7E6B-1343-897794E07F3C}" name="Atharva Birje" initials="AB" userId="9baa4926501bc5c8"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033" autoAdjust="0"/>
  </p:normalViewPr>
  <p:slideViewPr>
    <p:cSldViewPr snapToGrid="0">
      <p:cViewPr varScale="1">
        <p:scale>
          <a:sx n="48" d="100"/>
          <a:sy n="48" d="100"/>
        </p:scale>
        <p:origin x="67" y="80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8/10/relationships/authors" Targe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yotiraditya Patil" userId="4140e04522de77a7" providerId="LiveId" clId="{D988894B-C9BA-4DA6-BF45-0AE47ED13173}"/>
    <pc:docChg chg="undo custSel addSld delSld">
      <pc:chgData name="Jyotiraditya Patil" userId="4140e04522de77a7" providerId="LiveId" clId="{D988894B-C9BA-4DA6-BF45-0AE47ED13173}" dt="2024-08-30T06:31:15.575" v="1" actId="2696"/>
      <pc:docMkLst>
        <pc:docMk/>
      </pc:docMkLst>
      <pc:sldChg chg="add del">
        <pc:chgData name="Jyotiraditya Patil" userId="4140e04522de77a7" providerId="LiveId" clId="{D988894B-C9BA-4DA6-BF45-0AE47ED13173}" dt="2024-08-30T06:31:15.575" v="1" actId="2696"/>
        <pc:sldMkLst>
          <pc:docMk/>
          <pc:sldMk cId="2482133242" sldId="264"/>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824A05-10BE-FAFA-3DDE-CA4D9A13F04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E9155C2-E155-7BB6-F136-9AAAD263A9F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32D70BE-EB4D-6324-AC9F-A6F86D907DA1}"/>
              </a:ext>
            </a:extLst>
          </p:cNvPr>
          <p:cNvSpPr>
            <a:spLocks noGrp="1"/>
          </p:cNvSpPr>
          <p:nvPr>
            <p:ph type="dt" sz="half" idx="10"/>
          </p:nvPr>
        </p:nvSpPr>
        <p:spPr/>
        <p:txBody>
          <a:bodyPr/>
          <a:lstStyle/>
          <a:p>
            <a:fld id="{F0E425B6-A4BD-417B-B867-18E00FEE7E62}" type="datetimeFigureOut">
              <a:rPr lang="en-IN" smtClean="0"/>
              <a:t>30-08-2024</a:t>
            </a:fld>
            <a:endParaRPr lang="en-IN" dirty="0"/>
          </a:p>
        </p:txBody>
      </p:sp>
      <p:sp>
        <p:nvSpPr>
          <p:cNvPr id="5" name="Footer Placeholder 4">
            <a:extLst>
              <a:ext uri="{FF2B5EF4-FFF2-40B4-BE49-F238E27FC236}">
                <a16:creationId xmlns:a16="http://schemas.microsoft.com/office/drawing/2014/main" id="{813BFAEB-B358-36E9-7015-C825E602A697}"/>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D0EF6128-DEFB-FC4E-9145-A2E0E1F4C5FE}"/>
              </a:ext>
            </a:extLst>
          </p:cNvPr>
          <p:cNvSpPr>
            <a:spLocks noGrp="1"/>
          </p:cNvSpPr>
          <p:nvPr>
            <p:ph type="sldNum" sz="quarter" idx="12"/>
          </p:nvPr>
        </p:nvSpPr>
        <p:spPr/>
        <p:txBody>
          <a:bodyPr/>
          <a:lstStyle/>
          <a:p>
            <a:fld id="{5C3CAF8C-01DE-484E-A210-36D84212A8BD}" type="slidenum">
              <a:rPr lang="en-IN" smtClean="0"/>
              <a:t>‹#›</a:t>
            </a:fld>
            <a:endParaRPr lang="en-IN" dirty="0"/>
          </a:p>
        </p:txBody>
      </p:sp>
    </p:spTree>
    <p:extLst>
      <p:ext uri="{BB962C8B-B14F-4D97-AF65-F5344CB8AC3E}">
        <p14:creationId xmlns:p14="http://schemas.microsoft.com/office/powerpoint/2010/main" val="13219701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A1D39A-BD33-D2F9-3B15-1B016E1DFE2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37DFF3F-0AB9-7707-08B8-B10C9F338DD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71F029F-F7B3-769D-3498-9759F255EC4D}"/>
              </a:ext>
            </a:extLst>
          </p:cNvPr>
          <p:cNvSpPr>
            <a:spLocks noGrp="1"/>
          </p:cNvSpPr>
          <p:nvPr>
            <p:ph type="dt" sz="half" idx="10"/>
          </p:nvPr>
        </p:nvSpPr>
        <p:spPr/>
        <p:txBody>
          <a:bodyPr/>
          <a:lstStyle/>
          <a:p>
            <a:fld id="{F0E425B6-A4BD-417B-B867-18E00FEE7E62}" type="datetimeFigureOut">
              <a:rPr lang="en-IN" smtClean="0"/>
              <a:t>30-08-2024</a:t>
            </a:fld>
            <a:endParaRPr lang="en-IN" dirty="0"/>
          </a:p>
        </p:txBody>
      </p:sp>
      <p:sp>
        <p:nvSpPr>
          <p:cNvPr id="5" name="Footer Placeholder 4">
            <a:extLst>
              <a:ext uri="{FF2B5EF4-FFF2-40B4-BE49-F238E27FC236}">
                <a16:creationId xmlns:a16="http://schemas.microsoft.com/office/drawing/2014/main" id="{07275B16-08C1-DA5D-872E-A2503109EEFC}"/>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3E36BE54-02ED-B9DC-9213-61E5C23F514A}"/>
              </a:ext>
            </a:extLst>
          </p:cNvPr>
          <p:cNvSpPr>
            <a:spLocks noGrp="1"/>
          </p:cNvSpPr>
          <p:nvPr>
            <p:ph type="sldNum" sz="quarter" idx="12"/>
          </p:nvPr>
        </p:nvSpPr>
        <p:spPr/>
        <p:txBody>
          <a:bodyPr/>
          <a:lstStyle/>
          <a:p>
            <a:fld id="{5C3CAF8C-01DE-484E-A210-36D84212A8BD}" type="slidenum">
              <a:rPr lang="en-IN" smtClean="0"/>
              <a:t>‹#›</a:t>
            </a:fld>
            <a:endParaRPr lang="en-IN" dirty="0"/>
          </a:p>
        </p:txBody>
      </p:sp>
    </p:spTree>
    <p:extLst>
      <p:ext uri="{BB962C8B-B14F-4D97-AF65-F5344CB8AC3E}">
        <p14:creationId xmlns:p14="http://schemas.microsoft.com/office/powerpoint/2010/main" val="26294408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E7273E9-0038-666C-B3BC-2F095B51741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8D25C0C-80F6-BC38-02F6-0D13904E65D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A9688AC-04BE-C8CF-C0F4-3AEF41689C40}"/>
              </a:ext>
            </a:extLst>
          </p:cNvPr>
          <p:cNvSpPr>
            <a:spLocks noGrp="1"/>
          </p:cNvSpPr>
          <p:nvPr>
            <p:ph type="dt" sz="half" idx="10"/>
          </p:nvPr>
        </p:nvSpPr>
        <p:spPr/>
        <p:txBody>
          <a:bodyPr/>
          <a:lstStyle/>
          <a:p>
            <a:fld id="{F0E425B6-A4BD-417B-B867-18E00FEE7E62}" type="datetimeFigureOut">
              <a:rPr lang="en-IN" smtClean="0"/>
              <a:t>30-08-2024</a:t>
            </a:fld>
            <a:endParaRPr lang="en-IN" dirty="0"/>
          </a:p>
        </p:txBody>
      </p:sp>
      <p:sp>
        <p:nvSpPr>
          <p:cNvPr id="5" name="Footer Placeholder 4">
            <a:extLst>
              <a:ext uri="{FF2B5EF4-FFF2-40B4-BE49-F238E27FC236}">
                <a16:creationId xmlns:a16="http://schemas.microsoft.com/office/drawing/2014/main" id="{DCA91EC8-C3DD-5407-0540-42D1CD3038A0}"/>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7C7AA69D-B84D-FAAA-DCA7-33812603B2D9}"/>
              </a:ext>
            </a:extLst>
          </p:cNvPr>
          <p:cNvSpPr>
            <a:spLocks noGrp="1"/>
          </p:cNvSpPr>
          <p:nvPr>
            <p:ph type="sldNum" sz="quarter" idx="12"/>
          </p:nvPr>
        </p:nvSpPr>
        <p:spPr/>
        <p:txBody>
          <a:bodyPr/>
          <a:lstStyle/>
          <a:p>
            <a:fld id="{5C3CAF8C-01DE-484E-A210-36D84212A8BD}" type="slidenum">
              <a:rPr lang="en-IN" smtClean="0"/>
              <a:t>‹#›</a:t>
            </a:fld>
            <a:endParaRPr lang="en-IN" dirty="0"/>
          </a:p>
        </p:txBody>
      </p:sp>
    </p:spTree>
    <p:extLst>
      <p:ext uri="{BB962C8B-B14F-4D97-AF65-F5344CB8AC3E}">
        <p14:creationId xmlns:p14="http://schemas.microsoft.com/office/powerpoint/2010/main" val="417839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5428E2-E65E-798A-E2D1-0FA1EA7C5D2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BA4D74D-A789-8C8B-1F7B-6070A2EA32A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7458380-928B-0186-BD6D-6D8057988CA7}"/>
              </a:ext>
            </a:extLst>
          </p:cNvPr>
          <p:cNvSpPr>
            <a:spLocks noGrp="1"/>
          </p:cNvSpPr>
          <p:nvPr>
            <p:ph type="dt" sz="half" idx="10"/>
          </p:nvPr>
        </p:nvSpPr>
        <p:spPr/>
        <p:txBody>
          <a:bodyPr/>
          <a:lstStyle/>
          <a:p>
            <a:fld id="{F0E425B6-A4BD-417B-B867-18E00FEE7E62}" type="datetimeFigureOut">
              <a:rPr lang="en-IN" smtClean="0"/>
              <a:t>30-08-2024</a:t>
            </a:fld>
            <a:endParaRPr lang="en-IN" dirty="0"/>
          </a:p>
        </p:txBody>
      </p:sp>
      <p:sp>
        <p:nvSpPr>
          <p:cNvPr id="5" name="Footer Placeholder 4">
            <a:extLst>
              <a:ext uri="{FF2B5EF4-FFF2-40B4-BE49-F238E27FC236}">
                <a16:creationId xmlns:a16="http://schemas.microsoft.com/office/drawing/2014/main" id="{BCDFC7EC-E6BA-1A2D-366F-6F76CF6D1DED}"/>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E72D5747-7569-63A4-EA82-70821C185F3E}"/>
              </a:ext>
            </a:extLst>
          </p:cNvPr>
          <p:cNvSpPr>
            <a:spLocks noGrp="1"/>
          </p:cNvSpPr>
          <p:nvPr>
            <p:ph type="sldNum" sz="quarter" idx="12"/>
          </p:nvPr>
        </p:nvSpPr>
        <p:spPr/>
        <p:txBody>
          <a:bodyPr/>
          <a:lstStyle/>
          <a:p>
            <a:fld id="{5C3CAF8C-01DE-484E-A210-36D84212A8BD}" type="slidenum">
              <a:rPr lang="en-IN" smtClean="0"/>
              <a:t>‹#›</a:t>
            </a:fld>
            <a:endParaRPr lang="en-IN" dirty="0"/>
          </a:p>
        </p:txBody>
      </p:sp>
    </p:spTree>
    <p:extLst>
      <p:ext uri="{BB962C8B-B14F-4D97-AF65-F5344CB8AC3E}">
        <p14:creationId xmlns:p14="http://schemas.microsoft.com/office/powerpoint/2010/main" val="29810344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6B4447-63A5-3463-C971-4F57BAD334E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C244E2D-00DF-25E3-292D-98EF87D1A95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BA1D105-6764-F5D4-937A-D71FFD7443B2}"/>
              </a:ext>
            </a:extLst>
          </p:cNvPr>
          <p:cNvSpPr>
            <a:spLocks noGrp="1"/>
          </p:cNvSpPr>
          <p:nvPr>
            <p:ph type="dt" sz="half" idx="10"/>
          </p:nvPr>
        </p:nvSpPr>
        <p:spPr/>
        <p:txBody>
          <a:bodyPr/>
          <a:lstStyle/>
          <a:p>
            <a:fld id="{F0E425B6-A4BD-417B-B867-18E00FEE7E62}" type="datetimeFigureOut">
              <a:rPr lang="en-IN" smtClean="0"/>
              <a:t>30-08-2024</a:t>
            </a:fld>
            <a:endParaRPr lang="en-IN" dirty="0"/>
          </a:p>
        </p:txBody>
      </p:sp>
      <p:sp>
        <p:nvSpPr>
          <p:cNvPr id="5" name="Footer Placeholder 4">
            <a:extLst>
              <a:ext uri="{FF2B5EF4-FFF2-40B4-BE49-F238E27FC236}">
                <a16:creationId xmlns:a16="http://schemas.microsoft.com/office/drawing/2014/main" id="{7A321378-F720-F4FB-6778-DCD7E2DBC5BB}"/>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30D2C1EB-9172-58C3-D316-4489DCC217FD}"/>
              </a:ext>
            </a:extLst>
          </p:cNvPr>
          <p:cNvSpPr>
            <a:spLocks noGrp="1"/>
          </p:cNvSpPr>
          <p:nvPr>
            <p:ph type="sldNum" sz="quarter" idx="12"/>
          </p:nvPr>
        </p:nvSpPr>
        <p:spPr/>
        <p:txBody>
          <a:bodyPr/>
          <a:lstStyle/>
          <a:p>
            <a:fld id="{5C3CAF8C-01DE-484E-A210-36D84212A8BD}" type="slidenum">
              <a:rPr lang="en-IN" smtClean="0"/>
              <a:t>‹#›</a:t>
            </a:fld>
            <a:endParaRPr lang="en-IN" dirty="0"/>
          </a:p>
        </p:txBody>
      </p:sp>
    </p:spTree>
    <p:extLst>
      <p:ext uri="{BB962C8B-B14F-4D97-AF65-F5344CB8AC3E}">
        <p14:creationId xmlns:p14="http://schemas.microsoft.com/office/powerpoint/2010/main" val="26672872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83DFB-B935-12E3-680C-D0EF5BAE532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A987698-C6CF-B3AE-BFB3-1E79E6E67E4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38FE5CC-10F0-D97C-2FCC-2972C8F5A6E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84740E9-A085-983B-7171-C2DAAA2224EE}"/>
              </a:ext>
            </a:extLst>
          </p:cNvPr>
          <p:cNvSpPr>
            <a:spLocks noGrp="1"/>
          </p:cNvSpPr>
          <p:nvPr>
            <p:ph type="dt" sz="half" idx="10"/>
          </p:nvPr>
        </p:nvSpPr>
        <p:spPr/>
        <p:txBody>
          <a:bodyPr/>
          <a:lstStyle/>
          <a:p>
            <a:fld id="{F0E425B6-A4BD-417B-B867-18E00FEE7E62}" type="datetimeFigureOut">
              <a:rPr lang="en-IN" smtClean="0"/>
              <a:t>30-08-2024</a:t>
            </a:fld>
            <a:endParaRPr lang="en-IN" dirty="0"/>
          </a:p>
        </p:txBody>
      </p:sp>
      <p:sp>
        <p:nvSpPr>
          <p:cNvPr id="6" name="Footer Placeholder 5">
            <a:extLst>
              <a:ext uri="{FF2B5EF4-FFF2-40B4-BE49-F238E27FC236}">
                <a16:creationId xmlns:a16="http://schemas.microsoft.com/office/drawing/2014/main" id="{CA0B6093-2130-3895-0C0B-480D80739E93}"/>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02FD518D-A48B-70E9-6A78-7F7E7E0D4A9A}"/>
              </a:ext>
            </a:extLst>
          </p:cNvPr>
          <p:cNvSpPr>
            <a:spLocks noGrp="1"/>
          </p:cNvSpPr>
          <p:nvPr>
            <p:ph type="sldNum" sz="quarter" idx="12"/>
          </p:nvPr>
        </p:nvSpPr>
        <p:spPr/>
        <p:txBody>
          <a:bodyPr/>
          <a:lstStyle/>
          <a:p>
            <a:fld id="{5C3CAF8C-01DE-484E-A210-36D84212A8BD}" type="slidenum">
              <a:rPr lang="en-IN" smtClean="0"/>
              <a:t>‹#›</a:t>
            </a:fld>
            <a:endParaRPr lang="en-IN" dirty="0"/>
          </a:p>
        </p:txBody>
      </p:sp>
    </p:spTree>
    <p:extLst>
      <p:ext uri="{BB962C8B-B14F-4D97-AF65-F5344CB8AC3E}">
        <p14:creationId xmlns:p14="http://schemas.microsoft.com/office/powerpoint/2010/main" val="29800555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74A568-4F1B-2900-D49D-CFA1EA0AF68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EB6601C-7F38-DEB3-0805-1F13F2D7B96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23913D1-028A-9F69-EC13-FF7896381A9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383D858-28A4-CEE3-2FE8-EF0E7B020A3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352D184-741B-D050-63F7-C51A4757420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AC13BE7-A8A2-72CD-61B0-FD8FF4F8C199}"/>
              </a:ext>
            </a:extLst>
          </p:cNvPr>
          <p:cNvSpPr>
            <a:spLocks noGrp="1"/>
          </p:cNvSpPr>
          <p:nvPr>
            <p:ph type="dt" sz="half" idx="10"/>
          </p:nvPr>
        </p:nvSpPr>
        <p:spPr/>
        <p:txBody>
          <a:bodyPr/>
          <a:lstStyle/>
          <a:p>
            <a:fld id="{F0E425B6-A4BD-417B-B867-18E00FEE7E62}" type="datetimeFigureOut">
              <a:rPr lang="en-IN" smtClean="0"/>
              <a:t>30-08-2024</a:t>
            </a:fld>
            <a:endParaRPr lang="en-IN" dirty="0"/>
          </a:p>
        </p:txBody>
      </p:sp>
      <p:sp>
        <p:nvSpPr>
          <p:cNvPr id="8" name="Footer Placeholder 7">
            <a:extLst>
              <a:ext uri="{FF2B5EF4-FFF2-40B4-BE49-F238E27FC236}">
                <a16:creationId xmlns:a16="http://schemas.microsoft.com/office/drawing/2014/main" id="{48D28789-EC96-1822-0155-75CB5D1AFB33}"/>
              </a:ext>
            </a:extLst>
          </p:cNvPr>
          <p:cNvSpPr>
            <a:spLocks noGrp="1"/>
          </p:cNvSpPr>
          <p:nvPr>
            <p:ph type="ftr" sz="quarter" idx="11"/>
          </p:nvPr>
        </p:nvSpPr>
        <p:spPr/>
        <p:txBody>
          <a:bodyPr/>
          <a:lstStyle/>
          <a:p>
            <a:endParaRPr lang="en-IN" dirty="0"/>
          </a:p>
        </p:txBody>
      </p:sp>
      <p:sp>
        <p:nvSpPr>
          <p:cNvPr id="9" name="Slide Number Placeholder 8">
            <a:extLst>
              <a:ext uri="{FF2B5EF4-FFF2-40B4-BE49-F238E27FC236}">
                <a16:creationId xmlns:a16="http://schemas.microsoft.com/office/drawing/2014/main" id="{B81F2D41-DAF4-FBCD-E7F6-B8AE710CE9DD}"/>
              </a:ext>
            </a:extLst>
          </p:cNvPr>
          <p:cNvSpPr>
            <a:spLocks noGrp="1"/>
          </p:cNvSpPr>
          <p:nvPr>
            <p:ph type="sldNum" sz="quarter" idx="12"/>
          </p:nvPr>
        </p:nvSpPr>
        <p:spPr/>
        <p:txBody>
          <a:bodyPr/>
          <a:lstStyle/>
          <a:p>
            <a:fld id="{5C3CAF8C-01DE-484E-A210-36D84212A8BD}" type="slidenum">
              <a:rPr lang="en-IN" smtClean="0"/>
              <a:t>‹#›</a:t>
            </a:fld>
            <a:endParaRPr lang="en-IN" dirty="0"/>
          </a:p>
        </p:txBody>
      </p:sp>
    </p:spTree>
    <p:extLst>
      <p:ext uri="{BB962C8B-B14F-4D97-AF65-F5344CB8AC3E}">
        <p14:creationId xmlns:p14="http://schemas.microsoft.com/office/powerpoint/2010/main" val="18431553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C47B3-E831-0D13-49E8-983BAACD950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F345CE9-3367-F31E-A75F-8488899C7C6A}"/>
              </a:ext>
            </a:extLst>
          </p:cNvPr>
          <p:cNvSpPr>
            <a:spLocks noGrp="1"/>
          </p:cNvSpPr>
          <p:nvPr>
            <p:ph type="dt" sz="half" idx="10"/>
          </p:nvPr>
        </p:nvSpPr>
        <p:spPr/>
        <p:txBody>
          <a:bodyPr/>
          <a:lstStyle/>
          <a:p>
            <a:fld id="{F0E425B6-A4BD-417B-B867-18E00FEE7E62}" type="datetimeFigureOut">
              <a:rPr lang="en-IN" smtClean="0"/>
              <a:t>30-08-2024</a:t>
            </a:fld>
            <a:endParaRPr lang="en-IN" dirty="0"/>
          </a:p>
        </p:txBody>
      </p:sp>
      <p:sp>
        <p:nvSpPr>
          <p:cNvPr id="4" name="Footer Placeholder 3">
            <a:extLst>
              <a:ext uri="{FF2B5EF4-FFF2-40B4-BE49-F238E27FC236}">
                <a16:creationId xmlns:a16="http://schemas.microsoft.com/office/drawing/2014/main" id="{61B35A41-1BF2-7538-1572-1C3D768CAC2D}"/>
              </a:ext>
            </a:extLst>
          </p:cNvPr>
          <p:cNvSpPr>
            <a:spLocks noGrp="1"/>
          </p:cNvSpPr>
          <p:nvPr>
            <p:ph type="ftr" sz="quarter" idx="11"/>
          </p:nvPr>
        </p:nvSpPr>
        <p:spPr/>
        <p:txBody>
          <a:bodyPr/>
          <a:lstStyle/>
          <a:p>
            <a:endParaRPr lang="en-IN" dirty="0"/>
          </a:p>
        </p:txBody>
      </p:sp>
      <p:sp>
        <p:nvSpPr>
          <p:cNvPr id="5" name="Slide Number Placeholder 4">
            <a:extLst>
              <a:ext uri="{FF2B5EF4-FFF2-40B4-BE49-F238E27FC236}">
                <a16:creationId xmlns:a16="http://schemas.microsoft.com/office/drawing/2014/main" id="{98D6269D-46A2-E5F8-78CD-7F05400E3DC8}"/>
              </a:ext>
            </a:extLst>
          </p:cNvPr>
          <p:cNvSpPr>
            <a:spLocks noGrp="1"/>
          </p:cNvSpPr>
          <p:nvPr>
            <p:ph type="sldNum" sz="quarter" idx="12"/>
          </p:nvPr>
        </p:nvSpPr>
        <p:spPr/>
        <p:txBody>
          <a:bodyPr/>
          <a:lstStyle/>
          <a:p>
            <a:fld id="{5C3CAF8C-01DE-484E-A210-36D84212A8BD}" type="slidenum">
              <a:rPr lang="en-IN" smtClean="0"/>
              <a:t>‹#›</a:t>
            </a:fld>
            <a:endParaRPr lang="en-IN" dirty="0"/>
          </a:p>
        </p:txBody>
      </p:sp>
    </p:spTree>
    <p:extLst>
      <p:ext uri="{BB962C8B-B14F-4D97-AF65-F5344CB8AC3E}">
        <p14:creationId xmlns:p14="http://schemas.microsoft.com/office/powerpoint/2010/main" val="22539964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287C2DD-72E4-10AD-0346-E38AB33F8EA7}"/>
              </a:ext>
            </a:extLst>
          </p:cNvPr>
          <p:cNvSpPr>
            <a:spLocks noGrp="1"/>
          </p:cNvSpPr>
          <p:nvPr>
            <p:ph type="dt" sz="half" idx="10"/>
          </p:nvPr>
        </p:nvSpPr>
        <p:spPr/>
        <p:txBody>
          <a:bodyPr/>
          <a:lstStyle/>
          <a:p>
            <a:fld id="{F0E425B6-A4BD-417B-B867-18E00FEE7E62}" type="datetimeFigureOut">
              <a:rPr lang="en-IN" smtClean="0"/>
              <a:t>30-08-2024</a:t>
            </a:fld>
            <a:endParaRPr lang="en-IN" dirty="0"/>
          </a:p>
        </p:txBody>
      </p:sp>
      <p:sp>
        <p:nvSpPr>
          <p:cNvPr id="3" name="Footer Placeholder 2">
            <a:extLst>
              <a:ext uri="{FF2B5EF4-FFF2-40B4-BE49-F238E27FC236}">
                <a16:creationId xmlns:a16="http://schemas.microsoft.com/office/drawing/2014/main" id="{FB0E17A1-D1CC-AE64-40DC-B570BBEFD074}"/>
              </a:ext>
            </a:extLst>
          </p:cNvPr>
          <p:cNvSpPr>
            <a:spLocks noGrp="1"/>
          </p:cNvSpPr>
          <p:nvPr>
            <p:ph type="ftr" sz="quarter" idx="11"/>
          </p:nvPr>
        </p:nvSpPr>
        <p:spPr/>
        <p:txBody>
          <a:bodyPr/>
          <a:lstStyle/>
          <a:p>
            <a:endParaRPr lang="en-IN" dirty="0"/>
          </a:p>
        </p:txBody>
      </p:sp>
      <p:sp>
        <p:nvSpPr>
          <p:cNvPr id="4" name="Slide Number Placeholder 3">
            <a:extLst>
              <a:ext uri="{FF2B5EF4-FFF2-40B4-BE49-F238E27FC236}">
                <a16:creationId xmlns:a16="http://schemas.microsoft.com/office/drawing/2014/main" id="{8F22517A-9867-8F3F-E54D-38214DCB7256}"/>
              </a:ext>
            </a:extLst>
          </p:cNvPr>
          <p:cNvSpPr>
            <a:spLocks noGrp="1"/>
          </p:cNvSpPr>
          <p:nvPr>
            <p:ph type="sldNum" sz="quarter" idx="12"/>
          </p:nvPr>
        </p:nvSpPr>
        <p:spPr/>
        <p:txBody>
          <a:bodyPr/>
          <a:lstStyle/>
          <a:p>
            <a:fld id="{5C3CAF8C-01DE-484E-A210-36D84212A8BD}" type="slidenum">
              <a:rPr lang="en-IN" smtClean="0"/>
              <a:t>‹#›</a:t>
            </a:fld>
            <a:endParaRPr lang="en-IN" dirty="0"/>
          </a:p>
        </p:txBody>
      </p:sp>
    </p:spTree>
    <p:extLst>
      <p:ext uri="{BB962C8B-B14F-4D97-AF65-F5344CB8AC3E}">
        <p14:creationId xmlns:p14="http://schemas.microsoft.com/office/powerpoint/2010/main" val="39016604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6DC1D-AC7D-B4B0-B3B1-32B67B4D05E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68D123F-4C69-B5BA-69F9-27451A2CD71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1F0DE3D-84DB-DEDB-8987-13E7AEF86C6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0C4BA89-6A47-3B95-EDDC-CD28A3EA0D2C}"/>
              </a:ext>
            </a:extLst>
          </p:cNvPr>
          <p:cNvSpPr>
            <a:spLocks noGrp="1"/>
          </p:cNvSpPr>
          <p:nvPr>
            <p:ph type="dt" sz="half" idx="10"/>
          </p:nvPr>
        </p:nvSpPr>
        <p:spPr/>
        <p:txBody>
          <a:bodyPr/>
          <a:lstStyle/>
          <a:p>
            <a:fld id="{F0E425B6-A4BD-417B-B867-18E00FEE7E62}" type="datetimeFigureOut">
              <a:rPr lang="en-IN" smtClean="0"/>
              <a:t>30-08-2024</a:t>
            </a:fld>
            <a:endParaRPr lang="en-IN" dirty="0"/>
          </a:p>
        </p:txBody>
      </p:sp>
      <p:sp>
        <p:nvSpPr>
          <p:cNvPr id="6" name="Footer Placeholder 5">
            <a:extLst>
              <a:ext uri="{FF2B5EF4-FFF2-40B4-BE49-F238E27FC236}">
                <a16:creationId xmlns:a16="http://schemas.microsoft.com/office/drawing/2014/main" id="{0C728AF2-CA65-DBCA-4569-71DE09F87D7A}"/>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E132C072-DA7F-797B-7150-331E6D835840}"/>
              </a:ext>
            </a:extLst>
          </p:cNvPr>
          <p:cNvSpPr>
            <a:spLocks noGrp="1"/>
          </p:cNvSpPr>
          <p:nvPr>
            <p:ph type="sldNum" sz="quarter" idx="12"/>
          </p:nvPr>
        </p:nvSpPr>
        <p:spPr/>
        <p:txBody>
          <a:bodyPr/>
          <a:lstStyle/>
          <a:p>
            <a:fld id="{5C3CAF8C-01DE-484E-A210-36D84212A8BD}" type="slidenum">
              <a:rPr lang="en-IN" smtClean="0"/>
              <a:t>‹#›</a:t>
            </a:fld>
            <a:endParaRPr lang="en-IN" dirty="0"/>
          </a:p>
        </p:txBody>
      </p:sp>
    </p:spTree>
    <p:extLst>
      <p:ext uri="{BB962C8B-B14F-4D97-AF65-F5344CB8AC3E}">
        <p14:creationId xmlns:p14="http://schemas.microsoft.com/office/powerpoint/2010/main" val="16354961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B386B-537D-F495-EFCE-6F6614E0DDC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7D8B315-129B-63BB-BE10-01EAEDC9EB6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a:extLst>
              <a:ext uri="{FF2B5EF4-FFF2-40B4-BE49-F238E27FC236}">
                <a16:creationId xmlns:a16="http://schemas.microsoft.com/office/drawing/2014/main" id="{7CC8D496-8FA3-FD9E-AB13-83B0F8F73D5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11DA59-1B56-ECBE-5645-B7160D4A0410}"/>
              </a:ext>
            </a:extLst>
          </p:cNvPr>
          <p:cNvSpPr>
            <a:spLocks noGrp="1"/>
          </p:cNvSpPr>
          <p:nvPr>
            <p:ph type="dt" sz="half" idx="10"/>
          </p:nvPr>
        </p:nvSpPr>
        <p:spPr/>
        <p:txBody>
          <a:bodyPr/>
          <a:lstStyle/>
          <a:p>
            <a:fld id="{F0E425B6-A4BD-417B-B867-18E00FEE7E62}" type="datetimeFigureOut">
              <a:rPr lang="en-IN" smtClean="0"/>
              <a:t>30-08-2024</a:t>
            </a:fld>
            <a:endParaRPr lang="en-IN" dirty="0"/>
          </a:p>
        </p:txBody>
      </p:sp>
      <p:sp>
        <p:nvSpPr>
          <p:cNvPr id="6" name="Footer Placeholder 5">
            <a:extLst>
              <a:ext uri="{FF2B5EF4-FFF2-40B4-BE49-F238E27FC236}">
                <a16:creationId xmlns:a16="http://schemas.microsoft.com/office/drawing/2014/main" id="{0A66468D-9751-980D-348E-101203C75679}"/>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EA4FEC7B-E0FC-B31F-17D8-7002CA7660EE}"/>
              </a:ext>
            </a:extLst>
          </p:cNvPr>
          <p:cNvSpPr>
            <a:spLocks noGrp="1"/>
          </p:cNvSpPr>
          <p:nvPr>
            <p:ph type="sldNum" sz="quarter" idx="12"/>
          </p:nvPr>
        </p:nvSpPr>
        <p:spPr/>
        <p:txBody>
          <a:bodyPr/>
          <a:lstStyle/>
          <a:p>
            <a:fld id="{5C3CAF8C-01DE-484E-A210-36D84212A8BD}" type="slidenum">
              <a:rPr lang="en-IN" smtClean="0"/>
              <a:t>‹#›</a:t>
            </a:fld>
            <a:endParaRPr lang="en-IN" dirty="0"/>
          </a:p>
        </p:txBody>
      </p:sp>
    </p:spTree>
    <p:extLst>
      <p:ext uri="{BB962C8B-B14F-4D97-AF65-F5344CB8AC3E}">
        <p14:creationId xmlns:p14="http://schemas.microsoft.com/office/powerpoint/2010/main" val="16038693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13BFF81-756B-AFB9-680B-1D4C39B83E7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256AB7D-0355-5EDC-5CD9-401980747D1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9860536-B12E-0A69-9E3E-D2B58F00D04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0E425B6-A4BD-417B-B867-18E00FEE7E62}" type="datetimeFigureOut">
              <a:rPr lang="en-IN" smtClean="0"/>
              <a:t>30-08-2024</a:t>
            </a:fld>
            <a:endParaRPr lang="en-IN" dirty="0"/>
          </a:p>
        </p:txBody>
      </p:sp>
      <p:sp>
        <p:nvSpPr>
          <p:cNvPr id="5" name="Footer Placeholder 4">
            <a:extLst>
              <a:ext uri="{FF2B5EF4-FFF2-40B4-BE49-F238E27FC236}">
                <a16:creationId xmlns:a16="http://schemas.microsoft.com/office/drawing/2014/main" id="{D8D130A9-D22D-40E3-7C9A-5EC2B5D29B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a:extLst>
              <a:ext uri="{FF2B5EF4-FFF2-40B4-BE49-F238E27FC236}">
                <a16:creationId xmlns:a16="http://schemas.microsoft.com/office/drawing/2014/main" id="{9A002B1C-3DFE-D946-6D9E-B5D0CD699D3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C3CAF8C-01DE-484E-A210-36D84212A8BD}" type="slidenum">
              <a:rPr lang="en-IN" smtClean="0"/>
              <a:t>‹#›</a:t>
            </a:fld>
            <a:endParaRPr lang="en-IN" dirty="0"/>
          </a:p>
        </p:txBody>
      </p:sp>
    </p:spTree>
    <p:extLst>
      <p:ext uri="{BB962C8B-B14F-4D97-AF65-F5344CB8AC3E}">
        <p14:creationId xmlns:p14="http://schemas.microsoft.com/office/powerpoint/2010/main" val="41789046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86597-BB85-4D52-9C6D-86FE2237CB9E}"/>
              </a:ext>
            </a:extLst>
          </p:cNvPr>
          <p:cNvSpPr>
            <a:spLocks noGrp="1"/>
          </p:cNvSpPr>
          <p:nvPr>
            <p:ph type="ctrTitle"/>
          </p:nvPr>
        </p:nvSpPr>
        <p:spPr/>
        <p:txBody>
          <a:bodyPr/>
          <a:lstStyle/>
          <a:p>
            <a:endParaRPr lang="en-IN"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BE08BB94-AEA5-4512-DDA9-2BC5AC4C386A}"/>
              </a:ext>
            </a:extLst>
          </p:cNvPr>
          <p:cNvSpPr>
            <a:spLocks noGrp="1"/>
          </p:cNvSpPr>
          <p:nvPr>
            <p:ph type="subTitle" idx="1"/>
          </p:nvPr>
        </p:nvSpPr>
        <p:spPr/>
        <p:txBody>
          <a:bodyPr/>
          <a:lstStyle/>
          <a:p>
            <a:endParaRPr lang="en-IN" dirty="0">
              <a:latin typeface="Times New Roman" panose="02020603050405020304" pitchFamily="18" charset="0"/>
              <a:cs typeface="Times New Roman" panose="02020603050405020304" pitchFamily="18" charset="0"/>
            </a:endParaRPr>
          </a:p>
        </p:txBody>
      </p:sp>
      <p:sp useBgFill="1">
        <p:nvSpPr>
          <p:cNvPr id="4" name="Rectangle 3">
            <a:extLst>
              <a:ext uri="{FF2B5EF4-FFF2-40B4-BE49-F238E27FC236}">
                <a16:creationId xmlns:a16="http://schemas.microsoft.com/office/drawing/2014/main" id="{E9E76FFC-BDA9-095E-AB2F-C0FD37F577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itle 1">
            <a:extLst>
              <a:ext uri="{FF2B5EF4-FFF2-40B4-BE49-F238E27FC236}">
                <a16:creationId xmlns:a16="http://schemas.microsoft.com/office/drawing/2014/main" id="{A2CDA470-F93B-E8D0-4818-7028E8180442}"/>
              </a:ext>
            </a:extLst>
          </p:cNvPr>
          <p:cNvSpPr txBox="1">
            <a:spLocks/>
          </p:cNvSpPr>
          <p:nvPr/>
        </p:nvSpPr>
        <p:spPr>
          <a:xfrm>
            <a:off x="4744172" y="1711171"/>
            <a:ext cx="7242555" cy="2449335"/>
          </a:xfrm>
          <a:prstGeom prst="rect">
            <a:avLst/>
          </a:prstGeom>
        </p:spPr>
        <p:txBody>
          <a:bodyPr vert="horz" lIns="91440" tIns="45720" rIns="91440" bIns="45720" rtlCol="0" anchor="b">
            <a:normAutofit fontScale="90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8000" dirty="0">
                <a:effectLst>
                  <a:outerShdw blurRad="50800" dist="38100" dir="18900000" algn="bl" rotWithShape="0">
                    <a:prstClr val="black">
                      <a:alpha val="40000"/>
                    </a:prstClr>
                  </a:outerShdw>
                </a:effectLst>
                <a:latin typeface="Times New Roman" panose="02020603050405020304" pitchFamily="18" charset="0"/>
                <a:cs typeface="Times New Roman" panose="02020603050405020304" pitchFamily="18" charset="0"/>
              </a:rPr>
              <a:t>Online voting system using blockchain</a:t>
            </a:r>
          </a:p>
        </p:txBody>
      </p:sp>
      <p:sp>
        <p:nvSpPr>
          <p:cNvPr id="6" name="Subtitle 2">
            <a:extLst>
              <a:ext uri="{FF2B5EF4-FFF2-40B4-BE49-F238E27FC236}">
                <a16:creationId xmlns:a16="http://schemas.microsoft.com/office/drawing/2014/main" id="{D0F6D887-3486-0E74-3BC5-004CD0BE4D0A}"/>
              </a:ext>
            </a:extLst>
          </p:cNvPr>
          <p:cNvSpPr txBox="1">
            <a:spLocks/>
          </p:cNvSpPr>
          <p:nvPr/>
        </p:nvSpPr>
        <p:spPr>
          <a:xfrm>
            <a:off x="9264594" y="4831358"/>
            <a:ext cx="2743904" cy="185868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b="1" dirty="0">
                <a:latin typeface="Times New Roman" panose="02020603050405020304" pitchFamily="18" charset="0"/>
                <a:cs typeface="Times New Roman" panose="02020603050405020304" pitchFamily="18" charset="0"/>
              </a:rPr>
              <a:t>PROJECT MEMBERS :</a:t>
            </a:r>
          </a:p>
          <a:p>
            <a:pPr algn="just"/>
            <a:r>
              <a:rPr lang="en-US" sz="1800" dirty="0">
                <a:solidFill>
                  <a:schemeClr val="tx1">
                    <a:lumMod val="85000"/>
                    <a:lumOff val="15000"/>
                  </a:schemeClr>
                </a:solidFill>
              </a:rPr>
              <a:t>C-28 :Harsh A. </a:t>
            </a:r>
            <a:r>
              <a:rPr lang="en-US" sz="1800" dirty="0" err="1">
                <a:solidFill>
                  <a:schemeClr val="tx1">
                    <a:lumMod val="85000"/>
                    <a:lumOff val="15000"/>
                  </a:schemeClr>
                </a:solidFill>
              </a:rPr>
              <a:t>Minde</a:t>
            </a:r>
            <a:endParaRPr lang="en-US" sz="1800" dirty="0">
              <a:solidFill>
                <a:schemeClr val="tx1">
                  <a:lumMod val="85000"/>
                  <a:lumOff val="15000"/>
                </a:schemeClr>
              </a:solidFill>
            </a:endParaRPr>
          </a:p>
          <a:p>
            <a:pPr algn="just"/>
            <a:r>
              <a:rPr lang="en-US" sz="1800" dirty="0">
                <a:solidFill>
                  <a:schemeClr val="tx1">
                    <a:lumMod val="85000"/>
                    <a:lumOff val="15000"/>
                  </a:schemeClr>
                </a:solidFill>
              </a:rPr>
              <a:t>C-44 :</a:t>
            </a:r>
            <a:r>
              <a:rPr lang="en-US" sz="1800" dirty="0" err="1">
                <a:solidFill>
                  <a:schemeClr val="tx1">
                    <a:lumMod val="85000"/>
                    <a:lumOff val="15000"/>
                  </a:schemeClr>
                </a:solidFill>
              </a:rPr>
              <a:t>Jyotiraditya</a:t>
            </a:r>
            <a:r>
              <a:rPr lang="en-US" sz="1800" dirty="0">
                <a:solidFill>
                  <a:schemeClr val="tx1">
                    <a:lumMod val="85000"/>
                    <a:lumOff val="15000"/>
                  </a:schemeClr>
                </a:solidFill>
              </a:rPr>
              <a:t> A. Patil</a:t>
            </a:r>
          </a:p>
          <a:p>
            <a:pPr algn="just"/>
            <a:r>
              <a:rPr lang="en-US" sz="1800" dirty="0">
                <a:solidFill>
                  <a:schemeClr val="tx1">
                    <a:lumMod val="85000"/>
                    <a:lumOff val="15000"/>
                  </a:schemeClr>
                </a:solidFill>
              </a:rPr>
              <a:t>C-63 :</a:t>
            </a:r>
            <a:r>
              <a:rPr lang="en-US" sz="1800" dirty="0" err="1">
                <a:solidFill>
                  <a:schemeClr val="tx1">
                    <a:lumMod val="85000"/>
                    <a:lumOff val="15000"/>
                  </a:schemeClr>
                </a:solidFill>
              </a:rPr>
              <a:t>Ameya</a:t>
            </a:r>
            <a:r>
              <a:rPr lang="en-US" sz="1800" dirty="0">
                <a:solidFill>
                  <a:schemeClr val="tx1">
                    <a:lumMod val="85000"/>
                    <a:lumOff val="15000"/>
                  </a:schemeClr>
                </a:solidFill>
              </a:rPr>
              <a:t> A. Mane</a:t>
            </a:r>
          </a:p>
          <a:p>
            <a:pPr algn="just"/>
            <a:r>
              <a:rPr lang="en-US" sz="1800" dirty="0">
                <a:solidFill>
                  <a:schemeClr val="tx1">
                    <a:lumMod val="85000"/>
                    <a:lumOff val="15000"/>
                  </a:schemeClr>
                </a:solidFill>
              </a:rPr>
              <a:t>C-23 :Atharva S. Birje</a:t>
            </a:r>
          </a:p>
          <a:p>
            <a:pPr algn="just"/>
            <a:endParaRPr lang="en-US" sz="1800" dirty="0">
              <a:latin typeface="Times New Roman" panose="02020603050405020304" pitchFamily="18" charset="0"/>
              <a:cs typeface="Times New Roman" panose="02020603050405020304" pitchFamily="18" charset="0"/>
            </a:endParaRPr>
          </a:p>
        </p:txBody>
      </p:sp>
      <p:pic>
        <p:nvPicPr>
          <p:cNvPr id="7" name="Picture 6" descr="A picture containing building, sitting, bench, side&#10;&#10;Description automatically generated">
            <a:extLst>
              <a:ext uri="{FF2B5EF4-FFF2-40B4-BE49-F238E27FC236}">
                <a16:creationId xmlns:a16="http://schemas.microsoft.com/office/drawing/2014/main" id="{2B27B419-44B0-57BE-80B3-7E5AF0A3D11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0" y="1"/>
            <a:ext cx="4635315" cy="6857999"/>
          </a:xfrm>
          <a:prstGeom prst="rect">
            <a:avLst/>
          </a:prstGeom>
        </p:spPr>
      </p:pic>
      <p:cxnSp>
        <p:nvCxnSpPr>
          <p:cNvPr id="8" name="Straight Connector 7">
            <a:extLst>
              <a:ext uri="{FF2B5EF4-FFF2-40B4-BE49-F238E27FC236}">
                <a16:creationId xmlns:a16="http://schemas.microsoft.com/office/drawing/2014/main" id="{F56947F0-7FF4-A052-471B-C665BACB51E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CFC4BB07-4C85-F557-5B82-BCAF3E97B128}"/>
              </a:ext>
            </a:extLst>
          </p:cNvPr>
          <p:cNvSpPr txBox="1"/>
          <p:nvPr/>
        </p:nvSpPr>
        <p:spPr>
          <a:xfrm>
            <a:off x="4981546" y="4690960"/>
            <a:ext cx="3453327" cy="873572"/>
          </a:xfrm>
          <a:prstGeom prst="rect">
            <a:avLst/>
          </a:prstGeom>
          <a:noFill/>
        </p:spPr>
        <p:txBody>
          <a:bodyPr wrap="square">
            <a:spAutoFit/>
          </a:bodyPr>
          <a:lstStyle/>
          <a:p>
            <a:pPr>
              <a:lnSpc>
                <a:spcPct val="150000"/>
              </a:lnSpc>
            </a:pPr>
            <a:r>
              <a:rPr lang="en-US" b="1" dirty="0">
                <a:latin typeface="Times New Roman" panose="02020603050405020304" pitchFamily="18" charset="0"/>
                <a:cs typeface="Times New Roman" panose="02020603050405020304" pitchFamily="18" charset="0"/>
              </a:rPr>
              <a:t>UNDER THE GUIDANCE OF : </a:t>
            </a:r>
          </a:p>
          <a:p>
            <a:pPr>
              <a:lnSpc>
                <a:spcPct val="150000"/>
              </a:lnSpc>
            </a:pPr>
            <a:r>
              <a:rPr lang="en-US" sz="1800" dirty="0">
                <a:latin typeface="Times New Roman" panose="02020603050405020304" pitchFamily="18" charset="0"/>
                <a:cs typeface="Times New Roman" panose="02020603050405020304" pitchFamily="18" charset="0"/>
              </a:rPr>
              <a:t>P</a:t>
            </a:r>
            <a:r>
              <a:rPr lang="en-US" dirty="0">
                <a:latin typeface="Times New Roman" panose="02020603050405020304" pitchFamily="18" charset="0"/>
                <a:cs typeface="Times New Roman" panose="02020603050405020304" pitchFamily="18" charset="0"/>
              </a:rPr>
              <a:t>rof. Dnyaneshwar </a:t>
            </a:r>
            <a:r>
              <a:rPr lang="en-US" dirty="0" err="1">
                <a:latin typeface="Times New Roman" panose="02020603050405020304" pitchFamily="18" charset="0"/>
                <a:cs typeface="Times New Roman" panose="02020603050405020304" pitchFamily="18" charset="0"/>
              </a:rPr>
              <a:t>Thombre</a:t>
            </a:r>
            <a:endParaRPr lang="en-US" sz="18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73C08019-1378-A42A-1F0D-4F2BB3CACB67}"/>
              </a:ext>
            </a:extLst>
          </p:cNvPr>
          <p:cNvSpPr txBox="1"/>
          <p:nvPr/>
        </p:nvSpPr>
        <p:spPr>
          <a:xfrm>
            <a:off x="4765943" y="269765"/>
            <a:ext cx="4439920" cy="923330"/>
          </a:xfrm>
          <a:prstGeom prst="rect">
            <a:avLst/>
          </a:prstGeom>
          <a:noFill/>
        </p:spPr>
        <p:txBody>
          <a:bodyPr wrap="square" rtlCol="0">
            <a:spAutoFit/>
          </a:bodyPr>
          <a:lstStyle/>
          <a:p>
            <a:r>
              <a:rPr lang="en-US" b="1" u="sng" dirty="0">
                <a:latin typeface="Times New Roman" panose="02020603050405020304" pitchFamily="18" charset="0"/>
                <a:cs typeface="Times New Roman" panose="02020603050405020304" pitchFamily="18" charset="0"/>
              </a:rPr>
              <a:t>TERNA</a:t>
            </a:r>
            <a:r>
              <a:rPr lang="en-US" b="1" dirty="0">
                <a:latin typeface="Times New Roman" panose="02020603050405020304" pitchFamily="18" charset="0"/>
                <a:cs typeface="Times New Roman" panose="02020603050405020304" pitchFamily="18" charset="0"/>
              </a:rPr>
              <a:t> </a:t>
            </a:r>
            <a:r>
              <a:rPr lang="en-US" b="1" u="sng" dirty="0">
                <a:latin typeface="Times New Roman" panose="02020603050405020304" pitchFamily="18" charset="0"/>
                <a:cs typeface="Times New Roman" panose="02020603050405020304" pitchFamily="18" charset="0"/>
              </a:rPr>
              <a:t>ENGINEERING</a:t>
            </a:r>
            <a:r>
              <a:rPr lang="en-US" b="1" dirty="0">
                <a:latin typeface="Times New Roman" panose="02020603050405020304" pitchFamily="18" charset="0"/>
                <a:cs typeface="Times New Roman" panose="02020603050405020304" pitchFamily="18" charset="0"/>
              </a:rPr>
              <a:t> </a:t>
            </a:r>
            <a:r>
              <a:rPr lang="en-US" b="1" u="sng" dirty="0">
                <a:latin typeface="Times New Roman" panose="02020603050405020304" pitchFamily="18" charset="0"/>
                <a:cs typeface="Times New Roman" panose="02020603050405020304" pitchFamily="18" charset="0"/>
              </a:rPr>
              <a:t>COLLEGE</a:t>
            </a:r>
          </a:p>
          <a:p>
            <a:r>
              <a:rPr lang="en-US" b="1" u="sng" dirty="0">
                <a:latin typeface="Times New Roman" panose="02020603050405020304" pitchFamily="18" charset="0"/>
                <a:cs typeface="Times New Roman" panose="02020603050405020304" pitchFamily="18" charset="0"/>
              </a:rPr>
              <a:t>DEPARTMENT</a:t>
            </a:r>
            <a:r>
              <a:rPr lang="en-US" b="1" dirty="0">
                <a:latin typeface="Times New Roman" panose="02020603050405020304" pitchFamily="18" charset="0"/>
                <a:cs typeface="Times New Roman" panose="02020603050405020304" pitchFamily="18" charset="0"/>
              </a:rPr>
              <a:t> </a:t>
            </a:r>
            <a:r>
              <a:rPr lang="en-US" b="1" u="sng" dirty="0">
                <a:latin typeface="Times New Roman" panose="02020603050405020304" pitchFamily="18" charset="0"/>
                <a:cs typeface="Times New Roman" panose="02020603050405020304" pitchFamily="18" charset="0"/>
              </a:rPr>
              <a:t>OF</a:t>
            </a:r>
            <a:r>
              <a:rPr lang="en-US" b="1" dirty="0">
                <a:latin typeface="Times New Roman" panose="02020603050405020304" pitchFamily="18" charset="0"/>
                <a:cs typeface="Times New Roman" panose="02020603050405020304" pitchFamily="18" charset="0"/>
              </a:rPr>
              <a:t> </a:t>
            </a:r>
            <a:r>
              <a:rPr lang="en-US" b="1" u="sng" dirty="0">
                <a:latin typeface="Times New Roman" panose="02020603050405020304" pitchFamily="18" charset="0"/>
                <a:cs typeface="Times New Roman" panose="02020603050405020304" pitchFamily="18" charset="0"/>
              </a:rPr>
              <a:t>COMPUTER</a:t>
            </a:r>
            <a:r>
              <a:rPr lang="en-US" b="1" dirty="0">
                <a:latin typeface="Times New Roman" panose="02020603050405020304" pitchFamily="18" charset="0"/>
                <a:cs typeface="Times New Roman" panose="02020603050405020304" pitchFamily="18" charset="0"/>
              </a:rPr>
              <a:t> </a:t>
            </a:r>
            <a:r>
              <a:rPr lang="en-US" b="1" u="sng" dirty="0">
                <a:latin typeface="Times New Roman" panose="02020603050405020304" pitchFamily="18" charset="0"/>
                <a:cs typeface="Times New Roman" panose="02020603050405020304" pitchFamily="18" charset="0"/>
              </a:rPr>
              <a:t>ENGINEERING</a:t>
            </a:r>
            <a:endParaRPr lang="en-IN" b="1" u="sng"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971FECA8-8A09-9C3E-C855-8CB4A0808E18}"/>
              </a:ext>
            </a:extLst>
          </p:cNvPr>
          <p:cNvSpPr txBox="1"/>
          <p:nvPr/>
        </p:nvSpPr>
        <p:spPr>
          <a:xfrm>
            <a:off x="4981546" y="5755541"/>
            <a:ext cx="3164078" cy="646331"/>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ACADEMIC YEAR: </a:t>
            </a:r>
          </a:p>
          <a:p>
            <a:r>
              <a:rPr lang="en-US" dirty="0">
                <a:latin typeface="Times New Roman" panose="02020603050405020304" pitchFamily="18" charset="0"/>
                <a:cs typeface="Times New Roman" panose="02020603050405020304" pitchFamily="18" charset="0"/>
              </a:rPr>
              <a:t>2024-25</a:t>
            </a:r>
            <a:endParaRPr lang="en-IN" dirty="0">
              <a:latin typeface="Times New Roman" panose="02020603050405020304" pitchFamily="18" charset="0"/>
              <a:cs typeface="Times New Roman" panose="02020603050405020304" pitchFamily="18" charset="0"/>
            </a:endParaRPr>
          </a:p>
        </p:txBody>
      </p:sp>
      <p:pic>
        <p:nvPicPr>
          <p:cNvPr id="9" name="Google Shape;32;p1">
            <a:extLst>
              <a:ext uri="{FF2B5EF4-FFF2-40B4-BE49-F238E27FC236}">
                <a16:creationId xmlns:a16="http://schemas.microsoft.com/office/drawing/2014/main" id="{6B334FB8-2FEF-B776-364E-7BB0A45CB976}"/>
              </a:ext>
            </a:extLst>
          </p:cNvPr>
          <p:cNvPicPr preferRelativeResize="0"/>
          <p:nvPr/>
        </p:nvPicPr>
        <p:blipFill>
          <a:blip r:embed="rId3">
            <a:alphaModFix/>
          </a:blip>
          <a:stretch>
            <a:fillRect/>
          </a:stretch>
        </p:blipFill>
        <p:spPr>
          <a:xfrm>
            <a:off x="205273" y="639097"/>
            <a:ext cx="2700503" cy="1258458"/>
          </a:xfrm>
          <a:prstGeom prst="rect">
            <a:avLst/>
          </a:prstGeom>
          <a:noFill/>
          <a:ln>
            <a:noFill/>
          </a:ln>
        </p:spPr>
      </p:pic>
    </p:spTree>
    <p:extLst>
      <p:ext uri="{BB962C8B-B14F-4D97-AF65-F5344CB8AC3E}">
        <p14:creationId xmlns:p14="http://schemas.microsoft.com/office/powerpoint/2010/main" val="32848348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B685C5-D85F-376A-895F-A57FCF8EDC82}"/>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REASON FOR TOPIC SELECTION</a:t>
            </a:r>
            <a:endParaRPr lang="en-IN" dirty="0"/>
          </a:p>
        </p:txBody>
      </p:sp>
      <p:sp>
        <p:nvSpPr>
          <p:cNvPr id="3" name="Content Placeholder 2">
            <a:extLst>
              <a:ext uri="{FF2B5EF4-FFF2-40B4-BE49-F238E27FC236}">
                <a16:creationId xmlns:a16="http://schemas.microsoft.com/office/drawing/2014/main" id="{6B6057AC-DF6B-B48F-606A-CE1CBC47ACC4}"/>
              </a:ext>
            </a:extLst>
          </p:cNvPr>
          <p:cNvSpPr>
            <a:spLocks noGrp="1"/>
          </p:cNvSpPr>
          <p:nvPr>
            <p:ph idx="1"/>
          </p:nvPr>
        </p:nvSpPr>
        <p:spPr/>
        <p:txBody>
          <a:bodyPr>
            <a:normAutofit/>
          </a:bodyPr>
          <a:lstStyle/>
          <a:p>
            <a:r>
              <a:rPr lang="en-US" sz="2400" dirty="0">
                <a:latin typeface="Times New Roman" panose="02020603050405020304" pitchFamily="18" charset="0"/>
                <a:cs typeface="Times New Roman" panose="02020603050405020304" pitchFamily="18" charset="0"/>
              </a:rPr>
              <a:t>In light of the extensive logistical and financial demands of traditional voting methods, our project focuses on enhancing the electoral process's efficiency and security.</a:t>
            </a:r>
          </a:p>
          <a:p>
            <a:r>
              <a:rPr lang="en-US" sz="2400" dirty="0">
                <a:latin typeface="Times New Roman" panose="02020603050405020304" pitchFamily="18" charset="0"/>
                <a:cs typeface="Times New Roman" panose="02020603050405020304" pitchFamily="18" charset="0"/>
              </a:rPr>
              <a:t>These challenges underscore the need for an innovative solution like our blockchain-enabled online voting system, which promises to streamline operations, reduce costs, and enhance security.</a:t>
            </a:r>
          </a:p>
          <a:p>
            <a:endParaRPr lang="en-IN" sz="2400" dirty="0"/>
          </a:p>
        </p:txBody>
      </p:sp>
    </p:spTree>
    <p:extLst>
      <p:ext uri="{BB962C8B-B14F-4D97-AF65-F5344CB8AC3E}">
        <p14:creationId xmlns:p14="http://schemas.microsoft.com/office/powerpoint/2010/main" val="1571626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F76039-5295-7BC7-F289-54B9A33DE973}"/>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HARDWARE USED</a:t>
            </a:r>
            <a:endParaRPr lang="en-IN" dirty="0"/>
          </a:p>
        </p:txBody>
      </p:sp>
      <p:sp>
        <p:nvSpPr>
          <p:cNvPr id="5" name="Content Placeholder 4">
            <a:extLst>
              <a:ext uri="{FF2B5EF4-FFF2-40B4-BE49-F238E27FC236}">
                <a16:creationId xmlns:a16="http://schemas.microsoft.com/office/drawing/2014/main" id="{CF6589C3-8BA3-A604-6B8D-CBFF2516A5D3}"/>
              </a:ext>
            </a:extLst>
          </p:cNvPr>
          <p:cNvSpPr txBox="1">
            <a:spLocks noGrp="1"/>
          </p:cNvSpPr>
          <p:nvPr>
            <p:ph idx="1"/>
          </p:nvPr>
        </p:nvSpPr>
        <p:spPr>
          <a:xfrm>
            <a:off x="772886" y="1135161"/>
            <a:ext cx="10515600" cy="5905719"/>
          </a:xfrm>
          <a:prstGeom prst="rect">
            <a:avLst/>
          </a:prstGeom>
          <a:noFill/>
        </p:spPr>
        <p:txBody>
          <a:bodyPr wrap="square" rtlCol="0">
            <a:spAutoFit/>
          </a:bodyPr>
          <a:lstStyle/>
          <a:p>
            <a:pPr marL="0" indent="0">
              <a:buNone/>
            </a:pPr>
            <a:endParaRPr lang="en-IN" sz="1600" dirty="0">
              <a:latin typeface="Times New Roman" panose="02020603050405020304" pitchFamily="18" charset="0"/>
              <a:cs typeface="Times New Roman" panose="02020603050405020304" pitchFamily="18" charset="0"/>
            </a:endParaRPr>
          </a:p>
          <a:p>
            <a:pPr>
              <a:buFont typeface="+mj-lt"/>
              <a:buAutoNum type="arabicPeriod"/>
            </a:pPr>
            <a:r>
              <a:rPr lang="en-IN" sz="1600" b="1" dirty="0">
                <a:latin typeface="Times New Roman" panose="02020603050405020304" pitchFamily="18" charset="0"/>
                <a:cs typeface="Times New Roman" panose="02020603050405020304" pitchFamily="18" charset="0"/>
              </a:rPr>
              <a:t>Mobile Devices:</a:t>
            </a:r>
            <a:endParaRPr lang="en-IN" sz="1600" dirty="0">
              <a:latin typeface="Times New Roman" panose="02020603050405020304" pitchFamily="18" charset="0"/>
              <a:cs typeface="Times New Roman" panose="02020603050405020304" pitchFamily="18" charset="0"/>
            </a:endParaRPr>
          </a:p>
          <a:p>
            <a:pPr marL="742950" lvl="1" indent="-285750">
              <a:buFont typeface="+mj-lt"/>
              <a:buAutoNum type="arabicPeriod"/>
            </a:pPr>
            <a:r>
              <a:rPr lang="en-IN" sz="1600" dirty="0">
                <a:latin typeface="Times New Roman" panose="02020603050405020304" pitchFamily="18" charset="0"/>
                <a:cs typeface="Times New Roman" panose="02020603050405020304" pitchFamily="18" charset="0"/>
              </a:rPr>
              <a:t>Smartphones (iOS and Android)</a:t>
            </a:r>
          </a:p>
          <a:p>
            <a:pPr marL="742950" lvl="1" indent="-285750">
              <a:buFont typeface="+mj-lt"/>
              <a:buAutoNum type="arabicPeriod"/>
            </a:pPr>
            <a:r>
              <a:rPr lang="en-IN" sz="1600" dirty="0">
                <a:latin typeface="Times New Roman" panose="02020603050405020304" pitchFamily="18" charset="0"/>
                <a:cs typeface="Times New Roman" panose="02020603050405020304" pitchFamily="18" charset="0"/>
              </a:rPr>
              <a:t>Tablets (iOS and Android)</a:t>
            </a:r>
          </a:p>
          <a:p>
            <a:pPr>
              <a:buFont typeface="+mj-lt"/>
              <a:buAutoNum type="arabicPeriod"/>
            </a:pPr>
            <a:r>
              <a:rPr lang="en-IN" sz="1600" b="1" dirty="0">
                <a:latin typeface="Times New Roman" panose="02020603050405020304" pitchFamily="18" charset="0"/>
                <a:cs typeface="Times New Roman" panose="02020603050405020304" pitchFamily="18" charset="0"/>
              </a:rPr>
              <a:t>Servers:</a:t>
            </a:r>
            <a:endParaRPr lang="en-IN" sz="1600" dirty="0">
              <a:latin typeface="Times New Roman" panose="02020603050405020304" pitchFamily="18" charset="0"/>
              <a:cs typeface="Times New Roman" panose="02020603050405020304" pitchFamily="18" charset="0"/>
            </a:endParaRPr>
          </a:p>
          <a:p>
            <a:pPr marL="742950" lvl="1" indent="-285750">
              <a:buFont typeface="+mj-lt"/>
              <a:buAutoNum type="arabicPeriod"/>
            </a:pPr>
            <a:r>
              <a:rPr lang="en-IN" sz="1600" dirty="0">
                <a:latin typeface="Times New Roman" panose="02020603050405020304" pitchFamily="18" charset="0"/>
                <a:cs typeface="Times New Roman" panose="02020603050405020304" pitchFamily="18" charset="0"/>
              </a:rPr>
              <a:t>Blockchain nodes servers</a:t>
            </a:r>
          </a:p>
          <a:p>
            <a:pPr marL="742950" lvl="1" indent="-285750">
              <a:buFont typeface="+mj-lt"/>
              <a:buAutoNum type="arabicPeriod"/>
            </a:pPr>
            <a:r>
              <a:rPr lang="en-IN" sz="1600" dirty="0">
                <a:latin typeface="Times New Roman" panose="02020603050405020304" pitchFamily="18" charset="0"/>
                <a:cs typeface="Times New Roman" panose="02020603050405020304" pitchFamily="18" charset="0"/>
              </a:rPr>
              <a:t>Backend servers</a:t>
            </a:r>
          </a:p>
          <a:p>
            <a:pPr>
              <a:buFont typeface="+mj-lt"/>
              <a:buAutoNum type="arabicPeriod"/>
            </a:pPr>
            <a:r>
              <a:rPr lang="en-IN" sz="1600" b="1" dirty="0">
                <a:latin typeface="Times New Roman" panose="02020603050405020304" pitchFamily="18" charset="0"/>
                <a:cs typeface="Times New Roman" panose="02020603050405020304" pitchFamily="18" charset="0"/>
              </a:rPr>
              <a:t>Networking Equipment:</a:t>
            </a:r>
            <a:endParaRPr lang="en-IN" sz="1600" dirty="0">
              <a:latin typeface="Times New Roman" panose="02020603050405020304" pitchFamily="18" charset="0"/>
              <a:cs typeface="Times New Roman" panose="02020603050405020304" pitchFamily="18" charset="0"/>
            </a:endParaRPr>
          </a:p>
          <a:p>
            <a:pPr marL="742950" lvl="1" indent="-285750">
              <a:buFont typeface="+mj-lt"/>
              <a:buAutoNum type="arabicPeriod"/>
            </a:pPr>
            <a:r>
              <a:rPr lang="en-IN" sz="1600" dirty="0">
                <a:latin typeface="Times New Roman" panose="02020603050405020304" pitchFamily="18" charset="0"/>
                <a:cs typeface="Times New Roman" panose="02020603050405020304" pitchFamily="18" charset="0"/>
              </a:rPr>
              <a:t>Routers</a:t>
            </a:r>
          </a:p>
          <a:p>
            <a:pPr marL="742950" lvl="1" indent="-285750">
              <a:buFont typeface="+mj-lt"/>
              <a:buAutoNum type="arabicPeriod"/>
            </a:pPr>
            <a:r>
              <a:rPr lang="en-IN" sz="1600" dirty="0">
                <a:latin typeface="Times New Roman" panose="02020603050405020304" pitchFamily="18" charset="0"/>
                <a:cs typeface="Times New Roman" panose="02020603050405020304" pitchFamily="18" charset="0"/>
              </a:rPr>
              <a:t>Switches</a:t>
            </a:r>
          </a:p>
          <a:p>
            <a:pPr marL="742950" lvl="1" indent="-285750">
              <a:buFont typeface="+mj-lt"/>
              <a:buAutoNum type="arabicPeriod"/>
            </a:pPr>
            <a:r>
              <a:rPr lang="en-IN" sz="1600" dirty="0">
                <a:latin typeface="Times New Roman" panose="02020603050405020304" pitchFamily="18" charset="0"/>
                <a:cs typeface="Times New Roman" panose="02020603050405020304" pitchFamily="18" charset="0"/>
              </a:rPr>
              <a:t>Firewalls</a:t>
            </a:r>
          </a:p>
          <a:p>
            <a:pPr>
              <a:buFont typeface="+mj-lt"/>
              <a:buAutoNum type="arabicPeriod"/>
            </a:pPr>
            <a:r>
              <a:rPr lang="en-IN" sz="1600" b="1" dirty="0">
                <a:latin typeface="Times New Roman" panose="02020603050405020304" pitchFamily="18" charset="0"/>
                <a:cs typeface="Times New Roman" panose="02020603050405020304" pitchFamily="18" charset="0"/>
              </a:rPr>
              <a:t>Cryptographic Hardware:</a:t>
            </a:r>
            <a:endParaRPr lang="en-IN" sz="1600" dirty="0">
              <a:latin typeface="Times New Roman" panose="02020603050405020304" pitchFamily="18" charset="0"/>
              <a:cs typeface="Times New Roman" panose="02020603050405020304" pitchFamily="18" charset="0"/>
            </a:endParaRPr>
          </a:p>
          <a:p>
            <a:pPr marL="742950" lvl="1" indent="-285750">
              <a:buFont typeface="+mj-lt"/>
              <a:buAutoNum type="arabicPeriod"/>
            </a:pPr>
            <a:r>
              <a:rPr lang="en-IN" sz="1600" dirty="0">
                <a:latin typeface="Times New Roman" panose="02020603050405020304" pitchFamily="18" charset="0"/>
                <a:cs typeface="Times New Roman" panose="02020603050405020304" pitchFamily="18" charset="0"/>
              </a:rPr>
              <a:t>Hardware Security Modules (HSM)</a:t>
            </a:r>
          </a:p>
          <a:p>
            <a:pPr marL="742950" lvl="1" indent="-285750">
              <a:buFont typeface="+mj-lt"/>
              <a:buAutoNum type="arabicPeriod"/>
            </a:pPr>
            <a:r>
              <a:rPr lang="en-IN" sz="1600" dirty="0">
                <a:latin typeface="Times New Roman" panose="02020603050405020304" pitchFamily="18" charset="0"/>
                <a:cs typeface="Times New Roman" panose="02020603050405020304" pitchFamily="18" charset="0"/>
              </a:rPr>
              <a:t>Secure Key Storage Devices</a:t>
            </a:r>
          </a:p>
          <a:p>
            <a:pPr>
              <a:buFont typeface="+mj-lt"/>
              <a:buAutoNum type="arabicPeriod"/>
            </a:pPr>
            <a:r>
              <a:rPr lang="en-IN" sz="1600" b="1" dirty="0">
                <a:latin typeface="Times New Roman" panose="02020603050405020304" pitchFamily="18" charset="0"/>
                <a:cs typeface="Times New Roman" panose="02020603050405020304" pitchFamily="18" charset="0"/>
              </a:rPr>
              <a:t>Development and Testing Hardware:</a:t>
            </a:r>
            <a:endParaRPr lang="en-IN" sz="1600" dirty="0">
              <a:latin typeface="Times New Roman" panose="02020603050405020304" pitchFamily="18" charset="0"/>
              <a:cs typeface="Times New Roman" panose="02020603050405020304" pitchFamily="18" charset="0"/>
            </a:endParaRPr>
          </a:p>
          <a:p>
            <a:pPr marL="742950" lvl="1" indent="-285750">
              <a:buFont typeface="+mj-lt"/>
              <a:buAutoNum type="arabicPeriod"/>
            </a:pPr>
            <a:r>
              <a:rPr lang="en-IN" sz="1600" dirty="0">
                <a:latin typeface="Times New Roman" panose="02020603050405020304" pitchFamily="18" charset="0"/>
                <a:cs typeface="Times New Roman" panose="02020603050405020304" pitchFamily="18" charset="0"/>
              </a:rPr>
              <a:t>Laptops/Desktops for developers</a:t>
            </a:r>
          </a:p>
          <a:p>
            <a:pPr marL="742950" lvl="1" indent="-285750">
              <a:buFont typeface="+mj-lt"/>
              <a:buAutoNum type="arabicPeriod"/>
            </a:pPr>
            <a:r>
              <a:rPr lang="en-IN" sz="1600" dirty="0">
                <a:latin typeface="Times New Roman" panose="02020603050405020304" pitchFamily="18" charset="0"/>
                <a:cs typeface="Times New Roman" panose="02020603050405020304" pitchFamily="18" charset="0"/>
              </a:rPr>
              <a:t>Test devices (various models of smartphones and tablets)</a:t>
            </a:r>
          </a:p>
          <a:p>
            <a:endParaRPr lang="en-IN" sz="1600" dirty="0">
              <a:latin typeface="Times New Roman" panose="02020603050405020304" pitchFamily="18" charset="0"/>
              <a:cs typeface="Times New Roman" panose="02020603050405020304" pitchFamily="18" charset="0"/>
            </a:endParaRPr>
          </a:p>
          <a:p>
            <a:endParaRPr lang="en-IN" sz="16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505CFB88-F44C-DE2F-FA90-B9B0C46AE7BE}"/>
              </a:ext>
            </a:extLst>
          </p:cNvPr>
          <p:cNvSpPr txBox="1"/>
          <p:nvPr/>
        </p:nvSpPr>
        <p:spPr>
          <a:xfrm>
            <a:off x="6856445" y="1414283"/>
            <a:ext cx="4432041" cy="2554545"/>
          </a:xfrm>
          <a:prstGeom prst="rect">
            <a:avLst/>
          </a:prstGeom>
          <a:noFill/>
        </p:spPr>
        <p:txBody>
          <a:bodyPr wrap="square" rtlCol="0">
            <a:spAutoFit/>
          </a:bodyPr>
          <a:lstStyle/>
          <a:p>
            <a:r>
              <a:rPr lang="en-IN" sz="1600" b="1" dirty="0">
                <a:latin typeface="Times New Roman" panose="02020603050405020304" pitchFamily="18" charset="0"/>
                <a:cs typeface="Times New Roman" panose="02020603050405020304" pitchFamily="18" charset="0"/>
              </a:rPr>
              <a:t>6.Cloud Infrastructure:</a:t>
            </a:r>
            <a:endParaRPr lang="en-IN" sz="1600" dirty="0">
              <a:latin typeface="Times New Roman" panose="02020603050405020304" pitchFamily="18" charset="0"/>
              <a:cs typeface="Times New Roman" panose="02020603050405020304" pitchFamily="18" charset="0"/>
            </a:endParaRPr>
          </a:p>
          <a:p>
            <a:pPr marL="742950" lvl="1" indent="-285750">
              <a:buFont typeface="+mj-lt"/>
              <a:buAutoNum type="arabicPeriod"/>
            </a:pPr>
            <a:r>
              <a:rPr lang="en-IN" sz="1600" dirty="0">
                <a:latin typeface="Times New Roman" panose="02020603050405020304" pitchFamily="18" charset="0"/>
                <a:cs typeface="Times New Roman" panose="02020603050405020304" pitchFamily="18" charset="0"/>
              </a:rPr>
              <a:t>Cloud servers (AWS, Google Cloud, Azure)</a:t>
            </a:r>
          </a:p>
          <a:p>
            <a:pPr marL="742950" lvl="1" indent="-285750">
              <a:buFont typeface="+mj-lt"/>
              <a:buAutoNum type="arabicPeriod"/>
            </a:pPr>
            <a:r>
              <a:rPr lang="en-IN" sz="1600" dirty="0">
                <a:latin typeface="Times New Roman" panose="02020603050405020304" pitchFamily="18" charset="0"/>
                <a:cs typeface="Times New Roman" panose="02020603050405020304" pitchFamily="18" charset="0"/>
              </a:rPr>
              <a:t>Cloud storage solutions</a:t>
            </a:r>
          </a:p>
          <a:p>
            <a:pPr marL="742950" lvl="1" indent="-285750">
              <a:buFont typeface="+mj-lt"/>
              <a:buAutoNum type="arabicPeriod"/>
            </a:pPr>
            <a:endParaRPr lang="en-IN" sz="1600" dirty="0">
              <a:latin typeface="Times New Roman" panose="02020603050405020304" pitchFamily="18" charset="0"/>
              <a:cs typeface="Times New Roman" panose="02020603050405020304" pitchFamily="18" charset="0"/>
            </a:endParaRPr>
          </a:p>
          <a:p>
            <a:r>
              <a:rPr lang="en-IN" sz="1600" b="1" dirty="0">
                <a:latin typeface="Times New Roman" panose="02020603050405020304" pitchFamily="18" charset="0"/>
                <a:cs typeface="Times New Roman" panose="02020603050405020304" pitchFamily="18" charset="0"/>
              </a:rPr>
              <a:t>7.Security Hardware:</a:t>
            </a:r>
            <a:endParaRPr lang="en-IN" sz="1600" dirty="0">
              <a:latin typeface="Times New Roman" panose="02020603050405020304" pitchFamily="18" charset="0"/>
              <a:cs typeface="Times New Roman" panose="02020603050405020304" pitchFamily="18" charset="0"/>
            </a:endParaRPr>
          </a:p>
          <a:p>
            <a:pPr marL="742950" lvl="1" indent="-285750">
              <a:buFont typeface="+mj-lt"/>
              <a:buAutoNum type="arabicPeriod"/>
            </a:pPr>
            <a:r>
              <a:rPr lang="en-IN" sz="1600" dirty="0">
                <a:latin typeface="Times New Roman" panose="02020603050405020304" pitchFamily="18" charset="0"/>
                <a:cs typeface="Times New Roman" panose="02020603050405020304" pitchFamily="18" charset="0"/>
              </a:rPr>
              <a:t>Biometric authentication devices (optional, for enhanced security)</a:t>
            </a:r>
          </a:p>
          <a:p>
            <a:pPr marL="742950" lvl="1" indent="-285750">
              <a:buFont typeface="+mj-lt"/>
              <a:buAutoNum type="arabicPeriod"/>
            </a:pPr>
            <a:r>
              <a:rPr lang="en-IN" sz="1600" dirty="0">
                <a:latin typeface="Times New Roman" panose="02020603050405020304" pitchFamily="18" charset="0"/>
                <a:cs typeface="Times New Roman" panose="02020603050405020304" pitchFamily="18" charset="0"/>
              </a:rPr>
              <a:t>Two-factor authentication (2FA) devices</a:t>
            </a:r>
          </a:p>
          <a:p>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632083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86542-7C8A-2DEB-1651-5043FD24C616}"/>
              </a:ext>
            </a:extLst>
          </p:cNvPr>
          <p:cNvSpPr txBox="1">
            <a:spLocks/>
          </p:cNvSpPr>
          <p:nvPr/>
        </p:nvSpPr>
        <p:spPr>
          <a:xfrm>
            <a:off x="1023728" y="0"/>
            <a:ext cx="10058400" cy="1450757"/>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SOFTWARE USED</a:t>
            </a:r>
            <a:endParaRPr lang="en-IN"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A1E1CBC9-CEBE-4829-B6D1-5B1304206E1E}"/>
              </a:ext>
            </a:extLst>
          </p:cNvPr>
          <p:cNvSpPr txBox="1"/>
          <p:nvPr/>
        </p:nvSpPr>
        <p:spPr>
          <a:xfrm>
            <a:off x="1023728" y="1436397"/>
            <a:ext cx="4593301" cy="5416868"/>
          </a:xfrm>
          <a:prstGeom prst="rect">
            <a:avLst/>
          </a:prstGeom>
          <a:noFill/>
        </p:spPr>
        <p:txBody>
          <a:bodyPr wrap="square" rtlCol="0">
            <a:spAutoFit/>
          </a:bodyPr>
          <a:lstStyle/>
          <a:p>
            <a:r>
              <a:rPr lang="en-IN" sz="1600" b="1" dirty="0">
                <a:latin typeface="Times New Roman" panose="02020603050405020304" pitchFamily="18" charset="0"/>
                <a:cs typeface="Times New Roman" panose="02020603050405020304" pitchFamily="18" charset="0"/>
              </a:rPr>
              <a:t>1.Blockchain Platforms:</a:t>
            </a:r>
          </a:p>
          <a:p>
            <a:r>
              <a:rPr lang="en-IN" sz="1600" dirty="0">
                <a:latin typeface="Times New Roman" panose="02020603050405020304" pitchFamily="18" charset="0"/>
                <a:cs typeface="Times New Roman" panose="02020603050405020304" pitchFamily="18" charset="0"/>
              </a:rPr>
              <a:t>   - Ethereum</a:t>
            </a:r>
          </a:p>
          <a:p>
            <a:r>
              <a:rPr lang="en-IN" sz="1600" dirty="0">
                <a:latin typeface="Times New Roman" panose="02020603050405020304" pitchFamily="18" charset="0"/>
                <a:cs typeface="Times New Roman" panose="02020603050405020304" pitchFamily="18" charset="0"/>
              </a:rPr>
              <a:t>   - Hyperledger Fabric</a:t>
            </a:r>
          </a:p>
          <a:p>
            <a:endParaRPr lang="en-IN" sz="1600" dirty="0">
              <a:latin typeface="Times New Roman" panose="02020603050405020304" pitchFamily="18" charset="0"/>
              <a:cs typeface="Times New Roman" panose="02020603050405020304" pitchFamily="18" charset="0"/>
            </a:endParaRPr>
          </a:p>
          <a:p>
            <a:r>
              <a:rPr lang="en-IN" sz="1600" b="1" dirty="0">
                <a:latin typeface="Times New Roman" panose="02020603050405020304" pitchFamily="18" charset="0"/>
                <a:cs typeface="Times New Roman" panose="02020603050405020304" pitchFamily="18" charset="0"/>
              </a:rPr>
              <a:t>2. Smart Contract Development:</a:t>
            </a:r>
          </a:p>
          <a:p>
            <a:r>
              <a:rPr lang="en-IN" sz="1600" dirty="0">
                <a:latin typeface="Times New Roman" panose="02020603050405020304" pitchFamily="18" charset="0"/>
                <a:cs typeface="Times New Roman" panose="02020603050405020304" pitchFamily="18" charset="0"/>
              </a:rPr>
              <a:t>   - Solidity</a:t>
            </a:r>
          </a:p>
          <a:p>
            <a:r>
              <a:rPr lang="en-IN" sz="1600" dirty="0">
                <a:latin typeface="Times New Roman" panose="02020603050405020304" pitchFamily="18" charset="0"/>
                <a:cs typeface="Times New Roman" panose="02020603050405020304" pitchFamily="18" charset="0"/>
              </a:rPr>
              <a:t>   - </a:t>
            </a:r>
            <a:r>
              <a:rPr lang="en-IN" sz="1600" dirty="0" err="1">
                <a:latin typeface="Times New Roman" panose="02020603050405020304" pitchFamily="18" charset="0"/>
                <a:cs typeface="Times New Roman" panose="02020603050405020304" pitchFamily="18" charset="0"/>
              </a:rPr>
              <a:t>Vyper</a:t>
            </a:r>
            <a:endParaRPr lang="en-IN" sz="1600" dirty="0">
              <a:latin typeface="Times New Roman" panose="02020603050405020304" pitchFamily="18" charset="0"/>
              <a:cs typeface="Times New Roman" panose="02020603050405020304" pitchFamily="18" charset="0"/>
            </a:endParaRPr>
          </a:p>
          <a:p>
            <a:endParaRPr lang="en-IN" sz="1600" dirty="0">
              <a:latin typeface="Times New Roman" panose="02020603050405020304" pitchFamily="18" charset="0"/>
              <a:cs typeface="Times New Roman" panose="02020603050405020304" pitchFamily="18" charset="0"/>
            </a:endParaRPr>
          </a:p>
          <a:p>
            <a:r>
              <a:rPr lang="en-IN" sz="1600" b="1" dirty="0">
                <a:latin typeface="Times New Roman" panose="02020603050405020304" pitchFamily="18" charset="0"/>
                <a:cs typeface="Times New Roman" panose="02020603050405020304" pitchFamily="18" charset="0"/>
              </a:rPr>
              <a:t>3. Cryptographic Libraries:</a:t>
            </a:r>
          </a:p>
          <a:p>
            <a:r>
              <a:rPr lang="en-IN" sz="1600" dirty="0">
                <a:latin typeface="Times New Roman" panose="02020603050405020304" pitchFamily="18" charset="0"/>
                <a:cs typeface="Times New Roman" panose="02020603050405020304" pitchFamily="18" charset="0"/>
              </a:rPr>
              <a:t>   - OpenSSL</a:t>
            </a:r>
          </a:p>
          <a:p>
            <a:r>
              <a:rPr lang="en-IN" sz="1600" dirty="0">
                <a:latin typeface="Times New Roman" panose="02020603050405020304" pitchFamily="18" charset="0"/>
                <a:cs typeface="Times New Roman" panose="02020603050405020304" pitchFamily="18" charset="0"/>
              </a:rPr>
              <a:t>   - libsecp256k1</a:t>
            </a:r>
          </a:p>
          <a:p>
            <a:endParaRPr lang="en-IN" sz="1600" dirty="0">
              <a:latin typeface="Times New Roman" panose="02020603050405020304" pitchFamily="18" charset="0"/>
              <a:cs typeface="Times New Roman" panose="02020603050405020304" pitchFamily="18" charset="0"/>
            </a:endParaRPr>
          </a:p>
          <a:p>
            <a:r>
              <a:rPr lang="en-IN" sz="1600" b="1" dirty="0">
                <a:latin typeface="Times New Roman" panose="02020603050405020304" pitchFamily="18" charset="0"/>
                <a:cs typeface="Times New Roman" panose="02020603050405020304" pitchFamily="18" charset="0"/>
              </a:rPr>
              <a:t>4. Mobile App Development Frameworks:</a:t>
            </a:r>
          </a:p>
          <a:p>
            <a:r>
              <a:rPr lang="en-IN" sz="1600" dirty="0">
                <a:latin typeface="Times New Roman" panose="02020603050405020304" pitchFamily="18" charset="0"/>
                <a:cs typeface="Times New Roman" panose="02020603050405020304" pitchFamily="18" charset="0"/>
              </a:rPr>
              <a:t>   - React Native</a:t>
            </a:r>
          </a:p>
          <a:p>
            <a:r>
              <a:rPr lang="en-IN" sz="1600" dirty="0">
                <a:latin typeface="Times New Roman" panose="02020603050405020304" pitchFamily="18" charset="0"/>
                <a:cs typeface="Times New Roman" panose="02020603050405020304" pitchFamily="18" charset="0"/>
              </a:rPr>
              <a:t>   - Flutter</a:t>
            </a:r>
          </a:p>
          <a:p>
            <a:endParaRPr lang="en-IN" sz="1600" dirty="0">
              <a:latin typeface="Times New Roman" panose="02020603050405020304" pitchFamily="18" charset="0"/>
              <a:cs typeface="Times New Roman" panose="02020603050405020304" pitchFamily="18" charset="0"/>
            </a:endParaRPr>
          </a:p>
          <a:p>
            <a:r>
              <a:rPr lang="en-IN" sz="1600" b="1" dirty="0">
                <a:latin typeface="Times New Roman" panose="02020603050405020304" pitchFamily="18" charset="0"/>
                <a:cs typeface="Times New Roman" panose="02020603050405020304" pitchFamily="18" charset="0"/>
              </a:rPr>
              <a:t>5. Backend Development:</a:t>
            </a:r>
          </a:p>
          <a:p>
            <a:r>
              <a:rPr lang="en-IN" sz="1600" dirty="0">
                <a:latin typeface="Times New Roman" panose="02020603050405020304" pitchFamily="18" charset="0"/>
                <a:cs typeface="Times New Roman" panose="02020603050405020304" pitchFamily="18" charset="0"/>
              </a:rPr>
              <a:t>   - Node.js</a:t>
            </a:r>
          </a:p>
          <a:p>
            <a:r>
              <a:rPr lang="en-IN" sz="1600" dirty="0">
                <a:latin typeface="Times New Roman" panose="02020603050405020304" pitchFamily="18" charset="0"/>
                <a:cs typeface="Times New Roman" panose="02020603050405020304" pitchFamily="18" charset="0"/>
              </a:rPr>
              <a:t>   - Express.js</a:t>
            </a:r>
          </a:p>
          <a:p>
            <a:endParaRPr lang="en-IN" sz="1600" dirty="0">
              <a:latin typeface="Times New Roman" panose="02020603050405020304" pitchFamily="18" charset="0"/>
              <a:cs typeface="Times New Roman" panose="02020603050405020304" pitchFamily="18" charset="0"/>
            </a:endParaRPr>
          </a:p>
          <a:p>
            <a:endParaRPr lang="en-IN" sz="16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4E59D78C-D25D-E833-5CD2-4C2709CD6664}"/>
              </a:ext>
            </a:extLst>
          </p:cNvPr>
          <p:cNvSpPr txBox="1"/>
          <p:nvPr/>
        </p:nvSpPr>
        <p:spPr>
          <a:xfrm>
            <a:off x="6372808" y="1436397"/>
            <a:ext cx="4593301" cy="5416868"/>
          </a:xfrm>
          <a:prstGeom prst="rect">
            <a:avLst/>
          </a:prstGeom>
          <a:noFill/>
        </p:spPr>
        <p:txBody>
          <a:bodyPr wrap="square" rtlCol="0">
            <a:spAutoFit/>
          </a:bodyPr>
          <a:lstStyle/>
          <a:p>
            <a:r>
              <a:rPr lang="en-IN" sz="1600" b="1" dirty="0">
                <a:latin typeface="Times New Roman" panose="02020603050405020304" pitchFamily="18" charset="0"/>
                <a:cs typeface="Times New Roman" panose="02020603050405020304" pitchFamily="18" charset="0"/>
              </a:rPr>
              <a:t>6. Database:</a:t>
            </a:r>
          </a:p>
          <a:p>
            <a:r>
              <a:rPr lang="en-IN" sz="1600" dirty="0">
                <a:latin typeface="Times New Roman" panose="02020603050405020304" pitchFamily="18" charset="0"/>
                <a:cs typeface="Times New Roman" panose="02020603050405020304" pitchFamily="18" charset="0"/>
              </a:rPr>
              <a:t>   - IPFS (</a:t>
            </a:r>
            <a:r>
              <a:rPr lang="en-IN" sz="1600" dirty="0" err="1">
                <a:latin typeface="Times New Roman" panose="02020603050405020304" pitchFamily="18" charset="0"/>
                <a:cs typeface="Times New Roman" panose="02020603050405020304" pitchFamily="18" charset="0"/>
              </a:rPr>
              <a:t>InterPlanetary</a:t>
            </a:r>
            <a:r>
              <a:rPr lang="en-IN" sz="1600" dirty="0">
                <a:latin typeface="Times New Roman" panose="02020603050405020304" pitchFamily="18" charset="0"/>
                <a:cs typeface="Times New Roman" panose="02020603050405020304" pitchFamily="18" charset="0"/>
              </a:rPr>
              <a:t> File System)</a:t>
            </a:r>
          </a:p>
          <a:p>
            <a:r>
              <a:rPr lang="en-IN" sz="1600" dirty="0">
                <a:latin typeface="Times New Roman" panose="02020603050405020304" pitchFamily="18" charset="0"/>
                <a:cs typeface="Times New Roman" panose="02020603050405020304" pitchFamily="18" charset="0"/>
              </a:rPr>
              <a:t>   - Firebase</a:t>
            </a:r>
          </a:p>
          <a:p>
            <a:r>
              <a:rPr lang="en-IN" sz="1600" dirty="0">
                <a:latin typeface="Times New Roman" panose="02020603050405020304" pitchFamily="18" charset="0"/>
                <a:cs typeface="Times New Roman" panose="02020603050405020304" pitchFamily="18" charset="0"/>
              </a:rPr>
              <a:t>   - MongoDB</a:t>
            </a:r>
          </a:p>
          <a:p>
            <a:endParaRPr lang="en-IN" sz="1600" dirty="0">
              <a:latin typeface="Times New Roman" panose="02020603050405020304" pitchFamily="18" charset="0"/>
              <a:cs typeface="Times New Roman" panose="02020603050405020304" pitchFamily="18" charset="0"/>
            </a:endParaRPr>
          </a:p>
          <a:p>
            <a:r>
              <a:rPr lang="en-IN" sz="1600" b="1" dirty="0">
                <a:latin typeface="Times New Roman" panose="02020603050405020304" pitchFamily="18" charset="0"/>
                <a:cs typeface="Times New Roman" panose="02020603050405020304" pitchFamily="18" charset="0"/>
              </a:rPr>
              <a:t>7. Development and Testing Tools:</a:t>
            </a:r>
          </a:p>
          <a:p>
            <a:r>
              <a:rPr lang="en-IN" sz="1600" dirty="0">
                <a:latin typeface="Times New Roman" panose="02020603050405020304" pitchFamily="18" charset="0"/>
                <a:cs typeface="Times New Roman" panose="02020603050405020304" pitchFamily="18" charset="0"/>
              </a:rPr>
              <a:t>   - Truffle</a:t>
            </a:r>
          </a:p>
          <a:p>
            <a:r>
              <a:rPr lang="en-IN" sz="1600" dirty="0">
                <a:latin typeface="Times New Roman" panose="02020603050405020304" pitchFamily="18" charset="0"/>
                <a:cs typeface="Times New Roman" panose="02020603050405020304" pitchFamily="18" charset="0"/>
              </a:rPr>
              <a:t>   - Ganache</a:t>
            </a:r>
          </a:p>
          <a:p>
            <a:r>
              <a:rPr lang="en-IN" sz="1600" dirty="0">
                <a:latin typeface="Times New Roman" panose="02020603050405020304" pitchFamily="18" charset="0"/>
                <a:cs typeface="Times New Roman" panose="02020603050405020304" pitchFamily="18" charset="0"/>
              </a:rPr>
              <a:t>   - Remix IDE</a:t>
            </a:r>
          </a:p>
          <a:p>
            <a:endParaRPr lang="en-IN" sz="1600" dirty="0">
              <a:latin typeface="Times New Roman" panose="02020603050405020304" pitchFamily="18" charset="0"/>
              <a:cs typeface="Times New Roman" panose="02020603050405020304" pitchFamily="18" charset="0"/>
            </a:endParaRPr>
          </a:p>
          <a:p>
            <a:r>
              <a:rPr lang="en-IN" sz="1600" b="1" dirty="0">
                <a:latin typeface="Times New Roman" panose="02020603050405020304" pitchFamily="18" charset="0"/>
                <a:cs typeface="Times New Roman" panose="02020603050405020304" pitchFamily="18" charset="0"/>
              </a:rPr>
              <a:t>8. Security and Auditing Tools:</a:t>
            </a:r>
          </a:p>
          <a:p>
            <a:r>
              <a:rPr lang="en-IN" sz="1600" dirty="0">
                <a:latin typeface="Times New Roman" panose="02020603050405020304" pitchFamily="18" charset="0"/>
                <a:cs typeface="Times New Roman" panose="02020603050405020304" pitchFamily="18" charset="0"/>
              </a:rPr>
              <a:t>   - </a:t>
            </a:r>
            <a:r>
              <a:rPr lang="en-IN" sz="1600" dirty="0" err="1">
                <a:latin typeface="Times New Roman" panose="02020603050405020304" pitchFamily="18" charset="0"/>
                <a:cs typeface="Times New Roman" panose="02020603050405020304" pitchFamily="18" charset="0"/>
              </a:rPr>
              <a:t>MythX</a:t>
            </a:r>
            <a:endParaRPr lang="en-IN" sz="1600" dirty="0">
              <a:latin typeface="Times New Roman" panose="02020603050405020304" pitchFamily="18" charset="0"/>
              <a:cs typeface="Times New Roman" panose="02020603050405020304" pitchFamily="18" charset="0"/>
            </a:endParaRPr>
          </a:p>
          <a:p>
            <a:r>
              <a:rPr lang="en-IN" sz="1600" dirty="0">
                <a:latin typeface="Times New Roman" panose="02020603050405020304" pitchFamily="18" charset="0"/>
                <a:cs typeface="Times New Roman" panose="02020603050405020304" pitchFamily="18" charset="0"/>
              </a:rPr>
              <a:t>   - </a:t>
            </a:r>
            <a:r>
              <a:rPr lang="en-IN" sz="1600" dirty="0" err="1">
                <a:latin typeface="Times New Roman" panose="02020603050405020304" pitchFamily="18" charset="0"/>
                <a:cs typeface="Times New Roman" panose="02020603050405020304" pitchFamily="18" charset="0"/>
              </a:rPr>
              <a:t>Securify</a:t>
            </a:r>
            <a:endParaRPr lang="en-IN" sz="1600" dirty="0">
              <a:latin typeface="Times New Roman" panose="02020603050405020304" pitchFamily="18" charset="0"/>
              <a:cs typeface="Times New Roman" panose="02020603050405020304" pitchFamily="18" charset="0"/>
            </a:endParaRPr>
          </a:p>
          <a:p>
            <a:endParaRPr lang="en-IN" sz="1600" dirty="0">
              <a:latin typeface="Times New Roman" panose="02020603050405020304" pitchFamily="18" charset="0"/>
              <a:cs typeface="Times New Roman" panose="02020603050405020304" pitchFamily="18" charset="0"/>
            </a:endParaRPr>
          </a:p>
          <a:p>
            <a:r>
              <a:rPr lang="en-IN" sz="1600" b="1" dirty="0">
                <a:latin typeface="Times New Roman" panose="02020603050405020304" pitchFamily="18" charset="0"/>
                <a:cs typeface="Times New Roman" panose="02020603050405020304" pitchFamily="18" charset="0"/>
              </a:rPr>
              <a:t>9. API Integration:</a:t>
            </a:r>
          </a:p>
          <a:p>
            <a:r>
              <a:rPr lang="en-IN" sz="1600" dirty="0">
                <a:latin typeface="Times New Roman" panose="02020603050405020304" pitchFamily="18" charset="0"/>
                <a:cs typeface="Times New Roman" panose="02020603050405020304" pitchFamily="18" charset="0"/>
              </a:rPr>
              <a:t>   - Web3.js</a:t>
            </a:r>
          </a:p>
          <a:p>
            <a:r>
              <a:rPr lang="en-IN" sz="1600" dirty="0">
                <a:latin typeface="Times New Roman" panose="02020603050405020304" pitchFamily="18" charset="0"/>
                <a:cs typeface="Times New Roman" panose="02020603050405020304" pitchFamily="18" charset="0"/>
              </a:rPr>
              <a:t>   - Ethers.js</a:t>
            </a:r>
          </a:p>
          <a:p>
            <a:endParaRPr lang="en-IN" sz="1600" dirty="0">
              <a:latin typeface="Times New Roman" panose="02020603050405020304" pitchFamily="18" charset="0"/>
              <a:cs typeface="Times New Roman" panose="02020603050405020304" pitchFamily="18" charset="0"/>
            </a:endParaRPr>
          </a:p>
          <a:p>
            <a:r>
              <a:rPr lang="en-IN" sz="1600" b="1" dirty="0">
                <a:latin typeface="Times New Roman" panose="02020603050405020304" pitchFamily="18" charset="0"/>
                <a:cs typeface="Times New Roman" panose="02020603050405020304" pitchFamily="18" charset="0"/>
              </a:rPr>
              <a:t>10. Deployment and Hosting:</a:t>
            </a:r>
          </a:p>
          <a:p>
            <a:r>
              <a:rPr lang="en-IN" sz="1600" dirty="0">
                <a:latin typeface="Times New Roman" panose="02020603050405020304" pitchFamily="18" charset="0"/>
                <a:cs typeface="Times New Roman" panose="02020603050405020304" pitchFamily="18" charset="0"/>
              </a:rPr>
              <a:t>    - Docker</a:t>
            </a:r>
          </a:p>
          <a:p>
            <a:r>
              <a:rPr lang="en-IN" sz="1600" dirty="0">
                <a:latin typeface="Times New Roman" panose="02020603050405020304" pitchFamily="18" charset="0"/>
                <a:cs typeface="Times New Roman" panose="02020603050405020304" pitchFamily="18" charset="0"/>
              </a:rPr>
              <a:t>    - Kubernetes</a:t>
            </a:r>
          </a:p>
        </p:txBody>
      </p:sp>
    </p:spTree>
    <p:extLst>
      <p:ext uri="{BB962C8B-B14F-4D97-AF65-F5344CB8AC3E}">
        <p14:creationId xmlns:p14="http://schemas.microsoft.com/office/powerpoint/2010/main" val="20599890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379613-F37F-DAAF-AAD7-481D4C8E8CFC}"/>
              </a:ext>
            </a:extLst>
          </p:cNvPr>
          <p:cNvSpPr>
            <a:spLocks noGrp="1"/>
          </p:cNvSpPr>
          <p:nvPr>
            <p:ph type="title"/>
          </p:nvPr>
        </p:nvSpPr>
        <p:spPr>
          <a:xfrm>
            <a:off x="1198788" y="318817"/>
            <a:ext cx="10515600" cy="1325563"/>
          </a:xfrm>
        </p:spPr>
        <p:txBody>
          <a:bodyPr/>
          <a:lstStyle/>
          <a:p>
            <a:r>
              <a:rPr lang="en-US" dirty="0">
                <a:latin typeface="Times New Roman" panose="02020603050405020304" pitchFamily="18" charset="0"/>
                <a:cs typeface="Times New Roman" panose="02020603050405020304" pitchFamily="18" charset="0"/>
              </a:rPr>
              <a:t>PROJECT FLOW</a:t>
            </a:r>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7CCA242A-BBD5-383D-A99D-EE72710C6F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81010" y="1337913"/>
            <a:ext cx="6351156" cy="5201270"/>
          </a:xfrm>
          <a:prstGeom prst="rect">
            <a:avLst/>
          </a:prstGeom>
        </p:spPr>
      </p:pic>
    </p:spTree>
    <p:extLst>
      <p:ext uri="{BB962C8B-B14F-4D97-AF65-F5344CB8AC3E}">
        <p14:creationId xmlns:p14="http://schemas.microsoft.com/office/powerpoint/2010/main" val="40058486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E51081B-A40D-F016-E05F-444BA783AA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5400" y="811197"/>
            <a:ext cx="9601200" cy="5235606"/>
          </a:xfrm>
          <a:prstGeom prst="rect">
            <a:avLst/>
          </a:prstGeom>
        </p:spPr>
      </p:pic>
    </p:spTree>
    <p:extLst>
      <p:ext uri="{BB962C8B-B14F-4D97-AF65-F5344CB8AC3E}">
        <p14:creationId xmlns:p14="http://schemas.microsoft.com/office/powerpoint/2010/main" val="30744251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5B645-22C0-4124-8262-84B825CA9CA5}"/>
              </a:ext>
            </a:extLst>
          </p:cNvPr>
          <p:cNvSpPr txBox="1">
            <a:spLocks/>
          </p:cNvSpPr>
          <p:nvPr/>
        </p:nvSpPr>
        <p:spPr>
          <a:xfrm>
            <a:off x="1097280" y="286603"/>
            <a:ext cx="10058400" cy="1450757"/>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CONCLUSION &amp; FUTURE SCOPE</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7AA68DA-44BA-E885-3A5E-D7B3D41B06C7}"/>
              </a:ext>
            </a:extLst>
          </p:cNvPr>
          <p:cNvSpPr txBox="1">
            <a:spLocks/>
          </p:cNvSpPr>
          <p:nvPr/>
        </p:nvSpPr>
        <p:spPr>
          <a:xfrm>
            <a:off x="1097280" y="1737360"/>
            <a:ext cx="10058400" cy="4654109"/>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b="1" dirty="0">
                <a:latin typeface="Times New Roman" panose="02020603050405020304" pitchFamily="18" charset="0"/>
                <a:cs typeface="Times New Roman" panose="02020603050405020304" pitchFamily="18" charset="0"/>
              </a:rPr>
              <a:t>CONCLUSION :</a:t>
            </a:r>
          </a:p>
          <a:p>
            <a:pPr algn="just">
              <a:lnSpc>
                <a:spcPct val="11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integration of blockchain technology into online voting systems offers a transformative solution to the challenges of traditional voting methods. By ensuring security, transparency, and voter privacy, blockchain-based voting can significantly enhance trust in the electoral process. Additionally, the use of mobile applications increases accessibility and convenience for voters. This innovative approach promises a more secure, efficient, and reliable voting system for future elections.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359169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E460529-4B01-6DE0-9082-EF4E44990EB4}"/>
              </a:ext>
            </a:extLst>
          </p:cNvPr>
          <p:cNvSpPr txBox="1"/>
          <p:nvPr/>
        </p:nvSpPr>
        <p:spPr>
          <a:xfrm>
            <a:off x="905069" y="1903445"/>
            <a:ext cx="9386596" cy="4359911"/>
          </a:xfrm>
          <a:prstGeom prst="rect">
            <a:avLst/>
          </a:prstGeom>
          <a:noFill/>
        </p:spPr>
        <p:txBody>
          <a:bodyPr wrap="square">
            <a:spAutoFit/>
          </a:bodyPr>
          <a:lstStyle/>
          <a:p>
            <a:pPr algn="just"/>
            <a:r>
              <a:rPr lang="en-US" sz="2000" b="1" dirty="0">
                <a:latin typeface="Times New Roman" panose="02020603050405020304" pitchFamily="18" charset="0"/>
                <a:cs typeface="Times New Roman" panose="02020603050405020304" pitchFamily="18" charset="0"/>
              </a:rPr>
              <a:t>FUTURE SCOPE:</a:t>
            </a:r>
          </a:p>
          <a:p>
            <a:pPr lvl="1">
              <a:lnSpc>
                <a:spcPct val="120000"/>
              </a:lnSpc>
              <a:buFont typeface="+mj-lt"/>
              <a:buAutoNum type="arabicPeriod"/>
            </a:pPr>
            <a:r>
              <a:rPr lang="en-US" b="1" i="0" dirty="0">
                <a:effectLst/>
                <a:latin typeface="Times New Roman" panose="02020603050405020304" pitchFamily="18" charset="0"/>
                <a:cs typeface="Times New Roman" panose="02020603050405020304" pitchFamily="18" charset="0"/>
              </a:rPr>
              <a:t>Scalability:</a:t>
            </a:r>
            <a:r>
              <a:rPr lang="en-US" i="0" dirty="0">
                <a:effectLst/>
                <a:latin typeface="Times New Roman" panose="02020603050405020304" pitchFamily="18" charset="0"/>
                <a:cs typeface="Times New Roman" panose="02020603050405020304" pitchFamily="18" charset="0"/>
              </a:rPr>
              <a:t> Enhancing blockchain infrastructure to support large-scale national and international elections.</a:t>
            </a:r>
          </a:p>
          <a:p>
            <a:pPr marL="457200" lvl="1" indent="0">
              <a:lnSpc>
                <a:spcPct val="120000"/>
              </a:lnSpc>
              <a:buNone/>
            </a:pPr>
            <a:r>
              <a:rPr lang="en-US" b="1" i="0" dirty="0">
                <a:effectLst/>
                <a:latin typeface="Times New Roman" panose="02020603050405020304" pitchFamily="18" charset="0"/>
                <a:cs typeface="Times New Roman" panose="02020603050405020304" pitchFamily="18" charset="0"/>
              </a:rPr>
              <a:t>2. Interoperability: </a:t>
            </a:r>
            <a:r>
              <a:rPr lang="en-US" i="0" dirty="0">
                <a:effectLst/>
                <a:latin typeface="Times New Roman" panose="02020603050405020304" pitchFamily="18" charset="0"/>
                <a:cs typeface="Times New Roman" panose="02020603050405020304" pitchFamily="18" charset="0"/>
              </a:rPr>
              <a:t>Developing standards for seamless integration with existing electoral systems and other blockchain networks.</a:t>
            </a:r>
          </a:p>
          <a:p>
            <a:pPr marL="457200" lvl="1" indent="0">
              <a:lnSpc>
                <a:spcPct val="120000"/>
              </a:lnSpc>
              <a:buNone/>
            </a:pPr>
            <a:r>
              <a:rPr lang="en-US" b="1" i="0" dirty="0">
                <a:effectLst/>
                <a:latin typeface="Times New Roman" panose="02020603050405020304" pitchFamily="18" charset="0"/>
                <a:cs typeface="Times New Roman" panose="02020603050405020304" pitchFamily="18" charset="0"/>
              </a:rPr>
              <a:t>3. Advanced Security: </a:t>
            </a:r>
            <a:r>
              <a:rPr lang="en-US" i="0" dirty="0">
                <a:effectLst/>
                <a:latin typeface="Times New Roman" panose="02020603050405020304" pitchFamily="18" charset="0"/>
                <a:cs typeface="Times New Roman" panose="02020603050405020304" pitchFamily="18" charset="0"/>
              </a:rPr>
              <a:t>Implementing advanced cryptographic techniques and AI-driven security measures to further protect against emerging threats.</a:t>
            </a:r>
          </a:p>
          <a:p>
            <a:pPr marL="457200" lvl="1" indent="0">
              <a:lnSpc>
                <a:spcPct val="120000"/>
              </a:lnSpc>
              <a:buNone/>
            </a:pPr>
            <a:r>
              <a:rPr lang="en-US" b="1" i="0" dirty="0">
                <a:effectLst/>
                <a:latin typeface="Times New Roman" panose="02020603050405020304" pitchFamily="18" charset="0"/>
                <a:cs typeface="Times New Roman" panose="02020603050405020304" pitchFamily="18" charset="0"/>
              </a:rPr>
              <a:t>4.Enhanced User Experience: </a:t>
            </a:r>
            <a:r>
              <a:rPr lang="en-US" i="0" dirty="0">
                <a:effectLst/>
                <a:latin typeface="Times New Roman" panose="02020603050405020304" pitchFamily="18" charset="0"/>
                <a:cs typeface="Times New Roman" panose="02020603050405020304" pitchFamily="18" charset="0"/>
              </a:rPr>
              <a:t>Improving the mobile app interface and functionality to provide a more intuitive and user-friendly voting experience.</a:t>
            </a:r>
          </a:p>
          <a:p>
            <a:pPr marL="457200" lvl="1" indent="0">
              <a:lnSpc>
                <a:spcPct val="120000"/>
              </a:lnSpc>
              <a:buNone/>
            </a:pPr>
            <a:r>
              <a:rPr lang="en-US" b="1" dirty="0">
                <a:latin typeface="Times New Roman" panose="02020603050405020304" pitchFamily="18" charset="0"/>
                <a:cs typeface="Times New Roman" panose="02020603050405020304" pitchFamily="18" charset="0"/>
              </a:rPr>
              <a:t>5.</a:t>
            </a:r>
            <a:r>
              <a:rPr lang="en-US" b="1" i="0" dirty="0">
                <a:effectLst/>
                <a:latin typeface="Times New Roman" panose="02020603050405020304" pitchFamily="18" charset="0"/>
                <a:cs typeface="Times New Roman" panose="02020603050405020304" pitchFamily="18" charset="0"/>
              </a:rPr>
              <a:t>Regulatory Compliance: </a:t>
            </a:r>
            <a:r>
              <a:rPr lang="en-US" i="0" dirty="0">
                <a:effectLst/>
                <a:latin typeface="Times New Roman" panose="02020603050405020304" pitchFamily="18" charset="0"/>
                <a:cs typeface="Times New Roman" panose="02020603050405020304" pitchFamily="18" charset="0"/>
              </a:rPr>
              <a:t>Adapting to evolving legal frameworks and ensuring compliance with international voting regulations.</a:t>
            </a:r>
          </a:p>
          <a:p>
            <a:pPr marL="457200" lvl="1" indent="0">
              <a:lnSpc>
                <a:spcPct val="120000"/>
              </a:lnSpc>
              <a:buNone/>
            </a:pPr>
            <a:r>
              <a:rPr lang="en-US" b="1" i="0" dirty="0">
                <a:effectLst/>
                <a:latin typeface="Times New Roman" panose="02020603050405020304" pitchFamily="18" charset="0"/>
                <a:cs typeface="Times New Roman" panose="02020603050405020304" pitchFamily="18" charset="0"/>
              </a:rPr>
              <a:t>6.Increased Adoption: </a:t>
            </a:r>
            <a:r>
              <a:rPr lang="en-US" i="0" dirty="0">
                <a:effectLst/>
                <a:latin typeface="Times New Roman" panose="02020603050405020304" pitchFamily="18" charset="0"/>
                <a:cs typeface="Times New Roman" panose="02020603050405020304" pitchFamily="18" charset="0"/>
              </a:rPr>
              <a:t>Promoting the adoption of blockchain-based voting systems in more countries and organizations.</a:t>
            </a:r>
          </a:p>
        </p:txBody>
      </p:sp>
      <p:sp>
        <p:nvSpPr>
          <p:cNvPr id="5" name="TextBox 4">
            <a:extLst>
              <a:ext uri="{FF2B5EF4-FFF2-40B4-BE49-F238E27FC236}">
                <a16:creationId xmlns:a16="http://schemas.microsoft.com/office/drawing/2014/main" id="{90929BDF-8424-3EB1-06B6-AD70DC42883F}"/>
              </a:ext>
            </a:extLst>
          </p:cNvPr>
          <p:cNvSpPr txBox="1"/>
          <p:nvPr/>
        </p:nvSpPr>
        <p:spPr>
          <a:xfrm>
            <a:off x="1091681" y="925239"/>
            <a:ext cx="9013372" cy="1446550"/>
          </a:xfrm>
          <a:prstGeom prst="rect">
            <a:avLst/>
          </a:prstGeom>
          <a:noFill/>
        </p:spPr>
        <p:txBody>
          <a:bodyPr wrap="square" rtlCol="0">
            <a:spAutoFit/>
          </a:bodyPr>
          <a:lstStyle/>
          <a:p>
            <a:r>
              <a:rPr lang="en-US" sz="4400" dirty="0">
                <a:latin typeface="Times New Roman" panose="02020603050405020304" pitchFamily="18" charset="0"/>
                <a:cs typeface="Times New Roman" panose="02020603050405020304" pitchFamily="18" charset="0"/>
              </a:rPr>
              <a:t>CONCLUSION &amp; FUTURE SCOPE</a:t>
            </a:r>
            <a:endParaRPr lang="en-IN" sz="4400" dirty="0">
              <a:latin typeface="Times New Roman" panose="02020603050405020304" pitchFamily="18" charset="0"/>
              <a:cs typeface="Times New Roman" panose="02020603050405020304" pitchFamily="18" charset="0"/>
            </a:endParaRPr>
          </a:p>
          <a:p>
            <a:endParaRPr lang="en-US" sz="4400" dirty="0"/>
          </a:p>
        </p:txBody>
      </p:sp>
    </p:spTree>
    <p:extLst>
      <p:ext uri="{BB962C8B-B14F-4D97-AF65-F5344CB8AC3E}">
        <p14:creationId xmlns:p14="http://schemas.microsoft.com/office/powerpoint/2010/main" val="26728235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303D8-8203-823C-73F2-9DE72919EB18}"/>
              </a:ext>
            </a:extLst>
          </p:cNvPr>
          <p:cNvSpPr txBox="1">
            <a:spLocks/>
          </p:cNvSpPr>
          <p:nvPr/>
        </p:nvSpPr>
        <p:spPr>
          <a:xfrm>
            <a:off x="1066800" y="0"/>
            <a:ext cx="10058400" cy="1450757"/>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REFERENCE</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8FB81A7-C11A-1B3A-43CE-69A0B9B46C50}"/>
              </a:ext>
            </a:extLst>
          </p:cNvPr>
          <p:cNvSpPr txBox="1">
            <a:spLocks/>
          </p:cNvSpPr>
          <p:nvPr/>
        </p:nvSpPr>
        <p:spPr>
          <a:xfrm>
            <a:off x="1066800" y="1450757"/>
            <a:ext cx="10058400" cy="4420843"/>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00000"/>
              </a:lnSpc>
              <a:buFont typeface="Wingdings" panose="05000000000000000000" pitchFamily="2" charset="2"/>
              <a:buChar char="§"/>
            </a:pPr>
            <a:r>
              <a:rPr lang="en-US" sz="1800" b="1" dirty="0">
                <a:latin typeface="Times New Roman" panose="02020603050405020304" pitchFamily="18" charset="0"/>
                <a:cs typeface="Times New Roman" panose="02020603050405020304" pitchFamily="18" charset="0"/>
              </a:rPr>
              <a:t>Research Papers and Articles:</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Akhil Shah, </a:t>
            </a:r>
            <a:r>
              <a:rPr kumimoji="0" lang="en-US" altLang="en-US"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Nishita</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Sodhia</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Shruti Saha, </a:t>
            </a:r>
            <a:r>
              <a:rPr kumimoji="0" lang="en-US" altLang="en-US"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Soumi</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Banerjee, Madhuri Chavan (2020). "Blockchain Enabled Online-Voting System," ITM Web of Conferences, 32, 03018.</a:t>
            </a:r>
          </a:p>
          <a:p>
            <a:pPr marL="0" marR="0" lvl="0" indent="0" algn="l" defTabSz="914400" rtl="0" eaLnBrk="0" fontAlgn="base" latinLnBrk="0" hangingPunct="0">
              <a:lnSpc>
                <a:spcPct val="100000"/>
              </a:lnSpc>
              <a:spcBef>
                <a:spcPct val="0"/>
              </a:spcBef>
              <a:spcAft>
                <a:spcPct val="0"/>
              </a:spcAft>
              <a:buClrTx/>
              <a:buSzTx/>
              <a:buFontTx/>
              <a:buAutoNum type="arabicPeriod"/>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Jae-</a:t>
            </a:r>
            <a:r>
              <a:rPr kumimoji="0" lang="en-US" altLang="en-US"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Geun</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Song, Sung-Jun Moon, Ju-Wook Jang (2021). "A Scalable Implementation of Anonymous Voting over Ethereum Blockchain," IEEE Access, 9, 37930-37942.</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Saad </a:t>
            </a:r>
            <a:r>
              <a:rPr kumimoji="0" lang="en-US" altLang="en-US"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Moin</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Khan, </a:t>
            </a:r>
            <a:r>
              <a:rPr kumimoji="0" lang="en-US" altLang="en-US"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Aansa</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Arshad, Gazala Mushtaq, Aqeel Khalique, Tarek Husein (2018). "Implementation of Decentralized Blockchain E-voting," International Journal of Computer Applications, 182(20), 1-5.</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David Khoury, Elie F. </a:t>
            </a:r>
            <a:r>
              <a:rPr kumimoji="0" lang="en-US" altLang="en-US"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Kfoury</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Ali Kassem, Hamza </a:t>
            </a:r>
            <a:r>
              <a:rPr kumimoji="0" lang="en-US" altLang="en-US"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Harb</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(2020). "Decentralized Voting Platform Based on Ethereum Blockchain," 2020 International Conference on Decentralized Applications and Infrastructures (DAPPS), 65-70.</a:t>
            </a:r>
            <a:endParaRPr lang="en-US" sz="1800" b="1" dirty="0">
              <a:latin typeface="Times New Roman" panose="02020603050405020304" pitchFamily="18" charset="0"/>
              <a:cs typeface="Times New Roman" panose="02020603050405020304" pitchFamily="18" charset="0"/>
            </a:endParaRPr>
          </a:p>
          <a:p>
            <a:pPr marL="0" indent="0" algn="just">
              <a:buNone/>
            </a:pPr>
            <a:endParaRPr lang="en-US" sz="1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829040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C0B5787-99A2-87D5-C180-B831E23811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1">
            <a:extLst>
              <a:ext uri="{FF2B5EF4-FFF2-40B4-BE49-F238E27FC236}">
                <a16:creationId xmlns:a16="http://schemas.microsoft.com/office/drawing/2014/main" id="{6E07991B-134B-7819-125A-9C42CF9FB6E5}"/>
              </a:ext>
            </a:extLst>
          </p:cNvPr>
          <p:cNvSpPr txBox="1">
            <a:spLocks/>
          </p:cNvSpPr>
          <p:nvPr/>
        </p:nvSpPr>
        <p:spPr>
          <a:xfrm>
            <a:off x="1097280" y="758952"/>
            <a:ext cx="10058400" cy="3892168"/>
          </a:xfrm>
          <a:prstGeom prst="rect">
            <a:avLst/>
          </a:prstGeom>
        </p:spPr>
        <p:txBody>
          <a:bodyPr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6600" i="1" dirty="0">
                <a:solidFill>
                  <a:srgbClr val="FFFFFF"/>
                </a:solidFill>
                <a:latin typeface="Times New Roman" panose="02020603050405020304" pitchFamily="18" charset="0"/>
                <a:cs typeface="Times New Roman" panose="02020603050405020304" pitchFamily="18" charset="0"/>
              </a:rPr>
              <a:t>Thank You !!</a:t>
            </a:r>
          </a:p>
        </p:txBody>
      </p:sp>
      <p:sp>
        <p:nvSpPr>
          <p:cNvPr id="4" name="Rectangle 3">
            <a:extLst>
              <a:ext uri="{FF2B5EF4-FFF2-40B4-BE49-F238E27FC236}">
                <a16:creationId xmlns:a16="http://schemas.microsoft.com/office/drawing/2014/main" id="{F4D13340-DCC9-38F5-8C25-AECF82E334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dirty="0"/>
          </a:p>
        </p:txBody>
      </p:sp>
    </p:spTree>
    <p:extLst>
      <p:ext uri="{BB962C8B-B14F-4D97-AF65-F5344CB8AC3E}">
        <p14:creationId xmlns:p14="http://schemas.microsoft.com/office/powerpoint/2010/main" val="24821332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FDDFA3C0-7FE3-5FEF-8E65-734395184E3D}"/>
              </a:ext>
            </a:extLst>
          </p:cNvPr>
          <p:cNvSpPr>
            <a:spLocks noGrp="1"/>
          </p:cNvSpPr>
          <p:nvPr>
            <p:ph type="title"/>
          </p:nvPr>
        </p:nvSpPr>
        <p:spPr>
          <a:xfrm>
            <a:off x="1097280" y="286603"/>
            <a:ext cx="10058400" cy="1450757"/>
          </a:xfrm>
        </p:spPr>
        <p:txBody>
          <a:bodyPr/>
          <a:lstStyle/>
          <a:p>
            <a:r>
              <a:rPr lang="en-US" dirty="0">
                <a:latin typeface="Times New Roman" panose="02020603050405020304" pitchFamily="18" charset="0"/>
                <a:cs typeface="Times New Roman" panose="02020603050405020304" pitchFamily="18" charset="0"/>
              </a:rPr>
              <a:t>INDEX</a:t>
            </a:r>
            <a:endParaRPr lang="en-IN" dirty="0">
              <a:latin typeface="Times New Roman" panose="02020603050405020304" pitchFamily="18" charset="0"/>
              <a:cs typeface="Times New Roman" panose="02020603050405020304" pitchFamily="18" charset="0"/>
            </a:endParaRPr>
          </a:p>
        </p:txBody>
      </p:sp>
      <p:sp>
        <p:nvSpPr>
          <p:cNvPr id="11" name="Content Placeholder 2">
            <a:extLst>
              <a:ext uri="{FF2B5EF4-FFF2-40B4-BE49-F238E27FC236}">
                <a16:creationId xmlns:a16="http://schemas.microsoft.com/office/drawing/2014/main" id="{29D463C9-2F7F-2E5E-4501-45EF41E33785}"/>
              </a:ext>
            </a:extLst>
          </p:cNvPr>
          <p:cNvSpPr>
            <a:spLocks noGrp="1"/>
          </p:cNvSpPr>
          <p:nvPr>
            <p:ph idx="1"/>
          </p:nvPr>
        </p:nvSpPr>
        <p:spPr>
          <a:xfrm>
            <a:off x="1097280" y="2108201"/>
            <a:ext cx="10058400" cy="3760891"/>
          </a:xfrm>
        </p:spPr>
        <p:txBody>
          <a:bodyPr>
            <a:normAutofit lnSpcReduction="10000"/>
          </a:bodyPr>
          <a:lstStyle/>
          <a:p>
            <a:pPr>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INTRODUCTION</a:t>
            </a:r>
          </a:p>
          <a:p>
            <a:pPr>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ABSTRACT</a:t>
            </a:r>
          </a:p>
          <a:p>
            <a:pPr>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LITERATURE REVIEW</a:t>
            </a:r>
          </a:p>
          <a:p>
            <a:pPr>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PROBLEM STATEMENT &amp; OBJECTIVE</a:t>
            </a:r>
          </a:p>
          <a:p>
            <a:pPr>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TRADITIONAL VOTING SYSTEM</a:t>
            </a:r>
          </a:p>
          <a:p>
            <a:pPr>
              <a:buFont typeface="Wingdings" panose="05000000000000000000" pitchFamily="2" charset="2"/>
              <a:buChar char="v"/>
            </a:pPr>
            <a:r>
              <a:rPr lang="en-US" sz="2000">
                <a:latin typeface="Times New Roman" panose="02020603050405020304" pitchFamily="18" charset="0"/>
                <a:cs typeface="Times New Roman" panose="02020603050405020304" pitchFamily="18" charset="0"/>
              </a:rPr>
              <a:t>REASON FOR TOPIC SELECTION</a:t>
            </a:r>
            <a:endParaRPr lang="en-US" sz="2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HARDWARE &amp; SOFTWARE USED</a:t>
            </a:r>
          </a:p>
          <a:p>
            <a:pPr>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PROJECT FLOW</a:t>
            </a:r>
          </a:p>
          <a:p>
            <a:pPr>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CONCLUSION &amp; FUTURE SCOPE</a:t>
            </a:r>
          </a:p>
          <a:p>
            <a:pPr>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REFERENCE </a:t>
            </a:r>
          </a:p>
          <a:p>
            <a:endParaRPr lang="en-US"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711618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40FF1F0-50FD-D4F4-A7A2-7276593250F7}"/>
              </a:ext>
            </a:extLst>
          </p:cNvPr>
          <p:cNvSpPr>
            <a:spLocks noGrp="1"/>
          </p:cNvSpPr>
          <p:nvPr>
            <p:ph type="title"/>
          </p:nvPr>
        </p:nvSpPr>
        <p:spPr>
          <a:xfrm>
            <a:off x="1097280" y="286603"/>
            <a:ext cx="10058400" cy="1450757"/>
          </a:xfrm>
        </p:spPr>
        <p:txBody>
          <a:bodyPr/>
          <a:lstStyle/>
          <a:p>
            <a:r>
              <a:rPr lang="en-US" dirty="0">
                <a:latin typeface="Times New Roman" panose="02020603050405020304" pitchFamily="18" charset="0"/>
                <a:cs typeface="Times New Roman" panose="02020603050405020304" pitchFamily="18" charset="0"/>
              </a:rPr>
              <a:t>INTRODUCTION</a:t>
            </a:r>
            <a:endParaRPr lang="en-IN" dirty="0">
              <a:latin typeface="Times New Roman" panose="02020603050405020304" pitchFamily="18" charset="0"/>
              <a:cs typeface="Times New Roman" panose="02020603050405020304" pitchFamily="18" charset="0"/>
            </a:endParaRPr>
          </a:p>
        </p:txBody>
      </p:sp>
      <p:sp>
        <p:nvSpPr>
          <p:cNvPr id="5" name="Content Placeholder 2">
            <a:extLst>
              <a:ext uri="{FF2B5EF4-FFF2-40B4-BE49-F238E27FC236}">
                <a16:creationId xmlns:a16="http://schemas.microsoft.com/office/drawing/2014/main" id="{93100384-67A8-020A-C735-373F5112E5C8}"/>
              </a:ext>
            </a:extLst>
          </p:cNvPr>
          <p:cNvSpPr>
            <a:spLocks noGrp="1"/>
          </p:cNvSpPr>
          <p:nvPr>
            <p:ph idx="1"/>
          </p:nvPr>
        </p:nvSpPr>
        <p:spPr>
          <a:xfrm>
            <a:off x="1097280" y="2098871"/>
            <a:ext cx="10058400" cy="3760891"/>
          </a:xfrm>
        </p:spPr>
        <p:txBody>
          <a:bodyPr>
            <a:normAutofit/>
          </a:bodyPr>
          <a:lstStyle/>
          <a:p>
            <a:r>
              <a:rPr lang="en-US" sz="2000" dirty="0">
                <a:latin typeface="Times New Roman" panose="02020603050405020304" pitchFamily="18" charset="0"/>
                <a:cs typeface="Times New Roman" panose="02020603050405020304" pitchFamily="18" charset="0"/>
              </a:rPr>
              <a:t>In recent years, the integration of advanced technologies into various aspects of our daily lives has become increasingly prevalent. One such application is the utilization of blockchain technology for online voting systems. Traditional voting methods, such as paper ballots or electronic voting machines, are gradually being replaced by more sophisticated and secure solutions.</a:t>
            </a:r>
          </a:p>
          <a:p>
            <a:r>
              <a:rPr lang="en-US" sz="2000" dirty="0">
                <a:latin typeface="Times New Roman" panose="02020603050405020304" pitchFamily="18" charset="0"/>
                <a:cs typeface="Times New Roman" panose="02020603050405020304" pitchFamily="18" charset="0"/>
              </a:rPr>
              <a:t>Blockchain technology, a decentralized digital ledger system, has gained popularity due to its transparency, immutability, and security. This technology ensures that each vote is recorded accurately and cannot be altered, providing a tamper-proof system. Applying blockchain to online voting systems brings forth numerous benefits, including enhanced voter privacy, increased trust in the electoral process, and prevention of fraud.</a:t>
            </a:r>
          </a:p>
        </p:txBody>
      </p:sp>
    </p:spTree>
    <p:extLst>
      <p:ext uri="{BB962C8B-B14F-4D97-AF65-F5344CB8AC3E}">
        <p14:creationId xmlns:p14="http://schemas.microsoft.com/office/powerpoint/2010/main" val="17129777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A03A70-C8E5-9B9E-DA3B-2EBACFA91AC7}"/>
              </a:ext>
            </a:extLst>
          </p:cNvPr>
          <p:cNvSpPr txBox="1">
            <a:spLocks/>
          </p:cNvSpPr>
          <p:nvPr/>
        </p:nvSpPr>
        <p:spPr>
          <a:xfrm>
            <a:off x="1097280" y="286603"/>
            <a:ext cx="10058400" cy="1450757"/>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ABSTRACT</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BF68727-6146-A116-B87E-BA2073A9A851}"/>
              </a:ext>
            </a:extLst>
          </p:cNvPr>
          <p:cNvSpPr txBox="1">
            <a:spLocks/>
          </p:cNvSpPr>
          <p:nvPr/>
        </p:nvSpPr>
        <p:spPr>
          <a:xfrm>
            <a:off x="1097279" y="2108201"/>
            <a:ext cx="10565331" cy="4100094"/>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sz="2000" dirty="0">
                <a:latin typeface="Times New Roman" panose="02020603050405020304" pitchFamily="18" charset="0"/>
                <a:cs typeface="Times New Roman" panose="02020603050405020304" pitchFamily="18" charset="0"/>
              </a:rPr>
              <a:t>Transparency and Trust:   Ensures transparency in the voting process by providing a public ledger accessible to all participants.</a:t>
            </a:r>
          </a:p>
          <a:p>
            <a:r>
              <a:rPr lang="en-US" sz="2000" dirty="0">
                <a:latin typeface="Times New Roman" panose="02020603050405020304" pitchFamily="18" charset="0"/>
                <a:cs typeface="Times New Roman" panose="02020603050405020304" pitchFamily="18" charset="0"/>
              </a:rPr>
              <a:t>Security and Integrity: Protects the integrity of the vote by preventing tampering and   ensuring that each vote is recorded accurately.</a:t>
            </a:r>
          </a:p>
          <a:p>
            <a:r>
              <a:rPr lang="en-US" sz="2000" dirty="0">
                <a:latin typeface="Times New Roman" panose="02020603050405020304" pitchFamily="18" charset="0"/>
                <a:cs typeface="Times New Roman" panose="02020603050405020304" pitchFamily="18" charset="0"/>
              </a:rPr>
              <a:t>Decentralization: Eliminates the need for a central authority, distributing the control of the voting process across a decentralized network.</a:t>
            </a:r>
          </a:p>
          <a:p>
            <a:r>
              <a:rPr lang="en-US" sz="2000" dirty="0">
                <a:latin typeface="Times New Roman" panose="02020603050405020304" pitchFamily="18" charset="0"/>
                <a:cs typeface="Times New Roman" panose="02020603050405020304" pitchFamily="18" charset="0"/>
              </a:rPr>
              <a:t>Immutability: Guarantees that once votes are recorded, they cannot be altered, ensuring a permanent and tamper-proof record.</a:t>
            </a:r>
          </a:p>
          <a:p>
            <a:r>
              <a:rPr lang="en-US" sz="2000" dirty="0">
                <a:latin typeface="Times New Roman" panose="02020603050405020304" pitchFamily="18" charset="0"/>
                <a:cs typeface="Times New Roman" panose="02020603050405020304" pitchFamily="18" charset="0"/>
              </a:rPr>
              <a:t>Voter Privacy: Ensures voter anonymity and privacy through advanced cryptographic techniques, safeguarding voter identity.</a:t>
            </a:r>
          </a:p>
          <a:p>
            <a:r>
              <a:rPr lang="en-US" sz="2000" dirty="0">
                <a:latin typeface="Times New Roman" panose="02020603050405020304" pitchFamily="18" charset="0"/>
                <a:cs typeface="Times New Roman" panose="02020603050405020304" pitchFamily="18" charset="0"/>
              </a:rPr>
              <a:t>Accessibility and Convenience: Provides an easy-to-use platform accessible from anywhere, increasing voter participation and convenience.</a:t>
            </a:r>
          </a:p>
        </p:txBody>
      </p:sp>
    </p:spTree>
    <p:extLst>
      <p:ext uri="{BB962C8B-B14F-4D97-AF65-F5344CB8AC3E}">
        <p14:creationId xmlns:p14="http://schemas.microsoft.com/office/powerpoint/2010/main" val="1838420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F99DD-A673-9EB5-294F-C375502766C7}"/>
              </a:ext>
            </a:extLst>
          </p:cNvPr>
          <p:cNvSpPr txBox="1">
            <a:spLocks/>
          </p:cNvSpPr>
          <p:nvPr/>
        </p:nvSpPr>
        <p:spPr>
          <a:xfrm>
            <a:off x="1097280" y="286603"/>
            <a:ext cx="10058400" cy="702305"/>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latin typeface="Times New Roman" panose="02020603050405020304" pitchFamily="18" charset="0"/>
                <a:cs typeface="Times New Roman" panose="02020603050405020304" pitchFamily="18" charset="0"/>
              </a:rPr>
              <a:t>LITERATURE REVIEW</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255799C-199A-A18A-E6E9-826F63E08CB8}"/>
              </a:ext>
            </a:extLst>
          </p:cNvPr>
          <p:cNvSpPr txBox="1">
            <a:spLocks/>
          </p:cNvSpPr>
          <p:nvPr/>
        </p:nvSpPr>
        <p:spPr>
          <a:xfrm>
            <a:off x="1097280" y="2108201"/>
            <a:ext cx="10058400" cy="3760891"/>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fontAlgn="t">
              <a:spcBef>
                <a:spcPts val="0"/>
              </a:spcBef>
            </a:pPr>
            <a:r>
              <a:rPr lang="en-US" sz="1800" b="1" dirty="0">
                <a:solidFill>
                  <a:srgbClr val="FFFFFF"/>
                </a:solidFill>
                <a:latin typeface="Corbel" panose="020B0503020204020204" pitchFamily="34" charset="0"/>
              </a:rPr>
              <a:t>Sr. No.</a:t>
            </a:r>
            <a:endParaRPr lang="en-IN" sz="1800" dirty="0">
              <a:latin typeface="Arial" panose="020B0604020202020204" pitchFamily="34" charset="0"/>
            </a:endParaRPr>
          </a:p>
          <a:p>
            <a:pPr marL="0" fontAlgn="t">
              <a:spcBef>
                <a:spcPts val="0"/>
              </a:spcBef>
            </a:pPr>
            <a:r>
              <a:rPr lang="en-US" sz="1800" b="1" dirty="0">
                <a:solidFill>
                  <a:srgbClr val="FFFFFF"/>
                </a:solidFill>
                <a:latin typeface="Corbel" panose="020B0503020204020204" pitchFamily="34" charset="0"/>
              </a:rPr>
              <a:t>Project Title</a:t>
            </a:r>
            <a:endParaRPr lang="en-IN" sz="1800" dirty="0">
              <a:latin typeface="Arial" panose="020B0604020202020204" pitchFamily="34" charset="0"/>
            </a:endParaRPr>
          </a:p>
          <a:p>
            <a:pPr marL="0" fontAlgn="t">
              <a:spcBef>
                <a:spcPts val="0"/>
              </a:spcBef>
            </a:pPr>
            <a:r>
              <a:rPr lang="en-US" sz="1800" b="1" dirty="0">
                <a:solidFill>
                  <a:srgbClr val="FFFFFF"/>
                </a:solidFill>
                <a:latin typeface="Corbel" panose="020B0503020204020204" pitchFamily="34" charset="0"/>
              </a:rPr>
              <a:t>Author</a:t>
            </a:r>
            <a:endParaRPr lang="en-IN" sz="1800" dirty="0">
              <a:latin typeface="Arial" panose="020B0604020202020204" pitchFamily="34" charset="0"/>
            </a:endParaRPr>
          </a:p>
          <a:p>
            <a:pPr marL="0" fontAlgn="t">
              <a:spcBef>
                <a:spcPts val="0"/>
              </a:spcBef>
            </a:pPr>
            <a:r>
              <a:rPr lang="en-US" sz="1800" b="1" dirty="0">
                <a:solidFill>
                  <a:srgbClr val="FFFFFF"/>
                </a:solidFill>
                <a:latin typeface="Corbel" panose="020B0503020204020204" pitchFamily="34" charset="0"/>
              </a:rPr>
              <a:t>Publishing date</a:t>
            </a:r>
            <a:endParaRPr lang="en-IN" sz="1800" dirty="0">
              <a:latin typeface="Arial" panose="020B0604020202020204" pitchFamily="34" charset="0"/>
            </a:endParaRPr>
          </a:p>
          <a:p>
            <a:pPr marL="0" fontAlgn="t">
              <a:spcBef>
                <a:spcPts val="0"/>
              </a:spcBef>
            </a:pPr>
            <a:r>
              <a:rPr lang="en-US" sz="1800" b="1" dirty="0">
                <a:solidFill>
                  <a:srgbClr val="FFFFFF"/>
                </a:solidFill>
                <a:latin typeface="Corbel" panose="020B0503020204020204" pitchFamily="34" charset="0"/>
              </a:rPr>
              <a:t>Summary</a:t>
            </a:r>
            <a:endParaRPr lang="en-IN" sz="1800" dirty="0">
              <a:latin typeface="Arial" panose="020B0604020202020204" pitchFamily="34" charset="0"/>
            </a:endParaRPr>
          </a:p>
          <a:p>
            <a:endParaRPr lang="en-IN" dirty="0"/>
          </a:p>
        </p:txBody>
      </p:sp>
      <p:graphicFrame>
        <p:nvGraphicFramePr>
          <p:cNvPr id="4" name="Table 4">
            <a:extLst>
              <a:ext uri="{FF2B5EF4-FFF2-40B4-BE49-F238E27FC236}">
                <a16:creationId xmlns:a16="http://schemas.microsoft.com/office/drawing/2014/main" id="{8A47098F-DF5A-3C2B-0CB0-7EA8867D1B3C}"/>
              </a:ext>
            </a:extLst>
          </p:cNvPr>
          <p:cNvGraphicFramePr>
            <a:graphicFrameLocks noGrp="1"/>
          </p:cNvGraphicFramePr>
          <p:nvPr>
            <p:extLst>
              <p:ext uri="{D42A27DB-BD31-4B8C-83A1-F6EECF244321}">
                <p14:modId xmlns:p14="http://schemas.microsoft.com/office/powerpoint/2010/main" val="3174401648"/>
              </p:ext>
            </p:extLst>
          </p:nvPr>
        </p:nvGraphicFramePr>
        <p:xfrm>
          <a:off x="710370" y="988908"/>
          <a:ext cx="10771259" cy="5760720"/>
        </p:xfrm>
        <a:graphic>
          <a:graphicData uri="http://schemas.openxmlformats.org/drawingml/2006/table">
            <a:tbl>
              <a:tblPr firstRow="1" bandRow="1">
                <a:tableStyleId>{5C22544A-7EE6-4342-B048-85BDC9FD1C3A}</a:tableStyleId>
              </a:tblPr>
              <a:tblGrid>
                <a:gridCol w="521271">
                  <a:extLst>
                    <a:ext uri="{9D8B030D-6E8A-4147-A177-3AD203B41FA5}">
                      <a16:colId xmlns:a16="http://schemas.microsoft.com/office/drawing/2014/main" val="4167119442"/>
                    </a:ext>
                  </a:extLst>
                </a:gridCol>
                <a:gridCol w="2845837">
                  <a:extLst>
                    <a:ext uri="{9D8B030D-6E8A-4147-A177-3AD203B41FA5}">
                      <a16:colId xmlns:a16="http://schemas.microsoft.com/office/drawing/2014/main" val="3222777595"/>
                    </a:ext>
                  </a:extLst>
                </a:gridCol>
                <a:gridCol w="1744824">
                  <a:extLst>
                    <a:ext uri="{9D8B030D-6E8A-4147-A177-3AD203B41FA5}">
                      <a16:colId xmlns:a16="http://schemas.microsoft.com/office/drawing/2014/main" val="3323381857"/>
                    </a:ext>
                  </a:extLst>
                </a:gridCol>
                <a:gridCol w="5659327">
                  <a:extLst>
                    <a:ext uri="{9D8B030D-6E8A-4147-A177-3AD203B41FA5}">
                      <a16:colId xmlns:a16="http://schemas.microsoft.com/office/drawing/2014/main" val="1225020647"/>
                    </a:ext>
                  </a:extLst>
                </a:gridCol>
              </a:tblGrid>
              <a:tr h="627154">
                <a:tc>
                  <a:txBody>
                    <a:bodyPr/>
                    <a:lstStyle/>
                    <a:p>
                      <a:pPr algn="just"/>
                      <a:r>
                        <a:rPr lang="en-US" sz="1800" dirty="0">
                          <a:latin typeface="Times New Roman" panose="02020603050405020304" pitchFamily="18" charset="0"/>
                          <a:cs typeface="Times New Roman" panose="02020603050405020304" pitchFamily="18" charset="0"/>
                        </a:rPr>
                        <a:t>Sr. No.</a:t>
                      </a:r>
                      <a:endParaRPr lang="en-IN" sz="1800"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latin typeface="Times New Roman" panose="02020603050405020304" pitchFamily="18" charset="0"/>
                          <a:cs typeface="Times New Roman" panose="02020603050405020304" pitchFamily="18" charset="0"/>
                        </a:rPr>
                        <a:t>Project Title</a:t>
                      </a:r>
                      <a:endParaRPr lang="en-IN" sz="1800" dirty="0">
                        <a:latin typeface="Times New Roman" panose="02020603050405020304" pitchFamily="18" charset="0"/>
                        <a:cs typeface="Times New Roman" panose="02020603050405020304" pitchFamily="18" charset="0"/>
                      </a:endParaRPr>
                    </a:p>
                    <a:p>
                      <a:pPr algn="just"/>
                      <a:endParaRPr lang="en-IN" sz="1800" dirty="0">
                        <a:latin typeface="Times New Roman" panose="02020603050405020304" pitchFamily="18" charset="0"/>
                        <a:cs typeface="Times New Roman" panose="02020603050405020304" pitchFamily="18" charset="0"/>
                      </a:endParaRPr>
                    </a:p>
                  </a:txBody>
                  <a:tcPr/>
                </a:tc>
                <a:tc>
                  <a:txBody>
                    <a:bodyPr/>
                    <a:lstStyle/>
                    <a:p>
                      <a:pPr algn="ctr"/>
                      <a:r>
                        <a:rPr lang="en-US" sz="1800" dirty="0">
                          <a:latin typeface="Times New Roman" panose="02020603050405020304" pitchFamily="18" charset="0"/>
                          <a:cs typeface="Times New Roman" panose="02020603050405020304" pitchFamily="18" charset="0"/>
                        </a:rPr>
                        <a:t>Author</a:t>
                      </a:r>
                      <a:endParaRPr lang="en-IN" sz="1800" dirty="0">
                        <a:latin typeface="Times New Roman" panose="02020603050405020304" pitchFamily="18" charset="0"/>
                        <a:cs typeface="Times New Roman" panose="02020603050405020304" pitchFamily="18" charset="0"/>
                      </a:endParaRPr>
                    </a:p>
                  </a:txBody>
                  <a:tcPr/>
                </a:tc>
                <a:tc>
                  <a:txBody>
                    <a:bodyPr/>
                    <a:lstStyle/>
                    <a:p>
                      <a:pPr algn="ctr"/>
                      <a:r>
                        <a:rPr lang="en-US" sz="1800" dirty="0">
                          <a:latin typeface="Times New Roman" panose="02020603050405020304" pitchFamily="18" charset="0"/>
                          <a:cs typeface="Times New Roman" panose="02020603050405020304" pitchFamily="18" charset="0"/>
                        </a:rPr>
                        <a:t>Summary</a:t>
                      </a:r>
                      <a:endParaRPr lang="en-IN"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226654722"/>
                  </a:ext>
                </a:extLst>
              </a:tr>
              <a:tr h="1164714">
                <a:tc>
                  <a:txBody>
                    <a:bodyPr/>
                    <a:lstStyle/>
                    <a:p>
                      <a:pPr algn="just"/>
                      <a:r>
                        <a:rPr lang="en-US" sz="1800" dirty="0">
                          <a:latin typeface="Times New Roman" panose="02020603050405020304" pitchFamily="18" charset="0"/>
                          <a:cs typeface="Times New Roman" panose="02020603050405020304" pitchFamily="18" charset="0"/>
                        </a:rPr>
                        <a:t>1.</a:t>
                      </a:r>
                      <a:endParaRPr lang="en-IN" sz="1800" dirty="0">
                        <a:latin typeface="Times New Roman" panose="02020603050405020304" pitchFamily="18" charset="0"/>
                        <a:cs typeface="Times New Roman" panose="02020603050405020304" pitchFamily="18" charset="0"/>
                      </a:endParaRPr>
                    </a:p>
                  </a:txBody>
                  <a:tcPr/>
                </a:tc>
                <a:tc>
                  <a:txBody>
                    <a:bodyPr/>
                    <a:lstStyle/>
                    <a:p>
                      <a:pPr algn="just"/>
                      <a:r>
                        <a:rPr lang="en-IN" dirty="0"/>
                        <a:t>Blockchain Enabled Online-Voting System</a:t>
                      </a:r>
                      <a:endParaRPr lang="en-US" sz="1800" b="0" i="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pPr algn="just"/>
                      <a:r>
                        <a:rPr lang="en-IN" sz="1800" dirty="0">
                          <a:solidFill>
                            <a:schemeClr val="tx1"/>
                          </a:solidFill>
                          <a:latin typeface="Times New Roman" panose="02020603050405020304" pitchFamily="18" charset="0"/>
                          <a:cs typeface="Times New Roman" panose="02020603050405020304" pitchFamily="18" charset="0"/>
                        </a:rPr>
                        <a:t>Akhil Shah, </a:t>
                      </a:r>
                    </a:p>
                    <a:p>
                      <a:pPr algn="just"/>
                      <a:r>
                        <a:rPr lang="en-IN" sz="1800" dirty="0" err="1">
                          <a:solidFill>
                            <a:schemeClr val="tx1"/>
                          </a:solidFill>
                          <a:latin typeface="Times New Roman" panose="02020603050405020304" pitchFamily="18" charset="0"/>
                          <a:cs typeface="Times New Roman" panose="02020603050405020304" pitchFamily="18" charset="0"/>
                        </a:rPr>
                        <a:t>Nishita</a:t>
                      </a:r>
                      <a:r>
                        <a:rPr lang="en-IN" sz="1800" dirty="0">
                          <a:solidFill>
                            <a:schemeClr val="tx1"/>
                          </a:solidFill>
                          <a:latin typeface="Times New Roman" panose="02020603050405020304" pitchFamily="18" charset="0"/>
                          <a:cs typeface="Times New Roman" panose="02020603050405020304" pitchFamily="18" charset="0"/>
                        </a:rPr>
                        <a:t> </a:t>
                      </a:r>
                      <a:r>
                        <a:rPr lang="en-IN" sz="1800" dirty="0" err="1">
                          <a:solidFill>
                            <a:schemeClr val="tx1"/>
                          </a:solidFill>
                          <a:latin typeface="Times New Roman" panose="02020603050405020304" pitchFamily="18" charset="0"/>
                          <a:cs typeface="Times New Roman" panose="02020603050405020304" pitchFamily="18" charset="0"/>
                        </a:rPr>
                        <a:t>Sodhia</a:t>
                      </a:r>
                      <a:r>
                        <a:rPr lang="en-IN" sz="1800" dirty="0">
                          <a:solidFill>
                            <a:schemeClr val="tx1"/>
                          </a:solidFill>
                          <a:latin typeface="Times New Roman" panose="02020603050405020304" pitchFamily="18" charset="0"/>
                          <a:cs typeface="Times New Roman" panose="02020603050405020304" pitchFamily="18" charset="0"/>
                        </a:rPr>
                        <a:t>, </a:t>
                      </a:r>
                    </a:p>
                    <a:p>
                      <a:pPr algn="just"/>
                      <a:r>
                        <a:rPr lang="en-IN" sz="1800" dirty="0">
                          <a:solidFill>
                            <a:schemeClr val="tx1"/>
                          </a:solidFill>
                          <a:latin typeface="Times New Roman" panose="02020603050405020304" pitchFamily="18" charset="0"/>
                          <a:cs typeface="Times New Roman" panose="02020603050405020304" pitchFamily="18" charset="0"/>
                        </a:rPr>
                        <a:t>Shruti Saha, </a:t>
                      </a:r>
                    </a:p>
                    <a:p>
                      <a:pPr algn="just"/>
                      <a:r>
                        <a:rPr lang="en-IN" sz="1800" dirty="0" err="1">
                          <a:solidFill>
                            <a:schemeClr val="tx1"/>
                          </a:solidFill>
                          <a:latin typeface="Times New Roman" panose="02020603050405020304" pitchFamily="18" charset="0"/>
                          <a:cs typeface="Times New Roman" panose="02020603050405020304" pitchFamily="18" charset="0"/>
                        </a:rPr>
                        <a:t>Soumi</a:t>
                      </a:r>
                      <a:r>
                        <a:rPr lang="en-IN" sz="1800" dirty="0">
                          <a:solidFill>
                            <a:schemeClr val="tx1"/>
                          </a:solidFill>
                          <a:latin typeface="Times New Roman" panose="02020603050405020304" pitchFamily="18" charset="0"/>
                          <a:cs typeface="Times New Roman" panose="02020603050405020304" pitchFamily="18" charset="0"/>
                        </a:rPr>
                        <a:t> Banerjee, </a:t>
                      </a:r>
                    </a:p>
                    <a:p>
                      <a:pPr algn="just"/>
                      <a:r>
                        <a:rPr lang="en-IN" sz="1800" dirty="0">
                          <a:solidFill>
                            <a:schemeClr val="tx1"/>
                          </a:solidFill>
                          <a:latin typeface="Times New Roman" panose="02020603050405020304" pitchFamily="18" charset="0"/>
                          <a:cs typeface="Times New Roman" panose="02020603050405020304" pitchFamily="18" charset="0"/>
                        </a:rPr>
                        <a:t>Madhuri Chavan​ </a:t>
                      </a:r>
                    </a:p>
                    <a:p>
                      <a:pPr algn="just"/>
                      <a:r>
                        <a:rPr lang="en-IN" sz="1800" dirty="0">
                          <a:solidFill>
                            <a:schemeClr val="tx1"/>
                          </a:solidFill>
                          <a:latin typeface="Times New Roman" panose="02020603050405020304" pitchFamily="18" charset="0"/>
                          <a:cs typeface="Times New Roman" panose="02020603050405020304" pitchFamily="18" charset="0"/>
                        </a:rPr>
                        <a:t>2020</a:t>
                      </a:r>
                    </a:p>
                    <a:p>
                      <a:pPr algn="just"/>
                      <a:endParaRPr lang="en-IN" sz="18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just"/>
                      <a:r>
                        <a:rPr lang="en-US" dirty="0"/>
                        <a:t>This research proposes a secure, transparent online voting system using blockchain technology. It employs an Android app with AES-128 encryption, SHA-256 hashing, fingerprint authentication, and OTP verification. Votes are recorded on the Ethereum blockchain, ensuring tamper-proof and efficient election processes, with scalability for national use.</a:t>
                      </a:r>
                      <a:endParaRPr lang="en-IN" sz="1800" u="sng"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59461232"/>
                  </a:ext>
                </a:extLst>
              </a:tr>
              <a:tr h="1814918">
                <a:tc>
                  <a:txBody>
                    <a:bodyPr/>
                    <a:lstStyle/>
                    <a:p>
                      <a:pPr algn="just"/>
                      <a:r>
                        <a:rPr lang="en-US" sz="1800" dirty="0">
                          <a:latin typeface="Times New Roman" panose="02020603050405020304" pitchFamily="18" charset="0"/>
                          <a:cs typeface="Times New Roman" panose="02020603050405020304" pitchFamily="18" charset="0"/>
                        </a:rPr>
                        <a:t>2.</a:t>
                      </a:r>
                      <a:endParaRPr lang="en-IN" sz="1800" dirty="0">
                        <a:latin typeface="Times New Roman" panose="02020603050405020304" pitchFamily="18" charset="0"/>
                        <a:cs typeface="Times New Roman" panose="02020603050405020304" pitchFamily="18" charset="0"/>
                      </a:endParaRPr>
                    </a:p>
                  </a:txBody>
                  <a:tcPr/>
                </a:tc>
                <a:tc>
                  <a:txBody>
                    <a:bodyPr/>
                    <a:lstStyle/>
                    <a:p>
                      <a:pPr algn="just"/>
                      <a:r>
                        <a:rPr lang="en-US" sz="1800" dirty="0">
                          <a:latin typeface="Times New Roman" panose="02020603050405020304" pitchFamily="18" charset="0"/>
                          <a:cs typeface="Times New Roman" panose="02020603050405020304" pitchFamily="18" charset="0"/>
                        </a:rPr>
                        <a:t>A Scalable Implementation of Anonymous Voting over Ethereum Blockchain</a:t>
                      </a:r>
                      <a:endParaRPr lang="en-IN" sz="1800" dirty="0">
                        <a:latin typeface="Times New Roman" panose="02020603050405020304" pitchFamily="18" charset="0"/>
                        <a:cs typeface="Times New Roman" panose="02020603050405020304" pitchFamily="18" charset="0"/>
                      </a:endParaRPr>
                    </a:p>
                  </a:txBody>
                  <a:tcPr/>
                </a:tc>
                <a:tc>
                  <a:txBody>
                    <a:bodyPr/>
                    <a:lstStyle/>
                    <a:p>
                      <a:pPr algn="just"/>
                      <a:r>
                        <a:rPr lang="en-IN" sz="1800" b="0" dirty="0">
                          <a:latin typeface="Times New Roman" panose="02020603050405020304" pitchFamily="18" charset="0"/>
                          <a:cs typeface="Times New Roman" panose="02020603050405020304" pitchFamily="18" charset="0"/>
                        </a:rPr>
                        <a:t>Jae-</a:t>
                      </a:r>
                      <a:r>
                        <a:rPr lang="en-IN" sz="1800" b="0" dirty="0" err="1">
                          <a:latin typeface="Times New Roman" panose="02020603050405020304" pitchFamily="18" charset="0"/>
                          <a:cs typeface="Times New Roman" panose="02020603050405020304" pitchFamily="18" charset="0"/>
                        </a:rPr>
                        <a:t>Geun</a:t>
                      </a:r>
                      <a:r>
                        <a:rPr lang="en-IN" sz="1800" b="0" dirty="0">
                          <a:latin typeface="Times New Roman" panose="02020603050405020304" pitchFamily="18" charset="0"/>
                          <a:cs typeface="Times New Roman" panose="02020603050405020304" pitchFamily="18" charset="0"/>
                        </a:rPr>
                        <a:t> Song, </a:t>
                      </a:r>
                    </a:p>
                    <a:p>
                      <a:pPr algn="just"/>
                      <a:r>
                        <a:rPr lang="en-IN" sz="1800" b="0" dirty="0">
                          <a:latin typeface="Times New Roman" panose="02020603050405020304" pitchFamily="18" charset="0"/>
                          <a:cs typeface="Times New Roman" panose="02020603050405020304" pitchFamily="18" charset="0"/>
                        </a:rPr>
                        <a:t>Sung-Jun Moon, </a:t>
                      </a:r>
                    </a:p>
                    <a:p>
                      <a:pPr algn="just"/>
                      <a:r>
                        <a:rPr lang="en-IN" sz="1800" b="0" dirty="0">
                          <a:latin typeface="Times New Roman" panose="02020603050405020304" pitchFamily="18" charset="0"/>
                          <a:cs typeface="Times New Roman" panose="02020603050405020304" pitchFamily="18" charset="0"/>
                        </a:rPr>
                        <a:t>Ju-Wook Jang</a:t>
                      </a:r>
                    </a:p>
                    <a:p>
                      <a:pPr algn="just"/>
                      <a:r>
                        <a:rPr lang="en-IN" sz="1800" b="0" dirty="0">
                          <a:latin typeface="Times New Roman" panose="02020603050405020304" pitchFamily="18" charset="0"/>
                          <a:cs typeface="Times New Roman" panose="02020603050405020304" pitchFamily="18" charset="0"/>
                        </a:rPr>
                        <a:t>2021</a:t>
                      </a:r>
                    </a:p>
                  </a:txBody>
                  <a:tcPr/>
                </a:tc>
                <a:tc>
                  <a:txBody>
                    <a:bodyPr/>
                    <a:lstStyle/>
                    <a:p>
                      <a:pPr algn="just"/>
                      <a:r>
                        <a:rPr lang="en-US" dirty="0"/>
                        <a:t>This research addresses the scalability challenges in anonymous voting systems on the Ethereum blockchain. The proposed scheme optimizes gas consumption, reduces time complexity, and resolves tallying failures caused by the absence of votes from registered voters. The system uses algorithmic improvements to enhance performance, ensuring a scalable and efficient voting process. While the solution significantly lowers transaction costs and improves scalability, it does not delve deeply into privacy issues and assumes reliable user interfaces for private key management.</a:t>
                      </a:r>
                      <a:endParaRPr lang="en-IN"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388140548"/>
                  </a:ext>
                </a:extLst>
              </a:tr>
            </a:tbl>
          </a:graphicData>
        </a:graphic>
      </p:graphicFrame>
    </p:spTree>
    <p:extLst>
      <p:ext uri="{BB962C8B-B14F-4D97-AF65-F5344CB8AC3E}">
        <p14:creationId xmlns:p14="http://schemas.microsoft.com/office/powerpoint/2010/main" val="6766929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5E24AC9D-8FCC-E607-8665-81682975CCF2}"/>
              </a:ext>
            </a:extLst>
          </p:cNvPr>
          <p:cNvGraphicFramePr>
            <a:graphicFrameLocks noGrp="1"/>
          </p:cNvGraphicFramePr>
          <p:nvPr>
            <p:extLst>
              <p:ext uri="{D42A27DB-BD31-4B8C-83A1-F6EECF244321}">
                <p14:modId xmlns:p14="http://schemas.microsoft.com/office/powerpoint/2010/main" val="4110387259"/>
              </p:ext>
            </p:extLst>
          </p:nvPr>
        </p:nvGraphicFramePr>
        <p:xfrm>
          <a:off x="710370" y="137160"/>
          <a:ext cx="10771259" cy="6583680"/>
        </p:xfrm>
        <a:graphic>
          <a:graphicData uri="http://schemas.openxmlformats.org/drawingml/2006/table">
            <a:tbl>
              <a:tblPr firstRow="1" bandRow="1">
                <a:tableStyleId>{5C22544A-7EE6-4342-B048-85BDC9FD1C3A}</a:tableStyleId>
              </a:tblPr>
              <a:tblGrid>
                <a:gridCol w="521271">
                  <a:extLst>
                    <a:ext uri="{9D8B030D-6E8A-4147-A177-3AD203B41FA5}">
                      <a16:colId xmlns:a16="http://schemas.microsoft.com/office/drawing/2014/main" val="2686634918"/>
                    </a:ext>
                  </a:extLst>
                </a:gridCol>
                <a:gridCol w="2519265">
                  <a:extLst>
                    <a:ext uri="{9D8B030D-6E8A-4147-A177-3AD203B41FA5}">
                      <a16:colId xmlns:a16="http://schemas.microsoft.com/office/drawing/2014/main" val="2749593851"/>
                    </a:ext>
                  </a:extLst>
                </a:gridCol>
                <a:gridCol w="2071396">
                  <a:extLst>
                    <a:ext uri="{9D8B030D-6E8A-4147-A177-3AD203B41FA5}">
                      <a16:colId xmlns:a16="http://schemas.microsoft.com/office/drawing/2014/main" val="2639714881"/>
                    </a:ext>
                  </a:extLst>
                </a:gridCol>
                <a:gridCol w="5659327">
                  <a:extLst>
                    <a:ext uri="{9D8B030D-6E8A-4147-A177-3AD203B41FA5}">
                      <a16:colId xmlns:a16="http://schemas.microsoft.com/office/drawing/2014/main" val="569575727"/>
                    </a:ext>
                  </a:extLst>
                </a:gridCol>
              </a:tblGrid>
              <a:tr h="627154">
                <a:tc>
                  <a:txBody>
                    <a:bodyPr/>
                    <a:lstStyle/>
                    <a:p>
                      <a:pPr algn="l"/>
                      <a:r>
                        <a:rPr lang="en-US" sz="1800" dirty="0">
                          <a:latin typeface="Times New Roman" panose="02020603050405020304" pitchFamily="18" charset="0"/>
                          <a:cs typeface="Times New Roman" panose="02020603050405020304" pitchFamily="18" charset="0"/>
                        </a:rPr>
                        <a:t>Sr. No.</a:t>
                      </a:r>
                      <a:endParaRPr lang="en-IN" sz="18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latin typeface="Times New Roman" panose="02020603050405020304" pitchFamily="18" charset="0"/>
                          <a:cs typeface="Times New Roman" panose="02020603050405020304" pitchFamily="18" charset="0"/>
                        </a:rPr>
                        <a:t>Project Title</a:t>
                      </a:r>
                      <a:endParaRPr lang="en-IN" sz="1800" dirty="0">
                        <a:latin typeface="Times New Roman" panose="02020603050405020304" pitchFamily="18" charset="0"/>
                        <a:cs typeface="Times New Roman" panose="02020603050405020304" pitchFamily="18" charset="0"/>
                      </a:endParaRPr>
                    </a:p>
                    <a:p>
                      <a:pPr algn="l"/>
                      <a:endParaRPr lang="en-IN" sz="1800" dirty="0">
                        <a:latin typeface="Times New Roman" panose="02020603050405020304" pitchFamily="18" charset="0"/>
                        <a:cs typeface="Times New Roman" panose="02020603050405020304" pitchFamily="18" charset="0"/>
                      </a:endParaRPr>
                    </a:p>
                  </a:txBody>
                  <a:tcPr/>
                </a:tc>
                <a:tc>
                  <a:txBody>
                    <a:bodyPr/>
                    <a:lstStyle/>
                    <a:p>
                      <a:pPr algn="l"/>
                      <a:r>
                        <a:rPr lang="en-US" sz="1800" dirty="0">
                          <a:latin typeface="Times New Roman" panose="02020603050405020304" pitchFamily="18" charset="0"/>
                          <a:cs typeface="Times New Roman" panose="02020603050405020304" pitchFamily="18" charset="0"/>
                        </a:rPr>
                        <a:t>Author</a:t>
                      </a:r>
                      <a:endParaRPr lang="en-IN" sz="1800" dirty="0">
                        <a:latin typeface="Times New Roman" panose="02020603050405020304" pitchFamily="18" charset="0"/>
                        <a:cs typeface="Times New Roman" panose="02020603050405020304" pitchFamily="18" charset="0"/>
                      </a:endParaRPr>
                    </a:p>
                  </a:txBody>
                  <a:tcPr/>
                </a:tc>
                <a:tc>
                  <a:txBody>
                    <a:bodyPr/>
                    <a:lstStyle/>
                    <a:p>
                      <a:pPr algn="l"/>
                      <a:r>
                        <a:rPr lang="en-US" sz="1800" dirty="0">
                          <a:latin typeface="Times New Roman" panose="02020603050405020304" pitchFamily="18" charset="0"/>
                          <a:cs typeface="Times New Roman" panose="02020603050405020304" pitchFamily="18" charset="0"/>
                        </a:rPr>
                        <a:t>Summary</a:t>
                      </a:r>
                      <a:endParaRPr lang="en-IN"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494235120"/>
                  </a:ext>
                </a:extLst>
              </a:tr>
              <a:tr h="1164714">
                <a:tc>
                  <a:txBody>
                    <a:bodyPr/>
                    <a:lstStyle/>
                    <a:p>
                      <a:pPr algn="l"/>
                      <a:r>
                        <a:rPr lang="en-US" sz="1800" dirty="0">
                          <a:latin typeface="Times New Roman" panose="02020603050405020304" pitchFamily="18" charset="0"/>
                          <a:cs typeface="Times New Roman" panose="02020603050405020304" pitchFamily="18" charset="0"/>
                        </a:rPr>
                        <a:t>3.</a:t>
                      </a:r>
                      <a:endParaRPr lang="en-IN" sz="1800" dirty="0">
                        <a:latin typeface="Times New Roman" panose="02020603050405020304" pitchFamily="18" charset="0"/>
                        <a:cs typeface="Times New Roman" panose="02020603050405020304" pitchFamily="18" charset="0"/>
                      </a:endParaRPr>
                    </a:p>
                  </a:txBody>
                  <a:tcPr/>
                </a:tc>
                <a:tc>
                  <a:txBody>
                    <a:bodyPr/>
                    <a:lstStyle/>
                    <a:p>
                      <a:pPr algn="l" fontAlgn="ctr"/>
                      <a:r>
                        <a:rPr lang="en-US" sz="1800" b="0" i="0" u="none" strike="noStrike" dirty="0">
                          <a:solidFill>
                            <a:srgbClr val="000000"/>
                          </a:solidFill>
                          <a:effectLst/>
                          <a:latin typeface="Times New Roman" panose="02020603050405020304" pitchFamily="18" charset="0"/>
                          <a:cs typeface="Times New Roman" panose="02020603050405020304" pitchFamily="18" charset="0"/>
                        </a:rPr>
                        <a:t>Implementation of Decentralized Blockchain </a:t>
                      </a:r>
                    </a:p>
                    <a:p>
                      <a:pPr algn="l" fontAlgn="ctr"/>
                      <a:r>
                        <a:rPr lang="en-US" sz="1800" b="0" i="0" u="none" strike="noStrike" dirty="0">
                          <a:solidFill>
                            <a:srgbClr val="000000"/>
                          </a:solidFill>
                          <a:effectLst/>
                          <a:latin typeface="Times New Roman" panose="02020603050405020304" pitchFamily="18" charset="0"/>
                          <a:cs typeface="Times New Roman" panose="02020603050405020304" pitchFamily="18" charset="0"/>
                        </a:rPr>
                        <a:t>E-voting</a:t>
                      </a:r>
                    </a:p>
                    <a:p>
                      <a:pPr algn="l" fontAlgn="ctr"/>
                      <a:endParaRPr lang="en-US"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l"/>
                      <a:r>
                        <a:rPr lang="en-IN" sz="1800" dirty="0">
                          <a:solidFill>
                            <a:schemeClr val="tx1"/>
                          </a:solidFill>
                          <a:latin typeface="Times New Roman" panose="02020603050405020304" pitchFamily="18" charset="0"/>
                          <a:cs typeface="Times New Roman" panose="02020603050405020304" pitchFamily="18" charset="0"/>
                        </a:rPr>
                        <a:t>Saad </a:t>
                      </a:r>
                      <a:r>
                        <a:rPr lang="en-IN" sz="1800" dirty="0" err="1">
                          <a:solidFill>
                            <a:schemeClr val="tx1"/>
                          </a:solidFill>
                          <a:latin typeface="Times New Roman" panose="02020603050405020304" pitchFamily="18" charset="0"/>
                          <a:cs typeface="Times New Roman" panose="02020603050405020304" pitchFamily="18" charset="0"/>
                        </a:rPr>
                        <a:t>Moin</a:t>
                      </a:r>
                      <a:r>
                        <a:rPr lang="en-IN" sz="1800" dirty="0">
                          <a:solidFill>
                            <a:schemeClr val="tx1"/>
                          </a:solidFill>
                          <a:latin typeface="Times New Roman" panose="02020603050405020304" pitchFamily="18" charset="0"/>
                          <a:cs typeface="Times New Roman" panose="02020603050405020304" pitchFamily="18" charset="0"/>
                        </a:rPr>
                        <a:t> Khan, </a:t>
                      </a:r>
                      <a:r>
                        <a:rPr lang="en-IN" sz="1800" dirty="0" err="1">
                          <a:solidFill>
                            <a:schemeClr val="tx1"/>
                          </a:solidFill>
                          <a:latin typeface="Times New Roman" panose="02020603050405020304" pitchFamily="18" charset="0"/>
                          <a:cs typeface="Times New Roman" panose="02020603050405020304" pitchFamily="18" charset="0"/>
                        </a:rPr>
                        <a:t>Aansa</a:t>
                      </a:r>
                      <a:r>
                        <a:rPr lang="en-IN" sz="1800" dirty="0">
                          <a:solidFill>
                            <a:schemeClr val="tx1"/>
                          </a:solidFill>
                          <a:latin typeface="Times New Roman" panose="02020603050405020304" pitchFamily="18" charset="0"/>
                          <a:cs typeface="Times New Roman" panose="02020603050405020304" pitchFamily="18" charset="0"/>
                        </a:rPr>
                        <a:t> Arshad, Gazala Mushtaq, Aqeel Khalique, Tarek Husein</a:t>
                      </a:r>
                    </a:p>
                    <a:p>
                      <a:pPr algn="l"/>
                      <a:r>
                        <a:rPr lang="en-IN" sz="1800" dirty="0">
                          <a:solidFill>
                            <a:schemeClr val="tx1"/>
                          </a:solidFill>
                          <a:latin typeface="Times New Roman" panose="02020603050405020304" pitchFamily="18" charset="0"/>
                          <a:cs typeface="Times New Roman" panose="02020603050405020304" pitchFamily="18" charset="0"/>
                        </a:rPr>
                        <a:t>2018</a:t>
                      </a:r>
                    </a:p>
                  </a:txBody>
                  <a:tcPr/>
                </a:tc>
                <a:tc>
                  <a:txBody>
                    <a:bodyPr/>
                    <a:lstStyle/>
                    <a:p>
                      <a:pPr algn="l"/>
                      <a:r>
                        <a:rPr lang="en-US" dirty="0">
                          <a:latin typeface="Times New Roman" panose="02020603050405020304" pitchFamily="18" charset="0"/>
                          <a:cs typeface="Times New Roman" panose="02020603050405020304" pitchFamily="18" charset="0"/>
                        </a:rPr>
                        <a:t>This research proposes a decentralized electronic voting system using blockchain technology to enhance security, transparency, and reliability. The system leverages Ethereum blockchain and smart contracts to ensure immutable and verifiable votes. It addresses common e-voting issues like hacking and vote tampering. The solution utilizes tools such as Ganache, Truffle, NPM, and </a:t>
                      </a:r>
                      <a:r>
                        <a:rPr lang="en-US" dirty="0" err="1">
                          <a:latin typeface="Times New Roman" panose="02020603050405020304" pitchFamily="18" charset="0"/>
                          <a:cs typeface="Times New Roman" panose="02020603050405020304" pitchFamily="18" charset="0"/>
                        </a:rPr>
                        <a:t>Metamask</a:t>
                      </a:r>
                      <a:r>
                        <a:rPr lang="en-US" dirty="0">
                          <a:latin typeface="Times New Roman" panose="02020603050405020304" pitchFamily="18" charset="0"/>
                          <a:cs typeface="Times New Roman" panose="02020603050405020304" pitchFamily="18" charset="0"/>
                        </a:rPr>
                        <a:t> for secure vote casting and management. Though it significantly reduces security risks, the paper notes the need for addressing scalability concerns in large-scale elections.</a:t>
                      </a:r>
                      <a:endParaRPr lang="en-IN" sz="1800" u="sng"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866958550"/>
                  </a:ext>
                </a:extLst>
              </a:tr>
              <a:tr h="1814918">
                <a:tc>
                  <a:txBody>
                    <a:bodyPr/>
                    <a:lstStyle/>
                    <a:p>
                      <a:pPr algn="l"/>
                      <a:r>
                        <a:rPr lang="en-US" sz="1800" dirty="0">
                          <a:latin typeface="Times New Roman" panose="02020603050405020304" pitchFamily="18" charset="0"/>
                          <a:cs typeface="Times New Roman" panose="02020603050405020304" pitchFamily="18" charset="0"/>
                        </a:rPr>
                        <a:t>4.</a:t>
                      </a:r>
                      <a:endParaRPr lang="en-IN" sz="1800" dirty="0">
                        <a:latin typeface="Times New Roman" panose="02020603050405020304" pitchFamily="18" charset="0"/>
                        <a:cs typeface="Times New Roman" panose="02020603050405020304" pitchFamily="18" charset="0"/>
                      </a:endParaRPr>
                    </a:p>
                  </a:txBody>
                  <a:tcPr/>
                </a:tc>
                <a:tc>
                  <a:txBody>
                    <a:bodyPr/>
                    <a:lstStyle/>
                    <a:p>
                      <a:pPr algn="l"/>
                      <a:r>
                        <a:rPr lang="en-US" sz="1800" dirty="0">
                          <a:latin typeface="Times New Roman" panose="02020603050405020304" pitchFamily="18" charset="0"/>
                          <a:cs typeface="Times New Roman" panose="02020603050405020304" pitchFamily="18" charset="0"/>
                        </a:rPr>
                        <a:t>Decentralized Voting Platform Based on Ethereum Blockchain</a:t>
                      </a:r>
                      <a:endParaRPr lang="en-IN" sz="1800" dirty="0">
                        <a:latin typeface="Times New Roman" panose="02020603050405020304" pitchFamily="18" charset="0"/>
                        <a:cs typeface="Times New Roman" panose="02020603050405020304" pitchFamily="18" charset="0"/>
                      </a:endParaRPr>
                    </a:p>
                  </a:txBody>
                  <a:tcPr/>
                </a:tc>
                <a:tc>
                  <a:txBody>
                    <a:bodyPr/>
                    <a:lstStyle/>
                    <a:p>
                      <a:pPr algn="l"/>
                      <a:r>
                        <a:rPr lang="en-IN" sz="1800" b="0" dirty="0">
                          <a:latin typeface="Times New Roman" panose="02020603050405020304" pitchFamily="18" charset="0"/>
                          <a:cs typeface="Times New Roman" panose="02020603050405020304" pitchFamily="18" charset="0"/>
                        </a:rPr>
                        <a:t>David Khoury, Elie F. </a:t>
                      </a:r>
                      <a:r>
                        <a:rPr lang="en-IN" sz="1800" b="0" dirty="0" err="1">
                          <a:latin typeface="Times New Roman" panose="02020603050405020304" pitchFamily="18" charset="0"/>
                          <a:cs typeface="Times New Roman" panose="02020603050405020304" pitchFamily="18" charset="0"/>
                        </a:rPr>
                        <a:t>Kfoury</a:t>
                      </a:r>
                      <a:r>
                        <a:rPr lang="en-IN" sz="1800" b="0" dirty="0">
                          <a:latin typeface="Times New Roman" panose="02020603050405020304" pitchFamily="18" charset="0"/>
                          <a:cs typeface="Times New Roman" panose="02020603050405020304" pitchFamily="18" charset="0"/>
                        </a:rPr>
                        <a:t>, </a:t>
                      </a:r>
                    </a:p>
                    <a:p>
                      <a:pPr algn="l"/>
                      <a:r>
                        <a:rPr lang="en-IN" sz="1800" b="0" dirty="0">
                          <a:latin typeface="Times New Roman" panose="02020603050405020304" pitchFamily="18" charset="0"/>
                          <a:cs typeface="Times New Roman" panose="02020603050405020304" pitchFamily="18" charset="0"/>
                        </a:rPr>
                        <a:t>Ali Kassem,</a:t>
                      </a:r>
                    </a:p>
                    <a:p>
                      <a:pPr algn="l"/>
                      <a:r>
                        <a:rPr lang="en-IN" sz="1800" b="0" dirty="0">
                          <a:latin typeface="Times New Roman" panose="02020603050405020304" pitchFamily="18" charset="0"/>
                          <a:cs typeface="Times New Roman" panose="02020603050405020304" pitchFamily="18" charset="0"/>
                        </a:rPr>
                        <a:t>Hamza </a:t>
                      </a:r>
                      <a:r>
                        <a:rPr lang="en-IN" sz="1800" b="0" dirty="0" err="1">
                          <a:latin typeface="Times New Roman" panose="02020603050405020304" pitchFamily="18" charset="0"/>
                          <a:cs typeface="Times New Roman" panose="02020603050405020304" pitchFamily="18" charset="0"/>
                        </a:rPr>
                        <a:t>Harb</a:t>
                      </a:r>
                      <a:endParaRPr lang="en-IN" sz="1800" b="0" dirty="0">
                        <a:latin typeface="Times New Roman" panose="02020603050405020304" pitchFamily="18" charset="0"/>
                        <a:cs typeface="Times New Roman" panose="02020603050405020304" pitchFamily="18" charset="0"/>
                      </a:endParaRPr>
                    </a:p>
                    <a:p>
                      <a:pPr algn="l"/>
                      <a:r>
                        <a:rPr lang="en-IN" sz="1800" b="0" dirty="0">
                          <a:latin typeface="Times New Roman" panose="02020603050405020304" pitchFamily="18" charset="0"/>
                          <a:cs typeface="Times New Roman" panose="02020603050405020304" pitchFamily="18" charset="0"/>
                        </a:rPr>
                        <a:t>2020</a:t>
                      </a:r>
                    </a:p>
                  </a:txBody>
                  <a:tcPr/>
                </a:tc>
                <a:tc>
                  <a:txBody>
                    <a:bodyPr/>
                    <a:lstStyle/>
                    <a:p>
                      <a:pPr algn="l"/>
                      <a:r>
                        <a:rPr lang="en-US" dirty="0">
                          <a:latin typeface="Times New Roman" panose="02020603050405020304" pitchFamily="18" charset="0"/>
                          <a:cs typeface="Times New Roman" panose="02020603050405020304" pitchFamily="18" charset="0"/>
                        </a:rPr>
                        <a:t>This research introduces a decentralized voting platform utilizing the Ethereum blockchain to ensure secure, transparent, and tamper-proof elections. The system employs smart contracts to handle voting processes, enhancing the security and transparency of the voting system. The decentralized nature of the platform eliminates the need for a trusted third party, providing a reliable and robust voting mechanism. Although the paper primarily focuses on security and transparency, it highlights the need for addressing scalability concerns for broader adoption.</a:t>
                      </a:r>
                      <a:endParaRPr lang="en-IN"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767526969"/>
                  </a:ext>
                </a:extLst>
              </a:tr>
            </a:tbl>
          </a:graphicData>
        </a:graphic>
      </p:graphicFrame>
    </p:spTree>
    <p:extLst>
      <p:ext uri="{BB962C8B-B14F-4D97-AF65-F5344CB8AC3E}">
        <p14:creationId xmlns:p14="http://schemas.microsoft.com/office/powerpoint/2010/main" val="39334741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9FFDE2-FFD8-2756-544B-0CF1EFBA0533}"/>
              </a:ext>
            </a:extLst>
          </p:cNvPr>
          <p:cNvSpPr txBox="1">
            <a:spLocks/>
          </p:cNvSpPr>
          <p:nvPr/>
        </p:nvSpPr>
        <p:spPr>
          <a:xfrm>
            <a:off x="1097280" y="239949"/>
            <a:ext cx="10058400" cy="1450757"/>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PROBLEM STATEMENT</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95F70F8-5769-9565-69B7-A26D00EFBDC1}"/>
              </a:ext>
            </a:extLst>
          </p:cNvPr>
          <p:cNvSpPr txBox="1">
            <a:spLocks/>
          </p:cNvSpPr>
          <p:nvPr/>
        </p:nvSpPr>
        <p:spPr>
          <a:xfrm>
            <a:off x="1051560" y="1809622"/>
            <a:ext cx="10088880" cy="4880427"/>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PROBLEM STATEMENT :</a:t>
            </a:r>
          </a:p>
          <a:p>
            <a:pPr algn="just">
              <a:buFont typeface="Wingdings" panose="05000000000000000000" pitchFamily="2" charset="2"/>
              <a:buChar char="Ø"/>
            </a:pPr>
            <a:endParaRPr lang="en-US" sz="2000" b="1" dirty="0">
              <a:latin typeface="Times New Roman" panose="02020603050405020304" pitchFamily="18" charset="0"/>
              <a:cs typeface="Times New Roman" panose="02020603050405020304" pitchFamily="18" charset="0"/>
            </a:endParaRPr>
          </a:p>
          <a:p>
            <a:pPr lvl="1"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Traditional voting methods suffer from vulnerabilities, inefficiencies, and security concerns. Manual processes and outdated electronic systems are prone to errors, susceptible to tampering, and lack transparency. The need for a modern, secure, and transparent voting system is evident, especially in light of increasing demands for trustworthy electoral processes. Governments and organizations are seeking a solution that addresses these challenges effectively. Blockchain technology emerges as a promising alternative to revolutionize online voting, providing transparency, security, and enhanced trust in the electoral process.</a:t>
            </a:r>
          </a:p>
        </p:txBody>
      </p:sp>
    </p:spTree>
    <p:extLst>
      <p:ext uri="{BB962C8B-B14F-4D97-AF65-F5344CB8AC3E}">
        <p14:creationId xmlns:p14="http://schemas.microsoft.com/office/powerpoint/2010/main" val="28527534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9CC457-212C-98C1-EA17-C6ED3B3AE1A6}"/>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OBJECTIVE</a:t>
            </a:r>
            <a:endParaRPr lang="en-IN" dirty="0"/>
          </a:p>
        </p:txBody>
      </p:sp>
      <p:sp>
        <p:nvSpPr>
          <p:cNvPr id="3" name="Content Placeholder 2">
            <a:extLst>
              <a:ext uri="{FF2B5EF4-FFF2-40B4-BE49-F238E27FC236}">
                <a16:creationId xmlns:a16="http://schemas.microsoft.com/office/drawing/2014/main" id="{C8DAA912-5371-7A89-0E72-8D22E33DBB1F}"/>
              </a:ext>
            </a:extLst>
          </p:cNvPr>
          <p:cNvSpPr>
            <a:spLocks noGrp="1"/>
          </p:cNvSpPr>
          <p:nvPr>
            <p:ph idx="1"/>
          </p:nvPr>
        </p:nvSpPr>
        <p:spPr/>
        <p:txBody>
          <a:bodyPr>
            <a:normAutofit/>
          </a:bodyPr>
          <a:lstStyle/>
          <a:p>
            <a:pPr>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OBJECTIVE :</a:t>
            </a:r>
            <a:endParaRPr lang="en-US"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1.Enhance Security</a:t>
            </a:r>
          </a:p>
          <a:p>
            <a:pPr marL="0" indent="0">
              <a:buNone/>
            </a:pPr>
            <a:r>
              <a:rPr lang="en-US" sz="2000" dirty="0">
                <a:latin typeface="Times New Roman" panose="02020603050405020304" pitchFamily="18" charset="0"/>
                <a:cs typeface="Times New Roman" panose="02020603050405020304" pitchFamily="18" charset="0"/>
              </a:rPr>
              <a:t>2. Increase Transparency</a:t>
            </a:r>
          </a:p>
          <a:p>
            <a:pPr marL="0" indent="0" algn="l">
              <a:buNone/>
            </a:pPr>
            <a:r>
              <a:rPr lang="en-US" sz="2000" dirty="0">
                <a:latin typeface="Times New Roman" panose="02020603050405020304" pitchFamily="18" charset="0"/>
                <a:cs typeface="Times New Roman" panose="02020603050405020304" pitchFamily="18" charset="0"/>
              </a:rPr>
              <a:t>3. Ensure Voter Privacy</a:t>
            </a:r>
          </a:p>
          <a:p>
            <a:pPr marL="0" indent="0" algn="l">
              <a:buNone/>
            </a:pPr>
            <a:r>
              <a:rPr lang="en-US" sz="2000" dirty="0">
                <a:latin typeface="Times New Roman" panose="02020603050405020304" pitchFamily="18" charset="0"/>
                <a:cs typeface="Times New Roman" panose="02020603050405020304" pitchFamily="18" charset="0"/>
              </a:rPr>
              <a:t>4. Improve Accessibility</a:t>
            </a:r>
          </a:p>
          <a:p>
            <a:pPr marL="0" indent="0" algn="l">
              <a:buNone/>
            </a:pPr>
            <a:r>
              <a:rPr lang="en-US" sz="2000" dirty="0">
                <a:latin typeface="Times New Roman" panose="02020603050405020304" pitchFamily="18" charset="0"/>
                <a:cs typeface="Times New Roman" panose="02020603050405020304" pitchFamily="18" charset="0"/>
              </a:rPr>
              <a:t>5. Guarantee Immutability</a:t>
            </a:r>
          </a:p>
          <a:p>
            <a:pPr marL="0" indent="0" algn="l">
              <a:buNone/>
            </a:pPr>
            <a:r>
              <a:rPr lang="en-US" sz="2000" dirty="0">
                <a:latin typeface="Times New Roman" panose="02020603050405020304" pitchFamily="18" charset="0"/>
                <a:cs typeface="Times New Roman" panose="02020603050405020304" pitchFamily="18" charset="0"/>
              </a:rPr>
              <a:t>6. Reduce Costs</a:t>
            </a:r>
          </a:p>
          <a:p>
            <a:pPr marL="0" indent="0" algn="l">
              <a:buNone/>
            </a:pPr>
            <a:r>
              <a:rPr lang="en-US" sz="2000" dirty="0">
                <a:latin typeface="Times New Roman" panose="02020603050405020304" pitchFamily="18" charset="0"/>
                <a:cs typeface="Times New Roman" panose="02020603050405020304" pitchFamily="18" charset="0"/>
              </a:rPr>
              <a:t>7. Enhance Trust</a:t>
            </a:r>
          </a:p>
          <a:p>
            <a:pPr marL="0" indent="0" algn="l">
              <a:buNone/>
            </a:pPr>
            <a:r>
              <a:rPr lang="en-US" sz="2000" dirty="0">
                <a:latin typeface="Times New Roman" panose="02020603050405020304" pitchFamily="18" charset="0"/>
                <a:cs typeface="Times New Roman" panose="02020603050405020304" pitchFamily="18" charset="0"/>
              </a:rPr>
              <a:t>8. Facilitate Real-Time Results</a:t>
            </a:r>
          </a:p>
          <a:p>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698811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D2A46E-1A23-DDC6-FED0-23EF97CCB81A}"/>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TRADITIONAL VOTING SYSTEM</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6BF3655-01E0-A4E7-5E66-5D305DF613C8}"/>
              </a:ext>
            </a:extLst>
          </p:cNvPr>
          <p:cNvSpPr>
            <a:spLocks noGrp="1"/>
          </p:cNvSpPr>
          <p:nvPr>
            <p:ph idx="1"/>
          </p:nvPr>
        </p:nvSpPr>
        <p:spPr/>
        <p:txBody>
          <a:bodyPr>
            <a:normAutofit/>
          </a:bodyPr>
          <a:lstStyle/>
          <a:p>
            <a:r>
              <a:rPr lang="en-US" sz="2400" dirty="0">
                <a:latin typeface="Times New Roman" panose="02020603050405020304" pitchFamily="18" charset="0"/>
                <a:cs typeface="Times New Roman" panose="02020603050405020304" pitchFamily="18" charset="0"/>
              </a:rPr>
              <a:t>Electronic Voting Machines (EVMs) have been used in India for several decades to ensure efficient and accurate voting during elections. Here are some key details about EVMs in India:</a:t>
            </a:r>
          </a:p>
          <a:p>
            <a:r>
              <a:rPr lang="en-US" sz="2400" b="1" dirty="0">
                <a:latin typeface="Times New Roman" panose="02020603050405020304" pitchFamily="18" charset="0"/>
                <a:cs typeface="Times New Roman" panose="02020603050405020304" pitchFamily="18" charset="0"/>
              </a:rPr>
              <a:t>Summary:</a:t>
            </a:r>
          </a:p>
          <a:p>
            <a:pPr marL="514350" indent="-514350">
              <a:buFont typeface="+mj-lt"/>
              <a:buAutoNum type="arabicPeriod"/>
            </a:pPr>
            <a:r>
              <a:rPr lang="en-US" sz="2400" dirty="0">
                <a:latin typeface="Times New Roman" panose="02020603050405020304" pitchFamily="18" charset="0"/>
                <a:cs typeface="Times New Roman" panose="02020603050405020304" pitchFamily="18" charset="0"/>
              </a:rPr>
              <a:t>Number of EVMs: Approximately 1.8 million for general elections.</a:t>
            </a:r>
          </a:p>
          <a:p>
            <a:pPr marL="514350" indent="-514350">
              <a:buFont typeface="+mj-lt"/>
              <a:buAutoNum type="arabicPeriod"/>
            </a:pPr>
            <a:r>
              <a:rPr lang="en-US" sz="2400" dirty="0">
                <a:latin typeface="Times New Roman" panose="02020603050405020304" pitchFamily="18" charset="0"/>
                <a:cs typeface="Times New Roman" panose="02020603050405020304" pitchFamily="18" charset="0"/>
              </a:rPr>
              <a:t>Cost per EVM: ₹17,000 to ₹20,000 ($200 to $250).</a:t>
            </a:r>
          </a:p>
          <a:p>
            <a:pPr marL="514350" indent="-514350">
              <a:buFont typeface="+mj-lt"/>
              <a:buAutoNum type="arabicPeriod"/>
            </a:pPr>
            <a:r>
              <a:rPr lang="en-US" sz="2400" dirty="0">
                <a:latin typeface="Times New Roman" panose="02020603050405020304" pitchFamily="18" charset="0"/>
                <a:cs typeface="Times New Roman" panose="02020603050405020304" pitchFamily="18" charset="0"/>
              </a:rPr>
              <a:t>Personnel: Each polling booth is managed by a team of polling officials, supported by technical staff and security personnel.</a:t>
            </a:r>
          </a:p>
          <a:p>
            <a:pPr marL="0" indent="0">
              <a:buNone/>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109291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809</TotalTime>
  <Words>1626</Words>
  <Application>Microsoft Office PowerPoint</Application>
  <PresentationFormat>Widescreen</PresentationFormat>
  <Paragraphs>192</Paragraphs>
  <Slides>18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Calibri</vt:lpstr>
      <vt:lpstr>Calibri Light</vt:lpstr>
      <vt:lpstr>Corbel</vt:lpstr>
      <vt:lpstr>Times New Roman</vt:lpstr>
      <vt:lpstr>Wingdings</vt:lpstr>
      <vt:lpstr>Office Theme</vt:lpstr>
      <vt:lpstr>PowerPoint Presentation</vt:lpstr>
      <vt:lpstr>INDEX</vt:lpstr>
      <vt:lpstr>INTRODUCTION</vt:lpstr>
      <vt:lpstr>PowerPoint Presentation</vt:lpstr>
      <vt:lpstr>PowerPoint Presentation</vt:lpstr>
      <vt:lpstr>PowerPoint Presentation</vt:lpstr>
      <vt:lpstr>PowerPoint Presentation</vt:lpstr>
      <vt:lpstr>OBJECTIVE</vt:lpstr>
      <vt:lpstr>TRADITIONAL VOTING SYSTEM</vt:lpstr>
      <vt:lpstr>REASON FOR TOPIC SELECTION</vt:lpstr>
      <vt:lpstr>HARDWARE USED</vt:lpstr>
      <vt:lpstr>PowerPoint Presentation</vt:lpstr>
      <vt:lpstr>PROJECT FLOW</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Atharva Birje</dc:creator>
  <cp:lastModifiedBy>Jyotiraditya Patil</cp:lastModifiedBy>
  <cp:revision>75</cp:revision>
  <dcterms:created xsi:type="dcterms:W3CDTF">2023-08-09T13:52:13Z</dcterms:created>
  <dcterms:modified xsi:type="dcterms:W3CDTF">2024-08-30T06:31:18Z</dcterms:modified>
</cp:coreProperties>
</file>