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92" r:id="rId6"/>
    <p:sldId id="293" r:id="rId7"/>
    <p:sldId id="296" r:id="rId8"/>
    <p:sldId id="295" r:id="rId9"/>
    <p:sldId id="269" r:id="rId10"/>
    <p:sldId id="262" r:id="rId11"/>
    <p:sldId id="263" r:id="rId12"/>
    <p:sldId id="282" r:id="rId13"/>
    <p:sldId id="281" r:id="rId14"/>
    <p:sldId id="279" r:id="rId15"/>
    <p:sldId id="280" r:id="rId16"/>
    <p:sldId id="264" r:id="rId17"/>
    <p:sldId id="278" r:id="rId18"/>
    <p:sldId id="261" r:id="rId19"/>
    <p:sldId id="266" r:id="rId20"/>
    <p:sldId id="277" r:id="rId21"/>
    <p:sldId id="28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C-44 </a:t>
            </a:r>
            <a:r>
              <a:rPr lang="en-IN" sz="1800" dirty="0" err="1">
                <a:latin typeface="Times New Roman"/>
                <a:ea typeface="Times New Roman"/>
                <a:cs typeface="Times New Roman"/>
                <a:sym typeface="Times New Roman"/>
              </a:rPr>
              <a:t>Jyotiraditya</a:t>
            </a:r>
            <a:r>
              <a:rPr lang="en-IN" sz="1800" dirty="0">
                <a:latin typeface="Times New Roman"/>
                <a:ea typeface="Times New Roman"/>
                <a:cs typeface="Times New Roman"/>
                <a:sym typeface="Times New Roman"/>
              </a:rPr>
              <a:t> Patil</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C-63 </a:t>
            </a:r>
            <a:r>
              <a:rPr lang="en-IN" sz="1800" dirty="0" err="1">
                <a:latin typeface="Times New Roman"/>
                <a:ea typeface="Times New Roman"/>
                <a:cs typeface="Times New Roman"/>
                <a:sym typeface="Times New Roman"/>
              </a:rPr>
              <a:t>Ameya</a:t>
            </a:r>
            <a:r>
              <a:rPr lang="en-IN" sz="1800" dirty="0">
                <a:latin typeface="Times New Roman"/>
                <a:ea typeface="Times New Roman"/>
                <a:cs typeface="Times New Roman"/>
                <a:sym typeface="Times New Roman"/>
              </a:rPr>
              <a:t>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The scope of the project encompasses the development of a robust mobile application, seamlessly integrated with blockchain technology to ensure secure and transparent voting. Additionally, the project includes the integration of a secondary database to support data management and backup, ensuring reliability. Focus will also be placed on implementing advanced security measures and optimizing performance to safeguard the system against potential threats. 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41BEF-9EBE-9A31-2929-604D7E8CC1BB}"/>
              </a:ext>
            </a:extLst>
          </p:cNvPr>
          <p:cNvPicPr>
            <a:picLocks noChangeAspect="1"/>
          </p:cNvPicPr>
          <p:nvPr/>
        </p:nvPicPr>
        <p:blipFill>
          <a:blip r:embed="rId3"/>
          <a:stretch>
            <a:fillRect/>
          </a:stretch>
        </p:blipFill>
        <p:spPr>
          <a:xfrm>
            <a:off x="3600322" y="980637"/>
            <a:ext cx="5231161" cy="5877363"/>
          </a:xfrm>
          <a:prstGeom prst="rect">
            <a:avLst/>
          </a:prstGeom>
        </p:spPr>
      </p:pic>
      <p:sp>
        <p:nvSpPr>
          <p:cNvPr id="10" name="TextBox 9">
            <a:extLst>
              <a:ext uri="{FF2B5EF4-FFF2-40B4-BE49-F238E27FC236}">
                <a16:creationId xmlns:a16="http://schemas.microsoft.com/office/drawing/2014/main" id="{D7EA1EE6-C193-8602-EF31-9C286F8A38CE}"/>
              </a:ext>
            </a:extLst>
          </p:cNvPr>
          <p:cNvSpPr txBox="1"/>
          <p:nvPr/>
        </p:nvSpPr>
        <p:spPr>
          <a:xfrm>
            <a:off x="941145" y="1453027"/>
            <a:ext cx="245053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Flow Chart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F5AC7B3-DC47-9F3A-EC1B-1A8D8712A6BF}"/>
              </a:ext>
            </a:extLst>
          </p:cNvPr>
          <p:cNvSpPr/>
          <p:nvPr/>
        </p:nvSpPr>
        <p:spPr>
          <a:xfrm>
            <a:off x="3651504" y="3261360"/>
            <a:ext cx="731520" cy="438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14D691-F620-6262-F3D0-ADC22CF29ADC}"/>
              </a:ext>
            </a:extLst>
          </p:cNvPr>
          <p:cNvSpPr txBox="1"/>
          <p:nvPr/>
        </p:nvSpPr>
        <p:spPr>
          <a:xfrm>
            <a:off x="3645408" y="3267456"/>
            <a:ext cx="743712" cy="369332"/>
          </a:xfrm>
          <a:prstGeom prst="rect">
            <a:avLst/>
          </a:prstGeom>
          <a:noFill/>
        </p:spPr>
        <p:txBody>
          <a:bodyPr wrap="square" rtlCol="0">
            <a:spAutoFit/>
          </a:bodyPr>
          <a:lstStyle/>
          <a:p>
            <a:pPr algn="ctr"/>
            <a:r>
              <a:rPr lang="en-US" sz="900" dirty="0"/>
              <a:t>User database </a:t>
            </a:r>
            <a:endParaRPr lang="en-IN"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102904-EF91-0F91-05EF-99BED7C2A3B4}"/>
              </a:ext>
            </a:extLst>
          </p:cNvPr>
          <p:cNvPicPr>
            <a:picLocks noChangeAspect="1"/>
          </p:cNvPicPr>
          <p:nvPr/>
        </p:nvPicPr>
        <p:blipFill>
          <a:blip r:embed="rId2"/>
          <a:stretch>
            <a:fillRect/>
          </a:stretch>
        </p:blipFill>
        <p:spPr>
          <a:xfrm>
            <a:off x="3726427" y="284731"/>
            <a:ext cx="4522228" cy="6299752"/>
          </a:xfrm>
          <a:prstGeom prst="rect">
            <a:avLst/>
          </a:prstGeom>
        </p:spPr>
      </p:pic>
    </p:spTree>
    <p:extLst>
      <p:ext uri="{BB962C8B-B14F-4D97-AF65-F5344CB8AC3E}">
        <p14:creationId xmlns:p14="http://schemas.microsoft.com/office/powerpoint/2010/main" val="25324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85F78-9ACE-40AC-43D6-469405FC7010}"/>
              </a:ext>
            </a:extLst>
          </p:cNvPr>
          <p:cNvPicPr>
            <a:picLocks noChangeAspect="1"/>
          </p:cNvPicPr>
          <p:nvPr/>
        </p:nvPicPr>
        <p:blipFill>
          <a:blip r:embed="rId2"/>
          <a:stretch>
            <a:fillRect/>
          </a:stretch>
        </p:blipFill>
        <p:spPr>
          <a:xfrm>
            <a:off x="99228" y="2064772"/>
            <a:ext cx="11993544" cy="4508091"/>
          </a:xfrm>
          <a:prstGeom prst="rect">
            <a:avLst/>
          </a:prstGeom>
        </p:spPr>
      </p:pic>
      <p:sp>
        <p:nvSpPr>
          <p:cNvPr id="3" name="TextBox 2">
            <a:extLst>
              <a:ext uri="{FF2B5EF4-FFF2-40B4-BE49-F238E27FC236}">
                <a16:creationId xmlns:a16="http://schemas.microsoft.com/office/drawing/2014/main" id="{AECAA7CF-F7BE-039E-8C8F-FC2FAD740F9E}"/>
              </a:ext>
            </a:extLst>
          </p:cNvPr>
          <p:cNvSpPr txBox="1"/>
          <p:nvPr/>
        </p:nvSpPr>
        <p:spPr>
          <a:xfrm>
            <a:off x="845575" y="131537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6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60843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CCFE3B-91AA-796F-358F-5706455BA4E3}"/>
              </a:ext>
            </a:extLst>
          </p:cNvPr>
          <p:cNvPicPr>
            <a:picLocks noChangeAspect="1"/>
          </p:cNvPicPr>
          <p:nvPr/>
        </p:nvPicPr>
        <p:blipFill>
          <a:blip r:embed="rId2"/>
          <a:stretch>
            <a:fillRect/>
          </a:stretch>
        </p:blipFill>
        <p:spPr>
          <a:xfrm>
            <a:off x="1744921" y="1086872"/>
            <a:ext cx="8702158" cy="4935435"/>
          </a:xfrm>
          <a:prstGeom prst="rect">
            <a:avLst/>
          </a:prstGeom>
        </p:spPr>
      </p:pic>
    </p:spTree>
    <p:extLst>
      <p:ext uri="{BB962C8B-B14F-4D97-AF65-F5344CB8AC3E}">
        <p14:creationId xmlns:p14="http://schemas.microsoft.com/office/powerpoint/2010/main" val="12699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BEEB8-2826-9A71-2F37-7E86113F049B}"/>
              </a:ext>
            </a:extLst>
          </p:cNvPr>
          <p:cNvPicPr>
            <a:picLocks noChangeAspect="1"/>
          </p:cNvPicPr>
          <p:nvPr/>
        </p:nvPicPr>
        <p:blipFill>
          <a:blip r:embed="rId2"/>
          <a:stretch>
            <a:fillRect/>
          </a:stretch>
        </p:blipFill>
        <p:spPr>
          <a:xfrm>
            <a:off x="1566862" y="664292"/>
            <a:ext cx="9058275" cy="6115050"/>
          </a:xfrm>
          <a:prstGeom prst="rect">
            <a:avLst/>
          </a:prstGeom>
        </p:spPr>
      </p:pic>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3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Users register and log in using multi factor authentication, secured by biometric and two-factor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After successful login, they cast votes via a secure interface, with each vote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Non-sensitive data / metadata is stored in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903514" y="5014644"/>
            <a:ext cx="443204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90931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1.Blockchain Network:</a:t>
            </a:r>
          </a:p>
          <a:p>
            <a:r>
              <a:rPr lang="en-IN" sz="1800" dirty="0">
                <a:latin typeface="Times New Roman" panose="02020603050405020304" pitchFamily="18" charset="0"/>
                <a:cs typeface="Times New Roman" panose="02020603050405020304" pitchFamily="18" charset="0"/>
              </a:rPr>
              <a:t>   - Ethereum</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Smart Contract (Development):</a:t>
            </a:r>
          </a:p>
          <a:p>
            <a:r>
              <a:rPr lang="en-IN" sz="1800" dirty="0">
                <a:latin typeface="Times New Roman" panose="02020603050405020304" pitchFamily="18" charset="0"/>
                <a:cs typeface="Times New Roman" panose="02020603050405020304" pitchFamily="18" charset="0"/>
              </a:rPr>
              <a:t>   - Solidity</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Mobile App Development Frameworks:</a:t>
            </a:r>
          </a:p>
          <a:p>
            <a:r>
              <a:rPr lang="en-IN" sz="1800" dirty="0">
                <a:latin typeface="Times New Roman" panose="02020603050405020304" pitchFamily="18" charset="0"/>
                <a:cs typeface="Times New Roman" panose="02020603050405020304" pitchFamily="18" charset="0"/>
              </a:rPr>
              <a:t>   - Android</a:t>
            </a:r>
          </a:p>
          <a:p>
            <a:r>
              <a:rPr lang="en-IN" sz="1800" dirty="0">
                <a:latin typeface="Times New Roman" panose="02020603050405020304" pitchFamily="18" charset="0"/>
                <a:cs typeface="Times New Roman" panose="02020603050405020304" pitchFamily="18" charset="0"/>
              </a:rPr>
              <a:t>   - Flutter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Database:</a:t>
            </a:r>
          </a:p>
          <a:p>
            <a:r>
              <a:rPr lang="en-IN" sz="1800" dirty="0">
                <a:latin typeface="Times New Roman" panose="02020603050405020304" pitchFamily="18" charset="0"/>
                <a:cs typeface="Times New Roman" panose="02020603050405020304" pitchFamily="18" charset="0"/>
              </a:rPr>
              <a:t>   - Firebase</a:t>
            </a:r>
          </a:p>
          <a:p>
            <a:r>
              <a:rPr lang="en-IN" sz="1800" dirty="0">
                <a:latin typeface="Times New Roman" panose="02020603050405020304" pitchFamily="18" charset="0"/>
                <a:cs typeface="Times New Roman" panose="02020603050405020304" pitchFamily="18" charset="0"/>
              </a:rPr>
              <a:t>   - MongoDB</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5. Development and Testing Tools:</a:t>
            </a:r>
          </a:p>
          <a:p>
            <a:r>
              <a:rPr lang="en-IN" sz="1800" dirty="0">
                <a:latin typeface="Times New Roman" panose="02020603050405020304" pitchFamily="18" charset="0"/>
                <a:cs typeface="Times New Roman" panose="02020603050405020304" pitchFamily="18" charset="0"/>
              </a:rPr>
              <a:t>   - Truffle</a:t>
            </a:r>
          </a:p>
          <a:p>
            <a:r>
              <a:rPr lang="en-IN" sz="1800" dirty="0">
                <a:latin typeface="Times New Roman" panose="02020603050405020304" pitchFamily="18" charset="0"/>
                <a:cs typeface="Times New Roman" panose="02020603050405020304" pitchFamily="18" charset="0"/>
              </a:rPr>
              <a:t>   - Ganache</a:t>
            </a:r>
          </a:p>
          <a:p>
            <a:r>
              <a:rPr lang="en-IN" sz="1800" dirty="0">
                <a:latin typeface="Times New Roman" panose="02020603050405020304" pitchFamily="18" charset="0"/>
                <a:cs typeface="Times New Roman" panose="02020603050405020304" pitchFamily="18" charset="0"/>
              </a:rPr>
              <a:t>   - Android Studio</a:t>
            </a:r>
          </a:p>
          <a:p>
            <a:r>
              <a:rPr lang="en-IN" sz="1800" dirty="0">
                <a:latin typeface="Times New Roman" panose="02020603050405020304" pitchFamily="18" charset="0"/>
                <a:cs typeface="Times New Roman" panose="02020603050405020304" pitchFamily="18" charset="0"/>
              </a:rPr>
              <a:t>   - Remix IDE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6. API Integration:</a:t>
            </a:r>
          </a:p>
          <a:p>
            <a:r>
              <a:rPr lang="en-IN" sz="1800" dirty="0">
                <a:latin typeface="Times New Roman" panose="02020603050405020304" pitchFamily="18" charset="0"/>
                <a:cs typeface="Times New Roman" panose="02020603050405020304" pitchFamily="18" charset="0"/>
              </a:rPr>
              <a:t>   - Web3.js</a:t>
            </a:r>
          </a:p>
          <a:p>
            <a:r>
              <a:rPr lang="en-IN" sz="1800" dirty="0">
                <a:latin typeface="Times New Roman" panose="02020603050405020304" pitchFamily="18" charset="0"/>
                <a:cs typeface="Times New Roman" panose="02020603050405020304" pitchFamily="18" charset="0"/>
              </a:rPr>
              <a:t>   - Ethers.js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Akhil Shah,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Nishita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Sodhia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Shruti Saha,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Song, Sung-Jun Moon, Ju-Wook Jang (2021). "A Scalable Implementation of Anonymous Voting over Ethereum Blockchain," IEEE Access, 9, 37930-37942.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Khan,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Aansa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David Khoury, Elie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Kfoury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 Kassem, Hamza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issues like fraud and lack of trust, which blockchain's decentralized ledger can mitigate. The project builds on previous work to create a verifiable and secure voting system, advancing digital democracy.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2834604631"/>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a:t>
                      </a:r>
                      <a:r>
                        <a:rPr lang="en-US" sz="1800">
                          <a:latin typeface="Times New Roman" panose="02020603050405020304" pitchFamily="18" charset="0"/>
                          <a:cs typeface="Times New Roman" panose="02020603050405020304" pitchFamily="18" charset="0"/>
                        </a:rPr>
                        <a:t>issues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B91795-C4E8-E515-073F-1425854BB24A}"/>
              </a:ext>
            </a:extLst>
          </p:cNvPr>
          <p:cNvGraphicFramePr>
            <a:graphicFrameLocks noGrp="1"/>
          </p:cNvGraphicFramePr>
          <p:nvPr>
            <p:extLst>
              <p:ext uri="{D42A27DB-BD31-4B8C-83A1-F6EECF244321}">
                <p14:modId xmlns:p14="http://schemas.microsoft.com/office/powerpoint/2010/main" val="1812315915"/>
              </p:ext>
            </p:extLst>
          </p:nvPr>
        </p:nvGraphicFramePr>
        <p:xfrm>
          <a:off x="204486" y="307578"/>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667951635"/>
                    </a:ext>
                  </a:extLst>
                </a:gridCol>
                <a:gridCol w="1669167">
                  <a:extLst>
                    <a:ext uri="{9D8B030D-6E8A-4147-A177-3AD203B41FA5}">
                      <a16:colId xmlns:a16="http://schemas.microsoft.com/office/drawing/2014/main" val="3891512014"/>
                    </a:ext>
                  </a:extLst>
                </a:gridCol>
                <a:gridCol w="1912061">
                  <a:extLst>
                    <a:ext uri="{9D8B030D-6E8A-4147-A177-3AD203B41FA5}">
                      <a16:colId xmlns:a16="http://schemas.microsoft.com/office/drawing/2014/main" val="1061579511"/>
                    </a:ext>
                  </a:extLst>
                </a:gridCol>
                <a:gridCol w="3656284">
                  <a:extLst>
                    <a:ext uri="{9D8B030D-6E8A-4147-A177-3AD203B41FA5}">
                      <a16:colId xmlns:a16="http://schemas.microsoft.com/office/drawing/2014/main" val="3051245359"/>
                    </a:ext>
                  </a:extLst>
                </a:gridCol>
                <a:gridCol w="3985993">
                  <a:extLst>
                    <a:ext uri="{9D8B030D-6E8A-4147-A177-3AD203B41FA5}">
                      <a16:colId xmlns:a16="http://schemas.microsoft.com/office/drawing/2014/main" val="883041912"/>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72401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Implementation of Decentralized</a:t>
                      </a:r>
                    </a:p>
                    <a:p>
                      <a:pPr algn="just"/>
                      <a:r>
                        <a:rPr lang="en-US" sz="1800" dirty="0">
                          <a:latin typeface="Times New Roman" panose="02020603050405020304" pitchFamily="18" charset="0"/>
                          <a:cs typeface="Times New Roman" panose="02020603050405020304" pitchFamily="18" charset="0"/>
                        </a:rPr>
                        <a:t>Blockchain</a:t>
                      </a:r>
                    </a:p>
                    <a:p>
                      <a:pPr algn="just"/>
                      <a:r>
                        <a:rPr lang="en-US" sz="1800" dirty="0">
                          <a:latin typeface="Times New Roman" panose="02020603050405020304" pitchFamily="18" charset="0"/>
                          <a:cs typeface="Times New Roman" panose="02020603050405020304" pitchFamily="18" charset="0"/>
                        </a:rPr>
                        <a:t>E-voting</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just"/>
                      <a:r>
                        <a:rPr lang="en-IN" sz="180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Decentralized Security: Blockchain ensures a tamper-proof and transparent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Smart Contracts: Automates and secures the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Voter Trust: Real-time vote verification enhances transparency.</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User Interface: </a:t>
                      </a:r>
                      <a:r>
                        <a:rPr lang="en-IN" sz="1800" b="0" dirty="0" err="1">
                          <a:latin typeface="Times New Roman" panose="02020603050405020304" pitchFamily="18" charset="0"/>
                          <a:cs typeface="Times New Roman" panose="02020603050405020304" pitchFamily="18" charset="0"/>
                        </a:rPr>
                        <a:t>Metamask</a:t>
                      </a:r>
                      <a:r>
                        <a:rPr lang="en-IN" sz="1800" b="0" dirty="0">
                          <a:latin typeface="Times New Roman" panose="02020603050405020304" pitchFamily="18" charset="0"/>
                          <a:cs typeface="Times New Roman" panose="02020603050405020304" pitchFamily="18" charset="0"/>
                        </a:rPr>
                        <a:t> provides easy voter interaction with the system.</a:t>
                      </a:r>
                      <a:endParaRPr lang="en-US"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These are the limitations of this paper, and we are addressing them in our project: scalability issues, reliance on internet connectivity, complex setup, and the need for Ether. We are optimizing the system, adding offline options, simplifying the setup, and exploring alternatives to cryptocurrency.</a:t>
                      </a:r>
                      <a:endParaRPr lang="en-IN" sz="1800"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4994414"/>
                  </a:ext>
                </a:extLst>
              </a:tr>
            </a:tbl>
          </a:graphicData>
        </a:graphic>
      </p:graphicFrame>
    </p:spTree>
    <p:extLst>
      <p:ext uri="{BB962C8B-B14F-4D97-AF65-F5344CB8AC3E}">
        <p14:creationId xmlns:p14="http://schemas.microsoft.com/office/powerpoint/2010/main" val="269243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3163930725"/>
              </p:ext>
            </p:extLst>
          </p:nvPr>
        </p:nvGraphicFramePr>
        <p:xfrm>
          <a:off x="201560" y="313402"/>
          <a:ext cx="11788879" cy="5867479"/>
        </p:xfrm>
        <a:graphic>
          <a:graphicData uri="http://schemas.openxmlformats.org/drawingml/2006/table">
            <a:tbl>
              <a:tblPr firstRow="1" bandRow="1">
                <a:tableStyleId>{0505E3EF-67EA-436B-97B2-0124C06EBD24}</a:tableStyleId>
              </a:tblPr>
              <a:tblGrid>
                <a:gridCol w="550794">
                  <a:extLst>
                    <a:ext uri="{9D8B030D-6E8A-4147-A177-3AD203B41FA5}">
                      <a16:colId xmlns:a16="http://schemas.microsoft.com/office/drawing/2014/main" val="2686634918"/>
                    </a:ext>
                  </a:extLst>
                </a:gridCol>
                <a:gridCol w="1630779">
                  <a:extLst>
                    <a:ext uri="{9D8B030D-6E8A-4147-A177-3AD203B41FA5}">
                      <a16:colId xmlns:a16="http://schemas.microsoft.com/office/drawing/2014/main" val="2749593851"/>
                    </a:ext>
                  </a:extLst>
                </a:gridCol>
                <a:gridCol w="1795576">
                  <a:extLst>
                    <a:ext uri="{9D8B030D-6E8A-4147-A177-3AD203B41FA5}">
                      <a16:colId xmlns:a16="http://schemas.microsoft.com/office/drawing/2014/main" val="2639714881"/>
                    </a:ext>
                  </a:extLst>
                </a:gridCol>
                <a:gridCol w="3751186">
                  <a:extLst>
                    <a:ext uri="{9D8B030D-6E8A-4147-A177-3AD203B41FA5}">
                      <a16:colId xmlns:a16="http://schemas.microsoft.com/office/drawing/2014/main" val="569575727"/>
                    </a:ext>
                  </a:extLst>
                </a:gridCol>
                <a:gridCol w="4060544">
                  <a:extLst>
                    <a:ext uri="{9D8B030D-6E8A-4147-A177-3AD203B41FA5}">
                      <a16:colId xmlns:a16="http://schemas.microsoft.com/office/drawing/2014/main" val="2578649369"/>
                    </a:ext>
                  </a:extLst>
                </a:gridCol>
              </a:tblGrid>
              <a:tr h="1295479">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494235120"/>
                  </a:ext>
                </a:extLst>
              </a:tr>
              <a:tr h="4572000">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Ali Kassem,</a:t>
                      </a:r>
                    </a:p>
                    <a:p>
                      <a:pPr algn="just"/>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contracts ensure transparency and enforce voting rules, allowing one vote per registered mobile number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authentication is achieved without a third-party server, enhancing privacy and security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The system may face challenges with scalability when deployed on a national level. </a:t>
                      </a:r>
                    </a:p>
                    <a:p>
                      <a:r>
                        <a:rPr lang="en-US" sz="1800" dirty="0">
                          <a:latin typeface="Times New Roman" panose="02020603050405020304" pitchFamily="18" charset="0"/>
                          <a:cs typeface="Times New Roman" panose="02020603050405020304" pitchFamily="18" charset="0"/>
                        </a:rPr>
                        <a:t>Additionally, the requirement for users to have Ether for transactions may be a barrier. </a:t>
                      </a:r>
                    </a:p>
                    <a:p>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216511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1388</Words>
  <Application>Microsoft Office PowerPoint</Application>
  <PresentationFormat>Widescreen</PresentationFormat>
  <Paragraphs>174</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Harsh Minde.</cp:lastModifiedBy>
  <cp:revision>11</cp:revision>
  <dcterms:created xsi:type="dcterms:W3CDTF">2022-08-03T09:08:17Z</dcterms:created>
  <dcterms:modified xsi:type="dcterms:W3CDTF">2024-10-17T20:02:37Z</dcterms:modified>
</cp:coreProperties>
</file>