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7"/>
  </p:notesMasterIdLst>
  <p:sldIdLst>
    <p:sldId id="256" r:id="rId2"/>
    <p:sldId id="257" r:id="rId3"/>
    <p:sldId id="258" r:id="rId4"/>
    <p:sldId id="259" r:id="rId5"/>
    <p:sldId id="309" r:id="rId6"/>
    <p:sldId id="292" r:id="rId7"/>
    <p:sldId id="303" r:id="rId8"/>
    <p:sldId id="299" r:id="rId9"/>
    <p:sldId id="293" r:id="rId10"/>
    <p:sldId id="304" r:id="rId11"/>
    <p:sldId id="301" r:id="rId12"/>
    <p:sldId id="269" r:id="rId13"/>
    <p:sldId id="262" r:id="rId14"/>
    <p:sldId id="319" r:id="rId15"/>
    <p:sldId id="311" r:id="rId16"/>
    <p:sldId id="282" r:id="rId17"/>
    <p:sldId id="281" r:id="rId18"/>
    <p:sldId id="279" r:id="rId19"/>
    <p:sldId id="308" r:id="rId20"/>
    <p:sldId id="280" r:id="rId21"/>
    <p:sldId id="264" r:id="rId22"/>
    <p:sldId id="312" r:id="rId23"/>
    <p:sldId id="278" r:id="rId24"/>
    <p:sldId id="261" r:id="rId25"/>
    <p:sldId id="313" r:id="rId26"/>
    <p:sldId id="314" r:id="rId27"/>
    <p:sldId id="315" r:id="rId28"/>
    <p:sldId id="318" r:id="rId29"/>
    <p:sldId id="316" r:id="rId30"/>
    <p:sldId id="317" r:id="rId31"/>
    <p:sldId id="266" r:id="rId32"/>
    <p:sldId id="310" r:id="rId33"/>
    <p:sldId id="277" r:id="rId34"/>
    <p:sldId id="307" r:id="rId35"/>
    <p:sldId id="285"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icJ2cOIth3Dng1hrIw/HRuNcQy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473A"/>
    <a:srgbClr val="B878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48" autoAdjust="0"/>
  </p:normalViewPr>
  <p:slideViewPr>
    <p:cSldViewPr snapToGrid="0">
      <p:cViewPr varScale="1">
        <p:scale>
          <a:sx n="78" d="100"/>
          <a:sy n="78" d="100"/>
        </p:scale>
        <p:origin x="85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082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36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a:extLst>
            <a:ext uri="{FF2B5EF4-FFF2-40B4-BE49-F238E27FC236}">
              <a16:creationId xmlns:a16="http://schemas.microsoft.com/office/drawing/2014/main" id="{56D8FAE7-DF0B-FA9D-2F67-63E91609FE4D}"/>
            </a:ext>
          </a:extLst>
        </p:cNvPr>
        <p:cNvGrpSpPr/>
        <p:nvPr/>
      </p:nvGrpSpPr>
      <p:grpSpPr>
        <a:xfrm>
          <a:off x="0" y="0"/>
          <a:ext cx="0" cy="0"/>
          <a:chOff x="0" y="0"/>
          <a:chExt cx="0" cy="0"/>
        </a:xfrm>
      </p:grpSpPr>
      <p:sp>
        <p:nvSpPr>
          <p:cNvPr id="125" name="Google Shape;125;p8:notes">
            <a:extLst>
              <a:ext uri="{FF2B5EF4-FFF2-40B4-BE49-F238E27FC236}">
                <a16:creationId xmlns:a16="http://schemas.microsoft.com/office/drawing/2014/main" id="{80A318ED-90E2-86B8-DD0E-9279A4AD8D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a:extLst>
              <a:ext uri="{FF2B5EF4-FFF2-40B4-BE49-F238E27FC236}">
                <a16:creationId xmlns:a16="http://schemas.microsoft.com/office/drawing/2014/main" id="{C92EA5E2-1E7F-EAB9-8DC5-C67D3613B0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537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file:///D:\Project\Init%20Sna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 Id="rId5" Type="http://schemas.openxmlformats.org/officeDocument/2006/relationships/image" Target="../media/image20.jpeg"/><Relationship Id="rId4" Type="http://schemas.openxmlformats.org/officeDocument/2006/relationships/image" Target="../media/image19.jpeg"/></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6.xml"/><Relationship Id="rId5" Type="http://schemas.openxmlformats.org/officeDocument/2006/relationships/image" Target="../media/image24.jpeg"/><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6.xml"/><Relationship Id="rId5" Type="http://schemas.openxmlformats.org/officeDocument/2006/relationships/image" Target="../media/image28.jpeg"/><Relationship Id="rId4" Type="http://schemas.openxmlformats.org/officeDocument/2006/relationships/image" Target="../media/image27.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775410"/>
            <a:ext cx="9144000" cy="97282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6000"/>
              <a:buFont typeface="Times New Roman"/>
              <a:buNone/>
            </a:pPr>
            <a:r>
              <a:rPr lang="en-US" dirty="0">
                <a:latin typeface="Times New Roman"/>
                <a:ea typeface="Times New Roman"/>
                <a:cs typeface="Times New Roman"/>
                <a:sym typeface="Times New Roman"/>
              </a:rPr>
              <a:t>“Online Voting System Using Blockchain”</a:t>
            </a:r>
            <a:endParaRPr dirty="0"/>
          </a:p>
        </p:txBody>
      </p:sp>
      <p:sp>
        <p:nvSpPr>
          <p:cNvPr id="85" name="Google Shape;85;p1"/>
          <p:cNvSpPr txBox="1">
            <a:spLocks noGrp="1"/>
          </p:cNvSpPr>
          <p:nvPr>
            <p:ph type="subTitle" idx="1"/>
          </p:nvPr>
        </p:nvSpPr>
        <p:spPr>
          <a:xfrm>
            <a:off x="343048" y="2677251"/>
            <a:ext cx="11514655" cy="389711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BE/SEM-VIII</a:t>
            </a:r>
          </a:p>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C-23 Atharva Birje</a:t>
            </a:r>
          </a:p>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C-28 Harsh </a:t>
            </a:r>
            <a:r>
              <a:rPr lang="en-IN" sz="1800" dirty="0" err="1">
                <a:latin typeface="Times New Roman"/>
                <a:ea typeface="Times New Roman"/>
                <a:cs typeface="Times New Roman"/>
                <a:sym typeface="Times New Roman"/>
              </a:rPr>
              <a:t>Minde</a:t>
            </a:r>
            <a:endParaRPr lang="en-IN" sz="18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C-61 Ameya Mane</a:t>
            </a:r>
          </a:p>
          <a:p>
            <a:pPr marL="0" lvl="0" indent="0" algn="ctr" rtl="0">
              <a:lnSpc>
                <a:spcPct val="90000"/>
              </a:lnSpc>
              <a:spcBef>
                <a:spcPts val="1000"/>
              </a:spcBef>
              <a:spcAft>
                <a:spcPts val="0"/>
              </a:spcAft>
              <a:buClr>
                <a:schemeClr val="dk1"/>
              </a:buClr>
              <a:buSzPct val="100000"/>
              <a:buNone/>
            </a:pPr>
            <a:endParaRPr lang="en-US" sz="18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US" sz="1800" dirty="0">
                <a:latin typeface="Times New Roman"/>
                <a:ea typeface="Times New Roman"/>
                <a:cs typeface="Times New Roman"/>
                <a:sym typeface="Times New Roman"/>
              </a:rPr>
              <a:t>Under the guidance of</a:t>
            </a:r>
            <a:endParaRPr sz="1800" dirty="0"/>
          </a:p>
          <a:p>
            <a:pPr>
              <a:lnSpc>
                <a:spcPct val="150000"/>
              </a:lnSpc>
            </a:pPr>
            <a:r>
              <a:rPr lang="en-US" sz="1800" dirty="0">
                <a:latin typeface="Times New Roman" panose="02020603050405020304" pitchFamily="18" charset="0"/>
                <a:cs typeface="Times New Roman" panose="02020603050405020304" pitchFamily="18" charset="0"/>
              </a:rPr>
              <a:t>Prof. Dnyaneshwar </a:t>
            </a:r>
            <a:r>
              <a:rPr lang="en-US" sz="1800" dirty="0" err="1">
                <a:latin typeface="Times New Roman" panose="02020603050405020304" pitchFamily="18" charset="0"/>
                <a:cs typeface="Times New Roman" panose="02020603050405020304" pitchFamily="18" charset="0"/>
              </a:rPr>
              <a:t>Thombare</a:t>
            </a:r>
            <a:endParaRPr sz="18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US" sz="1800" dirty="0">
                <a:latin typeface="Times New Roman"/>
                <a:ea typeface="Times New Roman"/>
                <a:cs typeface="Times New Roman"/>
                <a:sym typeface="Times New Roman"/>
              </a:rPr>
              <a:t>Academic Year</a:t>
            </a:r>
            <a:endParaRPr sz="1800" dirty="0"/>
          </a:p>
          <a:p>
            <a:pPr marL="0" lvl="0" indent="0" algn="ctr" rtl="0">
              <a:lnSpc>
                <a:spcPct val="90000"/>
              </a:lnSpc>
              <a:spcBef>
                <a:spcPts val="1000"/>
              </a:spcBef>
              <a:spcAft>
                <a:spcPts val="0"/>
              </a:spcAft>
              <a:buClr>
                <a:schemeClr val="dk1"/>
              </a:buClr>
              <a:buSzPct val="100000"/>
              <a:buNone/>
            </a:pPr>
            <a:r>
              <a:rPr lang="en-US" sz="1800" dirty="0">
                <a:latin typeface="Times New Roman"/>
                <a:ea typeface="Times New Roman"/>
                <a:cs typeface="Times New Roman"/>
                <a:sym typeface="Times New Roman"/>
              </a:rPr>
              <a:t>2024-25</a:t>
            </a:r>
            <a:endParaRPr sz="1800" dirty="0"/>
          </a:p>
        </p:txBody>
      </p:sp>
      <p:pic>
        <p:nvPicPr>
          <p:cNvPr id="86" name="Google Shape;86;p1"/>
          <p:cNvPicPr preferRelativeResize="0"/>
          <p:nvPr/>
        </p:nvPicPr>
        <p:blipFill rotWithShape="1">
          <a:blip r:embed="rId3">
            <a:alphaModFix/>
          </a:blip>
          <a:srcRect/>
          <a:stretch/>
        </p:blipFill>
        <p:spPr>
          <a:xfrm>
            <a:off x="343048" y="283633"/>
            <a:ext cx="1811246" cy="759555"/>
          </a:xfrm>
          <a:prstGeom prst="rect">
            <a:avLst/>
          </a:prstGeom>
          <a:noFill/>
          <a:ln>
            <a:noFill/>
          </a:ln>
        </p:spPr>
      </p:pic>
      <p:sp>
        <p:nvSpPr>
          <p:cNvPr id="87" name="Google Shape;87;p1"/>
          <p:cNvSpPr txBox="1"/>
          <p:nvPr/>
        </p:nvSpPr>
        <p:spPr>
          <a:xfrm>
            <a:off x="1019578" y="283633"/>
            <a:ext cx="9144000" cy="972825"/>
          </a:xfrm>
          <a:prstGeom prst="rect">
            <a:avLst/>
          </a:prstGeom>
          <a:noFill/>
          <a:ln>
            <a:noFill/>
          </a:ln>
        </p:spPr>
        <p:txBody>
          <a:bodyPr spcFirstLastPara="1" wrap="square" lIns="91425" tIns="45700" rIns="91425" bIns="45700" anchor="b" anchorCtr="0">
            <a:normAutofit fontScale="92500" lnSpcReduction="10000"/>
          </a:bodyPr>
          <a:lstStyle/>
          <a:p>
            <a:pPr marL="0" marR="0" lvl="0" indent="0" algn="ctr" rtl="0">
              <a:lnSpc>
                <a:spcPct val="150000"/>
              </a:lnSpc>
              <a:spcBef>
                <a:spcPts val="0"/>
              </a:spcBef>
              <a:spcAft>
                <a:spcPts val="0"/>
              </a:spcAft>
              <a:buClr>
                <a:schemeClr val="dk1"/>
              </a:buClr>
              <a:buSzPct val="100000"/>
              <a:buFont typeface="Times New Roman"/>
              <a:buNone/>
            </a:pPr>
            <a:r>
              <a:rPr lang="en-US" sz="2200" b="1" i="0" u="none" strike="noStrike" cap="none">
                <a:solidFill>
                  <a:schemeClr val="dk1"/>
                </a:solidFill>
                <a:latin typeface="Times New Roman"/>
                <a:ea typeface="Times New Roman"/>
                <a:cs typeface="Times New Roman"/>
                <a:sym typeface="Times New Roman"/>
              </a:rPr>
              <a:t>TERNA ENGINEERING COLLEGE</a:t>
            </a:r>
            <a:endParaRPr/>
          </a:p>
          <a:p>
            <a:pPr marL="0" marR="0" lvl="0" indent="0" algn="ctr" rtl="0">
              <a:lnSpc>
                <a:spcPct val="150000"/>
              </a:lnSpc>
              <a:spcBef>
                <a:spcPts val="0"/>
              </a:spcBef>
              <a:spcAft>
                <a:spcPts val="0"/>
              </a:spcAft>
              <a:buClr>
                <a:schemeClr val="dk1"/>
              </a:buClr>
              <a:buSzPct val="100000"/>
              <a:buFont typeface="Times New Roman"/>
              <a:buNone/>
            </a:pPr>
            <a:r>
              <a:rPr lang="en-US" sz="1900" b="1" i="1" u="none" strike="noStrike" cap="none">
                <a:solidFill>
                  <a:schemeClr val="dk1"/>
                </a:solidFill>
                <a:latin typeface="Times New Roman"/>
                <a:ea typeface="Times New Roman"/>
                <a:cs typeface="Times New Roman"/>
                <a:sym typeface="Times New Roman"/>
              </a:rPr>
              <a:t>DEPARTMENT OF COPUTER ENGINEERING</a:t>
            </a:r>
            <a:r>
              <a:rPr lang="en-US" sz="2200" b="1" i="0" u="none" strike="noStrike" cap="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A093C40-A933-7BD8-5130-CF601AE8ACB5}"/>
              </a:ext>
            </a:extLst>
          </p:cNvPr>
          <p:cNvGraphicFramePr>
            <a:graphicFrameLocks noGrp="1"/>
          </p:cNvGraphicFramePr>
          <p:nvPr>
            <p:extLst>
              <p:ext uri="{D42A27DB-BD31-4B8C-83A1-F6EECF244321}">
                <p14:modId xmlns:p14="http://schemas.microsoft.com/office/powerpoint/2010/main" val="3369732525"/>
              </p:ext>
            </p:extLst>
          </p:nvPr>
        </p:nvGraphicFramePr>
        <p:xfrm>
          <a:off x="204486" y="117483"/>
          <a:ext cx="11783027" cy="6623034"/>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3701028344"/>
                    </a:ext>
                  </a:extLst>
                </a:gridCol>
                <a:gridCol w="1669167">
                  <a:extLst>
                    <a:ext uri="{9D8B030D-6E8A-4147-A177-3AD203B41FA5}">
                      <a16:colId xmlns:a16="http://schemas.microsoft.com/office/drawing/2014/main" val="1879927180"/>
                    </a:ext>
                  </a:extLst>
                </a:gridCol>
                <a:gridCol w="1912061">
                  <a:extLst>
                    <a:ext uri="{9D8B030D-6E8A-4147-A177-3AD203B41FA5}">
                      <a16:colId xmlns:a16="http://schemas.microsoft.com/office/drawing/2014/main" val="1241579588"/>
                    </a:ext>
                  </a:extLst>
                </a:gridCol>
                <a:gridCol w="3656284">
                  <a:extLst>
                    <a:ext uri="{9D8B030D-6E8A-4147-A177-3AD203B41FA5}">
                      <a16:colId xmlns:a16="http://schemas.microsoft.com/office/drawing/2014/main" val="3934329939"/>
                    </a:ext>
                  </a:extLst>
                </a:gridCol>
                <a:gridCol w="3985993">
                  <a:extLst>
                    <a:ext uri="{9D8B030D-6E8A-4147-A177-3AD203B41FA5}">
                      <a16:colId xmlns:a16="http://schemas.microsoft.com/office/drawing/2014/main" val="832105180"/>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666467394"/>
                  </a:ext>
                </a:extLst>
              </a:tr>
              <a:tr h="4549701">
                <a:tc>
                  <a:txBody>
                    <a:bodyPr/>
                    <a:lstStyle/>
                    <a:p>
                      <a:pPr algn="just"/>
                      <a:r>
                        <a:rPr lang="en-IN" sz="18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Survey on Blockchain-Based Data Storage Security for Android Mobile Applications</a:t>
                      </a:r>
                    </a:p>
                    <a:p>
                      <a:pPr algn="just"/>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a:latin typeface="Times New Roman" panose="02020603050405020304" pitchFamily="18" charset="0"/>
                          <a:cs typeface="Times New Roman" panose="02020603050405020304" pitchFamily="18" charset="0"/>
                        </a:rPr>
                        <a:t>Hussam Saeed Musa, Moez </a:t>
                      </a:r>
                      <a:r>
                        <a:rPr lang="en-IN" sz="1800" b="0" dirty="0" err="1">
                          <a:latin typeface="Times New Roman" panose="02020603050405020304" pitchFamily="18" charset="0"/>
                          <a:cs typeface="Times New Roman" panose="02020603050405020304" pitchFamily="18" charset="0"/>
                        </a:rPr>
                        <a:t>Krichen</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Adem</a:t>
                      </a:r>
                      <a:r>
                        <a:rPr lang="en-IN" sz="1800" b="0" dirty="0">
                          <a:latin typeface="Times New Roman" panose="02020603050405020304" pitchFamily="18" charset="0"/>
                          <a:cs typeface="Times New Roman" panose="02020603050405020304" pitchFamily="18" charset="0"/>
                        </a:rPr>
                        <a:t> Alpaslan </a:t>
                      </a:r>
                      <a:r>
                        <a:rPr lang="en-IN" sz="1800" b="0" dirty="0" err="1">
                          <a:latin typeface="Times New Roman" panose="02020603050405020304" pitchFamily="18" charset="0"/>
                          <a:cs typeface="Times New Roman" panose="02020603050405020304" pitchFamily="18" charset="0"/>
                        </a:rPr>
                        <a:t>Altun</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Meryem</a:t>
                      </a:r>
                      <a:r>
                        <a:rPr lang="en-IN" sz="1800" b="0" dirty="0">
                          <a:latin typeface="Times New Roman" panose="02020603050405020304" pitchFamily="18" charset="0"/>
                          <a:cs typeface="Times New Roman" panose="02020603050405020304" pitchFamily="18" charset="0"/>
                        </a:rPr>
                        <a:t> Ammi</a:t>
                      </a:r>
                    </a:p>
                    <a:p>
                      <a:pPr algn="just"/>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Blockchain enhances security and reliability of mobile app data storage.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BSADS framework consists of six comprehensive layers.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Identified challenges include scalability, performance, and cost.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Proposed solutions include blockchain pruning and energy-efficient consensus algorithms.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Emphasized importance of lightweight nodes for mobile apps.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Highlighted research gaps in energy efficiency and usability.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Blockchain offers advantages over traditional encryption methods. </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Unsuccessful implementations in mobile voting projects.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Scalability issues in Ethereum Name Service (ENS).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DAO hack highlighting blockchain security vulnerabilities.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Restricted throughput causing slower transaction times.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 costs of data storage on blockchain.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Privacy concerns due to blockchain transparency.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Resource-intensive smart contracts affecting cost-effectiveness.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Limited computational power impacting user experience.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Different consensus algorithms affecting scalability and performance. </a:t>
                      </a:r>
                    </a:p>
                    <a:p>
                      <a:pPr marL="285750" lvl="1"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6318674"/>
                  </a:ext>
                </a:extLst>
              </a:tr>
            </a:tbl>
          </a:graphicData>
        </a:graphic>
      </p:graphicFrame>
    </p:spTree>
    <p:extLst>
      <p:ext uri="{BB962C8B-B14F-4D97-AF65-F5344CB8AC3E}">
        <p14:creationId xmlns:p14="http://schemas.microsoft.com/office/powerpoint/2010/main" val="3275229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1D7E364-4B73-705D-4DB2-9BE47B405620}"/>
              </a:ext>
            </a:extLst>
          </p:cNvPr>
          <p:cNvGraphicFramePr>
            <a:graphicFrameLocks noGrp="1"/>
          </p:cNvGraphicFramePr>
          <p:nvPr>
            <p:extLst>
              <p:ext uri="{D42A27DB-BD31-4B8C-83A1-F6EECF244321}">
                <p14:modId xmlns:p14="http://schemas.microsoft.com/office/powerpoint/2010/main" val="1081653300"/>
              </p:ext>
            </p:extLst>
          </p:nvPr>
        </p:nvGraphicFramePr>
        <p:xfrm>
          <a:off x="204486" y="117483"/>
          <a:ext cx="11783027" cy="6623034"/>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3701028344"/>
                    </a:ext>
                  </a:extLst>
                </a:gridCol>
                <a:gridCol w="1669167">
                  <a:extLst>
                    <a:ext uri="{9D8B030D-6E8A-4147-A177-3AD203B41FA5}">
                      <a16:colId xmlns:a16="http://schemas.microsoft.com/office/drawing/2014/main" val="1879927180"/>
                    </a:ext>
                  </a:extLst>
                </a:gridCol>
                <a:gridCol w="1912061">
                  <a:extLst>
                    <a:ext uri="{9D8B030D-6E8A-4147-A177-3AD203B41FA5}">
                      <a16:colId xmlns:a16="http://schemas.microsoft.com/office/drawing/2014/main" val="1241579588"/>
                    </a:ext>
                  </a:extLst>
                </a:gridCol>
                <a:gridCol w="3656284">
                  <a:extLst>
                    <a:ext uri="{9D8B030D-6E8A-4147-A177-3AD203B41FA5}">
                      <a16:colId xmlns:a16="http://schemas.microsoft.com/office/drawing/2014/main" val="3934329939"/>
                    </a:ext>
                  </a:extLst>
                </a:gridCol>
                <a:gridCol w="3985993">
                  <a:extLst>
                    <a:ext uri="{9D8B030D-6E8A-4147-A177-3AD203B41FA5}">
                      <a16:colId xmlns:a16="http://schemas.microsoft.com/office/drawing/2014/main" val="832105180"/>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666467394"/>
                  </a:ext>
                </a:extLst>
              </a:tr>
              <a:tr h="4549701">
                <a:tc>
                  <a:txBody>
                    <a:bodyPr/>
                    <a:lstStyle/>
                    <a:p>
                      <a:pPr algn="just"/>
                      <a:r>
                        <a:rPr lang="en-IN" sz="18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Efficient E-voting Android Based System</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err="1">
                          <a:latin typeface="Times New Roman" panose="02020603050405020304" pitchFamily="18" charset="0"/>
                          <a:cs typeface="Times New Roman" panose="02020603050405020304" pitchFamily="18" charset="0"/>
                        </a:rPr>
                        <a:t>Dr.</a:t>
                      </a:r>
                      <a:r>
                        <a:rPr lang="en-IN" sz="1800" b="0" dirty="0">
                          <a:latin typeface="Times New Roman" panose="02020603050405020304" pitchFamily="18" charset="0"/>
                          <a:cs typeface="Times New Roman" panose="02020603050405020304" pitchFamily="18" charset="0"/>
                        </a:rPr>
                        <a:t> Aree Ali Mohammed , </a:t>
                      </a:r>
                      <a:r>
                        <a:rPr lang="en-IN" sz="1800" b="0" dirty="0" err="1">
                          <a:latin typeface="Times New Roman" panose="02020603050405020304" pitchFamily="18" charset="0"/>
                          <a:cs typeface="Times New Roman" panose="02020603050405020304" pitchFamily="18" charset="0"/>
                        </a:rPr>
                        <a:t>Ramyar</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Abdolrahman</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Timour</a:t>
                      </a:r>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Voting Methods: The system supports both SMS-based and internet-based voting, providing flexibility to voters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Authentication: Voters are authenticated through voter IDs, and GPS tracking helps identify the location of voters during the process.</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Security Features: Face recognition for admin access, as well as a MySQL database that prevents multiple voting from the same voter.</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Database Integration: Both SMS and internet voting methods are connected to the same MySQL database, ensuring consistency and preventing duplicate votes.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Security Concerns: The system admits that it is not as secure as traditional paper-ballot systems. Issues like electronic failures and system vulnerabilities in SMS voting are highlighted .</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Face Recognition Challenges: The face recognition system for admin access can fail under specific lighting or environmental conditions, limiting its reliability.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6318674"/>
                  </a:ext>
                </a:extLst>
              </a:tr>
            </a:tbl>
          </a:graphicData>
        </a:graphic>
      </p:graphicFrame>
    </p:spTree>
    <p:extLst>
      <p:ext uri="{BB962C8B-B14F-4D97-AF65-F5344CB8AC3E}">
        <p14:creationId xmlns:p14="http://schemas.microsoft.com/office/powerpoint/2010/main" val="85981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FDE2-FFD8-2756-544B-0CF1EFBA0533}"/>
              </a:ext>
            </a:extLst>
          </p:cNvPr>
          <p:cNvSpPr txBox="1">
            <a:spLocks/>
          </p:cNvSpPr>
          <p:nvPr/>
        </p:nvSpPr>
        <p:spPr>
          <a:xfrm>
            <a:off x="1097280" y="239949"/>
            <a:ext cx="10058400" cy="14507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PROBLEM STATEMENT &amp; 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5F70F8-5769-9565-69B7-A26D00EFBDC1}"/>
              </a:ext>
            </a:extLst>
          </p:cNvPr>
          <p:cNvSpPr txBox="1">
            <a:spLocks/>
          </p:cNvSpPr>
          <p:nvPr/>
        </p:nvSpPr>
        <p:spPr>
          <a:xfrm>
            <a:off x="1051560" y="1809622"/>
            <a:ext cx="10088880" cy="48804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sz="2300" b="1" dirty="0">
                <a:latin typeface="Times New Roman" panose="02020603050405020304" pitchFamily="18" charset="0"/>
                <a:cs typeface="Times New Roman" panose="02020603050405020304" pitchFamily="18" charset="0"/>
              </a:rPr>
              <a:t>PROBLEM STATEMENT :</a:t>
            </a:r>
          </a:p>
          <a:p>
            <a:pPr marL="0" indent="0" algn="just">
              <a:buNone/>
            </a:pPr>
            <a:r>
              <a:rPr lang="en-US" sz="2300" dirty="0">
                <a:latin typeface="Times New Roman" panose="02020603050405020304" pitchFamily="18" charset="0"/>
                <a:cs typeface="Times New Roman" panose="02020603050405020304" pitchFamily="18" charset="0"/>
              </a:rPr>
              <a:t>Traditional voting methods are vulnerable to errors, tampering, even cost high, and lack transparency, leading to inefficiencies and security concerns. The growing demand for trustworthy elections highlights the need for a secure, modern solution.</a:t>
            </a:r>
          </a:p>
          <a:p>
            <a:pPr marL="0" indent="0" algn="just">
              <a:buNone/>
            </a:pPr>
            <a:endParaRPr lang="en-US" sz="23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300" b="1" dirty="0">
                <a:latin typeface="Times New Roman" panose="02020603050405020304" pitchFamily="18" charset="0"/>
                <a:cs typeface="Times New Roman" panose="02020603050405020304" pitchFamily="18" charset="0"/>
              </a:rPr>
              <a:t>OBJECTIVE: </a:t>
            </a:r>
          </a:p>
          <a:p>
            <a:pPr marL="0" indent="0" algn="just">
              <a:buNone/>
            </a:pPr>
            <a:r>
              <a:rPr lang="en-US" sz="2300" dirty="0">
                <a:latin typeface="Times New Roman" panose="02020603050405020304" pitchFamily="18" charset="0"/>
                <a:cs typeface="Times New Roman" panose="02020603050405020304" pitchFamily="18" charset="0"/>
              </a:rPr>
              <a:t>The objective is to enhance security, increase transparency, and ensure voter privacy while improving accessibility and guaranteeing immutability. Additionally, the project aims to reduce costs, enhance trust, and facilitate real-time results.</a:t>
            </a:r>
            <a:endParaRPr lang="en-IN" sz="23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753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SCOPE OF THE PROJECT</a:t>
            </a:r>
            <a:endParaRPr dirty="0">
              <a:latin typeface="Times New Roman" panose="02020603050405020304" pitchFamily="18" charset="0"/>
              <a:cs typeface="Times New Roman" panose="02020603050405020304" pitchFamily="18" charset="0"/>
            </a:endParaRPr>
          </a:p>
        </p:txBody>
      </p:sp>
      <p:sp>
        <p:nvSpPr>
          <p:cNvPr id="123" name="Google Shape;123;p7"/>
          <p:cNvSpPr txBox="1">
            <a:spLocks noGrp="1"/>
          </p:cNvSpPr>
          <p:nvPr>
            <p:ph type="body" idx="1"/>
          </p:nvPr>
        </p:nvSpPr>
        <p:spPr>
          <a:xfrm>
            <a:off x="767080" y="970438"/>
            <a:ext cx="10515600" cy="4734243"/>
          </a:xfrm>
          <a:prstGeom prst="rect">
            <a:avLst/>
          </a:prstGeom>
          <a:noFill/>
          <a:ln>
            <a:noFill/>
          </a:ln>
        </p:spPr>
        <p:txBody>
          <a:bodyPr spcFirstLastPara="1" wrap="square" lIns="91425" tIns="45700" rIns="91425" bIns="45700" anchor="t" anchorCtr="0">
            <a:noAutofit/>
          </a:bodyPr>
          <a:lstStyle/>
          <a:p>
            <a:pPr marL="177800" lvl="0" indent="0" algn="just" rtl="0">
              <a:lnSpc>
                <a:spcPct val="90000"/>
              </a:lnSpc>
              <a:spcBef>
                <a:spcPts val="0"/>
              </a:spcBef>
              <a:spcAft>
                <a:spcPts val="0"/>
              </a:spcAft>
              <a:buClr>
                <a:schemeClr val="dk1"/>
              </a:buClr>
              <a:buSzPts val="2800"/>
              <a:buNone/>
            </a:pPr>
            <a:r>
              <a:rPr lang="en-US" sz="2450" dirty="0">
                <a:latin typeface="Times New Roman" panose="02020603050405020304" pitchFamily="18" charset="0"/>
                <a:cs typeface="Times New Roman" panose="02020603050405020304" pitchFamily="18" charset="0"/>
              </a:rPr>
              <a:t>This system will replace traditional voting methods with a decentralized approach, significantly enhancing the integrity and trustworthiness of the electoral process. </a:t>
            </a:r>
          </a:p>
          <a:p>
            <a:pPr marL="177800" lvl="0" indent="0" algn="just" rtl="0">
              <a:lnSpc>
                <a:spcPct val="90000"/>
              </a:lnSpc>
              <a:spcBef>
                <a:spcPts val="0"/>
              </a:spcBef>
              <a:spcAft>
                <a:spcPts val="0"/>
              </a:spcAft>
              <a:buClr>
                <a:schemeClr val="dk1"/>
              </a:buClr>
              <a:buSzPts val="2800"/>
              <a:buNone/>
            </a:pPr>
            <a:endParaRPr lang="en-US" sz="2450" dirty="0">
              <a:latin typeface="Times New Roman" panose="02020603050405020304" pitchFamily="18" charset="0"/>
              <a:cs typeface="Times New Roman" panose="02020603050405020304" pitchFamily="18" charset="0"/>
            </a:endParaRPr>
          </a:p>
          <a:p>
            <a:pPr marL="177800" lvl="0" indent="0" algn="just" rtl="0">
              <a:lnSpc>
                <a:spcPct val="90000"/>
              </a:lnSpc>
              <a:spcBef>
                <a:spcPts val="0"/>
              </a:spcBef>
              <a:spcAft>
                <a:spcPts val="0"/>
              </a:spcAft>
              <a:buClr>
                <a:schemeClr val="dk1"/>
              </a:buClr>
              <a:buSzPts val="2800"/>
              <a:buNone/>
            </a:pPr>
            <a:r>
              <a:rPr lang="en-US" sz="2450" dirty="0">
                <a:latin typeface="Times New Roman" panose="02020603050405020304" pitchFamily="18" charset="0"/>
                <a:cs typeface="Times New Roman" panose="02020603050405020304" pitchFamily="18" charset="0"/>
              </a:rPr>
              <a:t>The project's scope encompasses the development of a robust mobile application seamlessly integrated with blockchain technology to ensure secure and transparent voting. </a:t>
            </a:r>
          </a:p>
          <a:p>
            <a:pPr marL="177800" lvl="0" indent="0" algn="just" rtl="0">
              <a:lnSpc>
                <a:spcPct val="90000"/>
              </a:lnSpc>
              <a:spcBef>
                <a:spcPts val="0"/>
              </a:spcBef>
              <a:spcAft>
                <a:spcPts val="0"/>
              </a:spcAft>
              <a:buClr>
                <a:schemeClr val="dk1"/>
              </a:buClr>
              <a:buSzPts val="2800"/>
              <a:buNone/>
            </a:pPr>
            <a:endParaRPr lang="en-US" sz="2450" dirty="0">
              <a:latin typeface="Times New Roman" panose="02020603050405020304" pitchFamily="18" charset="0"/>
              <a:cs typeface="Times New Roman" panose="02020603050405020304" pitchFamily="18" charset="0"/>
            </a:endParaRPr>
          </a:p>
          <a:p>
            <a:pPr marL="177800" lvl="0" indent="0" algn="just" rtl="0">
              <a:lnSpc>
                <a:spcPct val="90000"/>
              </a:lnSpc>
              <a:spcBef>
                <a:spcPts val="0"/>
              </a:spcBef>
              <a:spcAft>
                <a:spcPts val="0"/>
              </a:spcAft>
              <a:buClr>
                <a:schemeClr val="dk1"/>
              </a:buClr>
              <a:buSzPts val="2800"/>
              <a:buNone/>
            </a:pPr>
            <a:r>
              <a:rPr lang="en-US" sz="2450" dirty="0">
                <a:latin typeface="Times New Roman" panose="02020603050405020304" pitchFamily="18" charset="0"/>
                <a:cs typeface="Times New Roman" panose="02020603050405020304" pitchFamily="18" charset="0"/>
              </a:rPr>
              <a:t>Additionally, the project includes integrating a secondary database to support data management and backup, ensuring reliability. </a:t>
            </a:r>
          </a:p>
          <a:p>
            <a:pPr marL="177800" lvl="0" indent="0" algn="just" rtl="0">
              <a:lnSpc>
                <a:spcPct val="90000"/>
              </a:lnSpc>
              <a:spcBef>
                <a:spcPts val="0"/>
              </a:spcBef>
              <a:spcAft>
                <a:spcPts val="0"/>
              </a:spcAft>
              <a:buClr>
                <a:schemeClr val="dk1"/>
              </a:buClr>
              <a:buSzPts val="2800"/>
              <a:buNone/>
            </a:pPr>
            <a:endParaRPr lang="en-US" sz="2450" dirty="0">
              <a:latin typeface="Times New Roman" panose="02020603050405020304" pitchFamily="18" charset="0"/>
              <a:cs typeface="Times New Roman" panose="02020603050405020304" pitchFamily="18" charset="0"/>
            </a:endParaRPr>
          </a:p>
          <a:p>
            <a:pPr marL="177800" lvl="0" indent="0" algn="just" rtl="0">
              <a:lnSpc>
                <a:spcPct val="90000"/>
              </a:lnSpc>
              <a:spcBef>
                <a:spcPts val="0"/>
              </a:spcBef>
              <a:spcAft>
                <a:spcPts val="0"/>
              </a:spcAft>
              <a:buClr>
                <a:schemeClr val="dk1"/>
              </a:buClr>
              <a:buSzPts val="2800"/>
              <a:buNone/>
            </a:pPr>
            <a:r>
              <a:rPr lang="en-US" sz="2450" dirty="0">
                <a:latin typeface="Times New Roman" panose="02020603050405020304" pitchFamily="18" charset="0"/>
                <a:cs typeface="Times New Roman" panose="02020603050405020304" pitchFamily="18" charset="0"/>
              </a:rPr>
              <a:t>Focus will also be placed on implementing advanced security measures and optimizing performance to safeguard the system against potential threats. </a:t>
            </a:r>
          </a:p>
          <a:p>
            <a:pPr marL="177800" lvl="0" indent="0" algn="just" rtl="0">
              <a:lnSpc>
                <a:spcPct val="90000"/>
              </a:lnSpc>
              <a:spcBef>
                <a:spcPts val="0"/>
              </a:spcBef>
              <a:spcAft>
                <a:spcPts val="0"/>
              </a:spcAft>
              <a:buClr>
                <a:schemeClr val="dk1"/>
              </a:buClr>
              <a:buSzPts val="2800"/>
              <a:buNone/>
            </a:pPr>
            <a:endParaRPr lang="en-US" sz="2450" dirty="0">
              <a:latin typeface="Times New Roman" panose="02020603050405020304" pitchFamily="18" charset="0"/>
              <a:cs typeface="Times New Roman" panose="02020603050405020304" pitchFamily="18" charset="0"/>
            </a:endParaRPr>
          </a:p>
          <a:p>
            <a:pPr marL="177800" lvl="0" indent="0" algn="just" rtl="0">
              <a:lnSpc>
                <a:spcPct val="90000"/>
              </a:lnSpc>
              <a:spcBef>
                <a:spcPts val="0"/>
              </a:spcBef>
              <a:spcAft>
                <a:spcPts val="0"/>
              </a:spcAft>
              <a:buClr>
                <a:schemeClr val="dk1"/>
              </a:buClr>
              <a:buSzPts val="2800"/>
              <a:buNone/>
            </a:pPr>
            <a:r>
              <a:rPr lang="en-US" sz="2450" dirty="0">
                <a:latin typeface="Times New Roman" panose="02020603050405020304" pitchFamily="18" charset="0"/>
                <a:cs typeface="Times New Roman" panose="02020603050405020304" pitchFamily="18" charset="0"/>
              </a:rPr>
              <a:t>Lastly, the project will address scalability to ensure the system can efficiently handle a large number of users and transactions, maintaining high performance during peak voting periods.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a:extLst>
            <a:ext uri="{FF2B5EF4-FFF2-40B4-BE49-F238E27FC236}">
              <a16:creationId xmlns:a16="http://schemas.microsoft.com/office/drawing/2014/main" id="{FE9E5F57-FA33-BA83-B734-A7F37F2DFC8B}"/>
            </a:ext>
          </a:extLst>
        </p:cNvPr>
        <p:cNvGrpSpPr/>
        <p:nvPr/>
      </p:nvGrpSpPr>
      <p:grpSpPr>
        <a:xfrm>
          <a:off x="0" y="0"/>
          <a:ext cx="0" cy="0"/>
          <a:chOff x="0" y="0"/>
          <a:chExt cx="0" cy="0"/>
        </a:xfrm>
      </p:grpSpPr>
      <p:sp>
        <p:nvSpPr>
          <p:cNvPr id="128" name="Google Shape;128;p8">
            <a:extLst>
              <a:ext uri="{FF2B5EF4-FFF2-40B4-BE49-F238E27FC236}">
                <a16:creationId xmlns:a16="http://schemas.microsoft.com/office/drawing/2014/main" id="{8140DCB1-ACF9-5973-4018-C36C10D1AC2F}"/>
              </a:ext>
            </a:extLst>
          </p:cNvPr>
          <p:cNvSpPr txBox="1">
            <a:spLocks noGrp="1"/>
          </p:cNvSpPr>
          <p:nvPr>
            <p:ph type="title"/>
          </p:nvPr>
        </p:nvSpPr>
        <p:spPr>
          <a:xfrm>
            <a:off x="732503" y="12746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PROPOSED SYSTEM</a:t>
            </a:r>
            <a:endParaRPr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4F20614-AAEF-B863-097F-178F6FCB6DD9}"/>
              </a:ext>
            </a:extLst>
          </p:cNvPr>
          <p:cNvSpPr txBox="1"/>
          <p:nvPr/>
        </p:nvSpPr>
        <p:spPr>
          <a:xfrm>
            <a:off x="941145" y="1453027"/>
            <a:ext cx="245053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Flow Chart :</a:t>
            </a:r>
            <a:endParaRPr lang="en-IN"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C46F2A2-CB1C-4AD0-DCE4-B493C8DE5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5582" y="1033780"/>
            <a:ext cx="4904740" cy="5824220"/>
          </a:xfrm>
          <a:prstGeom prst="rect">
            <a:avLst/>
          </a:prstGeom>
        </p:spPr>
      </p:pic>
    </p:spTree>
    <p:extLst>
      <p:ext uri="{BB962C8B-B14F-4D97-AF65-F5344CB8AC3E}">
        <p14:creationId xmlns:p14="http://schemas.microsoft.com/office/powerpoint/2010/main" val="2411325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2CF1E405-C4DC-85D6-0B3C-2047921F4F75}"/>
              </a:ext>
            </a:extLst>
          </p:cNvPr>
          <p:cNvGrpSpPr/>
          <p:nvPr/>
        </p:nvGrpSpPr>
        <p:grpSpPr>
          <a:xfrm>
            <a:off x="2039831" y="1183640"/>
            <a:ext cx="8112338" cy="4490720"/>
            <a:chOff x="1263310" y="1249680"/>
            <a:chExt cx="8112338" cy="4490720"/>
          </a:xfrm>
        </p:grpSpPr>
        <p:sp>
          <p:nvSpPr>
            <p:cNvPr id="4" name="Rectangle: Rounded Corners 3">
              <a:extLst>
                <a:ext uri="{FF2B5EF4-FFF2-40B4-BE49-F238E27FC236}">
                  <a16:creationId xmlns:a16="http://schemas.microsoft.com/office/drawing/2014/main" id="{5E9F8D46-591E-A47A-F7DC-B9E215385D45}"/>
                </a:ext>
              </a:extLst>
            </p:cNvPr>
            <p:cNvSpPr/>
            <p:nvPr/>
          </p:nvSpPr>
          <p:spPr>
            <a:xfrm>
              <a:off x="1263310" y="2952690"/>
              <a:ext cx="1434591" cy="629920"/>
            </a:xfrm>
            <a:prstGeom prst="roundRect">
              <a:avLst/>
            </a:prstGeom>
            <a:solidFill>
              <a:schemeClr val="accent1">
                <a:lumMod val="40000"/>
                <a:lumOff val="6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USER INTERFACE (UI)</a:t>
              </a:r>
              <a:endParaRPr lang="en-IN"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4DF03BFB-44E2-DA7E-56B0-0FE5AC29B654}"/>
                </a:ext>
              </a:extLst>
            </p:cNvPr>
            <p:cNvSpPr/>
            <p:nvPr/>
          </p:nvSpPr>
          <p:spPr>
            <a:xfrm>
              <a:off x="5852160" y="5110480"/>
              <a:ext cx="1493520" cy="629920"/>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FIREBASE INTEGRATION</a:t>
              </a:r>
              <a:endParaRPr lang="en-IN"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F2C2FB7E-B97C-274E-9811-0AE5B66D93AB}"/>
                </a:ext>
              </a:extLst>
            </p:cNvPr>
            <p:cNvSpPr/>
            <p:nvPr/>
          </p:nvSpPr>
          <p:spPr>
            <a:xfrm>
              <a:off x="1486830" y="4596772"/>
              <a:ext cx="1434592" cy="747776"/>
            </a:xfrm>
            <a:prstGeom prst="roundRect">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MONITORING &amp; ANALYTICS</a:t>
              </a:r>
              <a:endParaRPr lang="en-IN"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8CD77AD-9C1C-ACB5-6609-91A7768CC383}"/>
                </a:ext>
              </a:extLst>
            </p:cNvPr>
            <p:cNvSpPr/>
            <p:nvPr/>
          </p:nvSpPr>
          <p:spPr>
            <a:xfrm>
              <a:off x="6949443" y="2763714"/>
              <a:ext cx="1178560" cy="629920"/>
            </a:xfrm>
            <a:prstGeom prst="roundRect">
              <a:avLst/>
            </a:prstGeom>
            <a:solidFill>
              <a:srgbClr val="F6473A"/>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SECURITY &amp; PRIVACY</a:t>
              </a:r>
              <a:endParaRPr lang="en-IN"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EA994B22-126F-84E5-F604-21E4A746620C}"/>
                </a:ext>
              </a:extLst>
            </p:cNvPr>
            <p:cNvSpPr/>
            <p:nvPr/>
          </p:nvSpPr>
          <p:spPr>
            <a:xfrm>
              <a:off x="3990848" y="3267650"/>
              <a:ext cx="1178560" cy="629920"/>
            </a:xfrm>
            <a:prstGeom prst="roundRect">
              <a:avLst/>
            </a:prstGeom>
            <a:solidFill>
              <a:schemeClr val="accent2">
                <a:lumMod val="40000"/>
                <a:lumOff val="6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BACKEND SYSTEM</a:t>
              </a:r>
              <a:endParaRPr lang="en-IN"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07A34C9C-E679-8165-9B1A-4264888431F7}"/>
                </a:ext>
              </a:extLst>
            </p:cNvPr>
            <p:cNvSpPr/>
            <p:nvPr/>
          </p:nvSpPr>
          <p:spPr>
            <a:xfrm>
              <a:off x="6268724" y="1458879"/>
              <a:ext cx="1422398" cy="629920"/>
            </a:xfrm>
            <a:prstGeom prst="roundRect">
              <a:avLst/>
            </a:prstGeom>
            <a:solidFill>
              <a:schemeClr val="accent6">
                <a:lumMod val="40000"/>
                <a:lumOff val="6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BLOCKCHAIN NETWORK</a:t>
              </a:r>
              <a:endParaRPr lang="en-IN"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42D79AB0-E7C1-BFEE-906C-3AFCD43421BE}"/>
                </a:ext>
              </a:extLst>
            </p:cNvPr>
            <p:cNvSpPr/>
            <p:nvPr/>
          </p:nvSpPr>
          <p:spPr>
            <a:xfrm>
              <a:off x="3799840" y="1249680"/>
              <a:ext cx="1369568" cy="629920"/>
            </a:xfrm>
            <a:prstGeom prst="roundRect">
              <a:avLst/>
            </a:prstGeom>
            <a:solidFill>
              <a:srgbClr val="B878B5"/>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SMART CONTRACTS</a:t>
              </a:r>
              <a:endParaRPr lang="en-IN"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811A3756-B86B-E640-B304-19B67CAA2FAF}"/>
                </a:ext>
              </a:extLst>
            </p:cNvPr>
            <p:cNvSpPr/>
            <p:nvPr/>
          </p:nvSpPr>
          <p:spPr>
            <a:xfrm>
              <a:off x="7145107" y="3885184"/>
              <a:ext cx="2230541" cy="629920"/>
            </a:xfrm>
            <a:prstGeom prst="roundRect">
              <a:avLst/>
            </a:prstGeom>
            <a:solidFill>
              <a:schemeClr val="accent5">
                <a:lumMod val="40000"/>
                <a:lumOff val="6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INTEGRATION &amp; API GATEWAY</a:t>
              </a:r>
              <a:endParaRPr lang="en-IN" dirty="0">
                <a:latin typeface="Times New Roman" panose="02020603050405020304" pitchFamily="18" charset="0"/>
                <a:cs typeface="Times New Roman" panose="02020603050405020304" pitchFamily="18" charset="0"/>
              </a:endParaRPr>
            </a:p>
          </p:txBody>
        </p:sp>
        <p:cxnSp>
          <p:nvCxnSpPr>
            <p:cNvPr id="13" name="Connector: Elbow 12">
              <a:extLst>
                <a:ext uri="{FF2B5EF4-FFF2-40B4-BE49-F238E27FC236}">
                  <a16:creationId xmlns:a16="http://schemas.microsoft.com/office/drawing/2014/main" id="{B4A041F7-EC21-BAE6-C826-F0D8D68969FB}"/>
                </a:ext>
              </a:extLst>
            </p:cNvPr>
            <p:cNvCxnSpPr>
              <a:stCxn id="4" idx="3"/>
              <a:endCxn id="8" idx="1"/>
            </p:cNvCxnSpPr>
            <p:nvPr/>
          </p:nvCxnSpPr>
          <p:spPr>
            <a:xfrm>
              <a:off x="2697901" y="3267650"/>
              <a:ext cx="1292947" cy="3149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36BC2E90-2FFA-83D0-7617-679F33275D88}"/>
                </a:ext>
              </a:extLst>
            </p:cNvPr>
            <p:cNvCxnSpPr>
              <a:cxnSpLocks/>
              <a:endCxn id="5" idx="1"/>
            </p:cNvCxnSpPr>
            <p:nvPr/>
          </p:nvCxnSpPr>
          <p:spPr>
            <a:xfrm>
              <a:off x="2697901" y="3425130"/>
              <a:ext cx="3154259" cy="2000310"/>
            </a:xfrm>
            <a:prstGeom prst="bentConnector3">
              <a:avLst>
                <a:gd name="adj1" fmla="val 155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5D3781AD-F09B-3D77-B561-F349B8791B66}"/>
                </a:ext>
              </a:extLst>
            </p:cNvPr>
            <p:cNvCxnSpPr>
              <a:cxnSpLocks/>
            </p:cNvCxnSpPr>
            <p:nvPr/>
          </p:nvCxnSpPr>
          <p:spPr>
            <a:xfrm flipV="1">
              <a:off x="5169408" y="1750181"/>
              <a:ext cx="1099316" cy="17030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4DE81A0-2B99-5119-569E-AC1F8FCE4B6E}"/>
                </a:ext>
              </a:extLst>
            </p:cNvPr>
            <p:cNvCxnSpPr>
              <a:stCxn id="9" idx="3"/>
              <a:endCxn id="10" idx="1"/>
            </p:cNvCxnSpPr>
            <p:nvPr/>
          </p:nvCxnSpPr>
          <p:spPr>
            <a:xfrm flipH="1" flipV="1">
              <a:off x="3799840" y="1564640"/>
              <a:ext cx="3891282" cy="209199"/>
            </a:xfrm>
            <a:prstGeom prst="bentConnector5">
              <a:avLst>
                <a:gd name="adj1" fmla="val -5875"/>
                <a:gd name="adj2" fmla="val 359829"/>
                <a:gd name="adj3" fmla="val 1058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54D6427D-5C9B-E5F9-639F-DEB308C5A6FB}"/>
                </a:ext>
              </a:extLst>
            </p:cNvPr>
            <p:cNvCxnSpPr>
              <a:cxnSpLocks/>
            </p:cNvCxnSpPr>
            <p:nvPr/>
          </p:nvCxnSpPr>
          <p:spPr>
            <a:xfrm>
              <a:off x="5169408" y="1469522"/>
              <a:ext cx="1099316" cy="1751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F619C628-4A59-8202-DCAF-DEC44D758F09}"/>
                </a:ext>
              </a:extLst>
            </p:cNvPr>
            <p:cNvCxnSpPr>
              <a:cxnSpLocks/>
              <a:endCxn id="11" idx="1"/>
            </p:cNvCxnSpPr>
            <p:nvPr/>
          </p:nvCxnSpPr>
          <p:spPr>
            <a:xfrm>
              <a:off x="5169408" y="3677920"/>
              <a:ext cx="1975699" cy="5222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520E1DA9-C1BB-BF7A-A957-3CB0ABE8B281}"/>
                </a:ext>
              </a:extLst>
            </p:cNvPr>
            <p:cNvCxnSpPr>
              <a:stCxn id="9" idx="2"/>
              <a:endCxn id="8" idx="0"/>
            </p:cNvCxnSpPr>
            <p:nvPr/>
          </p:nvCxnSpPr>
          <p:spPr>
            <a:xfrm rot="5400000">
              <a:off x="5190601" y="1478327"/>
              <a:ext cx="1178851" cy="23997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40CEEE54-3C48-9293-5EE6-754B589CA258}"/>
                </a:ext>
              </a:extLst>
            </p:cNvPr>
            <p:cNvCxnSpPr>
              <a:stCxn id="8" idx="2"/>
              <a:endCxn id="6" idx="3"/>
            </p:cNvCxnSpPr>
            <p:nvPr/>
          </p:nvCxnSpPr>
          <p:spPr>
            <a:xfrm rot="5400000">
              <a:off x="3214230" y="3604762"/>
              <a:ext cx="1073090" cy="16587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96DBD691-D074-4439-1E77-35DD6BFB1CEA}"/>
                </a:ext>
              </a:extLst>
            </p:cNvPr>
            <p:cNvCxnSpPr>
              <a:stCxn id="4" idx="2"/>
              <a:endCxn id="6" idx="0"/>
            </p:cNvCxnSpPr>
            <p:nvPr/>
          </p:nvCxnSpPr>
          <p:spPr>
            <a:xfrm rot="16200000" flipH="1">
              <a:off x="1585285" y="3977931"/>
              <a:ext cx="1014162" cy="2235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E1316CEB-84BE-D04D-72F0-2537B4EB9D15}"/>
                </a:ext>
              </a:extLst>
            </p:cNvPr>
            <p:cNvCxnSpPr>
              <a:stCxn id="6" idx="1"/>
              <a:endCxn id="4" idx="1"/>
            </p:cNvCxnSpPr>
            <p:nvPr/>
          </p:nvCxnSpPr>
          <p:spPr>
            <a:xfrm rot="10800000">
              <a:off x="1263310" y="3267650"/>
              <a:ext cx="223520" cy="1703010"/>
            </a:xfrm>
            <a:prstGeom prst="bentConnector3">
              <a:avLst>
                <a:gd name="adj1" fmla="val 2022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DF0B53EA-494F-31DF-DDFB-9AB8AC7ADA16}"/>
                </a:ext>
              </a:extLst>
            </p:cNvPr>
            <p:cNvCxnSpPr>
              <a:stCxn id="8" idx="3"/>
              <a:endCxn id="5" idx="0"/>
            </p:cNvCxnSpPr>
            <p:nvPr/>
          </p:nvCxnSpPr>
          <p:spPr>
            <a:xfrm>
              <a:off x="5169408" y="3582610"/>
              <a:ext cx="1429512" cy="15278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9EA376E3-56CB-235D-B2AD-88509E370CD1}"/>
                </a:ext>
              </a:extLst>
            </p:cNvPr>
            <p:cNvCxnSpPr>
              <a:cxnSpLocks/>
              <a:endCxn id="7" idx="1"/>
            </p:cNvCxnSpPr>
            <p:nvPr/>
          </p:nvCxnSpPr>
          <p:spPr>
            <a:xfrm flipV="1">
              <a:off x="5169410" y="3078674"/>
              <a:ext cx="1780033" cy="2944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id="{5D93D86B-60E7-3B63-A0F7-A73E615A5286}"/>
              </a:ext>
            </a:extLst>
          </p:cNvPr>
          <p:cNvSpPr txBox="1"/>
          <p:nvPr/>
        </p:nvSpPr>
        <p:spPr>
          <a:xfrm>
            <a:off x="466725" y="503337"/>
            <a:ext cx="2581275"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Architecture Diagram (Overview):</a:t>
            </a:r>
            <a:endParaRPr lang="en-IN" sz="2000" dirty="0">
              <a:latin typeface="Times New Roman" panose="02020603050405020304" pitchFamily="18" charset="0"/>
              <a:cs typeface="Times New Roman" panose="02020603050405020304" pitchFamily="18" charset="0"/>
            </a:endParaRPr>
          </a:p>
        </p:txBody>
      </p:sp>
      <p:cxnSp>
        <p:nvCxnSpPr>
          <p:cNvPr id="61" name="Connector: Elbow 60">
            <a:extLst>
              <a:ext uri="{FF2B5EF4-FFF2-40B4-BE49-F238E27FC236}">
                <a16:creationId xmlns:a16="http://schemas.microsoft.com/office/drawing/2014/main" id="{70C99995-CBC4-E3FE-7CC6-03E853CEBEC2}"/>
              </a:ext>
            </a:extLst>
          </p:cNvPr>
          <p:cNvCxnSpPr>
            <a:cxnSpLocks/>
            <a:endCxn id="4" idx="0"/>
          </p:cNvCxnSpPr>
          <p:nvPr/>
        </p:nvCxnSpPr>
        <p:spPr>
          <a:xfrm rot="10800000">
            <a:off x="2757128" y="2886650"/>
            <a:ext cx="2372657" cy="314960"/>
          </a:xfrm>
          <a:prstGeom prst="bentConnector4">
            <a:avLst>
              <a:gd name="adj1" fmla="val -2370"/>
              <a:gd name="adj2" fmla="val 17258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504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10B6B2-B901-7965-24DE-ECFD6C2FD46A}"/>
              </a:ext>
            </a:extLst>
          </p:cNvPr>
          <p:cNvSpPr txBox="1"/>
          <p:nvPr/>
        </p:nvSpPr>
        <p:spPr>
          <a:xfrm>
            <a:off x="469490" y="528484"/>
            <a:ext cx="2664542"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Architecture Diagram (Detail) :</a:t>
            </a:r>
            <a:endParaRPr lang="en-IN" sz="2000" dirty="0">
              <a:latin typeface="Times New Roman" panose="02020603050405020304" pitchFamily="18" charset="0"/>
              <a:cs typeface="Times New Roman" panose="02020603050405020304" pitchFamily="18" charset="0"/>
            </a:endParaRPr>
          </a:p>
        </p:txBody>
      </p:sp>
      <p:grpSp>
        <p:nvGrpSpPr>
          <p:cNvPr id="37" name="Group 36">
            <a:extLst>
              <a:ext uri="{FF2B5EF4-FFF2-40B4-BE49-F238E27FC236}">
                <a16:creationId xmlns:a16="http://schemas.microsoft.com/office/drawing/2014/main" id="{E5CD5F07-9E17-E133-0580-A5E923A1A81E}"/>
              </a:ext>
            </a:extLst>
          </p:cNvPr>
          <p:cNvGrpSpPr/>
          <p:nvPr/>
        </p:nvGrpSpPr>
        <p:grpSpPr>
          <a:xfrm>
            <a:off x="3879417" y="0"/>
            <a:ext cx="4433166" cy="6858000"/>
            <a:chOff x="3879417" y="0"/>
            <a:chExt cx="4433166" cy="6858000"/>
          </a:xfrm>
        </p:grpSpPr>
        <p:grpSp>
          <p:nvGrpSpPr>
            <p:cNvPr id="35" name="Group 34">
              <a:extLst>
                <a:ext uri="{FF2B5EF4-FFF2-40B4-BE49-F238E27FC236}">
                  <a16:creationId xmlns:a16="http://schemas.microsoft.com/office/drawing/2014/main" id="{305EC18D-5321-4345-73EB-5AB7D096E175}"/>
                </a:ext>
              </a:extLst>
            </p:cNvPr>
            <p:cNvGrpSpPr/>
            <p:nvPr/>
          </p:nvGrpSpPr>
          <p:grpSpPr>
            <a:xfrm>
              <a:off x="3879417" y="0"/>
              <a:ext cx="4433166" cy="6858000"/>
              <a:chOff x="3879417" y="0"/>
              <a:chExt cx="4433166" cy="6858000"/>
            </a:xfrm>
          </p:grpSpPr>
          <p:grpSp>
            <p:nvGrpSpPr>
              <p:cNvPr id="32" name="Group 31">
                <a:extLst>
                  <a:ext uri="{FF2B5EF4-FFF2-40B4-BE49-F238E27FC236}">
                    <a16:creationId xmlns:a16="http://schemas.microsoft.com/office/drawing/2014/main" id="{D95076F2-91C9-F63C-E1C9-F1138BFC334B}"/>
                  </a:ext>
                </a:extLst>
              </p:cNvPr>
              <p:cNvGrpSpPr/>
              <p:nvPr/>
            </p:nvGrpSpPr>
            <p:grpSpPr>
              <a:xfrm>
                <a:off x="3879417" y="0"/>
                <a:ext cx="4433166" cy="6858000"/>
                <a:chOff x="3879417" y="0"/>
                <a:chExt cx="4433166" cy="6858000"/>
              </a:xfrm>
            </p:grpSpPr>
            <p:grpSp>
              <p:nvGrpSpPr>
                <p:cNvPr id="30" name="Group 29">
                  <a:extLst>
                    <a:ext uri="{FF2B5EF4-FFF2-40B4-BE49-F238E27FC236}">
                      <a16:creationId xmlns:a16="http://schemas.microsoft.com/office/drawing/2014/main" id="{CF918541-D10E-74CB-0ADE-1B860732234C}"/>
                    </a:ext>
                  </a:extLst>
                </p:cNvPr>
                <p:cNvGrpSpPr/>
                <p:nvPr/>
              </p:nvGrpSpPr>
              <p:grpSpPr>
                <a:xfrm>
                  <a:off x="3879417" y="0"/>
                  <a:ext cx="4433166" cy="6858000"/>
                  <a:chOff x="3879417" y="0"/>
                  <a:chExt cx="4433166" cy="6858000"/>
                </a:xfrm>
              </p:grpSpPr>
              <p:grpSp>
                <p:nvGrpSpPr>
                  <p:cNvPr id="14" name="Group 13">
                    <a:extLst>
                      <a:ext uri="{FF2B5EF4-FFF2-40B4-BE49-F238E27FC236}">
                        <a16:creationId xmlns:a16="http://schemas.microsoft.com/office/drawing/2014/main" id="{6E80D3A2-51A3-DBE5-2DE1-3384B91F5D1E}"/>
                      </a:ext>
                    </a:extLst>
                  </p:cNvPr>
                  <p:cNvGrpSpPr/>
                  <p:nvPr/>
                </p:nvGrpSpPr>
                <p:grpSpPr>
                  <a:xfrm>
                    <a:off x="3879417" y="0"/>
                    <a:ext cx="4433166" cy="6858000"/>
                    <a:chOff x="3879417" y="0"/>
                    <a:chExt cx="4433166" cy="6858000"/>
                  </a:xfrm>
                </p:grpSpPr>
                <p:grpSp>
                  <p:nvGrpSpPr>
                    <p:cNvPr id="13" name="Group 12">
                      <a:extLst>
                        <a:ext uri="{FF2B5EF4-FFF2-40B4-BE49-F238E27FC236}">
                          <a16:creationId xmlns:a16="http://schemas.microsoft.com/office/drawing/2014/main" id="{6A96B374-1314-F965-DAB7-B580C949D336}"/>
                        </a:ext>
                      </a:extLst>
                    </p:cNvPr>
                    <p:cNvGrpSpPr/>
                    <p:nvPr/>
                  </p:nvGrpSpPr>
                  <p:grpSpPr>
                    <a:xfrm>
                      <a:off x="3879417" y="0"/>
                      <a:ext cx="4433166" cy="6858000"/>
                      <a:chOff x="3879417" y="0"/>
                      <a:chExt cx="4433166" cy="6858000"/>
                    </a:xfrm>
                  </p:grpSpPr>
                  <p:grpSp>
                    <p:nvGrpSpPr>
                      <p:cNvPr id="11" name="Group 10">
                        <a:extLst>
                          <a:ext uri="{FF2B5EF4-FFF2-40B4-BE49-F238E27FC236}">
                            <a16:creationId xmlns:a16="http://schemas.microsoft.com/office/drawing/2014/main" id="{B9DEF29D-FA69-428A-C4DC-512177E36A18}"/>
                          </a:ext>
                        </a:extLst>
                      </p:cNvPr>
                      <p:cNvGrpSpPr/>
                      <p:nvPr/>
                    </p:nvGrpSpPr>
                    <p:grpSpPr>
                      <a:xfrm>
                        <a:off x="3879417" y="0"/>
                        <a:ext cx="4433166" cy="6858000"/>
                        <a:chOff x="3879417" y="0"/>
                        <a:chExt cx="4433166" cy="6858000"/>
                      </a:xfrm>
                    </p:grpSpPr>
                    <p:grpSp>
                      <p:nvGrpSpPr>
                        <p:cNvPr id="8" name="Group 7">
                          <a:extLst>
                            <a:ext uri="{FF2B5EF4-FFF2-40B4-BE49-F238E27FC236}">
                              <a16:creationId xmlns:a16="http://schemas.microsoft.com/office/drawing/2014/main" id="{E90FF146-E0F6-40B1-B530-8BD5C8B6C484}"/>
                            </a:ext>
                          </a:extLst>
                        </p:cNvPr>
                        <p:cNvGrpSpPr/>
                        <p:nvPr/>
                      </p:nvGrpSpPr>
                      <p:grpSpPr>
                        <a:xfrm>
                          <a:off x="3879417" y="0"/>
                          <a:ext cx="4433166" cy="6858000"/>
                          <a:chOff x="4218709" y="1"/>
                          <a:chExt cx="4433166" cy="6858000"/>
                        </a:xfrm>
                      </p:grpSpPr>
                      <p:grpSp>
                        <p:nvGrpSpPr>
                          <p:cNvPr id="7" name="Group 6">
                            <a:extLst>
                              <a:ext uri="{FF2B5EF4-FFF2-40B4-BE49-F238E27FC236}">
                                <a16:creationId xmlns:a16="http://schemas.microsoft.com/office/drawing/2014/main" id="{FDD31EB3-978D-5107-FE1A-B37145FF84CA}"/>
                              </a:ext>
                            </a:extLst>
                          </p:cNvPr>
                          <p:cNvGrpSpPr/>
                          <p:nvPr/>
                        </p:nvGrpSpPr>
                        <p:grpSpPr>
                          <a:xfrm>
                            <a:off x="4218709" y="1"/>
                            <a:ext cx="4433166" cy="6858000"/>
                            <a:chOff x="4218709" y="1"/>
                            <a:chExt cx="4433166" cy="6858000"/>
                          </a:xfrm>
                        </p:grpSpPr>
                        <p:pic>
                          <p:nvPicPr>
                            <p:cNvPr id="2" name="Picture 1">
                              <a:extLst>
                                <a:ext uri="{FF2B5EF4-FFF2-40B4-BE49-F238E27FC236}">
                                  <a16:creationId xmlns:a16="http://schemas.microsoft.com/office/drawing/2014/main" id="{DE4FD9D4-FD88-821B-28E1-77945BE80DD2}"/>
                                </a:ext>
                              </a:extLst>
                            </p:cNvPr>
                            <p:cNvPicPr>
                              <a:picLocks noChangeAspect="1"/>
                            </p:cNvPicPr>
                            <p:nvPr/>
                          </p:nvPicPr>
                          <p:blipFill>
                            <a:blip r:embed="rId2"/>
                            <a:stretch>
                              <a:fillRect/>
                            </a:stretch>
                          </p:blipFill>
                          <p:spPr>
                            <a:xfrm>
                              <a:off x="4218709" y="1"/>
                              <a:ext cx="4433166" cy="6858000"/>
                            </a:xfrm>
                            <a:prstGeom prst="rect">
                              <a:avLst/>
                            </a:prstGeom>
                          </p:spPr>
                        </p:pic>
                        <p:sp>
                          <p:nvSpPr>
                            <p:cNvPr id="5" name="Rectangle 4">
                              <a:extLst>
                                <a:ext uri="{FF2B5EF4-FFF2-40B4-BE49-F238E27FC236}">
                                  <a16:creationId xmlns:a16="http://schemas.microsoft.com/office/drawing/2014/main" id="{E6FC63E0-C82A-BAD5-C24E-B0ADF7C43902}"/>
                                </a:ext>
                              </a:extLst>
                            </p:cNvPr>
                            <p:cNvSpPr/>
                            <p:nvPr/>
                          </p:nvSpPr>
                          <p:spPr>
                            <a:xfrm>
                              <a:off x="6638925" y="3247489"/>
                              <a:ext cx="207645" cy="5524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TextBox 3">
                            <a:extLst>
                              <a:ext uri="{FF2B5EF4-FFF2-40B4-BE49-F238E27FC236}">
                                <a16:creationId xmlns:a16="http://schemas.microsoft.com/office/drawing/2014/main" id="{DEEC8CF5-1829-6748-04A9-B125A62ABE2A}"/>
                              </a:ext>
                            </a:extLst>
                          </p:cNvPr>
                          <p:cNvSpPr txBox="1"/>
                          <p:nvPr/>
                        </p:nvSpPr>
                        <p:spPr>
                          <a:xfrm>
                            <a:off x="6513196" y="3198167"/>
                            <a:ext cx="466724" cy="153888"/>
                          </a:xfrm>
                          <a:prstGeom prst="rect">
                            <a:avLst/>
                          </a:prstGeom>
                          <a:noFill/>
                        </p:spPr>
                        <p:txBody>
                          <a:bodyPr wrap="square" rtlCol="0">
                            <a:spAutoFit/>
                          </a:bodyPr>
                          <a:lstStyle/>
                          <a:p>
                            <a:r>
                              <a:rPr lang="en-US" sz="400" dirty="0"/>
                              <a:t>Quick Node</a:t>
                            </a:r>
                            <a:endParaRPr lang="en-IN" sz="400" dirty="0"/>
                          </a:p>
                        </p:txBody>
                      </p:sp>
                    </p:grpSp>
                    <p:sp>
                      <p:nvSpPr>
                        <p:cNvPr id="9" name="Rectangle 8">
                          <a:extLst>
                            <a:ext uri="{FF2B5EF4-FFF2-40B4-BE49-F238E27FC236}">
                              <a16:creationId xmlns:a16="http://schemas.microsoft.com/office/drawing/2014/main" id="{B0E7B436-F0FD-9796-9E9A-15716BFE7901}"/>
                            </a:ext>
                          </a:extLst>
                        </p:cNvPr>
                        <p:cNvSpPr/>
                        <p:nvPr/>
                      </p:nvSpPr>
                      <p:spPr>
                        <a:xfrm>
                          <a:off x="5966259" y="3275110"/>
                          <a:ext cx="207645" cy="55245"/>
                        </a:xfrm>
                        <a:prstGeom prst="rect">
                          <a:avLst/>
                        </a:prstGeom>
                        <a:solidFill>
                          <a:schemeClr val="bg1"/>
                        </a:solid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grpSp>
                  <p:sp>
                    <p:nvSpPr>
                      <p:cNvPr id="12" name="TextBox 11">
                        <a:extLst>
                          <a:ext uri="{FF2B5EF4-FFF2-40B4-BE49-F238E27FC236}">
                            <a16:creationId xmlns:a16="http://schemas.microsoft.com/office/drawing/2014/main" id="{E1E6D6F0-1525-5097-4040-F77CFAEF1A37}"/>
                          </a:ext>
                        </a:extLst>
                      </p:cNvPr>
                      <p:cNvSpPr txBox="1"/>
                      <p:nvPr/>
                    </p:nvSpPr>
                    <p:spPr>
                      <a:xfrm>
                        <a:off x="5892368" y="3225788"/>
                        <a:ext cx="399468" cy="153888"/>
                      </a:xfrm>
                      <a:prstGeom prst="rect">
                        <a:avLst/>
                      </a:prstGeom>
                      <a:noFill/>
                    </p:spPr>
                    <p:txBody>
                      <a:bodyPr wrap="none" rtlCol="0">
                        <a:spAutoFit/>
                      </a:bodyPr>
                      <a:lstStyle/>
                      <a:p>
                        <a:r>
                          <a:rPr lang="en-US" sz="400" dirty="0">
                            <a:latin typeface="Times New Roman" panose="02020603050405020304" pitchFamily="18" charset="0"/>
                            <a:cs typeface="Times New Roman" panose="02020603050405020304" pitchFamily="18" charset="0"/>
                          </a:rPr>
                          <a:t>Web3dart</a:t>
                        </a:r>
                        <a:endParaRPr lang="en-IN" sz="400" dirty="0">
                          <a:latin typeface="Times New Roman" panose="02020603050405020304" pitchFamily="18" charset="0"/>
                          <a:cs typeface="Times New Roman" panose="02020603050405020304" pitchFamily="18" charset="0"/>
                        </a:endParaRPr>
                      </a:p>
                    </p:txBody>
                  </p:sp>
                </p:grpSp>
                <p:pic>
                  <p:nvPicPr>
                    <p:cNvPr id="1028" name="Picture 4" descr="Account &amp; Endpoint – QuickNode">
                      <a:extLst>
                        <a:ext uri="{FF2B5EF4-FFF2-40B4-BE49-F238E27FC236}">
                          <a16:creationId xmlns:a16="http://schemas.microsoft.com/office/drawing/2014/main" id="{78555776-6C5A-639F-2311-E35952D5C0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738"/>
                    <a:stretch/>
                  </p:blipFill>
                  <p:spPr bwMode="auto">
                    <a:xfrm>
                      <a:off x="6311434" y="3095779"/>
                      <a:ext cx="154798" cy="151709"/>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Rectangle 14">
                    <a:extLst>
                      <a:ext uri="{FF2B5EF4-FFF2-40B4-BE49-F238E27FC236}">
                        <a16:creationId xmlns:a16="http://schemas.microsoft.com/office/drawing/2014/main" id="{A9B5B035-777B-0C59-611E-2C4C799ABD74}"/>
                      </a:ext>
                    </a:extLst>
                  </p:cNvPr>
                  <p:cNvSpPr/>
                  <p:nvPr/>
                </p:nvSpPr>
                <p:spPr>
                  <a:xfrm>
                    <a:off x="5998845" y="3108984"/>
                    <a:ext cx="167261" cy="1517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1" name="Picture 8" descr="Brand">
                  <a:extLst>
                    <a:ext uri="{FF2B5EF4-FFF2-40B4-BE49-F238E27FC236}">
                      <a16:creationId xmlns:a16="http://schemas.microsoft.com/office/drawing/2014/main" id="{6FF9B724-44A6-DEE0-2AFE-C8B2EB43E4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914"/>
                <a:stretch/>
              </p:blipFill>
              <p:spPr bwMode="auto">
                <a:xfrm>
                  <a:off x="6005076" y="3095748"/>
                  <a:ext cx="154798" cy="172153"/>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Rectangle 33">
                <a:extLst>
                  <a:ext uri="{FF2B5EF4-FFF2-40B4-BE49-F238E27FC236}">
                    <a16:creationId xmlns:a16="http://schemas.microsoft.com/office/drawing/2014/main" id="{395F9331-502F-754E-782D-061CAE882B63}"/>
                  </a:ext>
                </a:extLst>
              </p:cNvPr>
              <p:cNvSpPr/>
              <p:nvPr/>
            </p:nvSpPr>
            <p:spPr>
              <a:xfrm>
                <a:off x="5602605" y="3352054"/>
                <a:ext cx="139065" cy="1702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6" name="Picture 8" descr="Brand">
              <a:extLst>
                <a:ext uri="{FF2B5EF4-FFF2-40B4-BE49-F238E27FC236}">
                  <a16:creationId xmlns:a16="http://schemas.microsoft.com/office/drawing/2014/main" id="{2317A221-6B49-D5A4-9709-1A1FC6E871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914"/>
            <a:stretch/>
          </p:blipFill>
          <p:spPr bwMode="auto">
            <a:xfrm>
              <a:off x="5602605" y="3358940"/>
              <a:ext cx="146932" cy="16340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32482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CAA7CF-F7BE-039E-8C8F-FC2FAD740F9E}"/>
              </a:ext>
            </a:extLst>
          </p:cNvPr>
          <p:cNvSpPr txBox="1"/>
          <p:nvPr/>
        </p:nvSpPr>
        <p:spPr>
          <a:xfrm>
            <a:off x="1052052" y="577955"/>
            <a:ext cx="306766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Sequence Diagram :-</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6B5D143-EAF0-2FC5-A811-4D333036E3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9303" y="935849"/>
            <a:ext cx="7693394" cy="4986301"/>
          </a:xfrm>
          <a:prstGeom prst="rect">
            <a:avLst/>
          </a:prstGeom>
          <a:noFill/>
          <a:ln>
            <a:noFill/>
          </a:ln>
        </p:spPr>
      </p:pic>
    </p:spTree>
    <p:extLst>
      <p:ext uri="{BB962C8B-B14F-4D97-AF65-F5344CB8AC3E}">
        <p14:creationId xmlns:p14="http://schemas.microsoft.com/office/powerpoint/2010/main" val="4039965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9D7C6F-3E10-63AF-3FDC-3AF4362E35D7}"/>
              </a:ext>
            </a:extLst>
          </p:cNvPr>
          <p:cNvSpPr txBox="1"/>
          <p:nvPr/>
        </p:nvSpPr>
        <p:spPr>
          <a:xfrm>
            <a:off x="1458828" y="560438"/>
            <a:ext cx="3722772"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Data Flow Diagram (DFD Level 0) :-</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E3B4B17-1F92-0EC2-6C4D-2C0E3606EB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7225" y="1929581"/>
            <a:ext cx="7177549" cy="2998838"/>
          </a:xfrm>
          <a:prstGeom prst="rect">
            <a:avLst/>
          </a:prstGeom>
        </p:spPr>
      </p:pic>
    </p:spTree>
    <p:extLst>
      <p:ext uri="{BB962C8B-B14F-4D97-AF65-F5344CB8AC3E}">
        <p14:creationId xmlns:p14="http://schemas.microsoft.com/office/powerpoint/2010/main" val="1269911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9D7C6F-3E10-63AF-3FDC-3AF4362E35D7}"/>
              </a:ext>
            </a:extLst>
          </p:cNvPr>
          <p:cNvSpPr txBox="1"/>
          <p:nvPr/>
        </p:nvSpPr>
        <p:spPr>
          <a:xfrm>
            <a:off x="1458827" y="560438"/>
            <a:ext cx="3683443"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Data Flow Diagram (DFD Level 1) :-</a:t>
            </a:r>
            <a:endParaRPr lang="en-IN"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BD55375-2475-EF88-3B56-ED0B48DFDB5C}"/>
              </a:ext>
            </a:extLst>
          </p:cNvPr>
          <p:cNvPicPr>
            <a:picLocks noChangeAspect="1"/>
          </p:cNvPicPr>
          <p:nvPr/>
        </p:nvPicPr>
        <p:blipFill rotWithShape="1">
          <a:blip r:embed="rId2">
            <a:extLst>
              <a:ext uri="{28A0092B-C50C-407E-A947-70E740481C1C}">
                <a14:useLocalDpi xmlns:a14="http://schemas.microsoft.com/office/drawing/2010/main" val="0"/>
              </a:ext>
            </a:extLst>
          </a:blip>
          <a:srcRect t="6388"/>
          <a:stretch/>
        </p:blipFill>
        <p:spPr bwMode="auto">
          <a:xfrm>
            <a:off x="2109019" y="1270820"/>
            <a:ext cx="7973961" cy="43163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394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CONTENT</a:t>
            </a:r>
            <a:endParaRPr dirty="0">
              <a:latin typeface="Times New Roman" panose="02020603050405020304" pitchFamily="18" charset="0"/>
              <a:cs typeface="Times New Roman" panose="02020603050405020304" pitchFamily="18" charset="0"/>
            </a:endParaRPr>
          </a:p>
        </p:txBody>
      </p:sp>
      <p:sp>
        <p:nvSpPr>
          <p:cNvPr id="93" name="Google Shape;9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Abstract</a:t>
            </a:r>
          </a:p>
          <a:p>
            <a:pPr>
              <a:spcBef>
                <a:spcPts val="0"/>
              </a:spcBef>
            </a:pPr>
            <a:r>
              <a:rPr lang="en-US" dirty="0">
                <a:latin typeface="Times New Roman" panose="02020603050405020304" pitchFamily="18" charset="0"/>
                <a:cs typeface="Times New Roman" panose="02020603050405020304" pitchFamily="18" charset="0"/>
              </a:rPr>
              <a:t>Motivation</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Literature review</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Problem Statement &amp; Objective</a:t>
            </a: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Scope of Project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Proposed System/ Architecture Diagram</a:t>
            </a: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User Interface</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H/W and S/W requirements</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Expected Outcome </a:t>
            </a: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C0D1D8-B9F7-95C1-6777-86C355EE6B61}"/>
              </a:ext>
            </a:extLst>
          </p:cNvPr>
          <p:cNvSpPr txBox="1"/>
          <p:nvPr/>
        </p:nvSpPr>
        <p:spPr>
          <a:xfrm>
            <a:off x="1376516" y="294968"/>
            <a:ext cx="3932903"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Use Case Diagram (UCD) :-</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0586E28-BC6F-F317-F9EC-91FFC7184A51}"/>
              </a:ext>
            </a:extLst>
          </p:cNvPr>
          <p:cNvPicPr>
            <a:picLocks noChangeAspect="1"/>
          </p:cNvPicPr>
          <p:nvPr/>
        </p:nvPicPr>
        <p:blipFill>
          <a:blip r:embed="rId2"/>
          <a:stretch>
            <a:fillRect/>
          </a:stretch>
        </p:blipFill>
        <p:spPr>
          <a:xfrm>
            <a:off x="3642851" y="664300"/>
            <a:ext cx="4906297" cy="6041300"/>
          </a:xfrm>
          <a:prstGeom prst="rect">
            <a:avLst/>
          </a:prstGeom>
        </p:spPr>
      </p:pic>
    </p:spTree>
    <p:extLst>
      <p:ext uri="{BB962C8B-B14F-4D97-AF65-F5344CB8AC3E}">
        <p14:creationId xmlns:p14="http://schemas.microsoft.com/office/powerpoint/2010/main" val="286630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PROPOSED SYSTEM</a:t>
            </a:r>
            <a:endParaRPr dirty="0">
              <a:latin typeface="Times New Roman" panose="02020603050405020304" pitchFamily="18" charset="0"/>
              <a:cs typeface="Times New Roman" panose="02020603050405020304" pitchFamily="18" charset="0"/>
            </a:endParaRPr>
          </a:p>
        </p:txBody>
      </p:sp>
      <p:sp>
        <p:nvSpPr>
          <p:cNvPr id="135" name="Google Shape;135;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just" rtl="0">
              <a:lnSpc>
                <a:spcPct val="90000"/>
              </a:lnSpc>
              <a:spcBef>
                <a:spcPts val="0"/>
              </a:spcBef>
              <a:spcAft>
                <a:spcPts val="0"/>
              </a:spcAft>
              <a:buClr>
                <a:schemeClr val="dk1"/>
              </a:buClr>
              <a:buSzPts val="2800"/>
              <a:buFont typeface="+mj-lt"/>
              <a:buAutoNum type="arabicPeriod"/>
            </a:pPr>
            <a:r>
              <a:rPr lang="en-US" sz="2600" dirty="0">
                <a:latin typeface="Times New Roman" panose="02020603050405020304" pitchFamily="18" charset="0"/>
                <a:cs typeface="Times New Roman" panose="02020603050405020304" pitchFamily="18" charset="0"/>
              </a:rPr>
              <a:t>Users register and log in using multifactor authentication, secured by biometric and OTP authentication. </a:t>
            </a:r>
          </a:p>
          <a:p>
            <a:pPr marL="514350" lvl="0" indent="-514350" algn="just" rtl="0">
              <a:lnSpc>
                <a:spcPct val="90000"/>
              </a:lnSpc>
              <a:spcBef>
                <a:spcPts val="0"/>
              </a:spcBef>
              <a:spcAft>
                <a:spcPts val="0"/>
              </a:spcAft>
              <a:buClr>
                <a:schemeClr val="dk1"/>
              </a:buClr>
              <a:buSzPts val="2800"/>
              <a:buFont typeface="+mj-lt"/>
              <a:buAutoNum type="arabicPeriod"/>
            </a:pPr>
            <a:r>
              <a:rPr lang="en-US" sz="2600" dirty="0">
                <a:latin typeface="Times New Roman" panose="02020603050405020304" pitchFamily="18" charset="0"/>
                <a:cs typeface="Times New Roman" panose="02020603050405020304" pitchFamily="18" charset="0"/>
              </a:rPr>
              <a:t>After a successful login, they cast votes via a secure interface. Each vote is recorded on the Ethereum blockchain using Solidity smart contracts to ensure uniqueness and prevent duplication. </a:t>
            </a:r>
          </a:p>
          <a:p>
            <a:pPr marL="514350" lvl="0" indent="-514350" algn="just" rtl="0">
              <a:lnSpc>
                <a:spcPct val="90000"/>
              </a:lnSpc>
              <a:spcBef>
                <a:spcPts val="0"/>
              </a:spcBef>
              <a:spcAft>
                <a:spcPts val="0"/>
              </a:spcAft>
              <a:buClr>
                <a:schemeClr val="dk1"/>
              </a:buClr>
              <a:buSzPts val="2800"/>
              <a:buFont typeface="+mj-lt"/>
              <a:buAutoNum type="arabicPeriod"/>
            </a:pPr>
            <a:r>
              <a:rPr lang="en-US" sz="2600" dirty="0">
                <a:latin typeface="Times New Roman" panose="02020603050405020304" pitchFamily="18" charset="0"/>
                <a:cs typeface="Times New Roman" panose="02020603050405020304" pitchFamily="18" charset="0"/>
              </a:rPr>
              <a:t>Non-sensitive data/metadata is stored in the Secondary database, while sensitive vote data is securely stored on the blockchain for transparency. </a:t>
            </a:r>
          </a:p>
          <a:p>
            <a:pPr marL="514350" lvl="0" indent="-514350" algn="just" rtl="0">
              <a:lnSpc>
                <a:spcPct val="90000"/>
              </a:lnSpc>
              <a:spcBef>
                <a:spcPts val="0"/>
              </a:spcBef>
              <a:spcAft>
                <a:spcPts val="0"/>
              </a:spcAft>
              <a:buClr>
                <a:schemeClr val="dk1"/>
              </a:buClr>
              <a:buSzPts val="2800"/>
              <a:buFont typeface="+mj-lt"/>
              <a:buAutoNum type="arabicPeriod"/>
            </a:pPr>
            <a:r>
              <a:rPr lang="en-US" sz="2600" dirty="0">
                <a:latin typeface="Times New Roman" panose="02020603050405020304" pitchFamily="18" charset="0"/>
                <a:cs typeface="Times New Roman" panose="02020603050405020304" pitchFamily="18" charset="0"/>
              </a:rPr>
              <a:t>Real-time election results are fetched from the blockchain and displayed on a user-friendly interface developed in Android /Flutter. </a:t>
            </a:r>
          </a:p>
          <a:p>
            <a:pPr marL="514350" lvl="0" indent="-514350" algn="just" rtl="0">
              <a:lnSpc>
                <a:spcPct val="90000"/>
              </a:lnSpc>
              <a:spcBef>
                <a:spcPts val="0"/>
              </a:spcBef>
              <a:spcAft>
                <a:spcPts val="0"/>
              </a:spcAft>
              <a:buClr>
                <a:schemeClr val="dk1"/>
              </a:buClr>
              <a:buSzPts val="2800"/>
              <a:buFont typeface="+mj-lt"/>
              <a:buAutoNum type="arabicPeriod"/>
            </a:pPr>
            <a:r>
              <a:rPr lang="en-US" sz="2600" dirty="0">
                <a:latin typeface="Times New Roman" panose="02020603050405020304" pitchFamily="18" charset="0"/>
                <a:cs typeface="Times New Roman" panose="02020603050405020304" pitchFamily="18" charset="0"/>
              </a:rPr>
              <a:t>The system ensures end-to-end encryption and voter anonymity is designed to handle large user loads during peak voting times.</a:t>
            </a:r>
            <a:endParaRPr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0502-EE25-8E79-96AB-D63716C42B3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USER INTERFACE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4AD85E2-5B49-7E78-556C-595E3128C0EB}"/>
              </a:ext>
            </a:extLst>
          </p:cNvPr>
          <p:cNvPicPr>
            <a:picLocks noChangeAspect="1"/>
          </p:cNvPicPr>
          <p:nvPr/>
        </p:nvPicPr>
        <p:blipFill>
          <a:blip r:embed="rId2"/>
          <a:srcRect t="4148" b="6519"/>
          <a:stretch/>
        </p:blipFill>
        <p:spPr>
          <a:xfrm>
            <a:off x="985490" y="1642543"/>
            <a:ext cx="2290916" cy="4749111"/>
          </a:xfrm>
          <a:prstGeom prst="rect">
            <a:avLst/>
          </a:prstGeom>
        </p:spPr>
      </p:pic>
      <p:pic>
        <p:nvPicPr>
          <p:cNvPr id="9" name="Picture 8">
            <a:extLst>
              <a:ext uri="{FF2B5EF4-FFF2-40B4-BE49-F238E27FC236}">
                <a16:creationId xmlns:a16="http://schemas.microsoft.com/office/drawing/2014/main" id="{C64E4005-E8AA-C695-0A37-BFEB8ADF2612}"/>
              </a:ext>
            </a:extLst>
          </p:cNvPr>
          <p:cNvPicPr>
            <a:picLocks noChangeAspect="1"/>
          </p:cNvPicPr>
          <p:nvPr/>
        </p:nvPicPr>
        <p:blipFill>
          <a:blip r:embed="rId3"/>
          <a:srcRect t="3703" b="6519"/>
          <a:stretch/>
        </p:blipFill>
        <p:spPr>
          <a:xfrm>
            <a:off x="3404795" y="1642543"/>
            <a:ext cx="2290916" cy="4724400"/>
          </a:xfrm>
          <a:prstGeom prst="rect">
            <a:avLst/>
          </a:prstGeom>
        </p:spPr>
      </p:pic>
      <p:sp>
        <p:nvSpPr>
          <p:cNvPr id="10" name="TextBox 9">
            <a:extLst>
              <a:ext uri="{FF2B5EF4-FFF2-40B4-BE49-F238E27FC236}">
                <a16:creationId xmlns:a16="http://schemas.microsoft.com/office/drawing/2014/main" id="{669B747D-5796-7342-DF88-89A2EC6B07EA}"/>
              </a:ext>
            </a:extLst>
          </p:cNvPr>
          <p:cNvSpPr txBox="1"/>
          <p:nvPr/>
        </p:nvSpPr>
        <p:spPr>
          <a:xfrm>
            <a:off x="9895840" y="1301115"/>
            <a:ext cx="1778000" cy="307777"/>
          </a:xfrm>
          <a:prstGeom prst="rect">
            <a:avLst/>
          </a:prstGeom>
          <a:noFill/>
        </p:spPr>
        <p:txBody>
          <a:bodyPr wrap="square" rtlCol="0">
            <a:spAutoFit/>
          </a:bodyPr>
          <a:lstStyle/>
          <a:p>
            <a:r>
              <a:rPr lang="en-IN" dirty="0">
                <a:hlinkClick r:id="rId4" action="ppaction://hlinkfile"/>
              </a:rPr>
              <a:t>D:\Project\Init Snap</a:t>
            </a:r>
            <a:endParaRPr lang="en-IN" dirty="0"/>
          </a:p>
        </p:txBody>
      </p:sp>
      <p:pic>
        <p:nvPicPr>
          <p:cNvPr id="3" name="Picture 2">
            <a:extLst>
              <a:ext uri="{FF2B5EF4-FFF2-40B4-BE49-F238E27FC236}">
                <a16:creationId xmlns:a16="http://schemas.microsoft.com/office/drawing/2014/main" id="{14B193E4-996A-4107-6A0A-F672CD2DF10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24100" y="1642543"/>
            <a:ext cx="2290916" cy="4724400"/>
          </a:xfrm>
          <a:prstGeom prst="rect">
            <a:avLst/>
          </a:prstGeom>
          <a:noFill/>
          <a:ln>
            <a:noFill/>
          </a:ln>
        </p:spPr>
      </p:pic>
      <p:pic>
        <p:nvPicPr>
          <p:cNvPr id="4" name="Picture 3">
            <a:extLst>
              <a:ext uri="{FF2B5EF4-FFF2-40B4-BE49-F238E27FC236}">
                <a16:creationId xmlns:a16="http://schemas.microsoft.com/office/drawing/2014/main" id="{60835AB0-B6E7-DB51-25CA-C0E44253024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43405" y="1642543"/>
            <a:ext cx="2290916" cy="4724400"/>
          </a:xfrm>
          <a:prstGeom prst="rect">
            <a:avLst/>
          </a:prstGeom>
          <a:noFill/>
          <a:ln>
            <a:noFill/>
          </a:ln>
        </p:spPr>
      </p:pic>
    </p:spTree>
    <p:extLst>
      <p:ext uri="{BB962C8B-B14F-4D97-AF65-F5344CB8AC3E}">
        <p14:creationId xmlns:p14="http://schemas.microsoft.com/office/powerpoint/2010/main" val="3435555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039-5295-7BC7-F289-54B9A33DE9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HARDWARE USED</a:t>
            </a:r>
            <a:endParaRPr lang="en-IN" dirty="0"/>
          </a:p>
        </p:txBody>
      </p:sp>
      <p:sp>
        <p:nvSpPr>
          <p:cNvPr id="5" name="Content Placeholder 4">
            <a:extLst>
              <a:ext uri="{FF2B5EF4-FFF2-40B4-BE49-F238E27FC236}">
                <a16:creationId xmlns:a16="http://schemas.microsoft.com/office/drawing/2014/main" id="{CF6589C3-8BA3-A604-6B8D-CBFF2516A5D3}"/>
              </a:ext>
            </a:extLst>
          </p:cNvPr>
          <p:cNvSpPr txBox="1">
            <a:spLocks noGrp="1"/>
          </p:cNvSpPr>
          <p:nvPr>
            <p:ph idx="1"/>
          </p:nvPr>
        </p:nvSpPr>
        <p:spPr>
          <a:xfrm>
            <a:off x="772886" y="1135161"/>
            <a:ext cx="10515600" cy="4459642"/>
          </a:xfrm>
          <a:prstGeom prst="rect">
            <a:avLst/>
          </a:prstGeom>
          <a:noFill/>
        </p:spPr>
        <p:txBody>
          <a:bodyPr wrap="square" rtlCol="0">
            <a:spAutoFit/>
          </a:bodyPr>
          <a:lstStyle/>
          <a:p>
            <a:pPr marL="0" indent="0">
              <a:buNone/>
            </a:pPr>
            <a:endParaRPr lang="en-IN" sz="1600" dirty="0">
              <a:latin typeface="Times New Roman" panose="02020603050405020304" pitchFamily="18" charset="0"/>
              <a:cs typeface="Times New Roman" panose="02020603050405020304" pitchFamily="18" charset="0"/>
            </a:endParaRPr>
          </a:p>
          <a:p>
            <a:pPr>
              <a:buFont typeface="+mj-lt"/>
              <a:buAutoNum type="arabicPeriod"/>
            </a:pPr>
            <a:r>
              <a:rPr lang="en-IN" sz="2000" b="1" dirty="0">
                <a:latin typeface="Times New Roman" panose="02020603050405020304" pitchFamily="18" charset="0"/>
                <a:cs typeface="Times New Roman" panose="02020603050405020304" pitchFamily="18" charset="0"/>
              </a:rPr>
              <a:t>Mobile Devices:</a:t>
            </a:r>
            <a:endParaRPr lang="en-IN"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2000" dirty="0">
                <a:latin typeface="Times New Roman" panose="02020603050405020304" pitchFamily="18" charset="0"/>
                <a:cs typeface="Times New Roman" panose="02020603050405020304" pitchFamily="18" charset="0"/>
              </a:rPr>
              <a:t>Smartphone (iOS and Android)</a:t>
            </a:r>
          </a:p>
          <a:p>
            <a:pPr marL="742950" lvl="1" indent="-285750">
              <a:buFont typeface="+mj-lt"/>
              <a:buAutoNum type="arabicPeriod"/>
            </a:pPr>
            <a:r>
              <a:rPr lang="en-IN" sz="2000" dirty="0">
                <a:latin typeface="Times New Roman" panose="02020603050405020304" pitchFamily="18" charset="0"/>
                <a:cs typeface="Times New Roman" panose="02020603050405020304" pitchFamily="18" charset="0"/>
              </a:rPr>
              <a:t>Tablets (iOS and Android)</a:t>
            </a:r>
          </a:p>
          <a:p>
            <a:pPr>
              <a:buFont typeface="+mj-lt"/>
              <a:buAutoNum type="arabicPeriod"/>
            </a:pPr>
            <a:r>
              <a:rPr lang="en-IN" sz="2000" b="1" dirty="0">
                <a:latin typeface="Times New Roman" panose="02020603050405020304" pitchFamily="18" charset="0"/>
                <a:cs typeface="Times New Roman" panose="02020603050405020304" pitchFamily="18" charset="0"/>
              </a:rPr>
              <a:t>Servers:</a:t>
            </a:r>
            <a:endParaRPr lang="en-IN"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2000" dirty="0">
                <a:latin typeface="Times New Roman" panose="02020603050405020304" pitchFamily="18" charset="0"/>
                <a:cs typeface="Times New Roman" panose="02020603050405020304" pitchFamily="18" charset="0"/>
              </a:rPr>
              <a:t>Blockchain nodes (</a:t>
            </a:r>
            <a:r>
              <a:rPr lang="en-IN" sz="2000" dirty="0" err="1">
                <a:latin typeface="Times New Roman" panose="02020603050405020304" pitchFamily="18" charset="0"/>
                <a:cs typeface="Times New Roman" panose="02020603050405020304" pitchFamily="18" charset="0"/>
              </a:rPr>
              <a:t>Sepholia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TestNet</a:t>
            </a:r>
            <a:r>
              <a:rPr lang="en-IN"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sz="2000" dirty="0">
                <a:latin typeface="Times New Roman" panose="02020603050405020304" pitchFamily="18" charset="0"/>
                <a:cs typeface="Times New Roman" panose="02020603050405020304" pitchFamily="18" charset="0"/>
              </a:rPr>
              <a:t>Firebase</a:t>
            </a:r>
          </a:p>
          <a:p>
            <a:pPr>
              <a:buFont typeface="+mj-lt"/>
              <a:buAutoNum type="arabicPeriod"/>
            </a:pPr>
            <a:r>
              <a:rPr lang="en-IN" sz="2000" b="1" dirty="0">
                <a:latin typeface="Times New Roman" panose="02020603050405020304" pitchFamily="18" charset="0"/>
                <a:cs typeface="Times New Roman" panose="02020603050405020304" pitchFamily="18" charset="0"/>
              </a:rPr>
              <a:t>Development and Testing Hardware:</a:t>
            </a:r>
            <a:endParaRPr lang="en-IN"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2000" dirty="0">
                <a:latin typeface="Times New Roman" panose="02020603050405020304" pitchFamily="18" charset="0"/>
                <a:cs typeface="Times New Roman" panose="02020603050405020304" pitchFamily="18" charset="0"/>
              </a:rPr>
              <a:t>Laptops/Desktop for developers</a:t>
            </a:r>
          </a:p>
          <a:p>
            <a:pPr marL="742950" lvl="1" indent="-285750">
              <a:buFont typeface="+mj-lt"/>
              <a:buAutoNum type="arabicPeriod"/>
            </a:pPr>
            <a:r>
              <a:rPr lang="en-IN" sz="2000" dirty="0">
                <a:latin typeface="Times New Roman" panose="02020603050405020304" pitchFamily="18" charset="0"/>
                <a:cs typeface="Times New Roman" panose="02020603050405020304" pitchFamily="18" charset="0"/>
              </a:rPr>
              <a:t>Test devices (various models of smartphones and tablets)</a:t>
            </a:r>
          </a:p>
          <a:p>
            <a:endParaRPr lang="en-IN" sz="20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208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6542-7C8A-2DEB-1651-5043FD24C616}"/>
              </a:ext>
            </a:extLst>
          </p:cNvPr>
          <p:cNvSpPr txBox="1">
            <a:spLocks/>
          </p:cNvSpPr>
          <p:nvPr/>
        </p:nvSpPr>
        <p:spPr>
          <a:xfrm>
            <a:off x="1023728" y="0"/>
            <a:ext cx="10058400" cy="14507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SOFTWARE USED</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1E1CBC9-CEBE-4829-B6D1-5B1304206E1E}"/>
              </a:ext>
            </a:extLst>
          </p:cNvPr>
          <p:cNvSpPr txBox="1"/>
          <p:nvPr/>
        </p:nvSpPr>
        <p:spPr>
          <a:xfrm>
            <a:off x="1023728" y="1288913"/>
            <a:ext cx="4973949" cy="5632311"/>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1. Blockchain Network:</a:t>
            </a:r>
          </a:p>
          <a:p>
            <a:r>
              <a:rPr lang="en-IN" sz="2000" dirty="0">
                <a:latin typeface="Times New Roman" panose="02020603050405020304" pitchFamily="18" charset="0"/>
                <a:cs typeface="Times New Roman" panose="02020603050405020304" pitchFamily="18" charset="0"/>
              </a:rPr>
              <a:t>   - Ethereum (</a:t>
            </a:r>
            <a:r>
              <a:rPr lang="en-IN" sz="2000" dirty="0" err="1">
                <a:latin typeface="Times New Roman" panose="02020603050405020304" pitchFamily="18" charset="0"/>
                <a:cs typeface="Times New Roman" panose="02020603050405020304" pitchFamily="18" charset="0"/>
              </a:rPr>
              <a:t>Sepholia</a:t>
            </a: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2. Smart Contract (Development):</a:t>
            </a:r>
          </a:p>
          <a:p>
            <a:r>
              <a:rPr lang="en-IN" sz="2000" dirty="0">
                <a:latin typeface="Times New Roman" panose="02020603050405020304" pitchFamily="18" charset="0"/>
                <a:cs typeface="Times New Roman" panose="02020603050405020304" pitchFamily="18" charset="0"/>
              </a:rPr>
              <a:t>   - Solidity</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3. Mobile App Development Frameworks:</a:t>
            </a:r>
          </a:p>
          <a:p>
            <a:r>
              <a:rPr lang="en-IN" sz="2000" dirty="0">
                <a:latin typeface="Times New Roman" panose="02020603050405020304" pitchFamily="18" charset="0"/>
                <a:cs typeface="Times New Roman" panose="02020603050405020304" pitchFamily="18" charset="0"/>
              </a:rPr>
              <a:t>   - Android</a:t>
            </a:r>
          </a:p>
          <a:p>
            <a:r>
              <a:rPr lang="en-IN" sz="2000" dirty="0">
                <a:latin typeface="Times New Roman" panose="02020603050405020304" pitchFamily="18" charset="0"/>
                <a:cs typeface="Times New Roman" panose="02020603050405020304" pitchFamily="18" charset="0"/>
              </a:rPr>
              <a:t>   - Flutter</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4. Database:</a:t>
            </a:r>
          </a:p>
          <a:p>
            <a:r>
              <a:rPr lang="en-IN" sz="2000" dirty="0">
                <a:latin typeface="Times New Roman" panose="02020603050405020304" pitchFamily="18" charset="0"/>
                <a:cs typeface="Times New Roman" panose="02020603050405020304" pitchFamily="18" charset="0"/>
              </a:rPr>
              <a:t>   - Firebase</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5. Development and Testing Tools: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 Android Studio</a:t>
            </a:r>
          </a:p>
          <a:p>
            <a:r>
              <a:rPr lang="en-IN" sz="2000" dirty="0">
                <a:latin typeface="Times New Roman" panose="02020603050405020304" pitchFamily="18" charset="0"/>
                <a:cs typeface="Times New Roman" panose="02020603050405020304" pitchFamily="18" charset="0"/>
              </a:rPr>
              <a:t>   - Remix IDE</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E59D78C-D25D-E833-5CD2-4C2709CD6664}"/>
              </a:ext>
            </a:extLst>
          </p:cNvPr>
          <p:cNvSpPr txBox="1"/>
          <p:nvPr/>
        </p:nvSpPr>
        <p:spPr>
          <a:xfrm>
            <a:off x="5997677" y="1288913"/>
            <a:ext cx="4593301" cy="1015663"/>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6. API Integration:</a:t>
            </a:r>
          </a:p>
          <a:p>
            <a:r>
              <a:rPr lang="en-IN" sz="2000" dirty="0">
                <a:latin typeface="Times New Roman" panose="02020603050405020304" pitchFamily="18" charset="0"/>
                <a:cs typeface="Times New Roman" panose="02020603050405020304" pitchFamily="18" charset="0"/>
              </a:rPr>
              <a:t>   - Web3dart (package)</a:t>
            </a:r>
          </a:p>
          <a:p>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QuickNode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989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543A-4355-EA1F-F9D8-F35DB05F082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EXPECTED RESULT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A7CA6F8-BE3F-0F92-A965-E8D8C0E25BB9}"/>
              </a:ext>
            </a:extLst>
          </p:cNvPr>
          <p:cNvPicPr>
            <a:picLocks noChangeAspect="1"/>
          </p:cNvPicPr>
          <p:nvPr/>
        </p:nvPicPr>
        <p:blipFill>
          <a:blip r:embed="rId2"/>
          <a:stretch>
            <a:fillRect/>
          </a:stretch>
        </p:blipFill>
        <p:spPr>
          <a:xfrm>
            <a:off x="2438083" y="2133857"/>
            <a:ext cx="7315834" cy="4359018"/>
          </a:xfrm>
          <a:prstGeom prst="rect">
            <a:avLst/>
          </a:prstGeom>
        </p:spPr>
      </p:pic>
      <p:sp>
        <p:nvSpPr>
          <p:cNvPr id="6" name="TextBox 5">
            <a:extLst>
              <a:ext uri="{FF2B5EF4-FFF2-40B4-BE49-F238E27FC236}">
                <a16:creationId xmlns:a16="http://schemas.microsoft.com/office/drawing/2014/main" id="{D09D9721-7E41-DBF2-C376-1758EA7A4FA2}"/>
              </a:ext>
            </a:extLst>
          </p:cNvPr>
          <p:cNvSpPr txBox="1"/>
          <p:nvPr/>
        </p:nvSpPr>
        <p:spPr>
          <a:xfrm>
            <a:off x="1089637" y="1690945"/>
            <a:ext cx="134844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BAR GRAPH</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5943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1746E-AD2D-DD8B-14AD-00F2D8EA2B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6F4D26-7FC1-B842-1638-2FF8A4CCF2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EXPECTED RESULT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15A998A-F827-2467-EE78-64984889AD07}"/>
              </a:ext>
            </a:extLst>
          </p:cNvPr>
          <p:cNvPicPr>
            <a:picLocks noChangeAspect="1"/>
          </p:cNvPicPr>
          <p:nvPr/>
        </p:nvPicPr>
        <p:blipFill>
          <a:blip r:embed="rId2"/>
          <a:stretch>
            <a:fillRect/>
          </a:stretch>
        </p:blipFill>
        <p:spPr>
          <a:xfrm>
            <a:off x="3249683" y="1806972"/>
            <a:ext cx="5692633" cy="4541914"/>
          </a:xfrm>
          <a:prstGeom prst="rect">
            <a:avLst/>
          </a:prstGeom>
        </p:spPr>
      </p:pic>
      <p:sp>
        <p:nvSpPr>
          <p:cNvPr id="6" name="TextBox 5">
            <a:extLst>
              <a:ext uri="{FF2B5EF4-FFF2-40B4-BE49-F238E27FC236}">
                <a16:creationId xmlns:a16="http://schemas.microsoft.com/office/drawing/2014/main" id="{456411C5-7E55-C829-30D4-6943BF2B40C7}"/>
              </a:ext>
            </a:extLst>
          </p:cNvPr>
          <p:cNvSpPr txBox="1"/>
          <p:nvPr/>
        </p:nvSpPr>
        <p:spPr>
          <a:xfrm>
            <a:off x="1089637" y="1690945"/>
            <a:ext cx="123623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PIE CHART</a:t>
            </a:r>
          </a:p>
        </p:txBody>
      </p:sp>
    </p:spTree>
    <p:extLst>
      <p:ext uri="{BB962C8B-B14F-4D97-AF65-F5344CB8AC3E}">
        <p14:creationId xmlns:p14="http://schemas.microsoft.com/office/powerpoint/2010/main" val="1594481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06AFE-6DBB-174A-9882-86218BE94E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F5904F-475D-2C97-72FB-2FE3F24B6CD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EXPECTED RESULT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304589-943F-C29B-E60F-1E7B60883158}"/>
              </a:ext>
            </a:extLst>
          </p:cNvPr>
          <p:cNvPicPr>
            <a:picLocks noChangeAspect="1"/>
          </p:cNvPicPr>
          <p:nvPr/>
        </p:nvPicPr>
        <p:blipFill>
          <a:blip r:embed="rId2"/>
          <a:stretch>
            <a:fillRect/>
          </a:stretch>
        </p:blipFill>
        <p:spPr>
          <a:xfrm>
            <a:off x="2316152" y="1996685"/>
            <a:ext cx="7559695" cy="4496190"/>
          </a:xfrm>
          <a:prstGeom prst="rect">
            <a:avLst/>
          </a:prstGeom>
        </p:spPr>
      </p:pic>
      <p:sp>
        <p:nvSpPr>
          <p:cNvPr id="6" name="TextBox 5">
            <a:extLst>
              <a:ext uri="{FF2B5EF4-FFF2-40B4-BE49-F238E27FC236}">
                <a16:creationId xmlns:a16="http://schemas.microsoft.com/office/drawing/2014/main" id="{E0A55F89-32EE-73B9-4972-2F2D878D831C}"/>
              </a:ext>
            </a:extLst>
          </p:cNvPr>
          <p:cNvSpPr txBox="1"/>
          <p:nvPr/>
        </p:nvSpPr>
        <p:spPr>
          <a:xfrm>
            <a:off x="1089637" y="1690945"/>
            <a:ext cx="1394934"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LINE GRAPH</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547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472918-AD75-E8D5-D1BB-496E7EA28BF8}"/>
              </a:ext>
            </a:extLst>
          </p:cNvPr>
          <p:cNvPicPr>
            <a:picLocks noChangeAspect="1"/>
          </p:cNvPicPr>
          <p:nvPr/>
        </p:nvPicPr>
        <p:blipFill>
          <a:blip r:embed="rId2"/>
          <a:srcRect t="4157" b="5377"/>
          <a:stretch/>
        </p:blipFill>
        <p:spPr>
          <a:xfrm>
            <a:off x="185067" y="1071716"/>
            <a:ext cx="2801372" cy="5279923"/>
          </a:xfrm>
          <a:prstGeom prst="rect">
            <a:avLst/>
          </a:prstGeom>
        </p:spPr>
      </p:pic>
      <p:pic>
        <p:nvPicPr>
          <p:cNvPr id="5" name="Picture 4">
            <a:extLst>
              <a:ext uri="{FF2B5EF4-FFF2-40B4-BE49-F238E27FC236}">
                <a16:creationId xmlns:a16="http://schemas.microsoft.com/office/drawing/2014/main" id="{B799FEBF-F812-FFD5-FEBA-402B800C844D}"/>
              </a:ext>
            </a:extLst>
          </p:cNvPr>
          <p:cNvPicPr>
            <a:picLocks noChangeAspect="1"/>
          </p:cNvPicPr>
          <p:nvPr/>
        </p:nvPicPr>
        <p:blipFill>
          <a:blip r:embed="rId3"/>
          <a:srcRect t="4157" b="5377"/>
          <a:stretch/>
        </p:blipFill>
        <p:spPr>
          <a:xfrm>
            <a:off x="3172615" y="1071716"/>
            <a:ext cx="2757354" cy="5279922"/>
          </a:xfrm>
          <a:prstGeom prst="rect">
            <a:avLst/>
          </a:prstGeom>
        </p:spPr>
      </p:pic>
      <p:pic>
        <p:nvPicPr>
          <p:cNvPr id="7" name="Picture 6">
            <a:extLst>
              <a:ext uri="{FF2B5EF4-FFF2-40B4-BE49-F238E27FC236}">
                <a16:creationId xmlns:a16="http://schemas.microsoft.com/office/drawing/2014/main" id="{86372055-56FF-25AD-9073-55F6791CE039}"/>
              </a:ext>
            </a:extLst>
          </p:cNvPr>
          <p:cNvPicPr>
            <a:picLocks noChangeAspect="1"/>
          </p:cNvPicPr>
          <p:nvPr/>
        </p:nvPicPr>
        <p:blipFill>
          <a:blip r:embed="rId4"/>
          <a:srcRect t="4157" b="5377"/>
          <a:stretch/>
        </p:blipFill>
        <p:spPr>
          <a:xfrm>
            <a:off x="6096000" y="1071716"/>
            <a:ext cx="2757354" cy="5279922"/>
          </a:xfrm>
          <a:prstGeom prst="rect">
            <a:avLst/>
          </a:prstGeom>
        </p:spPr>
      </p:pic>
      <p:pic>
        <p:nvPicPr>
          <p:cNvPr id="9" name="Picture 8">
            <a:extLst>
              <a:ext uri="{FF2B5EF4-FFF2-40B4-BE49-F238E27FC236}">
                <a16:creationId xmlns:a16="http://schemas.microsoft.com/office/drawing/2014/main" id="{E69858D7-5C8E-8CCD-970D-5237C12F9AC0}"/>
              </a:ext>
            </a:extLst>
          </p:cNvPr>
          <p:cNvPicPr>
            <a:picLocks noChangeAspect="1"/>
          </p:cNvPicPr>
          <p:nvPr/>
        </p:nvPicPr>
        <p:blipFill>
          <a:blip r:embed="rId5"/>
          <a:srcRect t="4157" b="5377"/>
          <a:stretch/>
        </p:blipFill>
        <p:spPr>
          <a:xfrm>
            <a:off x="9019385" y="1091380"/>
            <a:ext cx="2757355" cy="5279922"/>
          </a:xfrm>
          <a:prstGeom prst="rect">
            <a:avLst/>
          </a:prstGeom>
        </p:spPr>
      </p:pic>
      <p:sp>
        <p:nvSpPr>
          <p:cNvPr id="10" name="TextBox 9">
            <a:extLst>
              <a:ext uri="{FF2B5EF4-FFF2-40B4-BE49-F238E27FC236}">
                <a16:creationId xmlns:a16="http://schemas.microsoft.com/office/drawing/2014/main" id="{006B9127-D87E-9E8C-79BA-7D3D909FF5FF}"/>
              </a:ext>
            </a:extLst>
          </p:cNvPr>
          <p:cNvSpPr txBox="1"/>
          <p:nvPr/>
        </p:nvSpPr>
        <p:spPr>
          <a:xfrm>
            <a:off x="58180" y="-54079"/>
            <a:ext cx="2801372"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RESULT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7965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87484E-829D-DBCD-8B9C-DE094FD8721D}"/>
              </a:ext>
            </a:extLst>
          </p:cNvPr>
          <p:cNvPicPr>
            <a:picLocks noChangeAspect="1"/>
          </p:cNvPicPr>
          <p:nvPr/>
        </p:nvPicPr>
        <p:blipFill>
          <a:blip r:embed="rId2"/>
          <a:srcRect t="4587" b="5376"/>
          <a:stretch/>
        </p:blipFill>
        <p:spPr>
          <a:xfrm>
            <a:off x="352027" y="1038774"/>
            <a:ext cx="2587818" cy="5361975"/>
          </a:xfrm>
          <a:prstGeom prst="rect">
            <a:avLst/>
          </a:prstGeom>
        </p:spPr>
      </p:pic>
      <p:pic>
        <p:nvPicPr>
          <p:cNvPr id="6" name="Picture 5">
            <a:extLst>
              <a:ext uri="{FF2B5EF4-FFF2-40B4-BE49-F238E27FC236}">
                <a16:creationId xmlns:a16="http://schemas.microsoft.com/office/drawing/2014/main" id="{AF66F022-6A51-85DF-3F6B-335C8BD1B31B}"/>
              </a:ext>
            </a:extLst>
          </p:cNvPr>
          <p:cNvPicPr>
            <a:picLocks noChangeAspect="1"/>
          </p:cNvPicPr>
          <p:nvPr/>
        </p:nvPicPr>
        <p:blipFill>
          <a:blip r:embed="rId3"/>
          <a:srcRect l="1" t="4957" r="298" b="5293"/>
          <a:stretch/>
        </p:blipFill>
        <p:spPr>
          <a:xfrm>
            <a:off x="6071644" y="1038771"/>
            <a:ext cx="2771875" cy="5360956"/>
          </a:xfrm>
          <a:prstGeom prst="rect">
            <a:avLst/>
          </a:prstGeom>
        </p:spPr>
      </p:pic>
      <p:pic>
        <p:nvPicPr>
          <p:cNvPr id="8" name="Picture 7">
            <a:extLst>
              <a:ext uri="{FF2B5EF4-FFF2-40B4-BE49-F238E27FC236}">
                <a16:creationId xmlns:a16="http://schemas.microsoft.com/office/drawing/2014/main" id="{2982A07A-8456-3FFF-B824-EA9BE3E39229}"/>
              </a:ext>
            </a:extLst>
          </p:cNvPr>
          <p:cNvPicPr>
            <a:picLocks noChangeAspect="1"/>
          </p:cNvPicPr>
          <p:nvPr/>
        </p:nvPicPr>
        <p:blipFill>
          <a:blip r:embed="rId4"/>
          <a:srcRect t="4991" b="4991"/>
          <a:stretch/>
        </p:blipFill>
        <p:spPr>
          <a:xfrm>
            <a:off x="3127479" y="1038775"/>
            <a:ext cx="2771875" cy="5360954"/>
          </a:xfrm>
          <a:prstGeom prst="rect">
            <a:avLst/>
          </a:prstGeom>
        </p:spPr>
      </p:pic>
      <p:pic>
        <p:nvPicPr>
          <p:cNvPr id="10" name="Picture 9">
            <a:extLst>
              <a:ext uri="{FF2B5EF4-FFF2-40B4-BE49-F238E27FC236}">
                <a16:creationId xmlns:a16="http://schemas.microsoft.com/office/drawing/2014/main" id="{F43746A8-B4A3-D61D-96BD-A2E392787B4A}"/>
              </a:ext>
            </a:extLst>
          </p:cNvPr>
          <p:cNvPicPr>
            <a:picLocks noChangeAspect="1"/>
          </p:cNvPicPr>
          <p:nvPr/>
        </p:nvPicPr>
        <p:blipFill>
          <a:blip r:embed="rId5"/>
          <a:srcRect t="4990" b="4990"/>
          <a:stretch/>
        </p:blipFill>
        <p:spPr>
          <a:xfrm>
            <a:off x="8945421" y="1038772"/>
            <a:ext cx="2686140" cy="5360955"/>
          </a:xfrm>
          <a:prstGeom prst="rect">
            <a:avLst/>
          </a:prstGeom>
        </p:spPr>
      </p:pic>
      <p:sp>
        <p:nvSpPr>
          <p:cNvPr id="11" name="TextBox 10">
            <a:extLst>
              <a:ext uri="{FF2B5EF4-FFF2-40B4-BE49-F238E27FC236}">
                <a16:creationId xmlns:a16="http://schemas.microsoft.com/office/drawing/2014/main" id="{7E6E09EB-9895-EF50-BB09-55ED56B56E39}"/>
              </a:ext>
            </a:extLst>
          </p:cNvPr>
          <p:cNvSpPr txBox="1"/>
          <p:nvPr/>
        </p:nvSpPr>
        <p:spPr>
          <a:xfrm>
            <a:off x="58180" y="-63911"/>
            <a:ext cx="2801372"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RESULT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6339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99" name="Google Shape;99;p3"/>
          <p:cNvSpPr txBox="1">
            <a:spLocks noGrp="1"/>
          </p:cNvSpPr>
          <p:nvPr>
            <p:ph type="body" idx="1"/>
          </p:nvPr>
        </p:nvSpPr>
        <p:spPr>
          <a:xfrm>
            <a:off x="737419" y="1809135"/>
            <a:ext cx="10616381" cy="4367828"/>
          </a:xfrm>
          <a:prstGeom prst="rect">
            <a:avLst/>
          </a:prstGeom>
          <a:noFill/>
          <a:ln>
            <a:noFill/>
          </a:ln>
        </p:spPr>
        <p:txBody>
          <a:bodyPr spcFirstLastPara="1" wrap="square" lIns="91425" tIns="45700" rIns="91425" bIns="45700" anchor="t" anchorCtr="0">
            <a:normAutofit/>
          </a:bodyPr>
          <a:lstStyle/>
          <a:p>
            <a:pPr marL="114300" indent="0" algn="just">
              <a:lnSpc>
                <a:spcPct val="100000"/>
              </a:lnSpc>
              <a:spcBef>
                <a:spcPts val="1500"/>
              </a:spcBef>
              <a:buNone/>
            </a:pPr>
            <a:r>
              <a:rPr lang="en-US" sz="2800" dirty="0">
                <a:latin typeface="Times New Roman" panose="02020603050405020304" pitchFamily="18" charset="0"/>
                <a:cs typeface="Times New Roman" panose="02020603050405020304" pitchFamily="18" charset="0"/>
              </a:rPr>
              <a:t>This project focuses on using blockchain technology to improve the security and transparency of voting systems. Existing methods face fraud and lack of trust, which blockchain's decentralized ledger can mitigate. The project creates a verifiable and secure voting system, advancing digital democracy.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9A88FB-3DCA-91BC-96D3-8A78EDBD1317}"/>
              </a:ext>
            </a:extLst>
          </p:cNvPr>
          <p:cNvPicPr>
            <a:picLocks noChangeAspect="1"/>
          </p:cNvPicPr>
          <p:nvPr/>
        </p:nvPicPr>
        <p:blipFill>
          <a:blip r:embed="rId2"/>
          <a:srcRect t="4731" b="5376"/>
          <a:stretch/>
        </p:blipFill>
        <p:spPr>
          <a:xfrm>
            <a:off x="187036" y="1042219"/>
            <a:ext cx="2805545" cy="5466736"/>
          </a:xfrm>
          <a:prstGeom prst="rect">
            <a:avLst/>
          </a:prstGeom>
        </p:spPr>
      </p:pic>
      <p:pic>
        <p:nvPicPr>
          <p:cNvPr id="5" name="Picture 4">
            <a:extLst>
              <a:ext uri="{FF2B5EF4-FFF2-40B4-BE49-F238E27FC236}">
                <a16:creationId xmlns:a16="http://schemas.microsoft.com/office/drawing/2014/main" id="{B3E658AF-3193-7E29-FA86-9BB01481B85C}"/>
              </a:ext>
            </a:extLst>
          </p:cNvPr>
          <p:cNvPicPr>
            <a:picLocks noChangeAspect="1"/>
          </p:cNvPicPr>
          <p:nvPr/>
        </p:nvPicPr>
        <p:blipFill>
          <a:blip r:embed="rId3"/>
          <a:srcRect t="4731" b="5376"/>
          <a:stretch/>
        </p:blipFill>
        <p:spPr>
          <a:xfrm>
            <a:off x="3134925" y="1042219"/>
            <a:ext cx="2805545" cy="5466736"/>
          </a:xfrm>
          <a:prstGeom prst="rect">
            <a:avLst/>
          </a:prstGeom>
        </p:spPr>
      </p:pic>
      <p:pic>
        <p:nvPicPr>
          <p:cNvPr id="7" name="Picture 6">
            <a:extLst>
              <a:ext uri="{FF2B5EF4-FFF2-40B4-BE49-F238E27FC236}">
                <a16:creationId xmlns:a16="http://schemas.microsoft.com/office/drawing/2014/main" id="{5758117E-374D-1225-5ACC-D3DCABB3A1D8}"/>
              </a:ext>
            </a:extLst>
          </p:cNvPr>
          <p:cNvPicPr>
            <a:picLocks noChangeAspect="1"/>
          </p:cNvPicPr>
          <p:nvPr/>
        </p:nvPicPr>
        <p:blipFill>
          <a:blip r:embed="rId4"/>
          <a:srcRect t="4731" b="5376"/>
          <a:stretch/>
        </p:blipFill>
        <p:spPr>
          <a:xfrm>
            <a:off x="6096000" y="1042219"/>
            <a:ext cx="2805545" cy="5466736"/>
          </a:xfrm>
          <a:prstGeom prst="rect">
            <a:avLst/>
          </a:prstGeom>
        </p:spPr>
      </p:pic>
      <p:pic>
        <p:nvPicPr>
          <p:cNvPr id="11" name="Picture 10">
            <a:extLst>
              <a:ext uri="{FF2B5EF4-FFF2-40B4-BE49-F238E27FC236}">
                <a16:creationId xmlns:a16="http://schemas.microsoft.com/office/drawing/2014/main" id="{B858B5B6-1F16-4681-945D-32EE221C5A5A}"/>
              </a:ext>
            </a:extLst>
          </p:cNvPr>
          <p:cNvPicPr>
            <a:picLocks noChangeAspect="1"/>
          </p:cNvPicPr>
          <p:nvPr/>
        </p:nvPicPr>
        <p:blipFill>
          <a:blip r:embed="rId5"/>
          <a:srcRect t="4731" b="5376"/>
          <a:stretch/>
        </p:blipFill>
        <p:spPr>
          <a:xfrm>
            <a:off x="9057075" y="1042219"/>
            <a:ext cx="2805545" cy="5466736"/>
          </a:xfrm>
          <a:prstGeom prst="rect">
            <a:avLst/>
          </a:prstGeom>
        </p:spPr>
      </p:pic>
      <p:sp>
        <p:nvSpPr>
          <p:cNvPr id="12" name="TextBox 11">
            <a:extLst>
              <a:ext uri="{FF2B5EF4-FFF2-40B4-BE49-F238E27FC236}">
                <a16:creationId xmlns:a16="http://schemas.microsoft.com/office/drawing/2014/main" id="{1EBA58EC-5718-7F6C-1964-812D39188B80}"/>
              </a:ext>
            </a:extLst>
          </p:cNvPr>
          <p:cNvSpPr txBox="1"/>
          <p:nvPr/>
        </p:nvSpPr>
        <p:spPr>
          <a:xfrm>
            <a:off x="58180" y="-63911"/>
            <a:ext cx="2801372"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RESULT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638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EXPECTED OUTCOMES</a:t>
            </a:r>
            <a:endParaRPr dirty="0">
              <a:latin typeface="Times New Roman" panose="02020603050405020304" pitchFamily="18" charset="0"/>
              <a:cs typeface="Times New Roman" panose="02020603050405020304" pitchFamily="18" charset="0"/>
            </a:endParaRPr>
          </a:p>
        </p:txBody>
      </p:sp>
      <p:sp>
        <p:nvSpPr>
          <p:cNvPr id="147" name="Google Shape;14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r>
              <a:rPr lang="en-US" sz="2600" dirty="0">
                <a:latin typeface="Times New Roman" panose="02020603050405020304" pitchFamily="18" charset="0"/>
                <a:cs typeface="Times New Roman" panose="02020603050405020304" pitchFamily="18" charset="0"/>
              </a:rPr>
              <a:t>We expect that the system will allow voters to securely cast their votes via a mobile application, with immutable vote records on the blockchain to prevent tampering, ensuring a transparent election process through a public ledger accessible to all, while protecting voter identity. Additionally, real-time results will be directly calculated from the system, with scalability to handle large-scale elections, and auditability will provide election officials with access to logs to maintain election integrity.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3ED2-8B81-C821-2AB0-B4B6033FFEA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04E14EBB-72FA-29B9-EB8B-95F41D051088}"/>
              </a:ext>
            </a:extLst>
          </p:cNvPr>
          <p:cNvSpPr>
            <a:spLocks noGrp="1"/>
          </p:cNvSpPr>
          <p:nvPr>
            <p:ph type="body" idx="1"/>
          </p:nvPr>
        </p:nvSpPr>
        <p:spPr/>
        <p:txBody>
          <a:bodyPr>
            <a:normAutofit/>
          </a:bodyPr>
          <a:lstStyle/>
          <a:p>
            <a:r>
              <a:rPr lang="en-US" sz="2400" dirty="0">
                <a:latin typeface="Times New Roman" panose="02020603050405020304" pitchFamily="18" charset="0"/>
                <a:cs typeface="Times New Roman" panose="02020603050405020304" pitchFamily="18" charset="0"/>
              </a:rPr>
              <a:t>The Blockchain-Based Online Voting System provides a secure, scalable, and transparent platform for conducting elections.</a:t>
            </a:r>
          </a:p>
          <a:p>
            <a:r>
              <a:rPr lang="en-US" sz="2400" dirty="0">
                <a:latin typeface="Times New Roman" panose="02020603050405020304" pitchFamily="18" charset="0"/>
                <a:cs typeface="Times New Roman" panose="02020603050405020304" pitchFamily="18" charset="0"/>
              </a:rPr>
              <a:t>By leveraging blockchain, the system ensures tamper-proof voting, real-time result aggregation, and verifiability.</a:t>
            </a:r>
          </a:p>
          <a:p>
            <a:r>
              <a:rPr lang="en-US" sz="2400" dirty="0">
                <a:latin typeface="Times New Roman" panose="02020603050405020304" pitchFamily="18" charset="0"/>
                <a:cs typeface="Times New Roman" panose="02020603050405020304" pitchFamily="18" charset="0"/>
              </a:rPr>
              <a:t>The integration of multi-factor authentication, encryption, and a secondary database optimizes performance and security for large-scale elections.</a:t>
            </a:r>
          </a:p>
          <a:p>
            <a:r>
              <a:rPr lang="en-US" sz="2400" dirty="0">
                <a:latin typeface="Times New Roman" panose="02020603050405020304" pitchFamily="18" charset="0"/>
                <a:cs typeface="Times New Roman" panose="02020603050405020304" pitchFamily="18" charset="0"/>
              </a:rPr>
              <a:t>This project represents a significant step towards modernizing the electoral process, minimizing costs, and ensuring voter trust in the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864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03D8-8203-823C-73F2-9DE72919EB18}"/>
              </a:ext>
            </a:extLst>
          </p:cNvPr>
          <p:cNvSpPr txBox="1">
            <a:spLocks/>
          </p:cNvSpPr>
          <p:nvPr/>
        </p:nvSpPr>
        <p:spPr>
          <a:xfrm>
            <a:off x="1066800" y="0"/>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FB81A7-C11A-1B3A-43CE-69A0B9B46C50}"/>
              </a:ext>
            </a:extLst>
          </p:cNvPr>
          <p:cNvSpPr txBox="1">
            <a:spLocks/>
          </p:cNvSpPr>
          <p:nvPr/>
        </p:nvSpPr>
        <p:spPr>
          <a:xfrm>
            <a:off x="1066800" y="1450757"/>
            <a:ext cx="10058400" cy="44208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Research Papers and Articles: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1.Akhil Shah, </a:t>
            </a:r>
            <a:r>
              <a:rPr lang="en-US" sz="2000" dirty="0" err="1">
                <a:latin typeface="Times New Roman" panose="02020603050405020304" pitchFamily="18" charset="0"/>
                <a:cs typeface="Times New Roman" panose="02020603050405020304" pitchFamily="18" charset="0"/>
              </a:rPr>
              <a:t>Nishita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Sodhia</a:t>
            </a:r>
            <a:r>
              <a:rPr lang="en-US" sz="2000" dirty="0">
                <a:latin typeface="Times New Roman" panose="02020603050405020304" pitchFamily="18" charset="0"/>
                <a:cs typeface="Times New Roman" panose="02020603050405020304" pitchFamily="18" charset="0"/>
              </a:rPr>
              <a:t>, Shruti Saha, </a:t>
            </a:r>
            <a:r>
              <a:rPr lang="en-US" sz="2000" dirty="0" err="1">
                <a:latin typeface="Times New Roman" panose="02020603050405020304" pitchFamily="18" charset="0"/>
                <a:cs typeface="Times New Roman" panose="02020603050405020304" pitchFamily="18" charset="0"/>
              </a:rPr>
              <a:t>Soumi</a:t>
            </a:r>
            <a:r>
              <a:rPr lang="en-US" sz="2000" dirty="0">
                <a:latin typeface="Times New Roman" panose="02020603050405020304" pitchFamily="18" charset="0"/>
                <a:cs typeface="Times New Roman" panose="02020603050405020304" pitchFamily="18" charset="0"/>
              </a:rPr>
              <a:t> Banerjee, Madhuri Chavan (2020). "Blockchain Enabled Online-Voting System" ITM Web of Conferences, 32, 03018.</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2.Stephan Neumann, Oksana Kulyk, Melanie </a:t>
            </a:r>
            <a:r>
              <a:rPr lang="en-US" sz="2000" dirty="0" err="1">
                <a:latin typeface="Times New Roman" panose="02020603050405020304" pitchFamily="18" charset="0"/>
                <a:cs typeface="Times New Roman" panose="02020603050405020304" pitchFamily="18" charset="0"/>
              </a:rPr>
              <a:t>Volkamer</a:t>
            </a:r>
            <a:r>
              <a:rPr lang="en-US" sz="2000" dirty="0">
                <a:latin typeface="Times New Roman" panose="02020603050405020304" pitchFamily="18" charset="0"/>
                <a:cs typeface="Times New Roman" panose="02020603050405020304" pitchFamily="18" charset="0"/>
              </a:rPr>
              <a:t> (2014). "A Usable Android Application Implementing Distributed Cryptography for Election Authorities" Journal of Cryptography, 7(2), 120-130.</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3.G. </a:t>
            </a:r>
            <a:r>
              <a:rPr lang="en-US" sz="2000" dirty="0" err="1">
                <a:latin typeface="Times New Roman" panose="02020603050405020304" pitchFamily="18" charset="0"/>
                <a:cs typeface="Times New Roman" panose="02020603050405020304" pitchFamily="18" charset="0"/>
              </a:rPr>
              <a:t>Kalaiyarasi</a:t>
            </a:r>
            <a:r>
              <a:rPr lang="en-US" sz="2000" dirty="0">
                <a:latin typeface="Times New Roman" panose="02020603050405020304" pitchFamily="18" charset="0"/>
                <a:cs typeface="Times New Roman" panose="02020603050405020304" pitchFamily="18" charset="0"/>
              </a:rPr>
              <a:t>, T. </a:t>
            </a:r>
            <a:r>
              <a:rPr lang="en-US" sz="2000" dirty="0" err="1">
                <a:latin typeface="Times New Roman" panose="02020603050405020304" pitchFamily="18" charset="0"/>
                <a:cs typeface="Times New Roman" panose="02020603050405020304" pitchFamily="18" charset="0"/>
              </a:rPr>
              <a:t>Narmadha</a:t>
            </a:r>
            <a:r>
              <a:rPr lang="en-US" sz="2000" dirty="0">
                <a:latin typeface="Times New Roman" panose="02020603050405020304" pitchFamily="18" charset="0"/>
                <a:cs typeface="Times New Roman" panose="02020603050405020304" pitchFamily="18" charset="0"/>
              </a:rPr>
              <a:t>, K. Balaji, V. Naveen (2020). "E-Voting System in Smart Phone Using Mobile Application" International Journal of Advanced Research in Computer Science, 11(4), 41-48.</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4.Jae-Geun Song, Sung-Jun Moon, Ju-Wook Jang (2021). "A Scalable Implementation of Anonymous Voting over Ethereum Blockchain" IEEE Access, 9, 37930-37942.</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2904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03D8-8203-823C-73F2-9DE72919EB18}"/>
              </a:ext>
            </a:extLst>
          </p:cNvPr>
          <p:cNvSpPr txBox="1">
            <a:spLocks/>
          </p:cNvSpPr>
          <p:nvPr/>
        </p:nvSpPr>
        <p:spPr>
          <a:xfrm>
            <a:off x="1066800" y="0"/>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FB81A7-C11A-1B3A-43CE-69A0B9B46C50}"/>
              </a:ext>
            </a:extLst>
          </p:cNvPr>
          <p:cNvSpPr txBox="1">
            <a:spLocks/>
          </p:cNvSpPr>
          <p:nvPr/>
        </p:nvSpPr>
        <p:spPr>
          <a:xfrm>
            <a:off x="1066800" y="1450757"/>
            <a:ext cx="10058400" cy="44208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Research Papers and Articles: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5.Hussam Saeed Musa, Moez </a:t>
            </a:r>
            <a:r>
              <a:rPr lang="en-US" sz="2000" dirty="0" err="1">
                <a:latin typeface="Times New Roman" panose="02020603050405020304" pitchFamily="18" charset="0"/>
                <a:cs typeface="Times New Roman" panose="02020603050405020304" pitchFamily="18" charset="0"/>
              </a:rPr>
              <a:t>Krichen</a:t>
            </a:r>
            <a:r>
              <a:rPr lang="en-US" sz="2000" dirty="0">
                <a:latin typeface="Times New Roman" panose="02020603050405020304" pitchFamily="18" charset="0"/>
                <a:cs typeface="Times New Roman" panose="02020603050405020304" pitchFamily="18" charset="0"/>
              </a:rPr>
              <a:t>, Adem Alpaslan </a:t>
            </a:r>
            <a:r>
              <a:rPr lang="en-US" sz="2000" dirty="0" err="1">
                <a:latin typeface="Times New Roman" panose="02020603050405020304" pitchFamily="18" charset="0"/>
                <a:cs typeface="Times New Roman" panose="02020603050405020304" pitchFamily="18" charset="0"/>
              </a:rPr>
              <a:t>Altun</a:t>
            </a:r>
            <a:r>
              <a:rPr lang="en-US" sz="2000" dirty="0">
                <a:latin typeface="Times New Roman" panose="02020603050405020304" pitchFamily="18" charset="0"/>
                <a:cs typeface="Times New Roman" panose="02020603050405020304" pitchFamily="18" charset="0"/>
              </a:rPr>
              <a:t>, Meryem Ammi (2019). "Survey on Blockchain-Based Data Storage Security for Android Mobile Applications" Journal of Blockchain Research, 5(3), 102-110.-</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6.Dr. Aree Ali Mohammed, </a:t>
            </a:r>
            <a:r>
              <a:rPr lang="en-US" sz="2000" dirty="0" err="1">
                <a:latin typeface="Times New Roman" panose="02020603050405020304" pitchFamily="18" charset="0"/>
                <a:cs typeface="Times New Roman" panose="02020603050405020304" pitchFamily="18" charset="0"/>
              </a:rPr>
              <a:t>Ramyar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Abdolrahman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Timour</a:t>
            </a:r>
            <a:r>
              <a:rPr lang="en-US" sz="2000" dirty="0">
                <a:latin typeface="Times New Roman" panose="02020603050405020304" pitchFamily="18" charset="0"/>
                <a:cs typeface="Times New Roman" panose="02020603050405020304" pitchFamily="18" charset="0"/>
              </a:rPr>
              <a:t> (2020). "Efficient E-voting Android Based System" International Journal of Advanced Computer Science and Applications, 11(5), 75-81.</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589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637C93-5B31-1B72-282B-17546DC8982C}"/>
              </a:ext>
            </a:extLst>
          </p:cNvPr>
          <p:cNvSpPr>
            <a:spLocks noGrp="1"/>
          </p:cNvSpPr>
          <p:nvPr>
            <p:ph type="subTitle" idx="1"/>
          </p:nvPr>
        </p:nvSpPr>
        <p:spPr>
          <a:xfrm>
            <a:off x="-1" y="-1"/>
            <a:ext cx="12191999" cy="5335929"/>
          </a:xfrm>
          <a:solidFill>
            <a:schemeClr val="tx2">
              <a:lumMod val="90000"/>
            </a:schemeClr>
          </a:solidFill>
        </p:spPr>
        <p:txBody>
          <a:bodyPr/>
          <a:lstStyle/>
          <a:p>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r>
              <a:rPr lang="en-US" sz="5400" u="sng" dirty="0">
                <a:latin typeface="Times New Roman" panose="02020603050405020304" pitchFamily="18" charset="0"/>
                <a:cs typeface="Times New Roman" panose="02020603050405020304" pitchFamily="18" charset="0"/>
              </a:rPr>
              <a:t>THANK YOU</a:t>
            </a:r>
            <a:r>
              <a:rPr lang="en-US" sz="5400" dirty="0">
                <a:latin typeface="Times New Roman" panose="02020603050405020304" pitchFamily="18" charset="0"/>
                <a:cs typeface="Times New Roman" panose="02020603050405020304" pitchFamily="18" charset="0"/>
              </a:rPr>
              <a:t> </a:t>
            </a:r>
            <a:r>
              <a:rPr lang="en-US" sz="5400" u="sng" dirty="0">
                <a:latin typeface="Times New Roman" panose="02020603050405020304" pitchFamily="18" charset="0"/>
                <a:cs typeface="Times New Roman" panose="02020603050405020304" pitchFamily="18" charset="0"/>
              </a:rPr>
              <a:t>!!</a:t>
            </a:r>
            <a:endParaRPr lang="en-IN" sz="5400"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7F72350-1240-BC06-8193-41F5E3D7A848}"/>
              </a:ext>
            </a:extLst>
          </p:cNvPr>
          <p:cNvSpPr/>
          <p:nvPr/>
        </p:nvSpPr>
        <p:spPr>
          <a:xfrm>
            <a:off x="0" y="5335929"/>
            <a:ext cx="12192000" cy="1522070"/>
          </a:xfrm>
          <a:prstGeom prst="rect">
            <a:avLst/>
          </a:prstGeom>
          <a:solidFill>
            <a:schemeClr val="tx2">
              <a:lumMod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0499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p:txBody>
      </p:sp>
      <p:sp>
        <p:nvSpPr>
          <p:cNvPr id="105" name="Google Shape;105;p4"/>
          <p:cNvSpPr txBox="1">
            <a:spLocks noGrp="1"/>
          </p:cNvSpPr>
          <p:nvPr>
            <p:ph type="body" idx="1"/>
          </p:nvPr>
        </p:nvSpPr>
        <p:spPr>
          <a:xfrm>
            <a:off x="838200" y="1874786"/>
            <a:ext cx="10515600" cy="4351338"/>
          </a:xfrm>
          <a:prstGeom prst="rect">
            <a:avLst/>
          </a:prstGeom>
          <a:noFill/>
          <a:ln>
            <a:noFill/>
          </a:ln>
        </p:spPr>
        <p:txBody>
          <a:bodyPr spcFirstLastPara="1" wrap="square" lIns="91425" tIns="45700" rIns="91425" bIns="45700" anchor="t" anchorCtr="0">
            <a:normAutofit/>
          </a:bodyPr>
          <a:lstStyle/>
          <a:p>
            <a:pPr marL="0" indent="0" algn="just">
              <a:lnSpc>
                <a:spcPct val="100000"/>
              </a:lnSpc>
              <a:buNone/>
            </a:pPr>
            <a:r>
              <a:rPr lang="en-US" sz="2800" dirty="0">
                <a:latin typeface="Times New Roman" panose="02020603050405020304" pitchFamily="18" charset="0"/>
                <a:cs typeface="Times New Roman" panose="02020603050405020304" pitchFamily="18" charset="0"/>
              </a:rPr>
              <a:t>This project develops a blockchain-based online voting system to enhance election security and transparency. By leveraging blockchain's immutable and decentralized features, the system prevents vote tampering and ensures real-time verification, addressing traditional voting challenges. The study aims to modernize and secure the electoral process through a reliable digital platform.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4B60-51B3-68D8-1D85-696FDDF8DFA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MOTIVATION</a:t>
            </a:r>
          </a:p>
        </p:txBody>
      </p:sp>
      <p:sp>
        <p:nvSpPr>
          <p:cNvPr id="3" name="Text Placeholder 2">
            <a:extLst>
              <a:ext uri="{FF2B5EF4-FFF2-40B4-BE49-F238E27FC236}">
                <a16:creationId xmlns:a16="http://schemas.microsoft.com/office/drawing/2014/main" id="{2CAFB85B-B821-88C8-FC90-65C23F648CA9}"/>
              </a:ext>
            </a:extLst>
          </p:cNvPr>
          <p:cNvSpPr>
            <a:spLocks noGrp="1"/>
          </p:cNvSpPr>
          <p:nvPr>
            <p:ph type="body" idx="1"/>
          </p:nvPr>
        </p:nvSpPr>
        <p:spPr/>
        <p:txBody>
          <a:bodyPr>
            <a:normAutofit/>
          </a:bodyPr>
          <a:lstStyle/>
          <a:p>
            <a:r>
              <a:rPr lang="en-US" sz="2400" dirty="0">
                <a:latin typeface="Times New Roman" panose="02020603050405020304" pitchFamily="18" charset="0"/>
                <a:cs typeface="Times New Roman" panose="02020603050405020304" pitchFamily="18" charset="0"/>
              </a:rPr>
              <a:t>Traditional voting systems face challenges like fraud, tampering, inefficiency, and high operational costs, especially for large-scale elections.</a:t>
            </a:r>
          </a:p>
          <a:p>
            <a:r>
              <a:rPr lang="en-US" sz="2400" dirty="0">
                <a:latin typeface="Times New Roman" panose="02020603050405020304" pitchFamily="18" charset="0"/>
                <a:cs typeface="Times New Roman" panose="02020603050405020304" pitchFamily="18" charset="0"/>
              </a:rPr>
              <a:t>Citizens living abroad often struggle to participate in elections due to geographic barriers, limiting their democratic rights.</a:t>
            </a:r>
          </a:p>
          <a:p>
            <a:r>
              <a:rPr lang="en-US" sz="2400" dirty="0">
                <a:latin typeface="Times New Roman" panose="02020603050405020304" pitchFamily="18" charset="0"/>
                <a:cs typeface="Times New Roman" panose="02020603050405020304" pitchFamily="18" charset="0"/>
              </a:rPr>
              <a:t>This project enables secure online voting, allowing citizens to vote from anywhere in the world, ensuring their right to participate in elections is preserved.</a:t>
            </a:r>
          </a:p>
          <a:p>
            <a:r>
              <a:rPr lang="en-US" sz="2400" dirty="0">
                <a:latin typeface="Times New Roman" panose="02020603050405020304" pitchFamily="18" charset="0"/>
                <a:cs typeface="Times New Roman" panose="02020603050405020304" pitchFamily="18" charset="0"/>
              </a:rPr>
              <a:t>By leveraging blockchain’s decentralized and transparent nature, this system ensures secure and accessible voting, enhancing trust in the electoral process.</a:t>
            </a:r>
          </a:p>
          <a:p>
            <a:r>
              <a:rPr lang="en-US" sz="2400" dirty="0">
                <a:latin typeface="Times New Roman" panose="02020603050405020304" pitchFamily="18" charset="0"/>
                <a:cs typeface="Times New Roman" panose="02020603050405020304" pitchFamily="18" charset="0"/>
              </a:rPr>
              <a:t>The goal is to modernize the voting process, making it accessible, secure, and efficient for all, including overseas voters.</a:t>
            </a:r>
          </a:p>
          <a:p>
            <a:pPr marL="114300" indent="0">
              <a:buNone/>
            </a:pPr>
            <a:endParaRPr lang="en-US" sz="1800" dirty="0">
              <a:latin typeface="Times New Roman" panose="02020603050405020304" pitchFamily="18" charset="0"/>
              <a:cs typeface="Times New Roman" panose="02020603050405020304" pitchFamily="18" charset="0"/>
            </a:endParaRPr>
          </a:p>
          <a:p>
            <a:pPr marL="11430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552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560439" y="-10682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8A47098F-DF5A-3C2B-0CB0-7EA8867D1B3C}"/>
              </a:ext>
            </a:extLst>
          </p:cNvPr>
          <p:cNvGraphicFramePr>
            <a:graphicFrameLocks noGrp="1"/>
          </p:cNvGraphicFramePr>
          <p:nvPr>
            <p:extLst>
              <p:ext uri="{D42A27DB-BD31-4B8C-83A1-F6EECF244321}">
                <p14:modId xmlns:p14="http://schemas.microsoft.com/office/powerpoint/2010/main" val="1381168901"/>
              </p:ext>
            </p:extLst>
          </p:nvPr>
        </p:nvGraphicFramePr>
        <p:xfrm>
          <a:off x="210274" y="1006997"/>
          <a:ext cx="11771452" cy="5486400"/>
        </p:xfrm>
        <a:graphic>
          <a:graphicData uri="http://schemas.openxmlformats.org/drawingml/2006/table">
            <a:tbl>
              <a:tblPr firstRow="1" bandRow="1">
                <a:tableStyleId>{0505E3EF-67EA-436B-97B2-0124C06EBD24}</a:tableStyleId>
              </a:tblPr>
              <a:tblGrid>
                <a:gridCol w="558972">
                  <a:extLst>
                    <a:ext uri="{9D8B030D-6E8A-4147-A177-3AD203B41FA5}">
                      <a16:colId xmlns:a16="http://schemas.microsoft.com/office/drawing/2014/main" val="4167119442"/>
                    </a:ext>
                  </a:extLst>
                </a:gridCol>
                <a:gridCol w="1667527">
                  <a:extLst>
                    <a:ext uri="{9D8B030D-6E8A-4147-A177-3AD203B41FA5}">
                      <a16:colId xmlns:a16="http://schemas.microsoft.com/office/drawing/2014/main" val="3222777595"/>
                    </a:ext>
                  </a:extLst>
                </a:gridCol>
                <a:gridCol w="1761601">
                  <a:extLst>
                    <a:ext uri="{9D8B030D-6E8A-4147-A177-3AD203B41FA5}">
                      <a16:colId xmlns:a16="http://schemas.microsoft.com/office/drawing/2014/main" val="3323381857"/>
                    </a:ext>
                  </a:extLst>
                </a:gridCol>
                <a:gridCol w="3873910">
                  <a:extLst>
                    <a:ext uri="{9D8B030D-6E8A-4147-A177-3AD203B41FA5}">
                      <a16:colId xmlns:a16="http://schemas.microsoft.com/office/drawing/2014/main" val="1225020647"/>
                    </a:ext>
                  </a:extLst>
                </a:gridCol>
                <a:gridCol w="3909442">
                  <a:extLst>
                    <a:ext uri="{9D8B030D-6E8A-4147-A177-3AD203B41FA5}">
                      <a16:colId xmlns:a16="http://schemas.microsoft.com/office/drawing/2014/main" val="3503946964"/>
                    </a:ext>
                  </a:extLst>
                </a:gridCol>
              </a:tblGrid>
              <a:tr h="1023241">
                <a:tc>
                  <a:txBody>
                    <a:bodyPr/>
                    <a:lstStyle/>
                    <a:p>
                      <a:pPr algn="just"/>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226654722"/>
                  </a:ext>
                </a:extLst>
              </a:tr>
              <a:tr h="4463159">
                <a:tc>
                  <a:txBody>
                    <a:bodyPr/>
                    <a:lstStyle/>
                    <a:p>
                      <a:pPr algn="just"/>
                      <a:r>
                        <a:rPr lang="en-US"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latin typeface="Times New Roman" panose="02020603050405020304" pitchFamily="18" charset="0"/>
                          <a:cs typeface="Times New Roman" panose="02020603050405020304" pitchFamily="18" charset="0"/>
                        </a:rPr>
                        <a:t>Blockchain Enabled Online-Voting System</a:t>
                      </a: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solidFill>
                            <a:schemeClr val="tx1"/>
                          </a:solidFill>
                          <a:latin typeface="Times New Roman" panose="02020603050405020304" pitchFamily="18" charset="0"/>
                          <a:cs typeface="Times New Roman" panose="02020603050405020304" pitchFamily="18" charset="0"/>
                        </a:rPr>
                        <a:t>Akhil Shah, </a:t>
                      </a:r>
                    </a:p>
                    <a:p>
                      <a:pPr algn="just"/>
                      <a:r>
                        <a:rPr lang="en-IN" sz="1800" dirty="0" err="1">
                          <a:solidFill>
                            <a:schemeClr val="tx1"/>
                          </a:solidFill>
                          <a:latin typeface="Times New Roman" panose="02020603050405020304" pitchFamily="18" charset="0"/>
                          <a:cs typeface="Times New Roman" panose="02020603050405020304" pitchFamily="18" charset="0"/>
                        </a:rPr>
                        <a:t>Nishita</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Sodhia</a:t>
                      </a:r>
                      <a:r>
                        <a:rPr lang="en-IN" sz="1800" dirty="0">
                          <a:solidFill>
                            <a:schemeClr val="tx1"/>
                          </a:solidFill>
                          <a:latin typeface="Times New Roman" panose="02020603050405020304" pitchFamily="18" charset="0"/>
                          <a:cs typeface="Times New Roman" panose="02020603050405020304" pitchFamily="18" charset="0"/>
                        </a:rPr>
                        <a:t>, </a:t>
                      </a:r>
                    </a:p>
                    <a:p>
                      <a:pPr algn="just"/>
                      <a:r>
                        <a:rPr lang="en-IN" sz="1800" dirty="0">
                          <a:solidFill>
                            <a:schemeClr val="tx1"/>
                          </a:solidFill>
                          <a:latin typeface="Times New Roman" panose="02020603050405020304" pitchFamily="18" charset="0"/>
                          <a:cs typeface="Times New Roman" panose="02020603050405020304" pitchFamily="18" charset="0"/>
                        </a:rPr>
                        <a:t>Shruti Saha, </a:t>
                      </a:r>
                    </a:p>
                    <a:p>
                      <a:pPr algn="just"/>
                      <a:r>
                        <a:rPr lang="en-IN" sz="1800" dirty="0" err="1">
                          <a:solidFill>
                            <a:schemeClr val="tx1"/>
                          </a:solidFill>
                          <a:latin typeface="Times New Roman" panose="02020603050405020304" pitchFamily="18" charset="0"/>
                          <a:cs typeface="Times New Roman" panose="02020603050405020304" pitchFamily="18" charset="0"/>
                        </a:rPr>
                        <a:t>Soumi</a:t>
                      </a:r>
                      <a:r>
                        <a:rPr lang="en-IN" sz="1800" dirty="0">
                          <a:solidFill>
                            <a:schemeClr val="tx1"/>
                          </a:solidFill>
                          <a:latin typeface="Times New Roman" panose="02020603050405020304" pitchFamily="18" charset="0"/>
                          <a:cs typeface="Times New Roman" panose="02020603050405020304" pitchFamily="18" charset="0"/>
                        </a:rPr>
                        <a:t> Banerjee, </a:t>
                      </a:r>
                    </a:p>
                    <a:p>
                      <a:pPr algn="just"/>
                      <a:r>
                        <a:rPr lang="en-IN" sz="1800" dirty="0">
                          <a:solidFill>
                            <a:schemeClr val="tx1"/>
                          </a:solidFill>
                          <a:latin typeface="Times New Roman" panose="02020603050405020304" pitchFamily="18" charset="0"/>
                          <a:cs typeface="Times New Roman" panose="02020603050405020304" pitchFamily="18" charset="0"/>
                        </a:rPr>
                        <a:t>Madhuri Chavan​ </a:t>
                      </a:r>
                    </a:p>
                    <a:p>
                      <a:pPr algn="just"/>
                      <a:r>
                        <a:rPr lang="en-IN" sz="1800" dirty="0">
                          <a:solidFill>
                            <a:schemeClr val="tx1"/>
                          </a:solidFill>
                          <a:latin typeface="Times New Roman" panose="02020603050405020304" pitchFamily="18" charset="0"/>
                          <a:cs typeface="Times New Roman" panose="02020603050405020304" pitchFamily="18" charset="0"/>
                        </a:rPr>
                        <a:t>2020</a:t>
                      </a:r>
                    </a:p>
                    <a:p>
                      <a:pPr algn="just"/>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Utilizes blockchain to create an immutable and transparent voting system.</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Incorporates 128-bit AES encryption and SHA-256 for enhanced security.</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Authentication through unique identification keys and biometric fingerprint verification.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Votes are cast and recorded as blockchain transactions, ensuring integrity and transparency.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The system currently uses Ethereum, a public blockchain, which may face scalability issues.</a:t>
                      </a:r>
                    </a:p>
                    <a:p>
                      <a:pPr algn="just"/>
                      <a:r>
                        <a:rPr lang="en-US" sz="1800" dirty="0">
                          <a:latin typeface="Times New Roman" panose="02020603050405020304" pitchFamily="18" charset="0"/>
                          <a:cs typeface="Times New Roman" panose="02020603050405020304" pitchFamily="18" charset="0"/>
                        </a:rPr>
                        <a:t>The paper's model is designed for small organizations and may not be directly scalable to national-level elections.</a:t>
                      </a:r>
                    </a:p>
                    <a:p>
                      <a:pPr algn="just"/>
                      <a:r>
                        <a:rPr lang="en-US" sz="1800" dirty="0">
                          <a:latin typeface="Times New Roman" panose="02020603050405020304" pitchFamily="18" charset="0"/>
                          <a:cs typeface="Times New Roman" panose="02020603050405020304" pitchFamily="18" charset="0"/>
                        </a:rPr>
                        <a:t>The use of fingerprint authentication alone may not be sufficient for comprehensive security, which we plan to enhance by integrating additional biometric measures such as facial recognition in our project.</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9461232"/>
                  </a:ext>
                </a:extLst>
              </a:tr>
            </a:tbl>
          </a:graphicData>
        </a:graphic>
      </p:graphicFrame>
    </p:spTree>
    <p:extLst>
      <p:ext uri="{BB962C8B-B14F-4D97-AF65-F5344CB8AC3E}">
        <p14:creationId xmlns:p14="http://schemas.microsoft.com/office/powerpoint/2010/main" val="3695154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A4953E3-519C-7238-F720-DDAE81D5C926}"/>
              </a:ext>
            </a:extLst>
          </p:cNvPr>
          <p:cNvGraphicFramePr>
            <a:graphicFrameLocks noGrp="1"/>
          </p:cNvGraphicFramePr>
          <p:nvPr>
            <p:extLst>
              <p:ext uri="{D42A27DB-BD31-4B8C-83A1-F6EECF244321}">
                <p14:modId xmlns:p14="http://schemas.microsoft.com/office/powerpoint/2010/main" val="2497898323"/>
              </p:ext>
            </p:extLst>
          </p:nvPr>
        </p:nvGraphicFramePr>
        <p:xfrm>
          <a:off x="204486" y="340953"/>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3701028344"/>
                    </a:ext>
                  </a:extLst>
                </a:gridCol>
                <a:gridCol w="1669167">
                  <a:extLst>
                    <a:ext uri="{9D8B030D-6E8A-4147-A177-3AD203B41FA5}">
                      <a16:colId xmlns:a16="http://schemas.microsoft.com/office/drawing/2014/main" val="1879927180"/>
                    </a:ext>
                  </a:extLst>
                </a:gridCol>
                <a:gridCol w="1912061">
                  <a:extLst>
                    <a:ext uri="{9D8B030D-6E8A-4147-A177-3AD203B41FA5}">
                      <a16:colId xmlns:a16="http://schemas.microsoft.com/office/drawing/2014/main" val="1241579588"/>
                    </a:ext>
                  </a:extLst>
                </a:gridCol>
                <a:gridCol w="3656284">
                  <a:extLst>
                    <a:ext uri="{9D8B030D-6E8A-4147-A177-3AD203B41FA5}">
                      <a16:colId xmlns:a16="http://schemas.microsoft.com/office/drawing/2014/main" val="3934329939"/>
                    </a:ext>
                  </a:extLst>
                </a:gridCol>
                <a:gridCol w="3985993">
                  <a:extLst>
                    <a:ext uri="{9D8B030D-6E8A-4147-A177-3AD203B41FA5}">
                      <a16:colId xmlns:a16="http://schemas.microsoft.com/office/drawing/2014/main" val="832105180"/>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666467394"/>
                  </a:ext>
                </a:extLst>
              </a:tr>
              <a:tr h="4549701">
                <a:tc>
                  <a:txBody>
                    <a:bodyPr/>
                    <a:lstStyle/>
                    <a:p>
                      <a:pPr algn="just"/>
                      <a:r>
                        <a:rPr lang="en-IN" sz="18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A Usable Android Application Implementing Distributed Cryptography for Election Authorities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a:latin typeface="Times New Roman" panose="02020603050405020304" pitchFamily="18" charset="0"/>
                          <a:cs typeface="Times New Roman" panose="02020603050405020304" pitchFamily="18" charset="0"/>
                        </a:rPr>
                        <a:t>Stephan Neumann, Oksana </a:t>
                      </a:r>
                      <a:r>
                        <a:rPr lang="en-IN" sz="1800" b="0" dirty="0" err="1">
                          <a:latin typeface="Times New Roman" panose="02020603050405020304" pitchFamily="18" charset="0"/>
                          <a:cs typeface="Times New Roman" panose="02020603050405020304" pitchFamily="18" charset="0"/>
                        </a:rPr>
                        <a:t>Kulyk</a:t>
                      </a:r>
                      <a:r>
                        <a:rPr lang="en-IN" sz="1800" b="0" dirty="0">
                          <a:latin typeface="Times New Roman" panose="02020603050405020304" pitchFamily="18" charset="0"/>
                          <a:cs typeface="Times New Roman" panose="02020603050405020304" pitchFamily="18" charset="0"/>
                        </a:rPr>
                        <a:t>, Melanie </a:t>
                      </a:r>
                      <a:r>
                        <a:rPr lang="en-IN" sz="1800" b="0" dirty="0" err="1">
                          <a:latin typeface="Times New Roman" panose="02020603050405020304" pitchFamily="18" charset="0"/>
                          <a:cs typeface="Times New Roman" panose="02020603050405020304" pitchFamily="18" charset="0"/>
                        </a:rPr>
                        <a:t>Volkamer</a:t>
                      </a:r>
                      <a:r>
                        <a:rPr lang="en-IN" sz="1800" b="0" dirty="0">
                          <a:latin typeface="Times New Roman" panose="02020603050405020304" pitchFamily="18" charset="0"/>
                          <a:cs typeface="Times New Roman" panose="02020603050405020304" pitchFamily="18" charset="0"/>
                        </a:rPr>
                        <a:t> </a:t>
                      </a:r>
                    </a:p>
                    <a:p>
                      <a:pPr algn="just"/>
                      <a:r>
                        <a:rPr lang="en-IN" sz="1800" b="0" dirty="0">
                          <a:latin typeface="Times New Roman" panose="02020603050405020304" pitchFamily="18" charset="0"/>
                          <a:cs typeface="Times New Roman" panose="02020603050405020304" pitchFamily="18" charset="0"/>
                        </a:rPr>
                        <a:t>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Developed an Android app for secure distributed key generation and verifiable vote decryption.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Designed for non-technical election authorities to use easily without deep technical knowledge.</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Includes educational material, but users struggled with complex security concepts, highlighting the need for better educational tools.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Users' incomplete understanding of cryptography.</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Trust in external components like the web bulletin board poses risks.</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Usability testing was limited, requiring broader evaluation.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6318674"/>
                  </a:ext>
                </a:extLst>
              </a:tr>
            </a:tbl>
          </a:graphicData>
        </a:graphic>
      </p:graphicFrame>
    </p:spTree>
    <p:extLst>
      <p:ext uri="{BB962C8B-B14F-4D97-AF65-F5344CB8AC3E}">
        <p14:creationId xmlns:p14="http://schemas.microsoft.com/office/powerpoint/2010/main" val="51587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6E3B1B7-3A67-A96F-BB3B-34576F5AFE00}"/>
              </a:ext>
            </a:extLst>
          </p:cNvPr>
          <p:cNvGraphicFramePr>
            <a:graphicFrameLocks noGrp="1"/>
          </p:cNvGraphicFramePr>
          <p:nvPr>
            <p:extLst>
              <p:ext uri="{D42A27DB-BD31-4B8C-83A1-F6EECF244321}">
                <p14:modId xmlns:p14="http://schemas.microsoft.com/office/powerpoint/2010/main" val="253771632"/>
              </p:ext>
            </p:extLst>
          </p:nvPr>
        </p:nvGraphicFramePr>
        <p:xfrm>
          <a:off x="204486" y="340953"/>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3701028344"/>
                    </a:ext>
                  </a:extLst>
                </a:gridCol>
                <a:gridCol w="1669167">
                  <a:extLst>
                    <a:ext uri="{9D8B030D-6E8A-4147-A177-3AD203B41FA5}">
                      <a16:colId xmlns:a16="http://schemas.microsoft.com/office/drawing/2014/main" val="1879927180"/>
                    </a:ext>
                  </a:extLst>
                </a:gridCol>
                <a:gridCol w="1912061">
                  <a:extLst>
                    <a:ext uri="{9D8B030D-6E8A-4147-A177-3AD203B41FA5}">
                      <a16:colId xmlns:a16="http://schemas.microsoft.com/office/drawing/2014/main" val="1241579588"/>
                    </a:ext>
                  </a:extLst>
                </a:gridCol>
                <a:gridCol w="3656284">
                  <a:extLst>
                    <a:ext uri="{9D8B030D-6E8A-4147-A177-3AD203B41FA5}">
                      <a16:colId xmlns:a16="http://schemas.microsoft.com/office/drawing/2014/main" val="3934329939"/>
                    </a:ext>
                  </a:extLst>
                </a:gridCol>
                <a:gridCol w="3985993">
                  <a:extLst>
                    <a:ext uri="{9D8B030D-6E8A-4147-A177-3AD203B41FA5}">
                      <a16:colId xmlns:a16="http://schemas.microsoft.com/office/drawing/2014/main" val="832105180"/>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666467394"/>
                  </a:ext>
                </a:extLst>
              </a:tr>
              <a:tr h="4549701">
                <a:tc>
                  <a:txBody>
                    <a:bodyPr/>
                    <a:lstStyle/>
                    <a:p>
                      <a:pPr algn="just"/>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E-Voting System in Smart Phone Using Mobile Application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fi-FI" sz="1800" b="0" dirty="0">
                          <a:latin typeface="Times New Roman" panose="02020603050405020304" pitchFamily="18" charset="0"/>
                          <a:cs typeface="Times New Roman" panose="02020603050405020304" pitchFamily="18" charset="0"/>
                        </a:rPr>
                        <a:t>G. Kalaiyarasi, T. Narmadha, K. Balaji, V. Naveen 2020</a:t>
                      </a:r>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Developed an Android-based e-voting system using AES256 encryption for secure vote storage and Firebase for OTP generation.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system allows voters to cast votes remotely, minimizing fraud and human errors in manual vote counting.</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Results are published instantly after the election ends. </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No offline voting support, limiting access for users in remote areas.</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Reliance on OTP for authentication, vulnerable to mobile number or network issues.</a:t>
                      </a:r>
                    </a:p>
                    <a:p>
                      <a:pPr marL="2857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Potential security concerns with Firebase, as third-party servers may introduce vulnerabilities.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6318674"/>
                  </a:ext>
                </a:extLst>
              </a:tr>
            </a:tbl>
          </a:graphicData>
        </a:graphic>
      </p:graphicFrame>
    </p:spTree>
    <p:extLst>
      <p:ext uri="{BB962C8B-B14F-4D97-AF65-F5344CB8AC3E}">
        <p14:creationId xmlns:p14="http://schemas.microsoft.com/office/powerpoint/2010/main" val="376135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A47098F-DF5A-3C2B-0CB0-7EA8867D1B3C}"/>
              </a:ext>
            </a:extLst>
          </p:cNvPr>
          <p:cNvGraphicFramePr>
            <a:graphicFrameLocks noGrp="1"/>
          </p:cNvGraphicFramePr>
          <p:nvPr>
            <p:extLst>
              <p:ext uri="{D42A27DB-BD31-4B8C-83A1-F6EECF244321}">
                <p14:modId xmlns:p14="http://schemas.microsoft.com/office/powerpoint/2010/main" val="1045475727"/>
              </p:ext>
            </p:extLst>
          </p:nvPr>
        </p:nvGraphicFramePr>
        <p:xfrm>
          <a:off x="196770" y="289367"/>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4167119442"/>
                    </a:ext>
                  </a:extLst>
                </a:gridCol>
                <a:gridCol w="1669167">
                  <a:extLst>
                    <a:ext uri="{9D8B030D-6E8A-4147-A177-3AD203B41FA5}">
                      <a16:colId xmlns:a16="http://schemas.microsoft.com/office/drawing/2014/main" val="3222777595"/>
                    </a:ext>
                  </a:extLst>
                </a:gridCol>
                <a:gridCol w="1912061">
                  <a:extLst>
                    <a:ext uri="{9D8B030D-6E8A-4147-A177-3AD203B41FA5}">
                      <a16:colId xmlns:a16="http://schemas.microsoft.com/office/drawing/2014/main" val="3323381857"/>
                    </a:ext>
                  </a:extLst>
                </a:gridCol>
                <a:gridCol w="3656284">
                  <a:extLst>
                    <a:ext uri="{9D8B030D-6E8A-4147-A177-3AD203B41FA5}">
                      <a16:colId xmlns:a16="http://schemas.microsoft.com/office/drawing/2014/main" val="1225020647"/>
                    </a:ext>
                  </a:extLst>
                </a:gridCol>
                <a:gridCol w="3985993">
                  <a:extLst>
                    <a:ext uri="{9D8B030D-6E8A-4147-A177-3AD203B41FA5}">
                      <a16:colId xmlns:a16="http://schemas.microsoft.com/office/drawing/2014/main" val="3503946964"/>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226654722"/>
                  </a:ext>
                </a:extLst>
              </a:tr>
              <a:tr h="4549701">
                <a:tc>
                  <a:txBody>
                    <a:bodyPr/>
                    <a:lstStyle/>
                    <a:p>
                      <a:pPr algn="just"/>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A Scalable Implementation of Anonymous Voting over Ethereum Blockchain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a:latin typeface="Times New Roman" panose="02020603050405020304" pitchFamily="18" charset="0"/>
                          <a:cs typeface="Times New Roman" panose="02020603050405020304" pitchFamily="18" charset="0"/>
                        </a:rPr>
                        <a:t>Jae-</a:t>
                      </a:r>
                      <a:r>
                        <a:rPr lang="en-IN" sz="1800" b="0" dirty="0" err="1">
                          <a:latin typeface="Times New Roman" panose="02020603050405020304" pitchFamily="18" charset="0"/>
                          <a:cs typeface="Times New Roman" panose="02020603050405020304" pitchFamily="18" charset="0"/>
                        </a:rPr>
                        <a:t>Geun</a:t>
                      </a:r>
                      <a:r>
                        <a:rPr lang="en-IN" sz="1800" b="0" dirty="0">
                          <a:latin typeface="Times New Roman" panose="02020603050405020304" pitchFamily="18" charset="0"/>
                          <a:cs typeface="Times New Roman" panose="02020603050405020304" pitchFamily="18" charset="0"/>
                        </a:rPr>
                        <a:t> Song, </a:t>
                      </a:r>
                    </a:p>
                    <a:p>
                      <a:pPr algn="just"/>
                      <a:r>
                        <a:rPr lang="en-IN" sz="1800" b="0" dirty="0">
                          <a:latin typeface="Times New Roman" panose="02020603050405020304" pitchFamily="18" charset="0"/>
                          <a:cs typeface="Times New Roman" panose="02020603050405020304" pitchFamily="18" charset="0"/>
                        </a:rPr>
                        <a:t>Sung-Jun Moon, </a:t>
                      </a:r>
                    </a:p>
                    <a:p>
                      <a:pPr algn="just"/>
                      <a:r>
                        <a:rPr lang="en-IN" sz="1800" b="0" dirty="0">
                          <a:latin typeface="Times New Roman" panose="02020603050405020304" pitchFamily="18" charset="0"/>
                          <a:cs typeface="Times New Roman" panose="02020603050405020304" pitchFamily="18" charset="0"/>
                        </a:rPr>
                        <a:t>Ju-Wook Jang</a:t>
                      </a:r>
                    </a:p>
                    <a:p>
                      <a:pPr algn="just"/>
                      <a:r>
                        <a:rPr lang="en-IN" sz="1800" b="0" dirty="0">
                          <a:latin typeface="Times New Roman" panose="02020603050405020304" pitchFamily="18" charset="0"/>
                          <a:cs typeface="Times New Roman" panose="02020603050405020304" pitchFamily="18" charset="0"/>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system allows for scalability in terms of both the number of voters and candidates, surpassing the limitations of previous blockchain voting systems.</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Time complexity is reduced.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1" algn="just"/>
                      <a:r>
                        <a:rPr lang="en-US" sz="1800" dirty="0">
                          <a:latin typeface="Times New Roman" panose="02020603050405020304" pitchFamily="18" charset="0"/>
                          <a:cs typeface="Times New Roman" panose="02020603050405020304" pitchFamily="18" charset="0"/>
                        </a:rPr>
                        <a:t>The scalability of the solution, while improved, still faces challenges when applied to "big voting" scenarios, such as national elections.</a:t>
                      </a:r>
                    </a:p>
                    <a:p>
                      <a:pPr lvl="1" algn="just"/>
                      <a:r>
                        <a:rPr lang="en-US" sz="1800" dirty="0">
                          <a:latin typeface="Times New Roman" panose="02020603050405020304" pitchFamily="18" charset="0"/>
                          <a:cs typeface="Times New Roman" panose="02020603050405020304" pitchFamily="18" charset="0"/>
                        </a:rPr>
                        <a:t>The system relies on a large prime number to accommodate scalability, which could potentially lead to performance issues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8140548"/>
                  </a:ext>
                </a:extLst>
              </a:tr>
            </a:tbl>
          </a:graphicData>
        </a:graphic>
      </p:graphicFrame>
    </p:spTree>
    <p:extLst>
      <p:ext uri="{BB962C8B-B14F-4D97-AF65-F5344CB8AC3E}">
        <p14:creationId xmlns:p14="http://schemas.microsoft.com/office/powerpoint/2010/main" val="265708823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1138</TotalTime>
  <Words>2025</Words>
  <Application>Microsoft Office PowerPoint</Application>
  <PresentationFormat>Widescreen</PresentationFormat>
  <Paragraphs>251</Paragraphs>
  <Slides>35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Times New Roman</vt:lpstr>
      <vt:lpstr>Wingdings</vt:lpstr>
      <vt:lpstr>Office Theme</vt:lpstr>
      <vt:lpstr>“Online Voting System Using Blockchain”</vt:lpstr>
      <vt:lpstr>CONTENT</vt:lpstr>
      <vt:lpstr>INTRODUCTION</vt:lpstr>
      <vt:lpstr>ABSTRACT</vt:lpstr>
      <vt:lpstr>MOTIVATION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SCOPE OF THE PROJECT</vt:lpstr>
      <vt:lpstr>PROPOSED SYSTEM</vt:lpstr>
      <vt:lpstr>PowerPoint Presentation</vt:lpstr>
      <vt:lpstr>PowerPoint Presentation</vt:lpstr>
      <vt:lpstr>PowerPoint Presentation</vt:lpstr>
      <vt:lpstr>PowerPoint Presentation</vt:lpstr>
      <vt:lpstr>PowerPoint Presentation</vt:lpstr>
      <vt:lpstr>PowerPoint Presentation</vt:lpstr>
      <vt:lpstr>PROPOSED SYSTEM</vt:lpstr>
      <vt:lpstr>USER INTERFACE</vt:lpstr>
      <vt:lpstr>HARDWARE USED</vt:lpstr>
      <vt:lpstr>PowerPoint Presentation</vt:lpstr>
      <vt:lpstr>EXPECTED RESULT</vt:lpstr>
      <vt:lpstr>EXPECTED RESULT</vt:lpstr>
      <vt:lpstr>EXPECTED RESULT</vt:lpstr>
      <vt:lpstr>PowerPoint Presentation</vt:lpstr>
      <vt:lpstr>PowerPoint Presentation</vt:lpstr>
      <vt:lpstr>PowerPoint Presentation</vt:lpstr>
      <vt:lpstr>EXPECTED OUTCOMES</vt:lpstr>
      <vt:lpstr>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Microsoft account</dc:creator>
  <cp:lastModifiedBy>Harsh Minde.</cp:lastModifiedBy>
  <cp:revision>69</cp:revision>
  <dcterms:created xsi:type="dcterms:W3CDTF">2022-08-03T09:08:17Z</dcterms:created>
  <dcterms:modified xsi:type="dcterms:W3CDTF">2025-04-23T07:48:02Z</dcterms:modified>
</cp:coreProperties>
</file>