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4" r:id="rId6"/>
    <p:sldId id="265" r:id="rId7"/>
    <p:sldId id="266" r:id="rId8"/>
    <p:sldId id="263" r:id="rId9"/>
    <p:sldId id="267" r:id="rId10"/>
    <p:sldId id="260" r:id="rId11"/>
    <p:sldId id="261"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049" autoAdjust="0"/>
    <p:restoredTop sz="94660"/>
  </p:normalViewPr>
  <p:slideViewPr>
    <p:cSldViewPr>
      <p:cViewPr varScale="1">
        <p:scale>
          <a:sx n="86" d="100"/>
          <a:sy n="86" d="100"/>
        </p:scale>
        <p:origin x="-162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C5DCD6-3A20-4244-8887-21E62ACB2DE8}" type="datetimeFigureOut">
              <a:rPr lang="en-US" smtClean="0"/>
              <a:pPr/>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E30CFA-DAEB-4F8C-9985-E736129DF6A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C5DCD6-3A20-4244-8887-21E62ACB2DE8}" type="datetimeFigureOut">
              <a:rPr lang="en-US" smtClean="0"/>
              <a:pPr/>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E30CFA-DAEB-4F8C-9985-E736129DF6A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C5DCD6-3A20-4244-8887-21E62ACB2DE8}" type="datetimeFigureOut">
              <a:rPr lang="en-US" smtClean="0"/>
              <a:pPr/>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E30CFA-DAEB-4F8C-9985-E736129DF6A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C5DCD6-3A20-4244-8887-21E62ACB2DE8}" type="datetimeFigureOut">
              <a:rPr lang="en-US" smtClean="0"/>
              <a:pPr/>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E30CFA-DAEB-4F8C-9985-E736129DF6A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C5DCD6-3A20-4244-8887-21E62ACB2DE8}" type="datetimeFigureOut">
              <a:rPr lang="en-US" smtClean="0"/>
              <a:pPr/>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E30CFA-DAEB-4F8C-9985-E736129DF6A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C5DCD6-3A20-4244-8887-21E62ACB2DE8}" type="datetimeFigureOut">
              <a:rPr lang="en-US" smtClean="0"/>
              <a:pPr/>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E30CFA-DAEB-4F8C-9985-E736129DF6A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C5DCD6-3A20-4244-8887-21E62ACB2DE8}" type="datetimeFigureOut">
              <a:rPr lang="en-US" smtClean="0"/>
              <a:pPr/>
              <a:t>10/24/2017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E30CFA-DAEB-4F8C-9985-E736129DF6A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C5DCD6-3A20-4244-8887-21E62ACB2DE8}" type="datetimeFigureOut">
              <a:rPr lang="en-US" smtClean="0"/>
              <a:pPr/>
              <a:t>10/24/2017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E30CFA-DAEB-4F8C-9985-E736129DF6A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C5DCD6-3A20-4244-8887-21E62ACB2DE8}" type="datetimeFigureOut">
              <a:rPr lang="en-US" smtClean="0"/>
              <a:pPr/>
              <a:t>10/24/2017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E30CFA-DAEB-4F8C-9985-E736129DF6A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C5DCD6-3A20-4244-8887-21E62ACB2DE8}" type="datetimeFigureOut">
              <a:rPr lang="en-US" smtClean="0"/>
              <a:pPr/>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E30CFA-DAEB-4F8C-9985-E736129DF6A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C5DCD6-3A20-4244-8887-21E62ACB2DE8}" type="datetimeFigureOut">
              <a:rPr lang="en-US" smtClean="0"/>
              <a:pPr/>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E30CFA-DAEB-4F8C-9985-E736129DF6A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C5DCD6-3A20-4244-8887-21E62ACB2DE8}" type="datetimeFigureOut">
              <a:rPr lang="en-US" smtClean="0"/>
              <a:pPr/>
              <a:t>10/24/2017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E30CFA-DAEB-4F8C-9985-E736129DF6A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Modern Solid State Welding Processes</a:t>
            </a:r>
            <a:endParaRPr lang="en-US" dirty="0"/>
          </a:p>
        </p:txBody>
      </p:sp>
      <p:sp>
        <p:nvSpPr>
          <p:cNvPr id="3" name="Subtitle 2"/>
          <p:cNvSpPr>
            <a:spLocks noGrp="1"/>
          </p:cNvSpPr>
          <p:nvPr>
            <p:ph type="subTitle" idx="1"/>
          </p:nvPr>
        </p:nvSpPr>
        <p:spPr/>
        <p:txBody>
          <a:bodyPr/>
          <a:lstStyle/>
          <a:p>
            <a:r>
              <a:rPr lang="en-US" dirty="0" smtClean="0"/>
              <a:t>M Tech (Manufacturing Engineering)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Friction Welding (FRW)</a:t>
            </a:r>
            <a:endParaRPr lang="en-US" dirty="0"/>
          </a:p>
        </p:txBody>
      </p:sp>
      <p:sp>
        <p:nvSpPr>
          <p:cNvPr id="3" name="Content Placeholder 2"/>
          <p:cNvSpPr>
            <a:spLocks noGrp="1"/>
          </p:cNvSpPr>
          <p:nvPr>
            <p:ph idx="1"/>
          </p:nvPr>
        </p:nvSpPr>
        <p:spPr/>
        <p:txBody>
          <a:bodyPr/>
          <a:lstStyle/>
          <a:p>
            <a:r>
              <a:rPr lang="en-US" dirty="0" smtClean="0"/>
              <a:t>Coalescence is achieved by frictional heat combined with pressure</a:t>
            </a:r>
          </a:p>
          <a:p>
            <a:r>
              <a:rPr lang="en-US" dirty="0" smtClean="0"/>
              <a:t>Types</a:t>
            </a:r>
          </a:p>
          <a:p>
            <a:pPr lvl="1"/>
            <a:r>
              <a:rPr lang="en-US" dirty="0" smtClean="0"/>
              <a:t>Continuous Drive Friction Welding</a:t>
            </a:r>
          </a:p>
          <a:p>
            <a:pPr lvl="2"/>
            <a:r>
              <a:rPr lang="en-US" dirty="0" smtClean="0"/>
              <a:t>One part is driven at constant rotational speed and forced into stationary part</a:t>
            </a:r>
          </a:p>
          <a:p>
            <a:pPr lvl="1"/>
            <a:r>
              <a:rPr lang="en-US" dirty="0" smtClean="0"/>
              <a:t>Inertia Friction Welding</a:t>
            </a:r>
          </a:p>
          <a:p>
            <a:pPr lvl="2"/>
            <a:r>
              <a:rPr lang="en-US" dirty="0" smtClean="0"/>
              <a:t>Rotating part is connected to a flywheel </a:t>
            </a:r>
            <a:endParaRPr lang="en-US" dirty="0"/>
          </a:p>
          <a:p>
            <a:pPr lvl="1"/>
            <a:r>
              <a:rPr lang="en-US" dirty="0" smtClean="0"/>
              <a:t>Friction Stir Welding (FSW)</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rtl="0">
              <a:spcBef>
                <a:spcPct val="0"/>
              </a:spcBef>
            </a:pPr>
            <a:r>
              <a:rPr lang="en-US" sz="3600" dirty="0" smtClean="0"/>
              <a:t>Friction Stir Welding (FSW)</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smtClean="0"/>
              <a:t>introduced in 1991</a:t>
            </a:r>
          </a:p>
          <a:p>
            <a:r>
              <a:rPr lang="en-US" dirty="0" smtClean="0"/>
              <a:t> FSW also makes possible to produce sound welds in 5000 and 7000 series Al alloys that are not possible to be welded using conventional method.</a:t>
            </a:r>
          </a:p>
          <a:p>
            <a:r>
              <a:rPr lang="en-US" dirty="0" smtClean="0"/>
              <a:t>FSW does not produce sparks or flames</a:t>
            </a:r>
          </a:p>
          <a:p>
            <a:r>
              <a:rPr lang="en-US" dirty="0" smtClean="0"/>
              <a:t>FSW process provides good quality and strong welds with inexpensive and lesser number of equipment, eliminates the use of filler metal and improves weld ability</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FSW set up </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State Welding</a:t>
            </a:r>
            <a:endParaRPr lang="en-US" dirty="0"/>
          </a:p>
        </p:txBody>
      </p:sp>
      <p:sp>
        <p:nvSpPr>
          <p:cNvPr id="3" name="Content Placeholder 2"/>
          <p:cNvSpPr>
            <a:spLocks noGrp="1"/>
          </p:cNvSpPr>
          <p:nvPr>
            <p:ph idx="1"/>
          </p:nvPr>
        </p:nvSpPr>
        <p:spPr/>
        <p:txBody>
          <a:bodyPr>
            <a:normAutofit fontScale="92500"/>
          </a:bodyPr>
          <a:lstStyle/>
          <a:p>
            <a:r>
              <a:rPr lang="en-US" dirty="0" smtClean="0"/>
              <a:t>Coalescence is achieved by</a:t>
            </a:r>
          </a:p>
          <a:p>
            <a:pPr lvl="1"/>
            <a:r>
              <a:rPr lang="en-US" dirty="0" smtClean="0"/>
              <a:t>Pressure alone</a:t>
            </a:r>
          </a:p>
          <a:p>
            <a:pPr lvl="1"/>
            <a:r>
              <a:rPr lang="en-US" dirty="0" smtClean="0"/>
              <a:t>Heat &amp; Pressure</a:t>
            </a:r>
          </a:p>
          <a:p>
            <a:pPr lvl="1"/>
            <a:r>
              <a:rPr lang="en-US" dirty="0" smtClean="0"/>
              <a:t>non-melting of the work material </a:t>
            </a:r>
          </a:p>
          <a:p>
            <a:r>
              <a:rPr lang="en-US" dirty="0" smtClean="0"/>
              <a:t>For successful solid state weld surfaces must be</a:t>
            </a:r>
          </a:p>
          <a:p>
            <a:pPr lvl="1"/>
            <a:r>
              <a:rPr lang="en-US" dirty="0" smtClean="0"/>
              <a:t>Very clean,</a:t>
            </a:r>
          </a:p>
          <a:p>
            <a:pPr lvl="1"/>
            <a:r>
              <a:rPr lang="en-US" dirty="0" smtClean="0"/>
              <a:t>Brought in close contact to permit atomic bonding</a:t>
            </a:r>
          </a:p>
          <a:p>
            <a:r>
              <a:rPr lang="en-US" dirty="0" smtClean="0"/>
              <a:t>Adv – No HAZ, dissimilar welding without concern about relative thermal expansions, conductivities</a:t>
            </a:r>
          </a:p>
          <a:p>
            <a:pPr lvl="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State Welding Processes</a:t>
            </a:r>
            <a:endParaRPr lang="en-US" dirty="0"/>
          </a:p>
        </p:txBody>
      </p:sp>
      <p:sp>
        <p:nvSpPr>
          <p:cNvPr id="3" name="Content Placeholder 2"/>
          <p:cNvSpPr>
            <a:spLocks noGrp="1"/>
          </p:cNvSpPr>
          <p:nvPr>
            <p:ph idx="1"/>
          </p:nvPr>
        </p:nvSpPr>
        <p:spPr/>
        <p:txBody>
          <a:bodyPr/>
          <a:lstStyle/>
          <a:p>
            <a:r>
              <a:rPr lang="en-US" dirty="0" smtClean="0"/>
              <a:t>Forge Welding</a:t>
            </a:r>
          </a:p>
          <a:p>
            <a:r>
              <a:rPr lang="en-US" dirty="0" smtClean="0"/>
              <a:t>Cold Welding </a:t>
            </a:r>
          </a:p>
          <a:p>
            <a:r>
              <a:rPr lang="en-US" dirty="0" smtClean="0"/>
              <a:t>Friction Welding</a:t>
            </a:r>
          </a:p>
          <a:p>
            <a:r>
              <a:rPr lang="en-US" dirty="0" smtClean="0"/>
              <a:t>Ultrasonic Welding</a:t>
            </a:r>
          </a:p>
          <a:p>
            <a:r>
              <a:rPr lang="en-US" dirty="0" smtClean="0"/>
              <a:t>Diffusion Bonding</a:t>
            </a:r>
          </a:p>
          <a:p>
            <a:r>
              <a:rPr lang="en-US" dirty="0" smtClean="0"/>
              <a:t>Explosion Welding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Forge Welding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Forge Welding</a:t>
            </a:r>
          </a:p>
          <a:p>
            <a:pPr lvl="1"/>
            <a:r>
              <a:rPr lang="en-US" dirty="0" smtClean="0"/>
              <a:t>conducted at temperatures in the 0.8 to 0.9 </a:t>
            </a:r>
            <a:r>
              <a:rPr lang="en-US" i="1" dirty="0" smtClean="0"/>
              <a:t>Tm </a:t>
            </a:r>
            <a:r>
              <a:rPr lang="en-US" dirty="0" smtClean="0"/>
              <a:t>range</a:t>
            </a:r>
          </a:p>
          <a:p>
            <a:pPr lvl="1"/>
            <a:r>
              <a:rPr lang="en-US" dirty="0" smtClean="0"/>
              <a:t>The forge welding temperature is generally selected to be as high as possible with due consideration to avoiding such metallurgical problems as hot shortness, </a:t>
            </a:r>
            <a:r>
              <a:rPr lang="en-US" dirty="0" err="1" smtClean="0"/>
              <a:t>embrittlment</a:t>
            </a:r>
            <a:r>
              <a:rPr lang="en-US" dirty="0" smtClean="0"/>
              <a:t>, sensitization, and excessive grain coarsening.</a:t>
            </a:r>
          </a:p>
          <a:p>
            <a:r>
              <a:rPr lang="en-US" dirty="0" smtClean="0"/>
              <a:t>Forge welding requires the application of pressure by means of either a hammer (hammer welding), rolls (roll welding), or dies (die welding).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Forge Welding</a:t>
            </a:r>
            <a:endParaRPr lang="en-US" dirty="0"/>
          </a:p>
        </p:txBody>
      </p:sp>
      <p:pic>
        <p:nvPicPr>
          <p:cNvPr id="1027" name="Picture 3"/>
          <p:cNvPicPr>
            <a:picLocks noGrp="1" noChangeAspect="1" noChangeArrowheads="1"/>
          </p:cNvPicPr>
          <p:nvPr>
            <p:ph idx="1"/>
          </p:nvPr>
        </p:nvPicPr>
        <p:blipFill>
          <a:blip r:embed="rId2"/>
          <a:srcRect/>
          <a:stretch>
            <a:fillRect/>
          </a:stretch>
        </p:blipFill>
        <p:spPr bwMode="auto">
          <a:xfrm>
            <a:off x="1042987" y="2348706"/>
            <a:ext cx="7058025" cy="3028950"/>
          </a:xfrm>
          <a:prstGeom prst="rect">
            <a:avLst/>
          </a:prstGeom>
          <a:noFill/>
          <a:ln w="9525">
            <a:noFill/>
            <a:miter lim="800000"/>
            <a:headEnd/>
            <a:tailEnd/>
          </a:ln>
          <a:effectLst/>
        </p:spPr>
      </p:pic>
      <p:sp>
        <p:nvSpPr>
          <p:cNvPr id="6" name="TextBox 5"/>
          <p:cNvSpPr txBox="1"/>
          <p:nvPr/>
        </p:nvSpPr>
        <p:spPr>
          <a:xfrm>
            <a:off x="990600" y="1371600"/>
            <a:ext cx="7086600" cy="830997"/>
          </a:xfrm>
          <a:prstGeom prst="rect">
            <a:avLst/>
          </a:prstGeom>
          <a:noFill/>
        </p:spPr>
        <p:txBody>
          <a:bodyPr wrap="square" rtlCol="0">
            <a:spAutoFit/>
          </a:bodyPr>
          <a:lstStyle/>
          <a:p>
            <a:r>
              <a:rPr lang="en-US" sz="2400" dirty="0" smtClean="0">
                <a:latin typeface="+mj-lt"/>
              </a:rPr>
              <a:t>joint configurations used for automatic forge welding operations</a:t>
            </a:r>
            <a:endParaRPr lang="en-US" sz="24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Forge Welding</a:t>
            </a:r>
            <a:endParaRPr lang="en-US" dirty="0"/>
          </a:p>
        </p:txBody>
      </p:sp>
      <p:sp>
        <p:nvSpPr>
          <p:cNvPr id="5" name="Content Placeholder 4"/>
          <p:cNvSpPr>
            <a:spLocks noGrp="1"/>
          </p:cNvSpPr>
          <p:nvPr>
            <p:ph idx="1"/>
          </p:nvPr>
        </p:nvSpPr>
        <p:spPr>
          <a:xfrm>
            <a:off x="457200" y="1143000"/>
            <a:ext cx="8229600" cy="5334000"/>
          </a:xfrm>
        </p:spPr>
        <p:txBody>
          <a:bodyPr>
            <a:normAutofit fontScale="92500"/>
          </a:bodyPr>
          <a:lstStyle/>
          <a:p>
            <a:r>
              <a:rPr lang="en-US" dirty="0" smtClean="0"/>
              <a:t>Hydraulic presses are typically employed to apply pressure. Presses are often highly automated, featuring microprocessor control of pressure and temperature cycles. Heat is applied locally to the joint area by multiple-tip oxyacetylene torches, resistance heating, or induction heating. Often the oxyacetylene torches are oscillated to ensure uniformity of heating. </a:t>
            </a:r>
          </a:p>
          <a:p>
            <a:r>
              <a:rPr lang="en-US" dirty="0" smtClean="0"/>
              <a:t>In a closely related process, magnetically induced arc butt welding, the surfaces to be welded are heated by a rapidly rotating arc plasma.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Forge Welding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Generally, the process is conducted in the open air, with oxygen partially occluded from the joint area by the initial contact of the faying surfaces. </a:t>
            </a:r>
          </a:p>
          <a:p>
            <a:r>
              <a:rPr lang="en-US" dirty="0" smtClean="0"/>
              <a:t>When employing oxyacetylene torches, a slightly reducing flame affords some atmospheric protection. </a:t>
            </a:r>
          </a:p>
          <a:p>
            <a:r>
              <a:rPr lang="en-US" dirty="0" smtClean="0"/>
              <a:t>Vacuum, inert, and reducing atmospheres have been used.</a:t>
            </a:r>
          </a:p>
          <a:p>
            <a:r>
              <a:rPr lang="en-US" dirty="0" smtClean="0"/>
              <a:t>Forge welding is most commonly applied to carbon and low-alloy steels, with typical welding temperatures of about 1125 °C (2060 °F). Low-carbon steels can be used in the as-welded condition, but medium-carbon steels and low-alloy steels normally are given full heat treatments following welding.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Cold Welding</a:t>
            </a:r>
            <a:endParaRPr lang="en-US" dirty="0"/>
          </a:p>
        </p:txBody>
      </p:sp>
      <p:sp>
        <p:nvSpPr>
          <p:cNvPr id="3" name="Content Placeholder 2"/>
          <p:cNvSpPr>
            <a:spLocks noGrp="1"/>
          </p:cNvSpPr>
          <p:nvPr>
            <p:ph idx="1"/>
          </p:nvPr>
        </p:nvSpPr>
        <p:spPr/>
        <p:txBody>
          <a:bodyPr/>
          <a:lstStyle/>
          <a:p>
            <a:r>
              <a:rPr lang="en-US" dirty="0" smtClean="0"/>
              <a:t>High pressure is applied at room temperature</a:t>
            </a:r>
          </a:p>
          <a:p>
            <a:r>
              <a:rPr lang="en-US" dirty="0" smtClean="0"/>
              <a:t>Localized plastic deformation at the contacting surfaces results in coalescence.</a:t>
            </a:r>
          </a:p>
          <a:p>
            <a:r>
              <a:rPr lang="en-US" dirty="0" smtClean="0"/>
              <a:t>Work pieces must be ductile (Al, Cu) &amp; free of work hardening</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Cold Welding</a:t>
            </a:r>
            <a:endParaRPr lang="en-US" dirty="0"/>
          </a:p>
        </p:txBody>
      </p:sp>
      <p:sp>
        <p:nvSpPr>
          <p:cNvPr id="3" name="Content Placeholder 2"/>
          <p:cNvSpPr>
            <a:spLocks noGrp="1"/>
          </p:cNvSpPr>
          <p:nvPr>
            <p:ph idx="1"/>
          </p:nvPr>
        </p:nvSpPr>
        <p:spPr>
          <a:xfrm>
            <a:off x="457200" y="1371600"/>
            <a:ext cx="8229600" cy="1676400"/>
          </a:xfrm>
        </p:spPr>
        <p:txBody>
          <a:bodyPr>
            <a:normAutofit fontScale="85000" lnSpcReduction="10000"/>
          </a:bodyPr>
          <a:lstStyle/>
          <a:p>
            <a:r>
              <a:rPr lang="en-US" dirty="0" smtClean="0"/>
              <a:t>The geometry of the cold pressure lap welding method</a:t>
            </a:r>
          </a:p>
          <a:p>
            <a:r>
              <a:rPr lang="en-US" dirty="0" smtClean="0"/>
              <a:t>The welds are produced by annular, point, or line-shaped pressure dies in mechanical or hydraulic presses or pneumatic clamps.</a:t>
            </a:r>
          </a:p>
          <a:p>
            <a:endParaRPr lang="en-US" dirty="0"/>
          </a:p>
        </p:txBody>
      </p:sp>
      <p:pic>
        <p:nvPicPr>
          <p:cNvPr id="2052" name="Picture 4"/>
          <p:cNvPicPr>
            <a:picLocks noChangeAspect="1" noChangeArrowheads="1"/>
          </p:cNvPicPr>
          <p:nvPr/>
        </p:nvPicPr>
        <p:blipFill>
          <a:blip r:embed="rId2"/>
          <a:srcRect/>
          <a:stretch>
            <a:fillRect/>
          </a:stretch>
        </p:blipFill>
        <p:spPr bwMode="auto">
          <a:xfrm>
            <a:off x="914400" y="3886200"/>
            <a:ext cx="3219450" cy="2085975"/>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5105400" y="3886200"/>
            <a:ext cx="3238500" cy="19907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542</Words>
  <Application>Microsoft Office PowerPoint</Application>
  <PresentationFormat>On-screen Show (4:3)</PresentationFormat>
  <Paragraphs>54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Modern Solid State Welding Processes</vt:lpstr>
      <vt:lpstr>Solid State Welding</vt:lpstr>
      <vt:lpstr>Solid State Welding Processes</vt:lpstr>
      <vt:lpstr>Forge Welding</vt:lpstr>
      <vt:lpstr>Forge Welding</vt:lpstr>
      <vt:lpstr>Forge Welding</vt:lpstr>
      <vt:lpstr>Forge Welding</vt:lpstr>
      <vt:lpstr>Cold Welding</vt:lpstr>
      <vt:lpstr>Cold Welding</vt:lpstr>
      <vt:lpstr>Friction Welding (FRW)</vt:lpstr>
      <vt:lpstr>Friction Stir Welding (FSW)</vt:lpstr>
      <vt:lpstr>FSW set up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Solid State Welding Processes</dc:title>
  <dc:creator>MechCadCam</dc:creator>
  <cp:lastModifiedBy>MechCadCam</cp:lastModifiedBy>
  <cp:revision>25</cp:revision>
  <dcterms:created xsi:type="dcterms:W3CDTF">2017-10-04T05:43:50Z</dcterms:created>
  <dcterms:modified xsi:type="dcterms:W3CDTF">2017-10-24T06:57:09Z</dcterms:modified>
</cp:coreProperties>
</file>