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30"/>
  </p:notesMasterIdLst>
  <p:sldIdLst>
    <p:sldId id="256" r:id="rId4"/>
    <p:sldId id="277" r:id="rId5"/>
    <p:sldId id="257" r:id="rId6"/>
    <p:sldId id="258" r:id="rId7"/>
    <p:sldId id="259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1"/>
    <p:sldId id="300" r:id="rId32"/>
    <p:sldId id="301" r:id="rId33"/>
    <p:sldId id="302" r:id="rId34"/>
    <p:sldId id="312" r:id="rId35"/>
    <p:sldId id="313" r:id="rId36"/>
    <p:sldId id="381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444" r:id="rId56"/>
    <p:sldId id="445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68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55" autoAdjust="0"/>
    <p:restoredTop sz="94660"/>
  </p:normalViewPr>
  <p:slideViewPr>
    <p:cSldViewPr snapToGrid="0">
      <p:cViewPr>
        <p:scale>
          <a:sx n="75" d="100"/>
          <a:sy n="75" d="100"/>
        </p:scale>
        <p:origin x="-1714" y="-336"/>
      </p:cViewPr>
      <p:guideLst>
        <p:guide orient="horz" pos="209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F653B-3F23-40B3-A3EE-07190CDD9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AD7DE-288F-48E0-B2F1-B9421EF90D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86125" y="385763"/>
            <a:ext cx="2571750" cy="1928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05DFF-C697-4054-A6A1-E02BA19C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86125" y="385763"/>
            <a:ext cx="2571750" cy="1928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05DFF-C697-4054-A6A1-E02BA19C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86125" y="385763"/>
            <a:ext cx="2571750" cy="1928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最好的排序算法它的时间应该达到一个什么程度。这是一个关于问题复杂度的计算，涉及到千千万万的算法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6FC4-3BEE-4CDD-8249-DA489670B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86125" y="385763"/>
            <a:ext cx="2571750" cy="1928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基本运算的例子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6FC4-3BEE-4CDD-8249-DA489670B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86125" y="385763"/>
            <a:ext cx="2571750" cy="1928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以检索为例，说明什么是最坏情况下的时间复杂度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6FC4-3BEE-4CDD-8249-DA489670B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86125" y="385763"/>
            <a:ext cx="2571750" cy="1928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处在最后一个数或者处在空隙位置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6FC4-3BEE-4CDD-8249-DA489670B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86125" y="385763"/>
            <a:ext cx="2571750" cy="1928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6FC4-3BEE-4CDD-8249-DA489670B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86125" y="385763"/>
            <a:ext cx="2571750" cy="1928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6FC4-3BEE-4CDD-8249-DA489670B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86125" y="385763"/>
            <a:ext cx="2571750" cy="1928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6FC4-3BEE-4CDD-8249-DA489670B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0"/>
          <p:cNvSpPr>
            <a:spLocks noChangeArrowheads="1"/>
          </p:cNvSpPr>
          <p:nvPr userDrawn="1"/>
        </p:nvSpPr>
        <p:spPr bwMode="gray">
          <a:xfrm>
            <a:off x="457199" y="6482193"/>
            <a:ext cx="8686801" cy="383745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52830" y="6394599"/>
            <a:ext cx="26468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cap="none" spc="0" dirty="0" smtClean="0">
                <a:solidFill>
                  <a:schemeClr val="accent4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四川农业大学</a:t>
            </a:r>
            <a:endParaRPr lang="zh-CN" altLang="en-US" sz="3200" b="1" cap="none" spc="0" dirty="0">
              <a:solidFill>
                <a:schemeClr val="accent4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Rectangle 69"/>
          <p:cNvSpPr>
            <a:spLocks noChangeArrowheads="1"/>
          </p:cNvSpPr>
          <p:nvPr userDrawn="1"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3" name="Rectangle 49"/>
          <p:cNvSpPr>
            <a:spLocks noChangeArrowheads="1"/>
          </p:cNvSpPr>
          <p:nvPr userDrawn="1"/>
        </p:nvSpPr>
        <p:spPr bwMode="gray">
          <a:xfrm>
            <a:off x="0" y="5105400"/>
            <a:ext cx="457200" cy="137679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7" name="Rectangle 61"/>
          <p:cNvSpPr>
            <a:spLocks noChangeArrowheads="1"/>
          </p:cNvSpPr>
          <p:nvPr userDrawn="1"/>
        </p:nvSpPr>
        <p:spPr bwMode="gray">
          <a:xfrm>
            <a:off x="8768558" y="6495691"/>
            <a:ext cx="391714" cy="39280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Rectangle 65"/>
          <p:cNvSpPr>
            <a:spLocks noChangeArrowheads="1"/>
          </p:cNvSpPr>
          <p:nvPr userDrawn="1"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Rectangle 66"/>
          <p:cNvSpPr>
            <a:spLocks noChangeArrowheads="1"/>
          </p:cNvSpPr>
          <p:nvPr userDrawn="1"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1" name="Rectangle 67"/>
          <p:cNvSpPr>
            <a:spLocks noChangeArrowheads="1"/>
          </p:cNvSpPr>
          <p:nvPr userDrawn="1"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 userDrawn="1"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24" name="Group 104"/>
          <p:cNvGrpSpPr/>
          <p:nvPr userDrawn="1"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25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26" name="Group 106"/>
            <p:cNvGrpSpPr/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55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6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7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Group 110"/>
            <p:cNvGrpSpPr/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52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3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" name="Group 114"/>
            <p:cNvGrpSpPr/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4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" name="Group 118"/>
            <p:cNvGrpSpPr/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46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" name="Group 122"/>
            <p:cNvGrpSpPr/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43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4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" name="Group 126"/>
            <p:cNvGrpSpPr/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40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1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" name="Group 130"/>
            <p:cNvGrpSpPr/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37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" name="Group 134"/>
            <p:cNvGrpSpPr/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34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" name="Line 151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152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153"/>
          <p:cNvSpPr>
            <a:spLocks noChangeShapeType="1"/>
          </p:cNvSpPr>
          <p:nvPr userDrawn="1"/>
        </p:nvSpPr>
        <p:spPr bwMode="auto">
          <a:xfrm>
            <a:off x="0" y="6482194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Line 154"/>
          <p:cNvSpPr>
            <a:spLocks noChangeShapeType="1"/>
          </p:cNvSpPr>
          <p:nvPr userDrawn="1"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2" name="Line 155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3" name="Line 157"/>
          <p:cNvSpPr>
            <a:spLocks noChangeShapeType="1"/>
          </p:cNvSpPr>
          <p:nvPr userDrawn="1"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Line 159"/>
          <p:cNvSpPr>
            <a:spLocks noChangeShapeType="1"/>
          </p:cNvSpPr>
          <p:nvPr userDrawn="1"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Text Box 1027"/>
          <p:cNvSpPr txBox="1">
            <a:spLocks noChangeArrowheads="1"/>
          </p:cNvSpPr>
          <p:nvPr userDrawn="1"/>
        </p:nvSpPr>
        <p:spPr bwMode="auto">
          <a:xfrm>
            <a:off x="5606602" y="6475484"/>
            <a:ext cx="309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dirty="0">
                <a:solidFill>
                  <a:srgbClr val="990000"/>
                </a:solidFill>
                <a:latin typeface="Monotype Corsiva" panose="03010101010201010101" pitchFamily="66" charset="0"/>
                <a:ea typeface="楷体_GB2312" panose="02010609030101010101" pitchFamily="49" charset="-122"/>
              </a:rPr>
              <a:t>© </a:t>
            </a:r>
            <a:r>
              <a:rPr lang="en-US" altLang="zh-CN" b="1" dirty="0">
                <a:solidFill>
                  <a:srgbClr val="990000"/>
                </a:solidFill>
                <a:latin typeface="Monotype Corsiva" panose="03010101010201010101" pitchFamily="66" charset="0"/>
                <a:ea typeface="楷体_GB2312" panose="02010609030101010101" pitchFamily="49" charset="-122"/>
              </a:rPr>
              <a:t>Copyright by </a:t>
            </a:r>
            <a:r>
              <a:rPr lang="en-US" altLang="zh-CN" b="1" dirty="0" err="1" smtClean="0">
                <a:solidFill>
                  <a:srgbClr val="990000"/>
                </a:solidFill>
                <a:latin typeface="Monotype Corsiva" panose="03010101010201010101" pitchFamily="66" charset="0"/>
                <a:ea typeface="楷体_GB2312" panose="02010609030101010101" pitchFamily="49" charset="-122"/>
              </a:rPr>
              <a:t>Zhiyong</a:t>
            </a:r>
            <a:r>
              <a:rPr lang="en-US" altLang="zh-CN" b="1" dirty="0" smtClean="0">
                <a:solidFill>
                  <a:srgbClr val="990000"/>
                </a:solidFill>
                <a:latin typeface="Monotype Corsiva" panose="03010101010201010101" pitchFamily="66" charset="0"/>
                <a:ea typeface="楷体_GB2312" panose="02010609030101010101" pitchFamily="49" charset="-122"/>
              </a:rPr>
              <a:t> Li</a:t>
            </a:r>
            <a:endParaRPr lang="en-US" altLang="zh-CN" b="1" dirty="0">
              <a:solidFill>
                <a:srgbClr val="990000"/>
              </a:solidFill>
              <a:latin typeface="Monotype Corsiva" panose="03010101010201010101" pitchFamily="66" charset="0"/>
              <a:ea typeface="楷体_GB2312" panose="02010609030101010101" pitchFamily="49" charset="-122"/>
            </a:endParaRPr>
          </a:p>
        </p:txBody>
      </p:sp>
      <p:sp>
        <p:nvSpPr>
          <p:cNvPr id="18" name="Rectangle 63"/>
          <p:cNvSpPr>
            <a:spLocks noChangeArrowheads="1"/>
          </p:cNvSpPr>
          <p:nvPr userDrawn="1"/>
        </p:nvSpPr>
        <p:spPr bwMode="gray">
          <a:xfrm>
            <a:off x="8769350" y="5268191"/>
            <a:ext cx="374650" cy="12140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790158" y="6509812"/>
            <a:ext cx="237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信息工程学院</a:t>
            </a:r>
            <a:endParaRPr lang="zh-CN" altLang="en-US" sz="2000" b="1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0"/>
          <p:cNvSpPr>
            <a:spLocks noChangeArrowheads="1"/>
          </p:cNvSpPr>
          <p:nvPr userDrawn="1"/>
        </p:nvSpPr>
        <p:spPr bwMode="gray">
          <a:xfrm>
            <a:off x="457199" y="6482193"/>
            <a:ext cx="8686801" cy="383745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52830" y="6394599"/>
            <a:ext cx="26468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cap="none" spc="0" dirty="0" smtClean="0">
                <a:solidFill>
                  <a:schemeClr val="accent4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四川农业大学</a:t>
            </a:r>
            <a:endParaRPr lang="zh-CN" altLang="en-US" sz="3200" b="1" cap="none" spc="0" dirty="0">
              <a:solidFill>
                <a:schemeClr val="accent4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Rectangle 69"/>
          <p:cNvSpPr>
            <a:spLocks noChangeArrowheads="1"/>
          </p:cNvSpPr>
          <p:nvPr userDrawn="1"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3" name="Rectangle 49"/>
          <p:cNvSpPr>
            <a:spLocks noChangeArrowheads="1"/>
          </p:cNvSpPr>
          <p:nvPr userDrawn="1"/>
        </p:nvSpPr>
        <p:spPr bwMode="gray">
          <a:xfrm>
            <a:off x="0" y="5105400"/>
            <a:ext cx="457200" cy="137679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7" name="Rectangle 61"/>
          <p:cNvSpPr>
            <a:spLocks noChangeArrowheads="1"/>
          </p:cNvSpPr>
          <p:nvPr userDrawn="1"/>
        </p:nvSpPr>
        <p:spPr bwMode="gray">
          <a:xfrm>
            <a:off x="8768558" y="6495691"/>
            <a:ext cx="391714" cy="39280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Rectangle 65"/>
          <p:cNvSpPr>
            <a:spLocks noChangeArrowheads="1"/>
          </p:cNvSpPr>
          <p:nvPr userDrawn="1"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Rectangle 66"/>
          <p:cNvSpPr>
            <a:spLocks noChangeArrowheads="1"/>
          </p:cNvSpPr>
          <p:nvPr userDrawn="1"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1" name="Rectangle 67"/>
          <p:cNvSpPr>
            <a:spLocks noChangeArrowheads="1"/>
          </p:cNvSpPr>
          <p:nvPr userDrawn="1"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 userDrawn="1"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24" name="Group 104"/>
          <p:cNvGrpSpPr/>
          <p:nvPr userDrawn="1"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25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26" name="Group 106"/>
            <p:cNvGrpSpPr/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55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6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7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Group 110"/>
            <p:cNvGrpSpPr/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52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3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" name="Group 114"/>
            <p:cNvGrpSpPr/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4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" name="Group 118"/>
            <p:cNvGrpSpPr/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46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" name="Group 122"/>
            <p:cNvGrpSpPr/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43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4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" name="Group 126"/>
            <p:cNvGrpSpPr/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40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1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" name="Group 130"/>
            <p:cNvGrpSpPr/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37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" name="Group 134"/>
            <p:cNvGrpSpPr/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34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" name="Line 151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152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153"/>
          <p:cNvSpPr>
            <a:spLocks noChangeShapeType="1"/>
          </p:cNvSpPr>
          <p:nvPr userDrawn="1"/>
        </p:nvSpPr>
        <p:spPr bwMode="auto">
          <a:xfrm>
            <a:off x="0" y="6482194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Line 154"/>
          <p:cNvSpPr>
            <a:spLocks noChangeShapeType="1"/>
          </p:cNvSpPr>
          <p:nvPr userDrawn="1"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2" name="Line 155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3" name="Line 157"/>
          <p:cNvSpPr>
            <a:spLocks noChangeShapeType="1"/>
          </p:cNvSpPr>
          <p:nvPr userDrawn="1"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Line 159"/>
          <p:cNvSpPr>
            <a:spLocks noChangeShapeType="1"/>
          </p:cNvSpPr>
          <p:nvPr userDrawn="1"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Text Box 1027"/>
          <p:cNvSpPr txBox="1">
            <a:spLocks noChangeArrowheads="1"/>
          </p:cNvSpPr>
          <p:nvPr userDrawn="1"/>
        </p:nvSpPr>
        <p:spPr bwMode="auto">
          <a:xfrm>
            <a:off x="5606602" y="6475484"/>
            <a:ext cx="309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dirty="0">
                <a:solidFill>
                  <a:srgbClr val="990000"/>
                </a:solidFill>
                <a:latin typeface="Monotype Corsiva" panose="03010101010201010101" pitchFamily="66" charset="0"/>
                <a:ea typeface="楷体_GB2312" panose="02010609030101010101" pitchFamily="49" charset="-122"/>
              </a:rPr>
              <a:t>© </a:t>
            </a:r>
            <a:r>
              <a:rPr lang="en-US" altLang="zh-CN" b="1" dirty="0">
                <a:solidFill>
                  <a:srgbClr val="990000"/>
                </a:solidFill>
                <a:latin typeface="Monotype Corsiva" panose="03010101010201010101" pitchFamily="66" charset="0"/>
                <a:ea typeface="楷体_GB2312" panose="02010609030101010101" pitchFamily="49" charset="-122"/>
              </a:rPr>
              <a:t>Copyright by </a:t>
            </a:r>
            <a:r>
              <a:rPr lang="en-US" altLang="zh-CN" b="1" dirty="0" err="1" smtClean="0">
                <a:solidFill>
                  <a:srgbClr val="990000"/>
                </a:solidFill>
                <a:latin typeface="Monotype Corsiva" panose="03010101010201010101" pitchFamily="66" charset="0"/>
                <a:ea typeface="楷体_GB2312" panose="02010609030101010101" pitchFamily="49" charset="-122"/>
              </a:rPr>
              <a:t>Zhiyong</a:t>
            </a:r>
            <a:r>
              <a:rPr lang="en-US" altLang="zh-CN" b="1" dirty="0" smtClean="0">
                <a:solidFill>
                  <a:srgbClr val="990000"/>
                </a:solidFill>
                <a:latin typeface="Monotype Corsiva" panose="03010101010201010101" pitchFamily="66" charset="0"/>
                <a:ea typeface="楷体_GB2312" panose="02010609030101010101" pitchFamily="49" charset="-122"/>
              </a:rPr>
              <a:t> Li</a:t>
            </a:r>
            <a:endParaRPr lang="en-US" altLang="zh-CN" b="1" dirty="0">
              <a:solidFill>
                <a:srgbClr val="990000"/>
              </a:solidFill>
              <a:latin typeface="Monotype Corsiva" panose="03010101010201010101" pitchFamily="66" charset="0"/>
              <a:ea typeface="楷体_GB2312" panose="02010609030101010101" pitchFamily="49" charset="-122"/>
            </a:endParaRPr>
          </a:p>
        </p:txBody>
      </p:sp>
      <p:sp>
        <p:nvSpPr>
          <p:cNvPr id="18" name="Rectangle 63"/>
          <p:cNvSpPr>
            <a:spLocks noChangeArrowheads="1"/>
          </p:cNvSpPr>
          <p:nvPr userDrawn="1"/>
        </p:nvSpPr>
        <p:spPr bwMode="gray">
          <a:xfrm>
            <a:off x="8769350" y="5268191"/>
            <a:ext cx="374650" cy="12140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790158" y="6509812"/>
            <a:ext cx="237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信息工程学院</a:t>
            </a:r>
            <a:endParaRPr lang="zh-CN" altLang="en-US" sz="2000" b="1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20.pn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412877"/>
            <a:ext cx="7416800" cy="152738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6600" b="1" kern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6600" b="1" kern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算法设计与分析</a:t>
            </a:r>
            <a:r>
              <a:rPr lang="en-US" altLang="zh-CN" sz="6600" b="1" kern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6600" b="1" kern="12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68316" y="4005265"/>
            <a:ext cx="8351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（第</a:t>
            </a:r>
            <a:r>
              <a:rPr lang="en-US" altLang="zh-CN" sz="24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版）</a:t>
            </a:r>
            <a:endParaRPr lang="en-US" altLang="zh-CN" sz="2400" b="1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4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屈婉玲等 编著</a:t>
            </a:r>
            <a:endParaRPr lang="zh-CN" altLang="en-US" sz="24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0" y="102477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0" algn="ctr" rtl="0">
              <a:spcBef>
                <a:spcPts val="95"/>
              </a:spcBef>
            </a:pPr>
            <a:r>
              <a:rPr sz="40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问题建模</a:t>
            </a:r>
            <a:endParaRPr sz="40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53663"/>
            <a:ext cx="8229600" cy="168507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任务集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5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S=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{1,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… ,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28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lang="en-US"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8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sz="2800" b="1" spc="-5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i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项任务加工时间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i="1" spc="-7" baseline="-21000" dirty="0" err="1" smtClean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i="1" spc="22" baseline="-21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800" b="1" baseline="250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=1,2,…,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sz="2800" b="1" spc="-1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sz="2800" b="1" spc="-54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的排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358754"/>
            <a:ext cx="8229600" cy="20819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目标函数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的完成时间</a:t>
            </a:r>
            <a:r>
              <a:rPr lang="zh-CN" altLang="en-US" sz="2800" dirty="0">
                <a:latin typeface="Times New Roman" panose="02020603050405020304"/>
                <a:cs typeface="Times New Roman" panose="02020603050405020304"/>
              </a:rPr>
              <a:t>，</a:t>
            </a:r>
            <a:endParaRPr lang="zh-CN" altLang="en-US" sz="28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945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sz="2800" b="1" spc="-56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I*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：使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I*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达到最小，即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0980" algn="ctr">
              <a:lnSpc>
                <a:spcPct val="100000"/>
              </a:lnSpc>
              <a:spcBef>
                <a:spcPts val="1375"/>
              </a:spcBef>
            </a:pPr>
            <a:r>
              <a:rPr sz="2800" b="1" i="1" spc="-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120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800" b="1" spc="-9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7" baseline="43000" dirty="0">
                <a:latin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sz="2800" b="1" spc="-622" baseline="43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100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800" b="1" spc="100" dirty="0">
                <a:latin typeface="Symbol" panose="05050102010706020507"/>
                <a:cs typeface="Symbol" panose="05050102010706020507"/>
              </a:rPr>
              <a:t></a:t>
            </a:r>
            <a:r>
              <a:rPr sz="28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min{</a:t>
            </a:r>
            <a:r>
              <a:rPr sz="2800" b="1" spc="-3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120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800" b="1" spc="-94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i="1" spc="-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60" dirty="0">
                <a:latin typeface="宋体" panose="02010600030101010101" pitchFamily="2" charset="-122"/>
                <a:cs typeface="宋体" panose="02010600030101010101" pitchFamily="2" charset="-122"/>
              </a:rPr>
              <a:t>)|</a:t>
            </a:r>
            <a:r>
              <a:rPr sz="2800" b="1" spc="-94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i="1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5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i="1" spc="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30" dirty="0">
                <a:latin typeface="宋体" panose="02010600030101010101" pitchFamily="2" charset="-122"/>
                <a:cs typeface="宋体" panose="02010600030101010101" pitchFamily="2" charset="-122"/>
              </a:rPr>
              <a:t>的排</a:t>
            </a:r>
            <a:r>
              <a:rPr sz="2800" b="1" spc="360" dirty="0">
                <a:latin typeface="宋体" panose="02010600030101010101" pitchFamily="2" charset="-122"/>
                <a:cs typeface="宋体" panose="02010600030101010101" pitchFamily="2" charset="-122"/>
              </a:rPr>
              <a:t>列</a:t>
            </a:r>
            <a:r>
              <a:rPr sz="28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367050" y="3088429"/>
                <a:ext cx="3516475" cy="1101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𝑰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050" y="3088429"/>
                <a:ext cx="3516475" cy="1101696"/>
              </a:xfrm>
              <a:prstGeom prst="rect">
                <a:avLst/>
              </a:prstGeom>
              <a:blipFill rotWithShape="1">
                <a:blip r:embed="rId1"/>
                <a:stretch>
                  <a:fillRect l="-4" t="-38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7077"/>
            <a:ext cx="82418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0" algn="ctr" rtl="0">
              <a:spcBef>
                <a:spcPts val="95"/>
              </a:spcBef>
            </a:pPr>
            <a:r>
              <a:rPr sz="40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贪心算法</a:t>
            </a:r>
            <a:endParaRPr sz="40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2894" y="3987485"/>
            <a:ext cx="794385" cy="359833"/>
          </a:xfrm>
          <a:custGeom>
            <a:avLst/>
            <a:gdLst/>
            <a:ahLst/>
            <a:cxnLst/>
            <a:rect l="l" t="t" r="r" b="b"/>
            <a:pathLst>
              <a:path w="794385" h="269875">
                <a:moveTo>
                  <a:pt x="0" y="0"/>
                </a:moveTo>
                <a:lnTo>
                  <a:pt x="794004" y="0"/>
                </a:lnTo>
                <a:lnTo>
                  <a:pt x="794004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2894" y="4527423"/>
            <a:ext cx="763905" cy="359833"/>
          </a:xfrm>
          <a:custGeom>
            <a:avLst/>
            <a:gdLst/>
            <a:ahLst/>
            <a:cxnLst/>
            <a:rect l="l" t="t" r="r" b="b"/>
            <a:pathLst>
              <a:path w="763905" h="269875">
                <a:moveTo>
                  <a:pt x="0" y="0"/>
                </a:moveTo>
                <a:lnTo>
                  <a:pt x="763524" y="0"/>
                </a:lnTo>
                <a:lnTo>
                  <a:pt x="763524" y="269747"/>
                </a:lnTo>
                <a:lnTo>
                  <a:pt x="0" y="2697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40596" y="3987485"/>
            <a:ext cx="1440180" cy="359833"/>
          </a:xfrm>
          <a:custGeom>
            <a:avLst/>
            <a:gdLst/>
            <a:ahLst/>
            <a:cxnLst/>
            <a:rect l="l" t="t" r="r" b="b"/>
            <a:pathLst>
              <a:path w="1440179" h="269875">
                <a:moveTo>
                  <a:pt x="0" y="0"/>
                </a:moveTo>
                <a:lnTo>
                  <a:pt x="1440179" y="0"/>
                </a:lnTo>
                <a:lnTo>
                  <a:pt x="1440179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00322" y="3970719"/>
          <a:ext cx="5167629" cy="363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255"/>
                <a:gridCol w="1909445"/>
                <a:gridCol w="1047750"/>
                <a:gridCol w="1440179"/>
              </a:tblGrid>
              <a:tr h="363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2050"/>
                        </a:lnSpc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i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948A54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i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2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948A54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948A54"/>
                      </a:solidFill>
                      <a:prstDash val="solid"/>
                    </a:lnT>
                    <a:lnB w="28575">
                      <a:solidFill>
                        <a:srgbClr val="948A54"/>
                      </a:solidFill>
                      <a:prstDash val="soli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440596" y="4527423"/>
            <a:ext cx="1440180" cy="359833"/>
          </a:xfrm>
          <a:custGeom>
            <a:avLst/>
            <a:gdLst/>
            <a:ahLst/>
            <a:cxnLst/>
            <a:rect l="l" t="t" r="r" b="b"/>
            <a:pathLst>
              <a:path w="1440179" h="269875">
                <a:moveTo>
                  <a:pt x="0" y="0"/>
                </a:moveTo>
                <a:lnTo>
                  <a:pt x="1440179" y="0"/>
                </a:lnTo>
                <a:lnTo>
                  <a:pt x="1440179" y="269747"/>
                </a:lnTo>
                <a:lnTo>
                  <a:pt x="0" y="2697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00320" y="4510657"/>
          <a:ext cx="5166994" cy="359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270"/>
                <a:gridCol w="1030605"/>
                <a:gridCol w="1932939"/>
                <a:gridCol w="1440180"/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2025"/>
                        </a:lnSpc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i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2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948A54"/>
                      </a:solidFill>
                      <a:prstDash val="solid"/>
                    </a:lnR>
                    <a:lnT w="28575">
                      <a:solidFill>
                        <a:srgbClr val="948A54"/>
                      </a:solidFill>
                      <a:prstDash val="solid"/>
                    </a:lnT>
                    <a:lnB w="28575">
                      <a:solidFill>
                        <a:srgbClr val="948A54"/>
                      </a:solidFill>
                      <a:prstDash val="soli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i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6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948A54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948A54"/>
                      </a:solidFill>
                      <a:prstDash val="solid"/>
                    </a:lnT>
                    <a:lnB w="28575">
                      <a:solidFill>
                        <a:srgbClr val="948A54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57200" y="1104149"/>
            <a:ext cx="8229600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sz="2800" b="1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设计策略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：加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工时间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短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的先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sz="2800" b="1" spc="-5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根据加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工时间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从小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到大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lang="zh-CN" alt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次加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sz="2800" b="1" spc="-5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算法正确性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对所有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入实例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得到最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2" y="5269175"/>
            <a:ext cx="22097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总完成时间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2510" y="5271377"/>
            <a:ext cx="3904596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 =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i="1" spc="-7" baseline="-21000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800" b="1" i="1" spc="-55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495937" y="2998079"/>
            <a:ext cx="8190865" cy="187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>
              <a:spcAft>
                <a:spcPts val="600"/>
              </a:spcAft>
              <a:tabLst>
                <a:tab pos="1172845" algn="l"/>
                <a:tab pos="2090420" algn="l"/>
              </a:tabLst>
            </a:pPr>
            <a:r>
              <a:rPr sz="2800" b="1" spc="-5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：假如调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sz="2800" b="1" spc="-50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0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项任务相邻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逆序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sz="2800" b="1" spc="-5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i="1" baseline="-21000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i="1" baseline="-21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 err="1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i="1" baseline="-21000" dirty="0" err="1" smtClean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i="1" baseline="-21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交换任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务</a:t>
            </a:r>
            <a:r>
              <a:rPr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6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得到调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5434965">
              <a:lnSpc>
                <a:spcPct val="125000"/>
              </a:lnSpc>
            </a:pPr>
            <a:r>
              <a:rPr lang="en-US" sz="2000" b="1" i="1" spc="-5" dirty="0" smtClean="0">
                <a:latin typeface="Times New Roman" panose="02020603050405020304"/>
                <a:cs typeface="Times New Roman" panose="02020603050405020304"/>
              </a:rPr>
              <a:t>              </a:t>
            </a:r>
            <a:r>
              <a:rPr sz="2000" b="1" i="1" spc="-5" dirty="0" smtClean="0">
                <a:latin typeface="Times New Roman" panose="02020603050405020304"/>
                <a:cs typeface="Times New Roman" panose="02020603050405020304"/>
              </a:rPr>
              <a:t>f  </a:t>
            </a:r>
            <a:endParaRPr lang="en-US" sz="2000" b="1" i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R="5434965">
              <a:lnSpc>
                <a:spcPct val="125000"/>
              </a:lnSpc>
              <a:spcBef>
                <a:spcPts val="1200"/>
              </a:spcBef>
            </a:pPr>
            <a:r>
              <a:rPr lang="en-US" sz="2000" b="1" i="1" spc="-5" dirty="0" smtClean="0">
                <a:latin typeface="Times New Roman" panose="02020603050405020304"/>
                <a:cs typeface="Times New Roman" panose="02020603050405020304"/>
              </a:rPr>
              <a:t>             </a:t>
            </a:r>
            <a:r>
              <a:rPr sz="2000" b="1" i="1" spc="-5" dirty="0" smtClean="0">
                <a:latin typeface="Times New Roman" panose="02020603050405020304"/>
                <a:cs typeface="Times New Roman" panose="02020603050405020304"/>
              </a:rPr>
              <a:t>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0" grpId="0"/>
      <p:bldP spid="1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0" y="35035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直觉不一定是正确的</a:t>
            </a:r>
            <a:endParaRPr sz="4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22134"/>
            <a:ext cx="8229600" cy="9900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反例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件物品要装入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背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物品重量和价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值如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4959481"/>
            <a:ext cx="8305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/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背包重量限制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6，</a:t>
            </a:r>
            <a:r>
              <a:rPr lang="zh-CN" altLang="en-US"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问如何选择物品，使得不超重的情况下装入背包的物品价值达到最大</a:t>
            </a:r>
            <a:r>
              <a:rPr lang="en-US" altLang="zh-CN"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800" b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5080" algn="just"/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00200" y="2398988"/>
          <a:ext cx="5325110" cy="215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310"/>
                <a:gridCol w="876300"/>
                <a:gridCol w="952500"/>
                <a:gridCol w="952500"/>
                <a:gridCol w="952500"/>
              </a:tblGrid>
              <a:tr h="627991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9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9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标号</a:t>
                      </a:r>
                      <a:endParaRPr sz="29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7253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900" b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900" b="1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900" b="1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900" b="1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  <a:tr h="726847"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9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重</a:t>
                      </a:r>
                      <a:r>
                        <a:rPr sz="29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量</a:t>
                      </a:r>
                      <a:r>
                        <a:rPr sz="2900" b="1" spc="-68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900" b="1" i="1" dirty="0"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900" b="1" i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900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8786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900" b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900" b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900" b="1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900" b="1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  <a:tr h="799658">
                <a:tc>
                  <a:txBody>
                    <a:bodyPr/>
                    <a:lstStyle/>
                    <a:p>
                      <a:pPr marR="20129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9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价</a:t>
                      </a:r>
                      <a:r>
                        <a:rPr sz="29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值</a:t>
                      </a:r>
                      <a:r>
                        <a:rPr sz="2900" b="1" spc="-68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900" b="1" i="1" dirty="0">
                          <a:latin typeface="Times New Roman" panose="02020603050405020304"/>
                          <a:cs typeface="Times New Roman" panose="02020603050405020304"/>
                        </a:rPr>
                        <a:t>v</a:t>
                      </a:r>
                      <a:r>
                        <a:rPr sz="2900" b="1" i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900" baseline="-2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8786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900" b="1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endParaRPr sz="2900" b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endParaRPr sz="2900" b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900" b="1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900" b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554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50" y="18396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实例的解</a:t>
            </a:r>
            <a:endParaRPr sz="40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457200" y="1093079"/>
                <a:ext cx="8229600" cy="112986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/>
                <a:r>
                  <a:rPr sz="2800" b="1" spc="-5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贪心法</a:t>
                </a:r>
                <a:r>
                  <a:rPr sz="2800" b="1" spc="-5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：单位</a:t>
                </a:r>
                <a:r>
                  <a:rPr sz="2800" b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重量价</a:t>
                </a:r>
                <a:r>
                  <a:rPr sz="2800" b="1" spc="-5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值</a:t>
                </a:r>
                <a:r>
                  <a:rPr sz="2800" b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大的优</a:t>
                </a:r>
                <a:r>
                  <a:rPr sz="2800" b="1" spc="-5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先</a:t>
                </a:r>
                <a:r>
                  <a:rPr sz="2800" b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，总重</a:t>
                </a:r>
                <a:r>
                  <a:rPr sz="2800" b="1" spc="-5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</a:t>
                </a:r>
                <a:r>
                  <a:rPr sz="2800" b="1" spc="-1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超</a:t>
                </a:r>
                <a:r>
                  <a:rPr sz="2800" b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endParaRPr lang="en-US" sz="2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2700"/>
                <a:r>
                  <a:rPr lang="zh-CN" altLang="en-US" sz="2800" b="1" spc="-5" dirty="0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8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zh-CN" altLang="ar-AE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AE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8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zh-CN" altLang="ar-AE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b="1" spc="-5" dirty="0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从大到小排序</a:t>
                </a:r>
                <a:r>
                  <a:rPr lang="zh-CN" altLang="en-US" sz="2800" b="1" spc="-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en-US" altLang="zh-CN" sz="2800" b="1" spc="-5" dirty="0">
                    <a:latin typeface="Times New Roman" panose="02020603050405020304"/>
                    <a:cs typeface="Times New Roman" panose="02020603050405020304"/>
                  </a:rPr>
                  <a:t>1, </a:t>
                </a:r>
                <a:r>
                  <a:rPr lang="en-US" altLang="zh-CN" sz="2800" b="1" dirty="0">
                    <a:latin typeface="Times New Roman" panose="02020603050405020304"/>
                    <a:cs typeface="Times New Roman" panose="02020603050405020304"/>
                  </a:rPr>
                  <a:t>2,</a:t>
                </a:r>
                <a:r>
                  <a:rPr lang="en-US" altLang="zh-CN" sz="2800" b="1" dirty="0">
                    <a:latin typeface="Times New Roman" panose="02020603050405020304"/>
                    <a:cs typeface="Times New Roman" panose="02020603050405020304"/>
                  </a:rPr>
                  <a:t>3,</a:t>
                </a:r>
                <a:r>
                  <a:rPr lang="en-US" altLang="zh-CN" sz="2800" b="1" dirty="0" smtClean="0">
                    <a:latin typeface="Times New Roman" panose="02020603050405020304"/>
                    <a:cs typeface="Times New Roman" panose="02020603050405020304"/>
                  </a:rPr>
                  <a:t>4</a:t>
                </a:r>
                <a:endParaRPr lang="zh-CN" altLang="en-US" sz="28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93079"/>
                <a:ext cx="8229600" cy="1129861"/>
              </a:xfrm>
              <a:prstGeom prst="rect">
                <a:avLst/>
              </a:prstGeom>
              <a:blipFill rotWithShape="1">
                <a:blip r:embed="rId1"/>
                <a:stretch>
                  <a:fillRect t="-22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3"/>
          <p:cNvSpPr txBox="1"/>
          <p:nvPr/>
        </p:nvSpPr>
        <p:spPr>
          <a:xfrm>
            <a:off x="457200" y="3353214"/>
            <a:ext cx="8188960" cy="101566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b="1" spc="-5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贪心法的解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54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}，重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sz="2800" b="1" spc="-55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5，价值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sz="2800" b="1" spc="-5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b="1" spc="-5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更好的解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sz="2800" b="1" spc="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}，重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sz="2800" b="1" spc="-5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价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lang="zh-CN" alt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sz="2800" b="1" spc="-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sz="2800" b="1" spc="-4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12721" y="2192204"/>
            <a:ext cx="2107189" cy="1016000"/>
            <a:chOff x="3012721" y="2192204"/>
            <a:chExt cx="2107189" cy="1016000"/>
          </a:xfrm>
        </p:grpSpPr>
        <p:sp>
          <p:nvSpPr>
            <p:cNvPr id="14" name="object 14"/>
            <p:cNvSpPr/>
            <p:nvPr/>
          </p:nvSpPr>
          <p:spPr>
            <a:xfrm>
              <a:off x="3497359" y="2192204"/>
              <a:ext cx="457200" cy="1016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0" y="76200"/>
                  </a:moveTo>
                  <a:lnTo>
                    <a:pt x="5987" y="46537"/>
                  </a:lnTo>
                  <a:lnTo>
                    <a:pt x="22317" y="22317"/>
                  </a:lnTo>
                  <a:lnTo>
                    <a:pt x="46537" y="5987"/>
                  </a:lnTo>
                  <a:lnTo>
                    <a:pt x="76200" y="0"/>
                  </a:lnTo>
                  <a:lnTo>
                    <a:pt x="381000" y="0"/>
                  </a:lnTo>
                  <a:lnTo>
                    <a:pt x="410662" y="5987"/>
                  </a:lnTo>
                  <a:lnTo>
                    <a:pt x="434882" y="22317"/>
                  </a:lnTo>
                  <a:lnTo>
                    <a:pt x="451212" y="46537"/>
                  </a:lnTo>
                  <a:lnTo>
                    <a:pt x="457200" y="76200"/>
                  </a:lnTo>
                  <a:lnTo>
                    <a:pt x="457200" y="685800"/>
                  </a:lnTo>
                  <a:lnTo>
                    <a:pt x="451212" y="715462"/>
                  </a:lnTo>
                  <a:lnTo>
                    <a:pt x="434882" y="739682"/>
                  </a:lnTo>
                  <a:lnTo>
                    <a:pt x="410662" y="756012"/>
                  </a:lnTo>
                  <a:lnTo>
                    <a:pt x="381000" y="762000"/>
                  </a:lnTo>
                  <a:lnTo>
                    <a:pt x="76200" y="762000"/>
                  </a:lnTo>
                  <a:lnTo>
                    <a:pt x="46537" y="756012"/>
                  </a:lnTo>
                  <a:lnTo>
                    <a:pt x="22317" y="739682"/>
                  </a:lnTo>
                  <a:lnTo>
                    <a:pt x="5987" y="715462"/>
                  </a:lnTo>
                  <a:lnTo>
                    <a:pt x="0" y="685800"/>
                  </a:lnTo>
                  <a:lnTo>
                    <a:pt x="0" y="76200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2710" y="2192204"/>
              <a:ext cx="457200" cy="1016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0" y="76200"/>
                  </a:moveTo>
                  <a:lnTo>
                    <a:pt x="5987" y="46537"/>
                  </a:lnTo>
                  <a:lnTo>
                    <a:pt x="22317" y="22317"/>
                  </a:lnTo>
                  <a:lnTo>
                    <a:pt x="46537" y="5987"/>
                  </a:lnTo>
                  <a:lnTo>
                    <a:pt x="76200" y="0"/>
                  </a:lnTo>
                  <a:lnTo>
                    <a:pt x="381000" y="0"/>
                  </a:lnTo>
                  <a:lnTo>
                    <a:pt x="410662" y="5987"/>
                  </a:lnTo>
                  <a:lnTo>
                    <a:pt x="434882" y="22317"/>
                  </a:lnTo>
                  <a:lnTo>
                    <a:pt x="451212" y="46537"/>
                  </a:lnTo>
                  <a:lnTo>
                    <a:pt x="457200" y="76200"/>
                  </a:lnTo>
                  <a:lnTo>
                    <a:pt x="457200" y="685800"/>
                  </a:lnTo>
                  <a:lnTo>
                    <a:pt x="451212" y="715462"/>
                  </a:lnTo>
                  <a:lnTo>
                    <a:pt x="434882" y="739682"/>
                  </a:lnTo>
                  <a:lnTo>
                    <a:pt x="410662" y="756012"/>
                  </a:lnTo>
                  <a:lnTo>
                    <a:pt x="381000" y="762000"/>
                  </a:lnTo>
                  <a:lnTo>
                    <a:pt x="76200" y="762000"/>
                  </a:lnTo>
                  <a:lnTo>
                    <a:pt x="46537" y="756012"/>
                  </a:lnTo>
                  <a:lnTo>
                    <a:pt x="22317" y="739682"/>
                  </a:lnTo>
                  <a:lnTo>
                    <a:pt x="5987" y="715462"/>
                  </a:lnTo>
                  <a:lnTo>
                    <a:pt x="0" y="685800"/>
                  </a:lnTo>
                  <a:lnTo>
                    <a:pt x="0" y="76200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012721" y="2322324"/>
                  <a:ext cx="2011641" cy="693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𝟗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𝟗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721" y="2322324"/>
                  <a:ext cx="2011641" cy="69384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733" y="60434"/>
            <a:ext cx="82295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40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  <a:endParaRPr sz="40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74684"/>
            <a:ext cx="8229600" cy="290592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1950" indent="-349885" algn="just">
              <a:spcBef>
                <a:spcPts val="1200"/>
              </a:spcBef>
              <a:buFont typeface="Times New Roman" panose="02020603050405020304"/>
              <a:buAutoNum type="arabicPeriod"/>
              <a:tabLst>
                <a:tab pos="361950" algn="l"/>
                <a:tab pos="362585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问题建模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1950" indent="-349885" algn="just">
              <a:spcBef>
                <a:spcPts val="1200"/>
              </a:spcBef>
              <a:buFont typeface="Times New Roman" panose="02020603050405020304"/>
              <a:buAutoNum type="arabicPeriod"/>
              <a:tabLst>
                <a:tab pos="361950" algn="l"/>
                <a:tab pos="362585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选择什么算法？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如何描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述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这个方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法？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1315" marR="5080" indent="-349250" algn="just">
              <a:spcBef>
                <a:spcPts val="1200"/>
              </a:spcBef>
              <a:buFont typeface="Times New Roman" panose="02020603050405020304"/>
              <a:buAutoNum type="arabicPeriod"/>
              <a:tabLst>
                <a:tab pos="361950" algn="l"/>
                <a:tab pos="362585" algn="l"/>
              </a:tabLst>
            </a:pP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这个方法是否对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所有实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都得到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优解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sz="2800" b="1" spc="-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65" marR="5080" algn="just">
              <a:spcBef>
                <a:spcPts val="1200"/>
              </a:spcBef>
              <a:tabLst>
                <a:tab pos="361950" algn="l"/>
                <a:tab pos="362585" algn="l"/>
              </a:tabLst>
            </a:pPr>
            <a:r>
              <a:rPr lang="en-US"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如何证明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65" algn="just">
              <a:spcBef>
                <a:spcPts val="1200"/>
              </a:spcBef>
              <a:tabLst>
                <a:tab pos="361950" algn="l"/>
                <a:tab pos="362585" algn="l"/>
              </a:tabLst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如果不是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，能否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找到反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40" y="26275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例2：投资问题</a:t>
            </a:r>
            <a:endParaRPr sz="4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35608" y="3124200"/>
          <a:ext cx="4269104" cy="3052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925"/>
                <a:gridCol w="868680"/>
                <a:gridCol w="867409"/>
                <a:gridCol w="868680"/>
                <a:gridCol w="867410"/>
              </a:tblGrid>
              <a:tr h="436029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6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6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6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6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  <a:tr h="436033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5" dirty="0"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  <a:tr h="436033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21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  <a:tr h="436033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13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30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22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  <a:tr h="436033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15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32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23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  <a:tr h="436034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15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24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BEE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00" y="1085194"/>
            <a:ext cx="8229600" cy="188513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R="17780" algn="just">
              <a:spcBef>
                <a:spcPts val="600"/>
              </a:spcBef>
            </a:pPr>
            <a:r>
              <a:rPr sz="2800" b="1" spc="-5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sz="2800" b="1" dirty="0" err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元钱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，投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</a:t>
            </a:r>
            <a:r>
              <a:rPr sz="2800" b="1" spc="-56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个项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效益函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6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i="1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i="1" spc="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个项目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投</a:t>
            </a:r>
            <a:r>
              <a:rPr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i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元的效益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…,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n. 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求如何分配每个项目的钱数使得总效益最大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5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万元，投资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sz="2800" b="1" spc="-54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个项目，效益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90" y="13593"/>
            <a:ext cx="825246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sz="4400" kern="12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建模</a:t>
            </a:r>
            <a:endParaRPr sz="4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400" y="980093"/>
            <a:ext cx="8252460" cy="16844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8100" algn="just">
              <a:spcBef>
                <a:spcPts val="600"/>
              </a:spcBef>
              <a:tabLst>
                <a:tab pos="2215515" algn="l"/>
              </a:tabLst>
            </a:pPr>
            <a:r>
              <a:rPr sz="2800" b="1" spc="-5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2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2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1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1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i="1" spc="-7" baseline="-21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...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114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30480" algn="just">
              <a:spcBef>
                <a:spcPts val="1800"/>
              </a:spcBef>
            </a:pPr>
            <a:r>
              <a:rPr sz="2800" b="1" spc="-5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维向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&gt;,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baseline="-21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i="1" spc="532" baseline="-21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项目的钱数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使得下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述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条件满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足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5929" y="4618853"/>
            <a:ext cx="19409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i="1" spc="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i="1" spc="52" baseline="-24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800" b="1" spc="-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5998" y="3447292"/>
            <a:ext cx="160020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目标函数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9142" y="4665773"/>
            <a:ext cx="17525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约束条件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3600" y="3026979"/>
            <a:ext cx="4800600" cy="2714298"/>
          </a:xfrm>
          <a:custGeom>
            <a:avLst/>
            <a:gdLst/>
            <a:ahLst/>
            <a:cxnLst/>
            <a:rect l="l" t="t" r="r" b="b"/>
            <a:pathLst>
              <a:path w="4800600" h="1905000">
                <a:moveTo>
                  <a:pt x="0" y="317500"/>
                </a:moveTo>
                <a:lnTo>
                  <a:pt x="3442" y="270582"/>
                </a:lnTo>
                <a:lnTo>
                  <a:pt x="13442" y="225802"/>
                </a:lnTo>
                <a:lnTo>
                  <a:pt x="29509" y="183650"/>
                </a:lnTo>
                <a:lnTo>
                  <a:pt x="51151" y="144618"/>
                </a:lnTo>
                <a:lnTo>
                  <a:pt x="77877" y="109197"/>
                </a:lnTo>
                <a:lnTo>
                  <a:pt x="109197" y="77877"/>
                </a:lnTo>
                <a:lnTo>
                  <a:pt x="144618" y="51151"/>
                </a:lnTo>
                <a:lnTo>
                  <a:pt x="183650" y="29509"/>
                </a:lnTo>
                <a:lnTo>
                  <a:pt x="225802" y="13442"/>
                </a:lnTo>
                <a:lnTo>
                  <a:pt x="270582" y="3442"/>
                </a:lnTo>
                <a:lnTo>
                  <a:pt x="317500" y="0"/>
                </a:lnTo>
                <a:lnTo>
                  <a:pt x="4483100" y="0"/>
                </a:lnTo>
                <a:lnTo>
                  <a:pt x="4530017" y="3442"/>
                </a:lnTo>
                <a:lnTo>
                  <a:pt x="4574797" y="13442"/>
                </a:lnTo>
                <a:lnTo>
                  <a:pt x="4616949" y="29509"/>
                </a:lnTo>
                <a:lnTo>
                  <a:pt x="4655981" y="51151"/>
                </a:lnTo>
                <a:lnTo>
                  <a:pt x="4691402" y="77877"/>
                </a:lnTo>
                <a:lnTo>
                  <a:pt x="4722722" y="109197"/>
                </a:lnTo>
                <a:lnTo>
                  <a:pt x="4749448" y="144618"/>
                </a:lnTo>
                <a:lnTo>
                  <a:pt x="4771090" y="183650"/>
                </a:lnTo>
                <a:lnTo>
                  <a:pt x="4787157" y="225802"/>
                </a:lnTo>
                <a:lnTo>
                  <a:pt x="4797157" y="270582"/>
                </a:lnTo>
                <a:lnTo>
                  <a:pt x="4800600" y="317500"/>
                </a:lnTo>
                <a:lnTo>
                  <a:pt x="4800600" y="1587487"/>
                </a:lnTo>
                <a:lnTo>
                  <a:pt x="4797157" y="1634407"/>
                </a:lnTo>
                <a:lnTo>
                  <a:pt x="4787157" y="1679190"/>
                </a:lnTo>
                <a:lnTo>
                  <a:pt x="4771090" y="1721344"/>
                </a:lnTo>
                <a:lnTo>
                  <a:pt x="4749448" y="1760378"/>
                </a:lnTo>
                <a:lnTo>
                  <a:pt x="4722722" y="1795800"/>
                </a:lnTo>
                <a:lnTo>
                  <a:pt x="4691402" y="1827120"/>
                </a:lnTo>
                <a:lnTo>
                  <a:pt x="4655981" y="1853847"/>
                </a:lnTo>
                <a:lnTo>
                  <a:pt x="4616949" y="1875490"/>
                </a:lnTo>
                <a:lnTo>
                  <a:pt x="4574797" y="1891557"/>
                </a:lnTo>
                <a:lnTo>
                  <a:pt x="4530017" y="1901557"/>
                </a:lnTo>
                <a:lnTo>
                  <a:pt x="4483100" y="1905000"/>
                </a:lnTo>
                <a:lnTo>
                  <a:pt x="317500" y="1905000"/>
                </a:lnTo>
                <a:lnTo>
                  <a:pt x="270582" y="1901557"/>
                </a:lnTo>
                <a:lnTo>
                  <a:pt x="225802" y="1891557"/>
                </a:lnTo>
                <a:lnTo>
                  <a:pt x="183650" y="1875490"/>
                </a:lnTo>
                <a:lnTo>
                  <a:pt x="144618" y="1853847"/>
                </a:lnTo>
                <a:lnTo>
                  <a:pt x="109197" y="1827120"/>
                </a:lnTo>
                <a:lnTo>
                  <a:pt x="77877" y="1795800"/>
                </a:lnTo>
                <a:lnTo>
                  <a:pt x="51151" y="1760378"/>
                </a:lnTo>
                <a:lnTo>
                  <a:pt x="29509" y="1721344"/>
                </a:lnTo>
                <a:lnTo>
                  <a:pt x="13442" y="1679190"/>
                </a:lnTo>
                <a:lnTo>
                  <a:pt x="3442" y="1634407"/>
                </a:lnTo>
                <a:lnTo>
                  <a:pt x="0" y="1587487"/>
                </a:lnTo>
                <a:lnTo>
                  <a:pt x="0" y="317500"/>
                </a:lnTo>
                <a:close/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418491" y="3103174"/>
                <a:ext cx="3210909" cy="1174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491" y="3103174"/>
                <a:ext cx="3210909" cy="1174296"/>
              </a:xfrm>
              <a:prstGeom prst="rect">
                <a:avLst/>
              </a:prstGeom>
              <a:blipFill rotWithShape="1">
                <a:blip r:embed="rId1"/>
                <a:stretch>
                  <a:fillRect l="-9" t="-48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741782" y="4254313"/>
                <a:ext cx="1922386" cy="1266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82" y="4254313"/>
                <a:ext cx="1922386" cy="1266629"/>
              </a:xfrm>
              <a:prstGeom prst="rect">
                <a:avLst/>
              </a:prstGeom>
              <a:blipFill rotWithShape="1">
                <a:blip r:embed="rId2"/>
                <a:stretch>
                  <a:fillRect l="-19" t="-35" r="3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380" y="34479"/>
            <a:ext cx="825246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蛮力算法</a:t>
            </a:r>
            <a:endParaRPr sz="4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890" y="1043154"/>
            <a:ext cx="8252460" cy="32162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对所有满足下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述条件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sz="2800" b="1" spc="5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sz="2800" b="1" baseline="-21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sz="2800" b="1" baseline="-21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 err="1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i="1" baseline="-21000" dirty="0" err="1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&gt;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155700">
              <a:lnSpc>
                <a:spcPct val="100000"/>
              </a:lnSpc>
              <a:spcBef>
                <a:spcPts val="625"/>
              </a:spcBef>
            </a:pPr>
            <a:r>
              <a:rPr lang="en-US" sz="2800" b="1" i="1" dirty="0" smtClean="0">
                <a:latin typeface="Times New Roman" panose="02020603050405020304"/>
                <a:cs typeface="Times New Roman" panose="02020603050405020304"/>
              </a:rPr>
              <a:t>               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 … +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m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b="1" i="1" dirty="0" smtClean="0">
                <a:latin typeface="Times New Roman" panose="02020603050405020304"/>
                <a:cs typeface="Times New Roman" panose="02020603050405020304"/>
              </a:rPr>
              <a:t>              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baseline="-21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i="1" spc="-15" baseline="-21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为非负整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spc="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2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计算相应的效益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53465">
              <a:lnSpc>
                <a:spcPct val="100000"/>
              </a:lnSpc>
              <a:spcBef>
                <a:spcPts val="575"/>
              </a:spcBef>
            </a:pPr>
            <a:r>
              <a:rPr lang="en-US" sz="2800" b="1" i="1" dirty="0" smtClean="0">
                <a:latin typeface="Times New Roman" panose="02020603050405020304"/>
                <a:cs typeface="Times New Roman" panose="02020603050405020304"/>
              </a:rPr>
              <a:t>               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baseline="-21000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 +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 + … +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从中确认效益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最大的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lang="zh-CN" altLang="en-US" sz="28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41" y="9957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实例计算</a:t>
            </a:r>
            <a:endParaRPr sz="4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477" y="2330668"/>
            <a:ext cx="606425" cy="472440"/>
          </a:xfrm>
          <a:custGeom>
            <a:avLst/>
            <a:gdLst/>
            <a:ahLst/>
            <a:cxnLst/>
            <a:rect l="l" t="t" r="r" b="b"/>
            <a:pathLst>
              <a:path w="606425" h="354330">
                <a:moveTo>
                  <a:pt x="0" y="0"/>
                </a:moveTo>
                <a:lnTo>
                  <a:pt x="606425" y="0"/>
                </a:lnTo>
                <a:lnTo>
                  <a:pt x="606425" y="354012"/>
                </a:lnTo>
                <a:lnTo>
                  <a:pt x="0" y="35401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63577" y="2330668"/>
            <a:ext cx="605155" cy="472440"/>
          </a:xfrm>
          <a:custGeom>
            <a:avLst/>
            <a:gdLst/>
            <a:ahLst/>
            <a:cxnLst/>
            <a:rect l="l" t="t" r="r" b="b"/>
            <a:pathLst>
              <a:path w="605155" h="354330">
                <a:moveTo>
                  <a:pt x="0" y="0"/>
                </a:moveTo>
                <a:lnTo>
                  <a:pt x="604837" y="0"/>
                </a:lnTo>
                <a:lnTo>
                  <a:pt x="604837" y="354012"/>
                </a:lnTo>
                <a:lnTo>
                  <a:pt x="0" y="35401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8740" y="3274700"/>
            <a:ext cx="605155" cy="472440"/>
          </a:xfrm>
          <a:custGeom>
            <a:avLst/>
            <a:gdLst/>
            <a:ahLst/>
            <a:cxnLst/>
            <a:rect l="l" t="t" r="r" b="b"/>
            <a:pathLst>
              <a:path w="605155" h="354330">
                <a:moveTo>
                  <a:pt x="0" y="0"/>
                </a:moveTo>
                <a:lnTo>
                  <a:pt x="604837" y="0"/>
                </a:lnTo>
                <a:lnTo>
                  <a:pt x="604837" y="354012"/>
                </a:lnTo>
                <a:lnTo>
                  <a:pt x="0" y="35401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6613" y="1151684"/>
          <a:ext cx="2969259" cy="345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30"/>
                <a:gridCol w="607059"/>
                <a:gridCol w="605790"/>
                <a:gridCol w="605790"/>
                <a:gridCol w="605790"/>
              </a:tblGrid>
              <a:tr h="6244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67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47201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60" dirty="0"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21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47201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13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30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22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15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32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23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15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24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86200" y="1042099"/>
            <a:ext cx="5257800" cy="3299236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4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63500" indent="17145">
              <a:lnSpc>
                <a:spcPct val="100000"/>
              </a:lnSpc>
              <a:spcBef>
                <a:spcPts val="845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=&lt;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&gt;,</a:t>
            </a:r>
            <a:r>
              <a:rPr sz="28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)=24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63500" marR="220345">
              <a:lnSpc>
                <a:spcPct val="142000"/>
              </a:lnSpc>
              <a:spcBef>
                <a:spcPts val="15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=&lt;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&gt;,</a:t>
            </a:r>
            <a:r>
              <a:rPr sz="28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)=25 </a:t>
            </a:r>
            <a:endParaRPr lang="en-US" sz="28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63500" marR="220345">
              <a:lnSpc>
                <a:spcPct val="142000"/>
              </a:lnSpc>
              <a:spcBef>
                <a:spcPts val="15"/>
              </a:spcBef>
            </a:pP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7" baseline="-21000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=&lt;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&gt;,</a:t>
            </a:r>
            <a:r>
              <a:rPr sz="28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)=32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33350">
              <a:lnSpc>
                <a:spcPct val="100000"/>
              </a:lnSpc>
              <a:spcBef>
                <a:spcPts val="53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…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baseline="-21000" dirty="0">
                <a:latin typeface="Times New Roman" panose="02020603050405020304"/>
                <a:cs typeface="Times New Roman" panose="02020603050405020304"/>
              </a:rPr>
              <a:t>56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=&lt;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5,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&gt;,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56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)=15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052615"/>
            <a:ext cx="8534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解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=&lt;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1&gt;</a:t>
            </a:r>
            <a:r>
              <a:rPr lang="zh-CN" altLang="en-US" sz="2800" b="1" spc="-5" dirty="0" smtClean="0">
                <a:latin typeface="Times New Roman" panose="02020603050405020304"/>
                <a:cs typeface="Times New Roman" panose="02020603050405020304"/>
              </a:rPr>
              <a:t>，</a:t>
            </a:r>
            <a:r>
              <a:rPr sz="2800" b="1" spc="-5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最大效益</a:t>
            </a:r>
            <a:r>
              <a:rPr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11+30+20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61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6593" y="235446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38100"/>
                </a:moveTo>
                <a:lnTo>
                  <a:pt x="2993" y="23268"/>
                </a:lnTo>
                <a:lnTo>
                  <a:pt x="11158" y="11158"/>
                </a:lnTo>
                <a:lnTo>
                  <a:pt x="23268" y="2993"/>
                </a:lnTo>
                <a:lnTo>
                  <a:pt x="38100" y="0"/>
                </a:lnTo>
                <a:lnTo>
                  <a:pt x="419100" y="0"/>
                </a:lnTo>
                <a:lnTo>
                  <a:pt x="433931" y="2993"/>
                </a:lnTo>
                <a:lnTo>
                  <a:pt x="446041" y="11158"/>
                </a:lnTo>
                <a:lnTo>
                  <a:pt x="454206" y="23268"/>
                </a:lnTo>
                <a:lnTo>
                  <a:pt x="457200" y="38100"/>
                </a:lnTo>
                <a:lnTo>
                  <a:pt x="457200" y="190500"/>
                </a:lnTo>
                <a:lnTo>
                  <a:pt x="454206" y="205331"/>
                </a:lnTo>
                <a:lnTo>
                  <a:pt x="446041" y="217441"/>
                </a:lnTo>
                <a:lnTo>
                  <a:pt x="433931" y="225606"/>
                </a:lnTo>
                <a:lnTo>
                  <a:pt x="419100" y="228600"/>
                </a:lnTo>
                <a:lnTo>
                  <a:pt x="38100" y="228600"/>
                </a:lnTo>
                <a:lnTo>
                  <a:pt x="23268" y="225606"/>
                </a:lnTo>
                <a:lnTo>
                  <a:pt x="11158" y="217441"/>
                </a:lnTo>
                <a:lnTo>
                  <a:pt x="2993" y="205331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25793" y="326886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38100"/>
                </a:moveTo>
                <a:lnTo>
                  <a:pt x="2993" y="23268"/>
                </a:lnTo>
                <a:lnTo>
                  <a:pt x="11158" y="11158"/>
                </a:lnTo>
                <a:lnTo>
                  <a:pt x="23268" y="2993"/>
                </a:lnTo>
                <a:lnTo>
                  <a:pt x="38100" y="0"/>
                </a:lnTo>
                <a:lnTo>
                  <a:pt x="419100" y="0"/>
                </a:lnTo>
                <a:lnTo>
                  <a:pt x="433931" y="2993"/>
                </a:lnTo>
                <a:lnTo>
                  <a:pt x="446041" y="11158"/>
                </a:lnTo>
                <a:lnTo>
                  <a:pt x="454206" y="23268"/>
                </a:lnTo>
                <a:lnTo>
                  <a:pt x="457200" y="38100"/>
                </a:lnTo>
                <a:lnTo>
                  <a:pt x="457200" y="190500"/>
                </a:lnTo>
                <a:lnTo>
                  <a:pt x="454206" y="205331"/>
                </a:lnTo>
                <a:lnTo>
                  <a:pt x="446041" y="217441"/>
                </a:lnTo>
                <a:lnTo>
                  <a:pt x="433931" y="225606"/>
                </a:lnTo>
                <a:lnTo>
                  <a:pt x="419100" y="228600"/>
                </a:lnTo>
                <a:lnTo>
                  <a:pt x="38100" y="228600"/>
                </a:lnTo>
                <a:lnTo>
                  <a:pt x="23268" y="225606"/>
                </a:lnTo>
                <a:lnTo>
                  <a:pt x="11158" y="217441"/>
                </a:lnTo>
                <a:lnTo>
                  <a:pt x="2993" y="205331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35393" y="235446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38100"/>
                </a:moveTo>
                <a:lnTo>
                  <a:pt x="2993" y="23268"/>
                </a:lnTo>
                <a:lnTo>
                  <a:pt x="11158" y="11158"/>
                </a:lnTo>
                <a:lnTo>
                  <a:pt x="23268" y="2993"/>
                </a:lnTo>
                <a:lnTo>
                  <a:pt x="38100" y="0"/>
                </a:lnTo>
                <a:lnTo>
                  <a:pt x="419100" y="0"/>
                </a:lnTo>
                <a:lnTo>
                  <a:pt x="433931" y="2993"/>
                </a:lnTo>
                <a:lnTo>
                  <a:pt x="446041" y="11158"/>
                </a:lnTo>
                <a:lnTo>
                  <a:pt x="454206" y="23268"/>
                </a:lnTo>
                <a:lnTo>
                  <a:pt x="457200" y="38100"/>
                </a:lnTo>
                <a:lnTo>
                  <a:pt x="457200" y="190500"/>
                </a:lnTo>
                <a:lnTo>
                  <a:pt x="454206" y="205331"/>
                </a:lnTo>
                <a:lnTo>
                  <a:pt x="446041" y="217441"/>
                </a:lnTo>
                <a:lnTo>
                  <a:pt x="433931" y="225606"/>
                </a:lnTo>
                <a:lnTo>
                  <a:pt x="419100" y="228600"/>
                </a:lnTo>
                <a:lnTo>
                  <a:pt x="38100" y="228600"/>
                </a:lnTo>
                <a:lnTo>
                  <a:pt x="23268" y="225606"/>
                </a:lnTo>
                <a:lnTo>
                  <a:pt x="11158" y="217441"/>
                </a:lnTo>
                <a:lnTo>
                  <a:pt x="2993" y="205331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70" y="30978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44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蛮力算法的效率</a:t>
            </a:r>
            <a:endParaRPr sz="4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199" y="1055717"/>
            <a:ext cx="8360979" cy="213391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</a:t>
            </a:r>
            <a:r>
              <a:rPr sz="2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b="1" spc="-15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spc="-15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i="1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i="1" spc="-22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的非负整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baseline="-2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baseline="-2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spc="-7" baseline="-2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spc="-7" baseline="-2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i="1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i="1" spc="-22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的个数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估计</a:t>
            </a:r>
            <a:r>
              <a:rPr sz="2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800" b="1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可行解表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</a:t>
            </a:r>
            <a:r>
              <a:rPr sz="2800" b="1" spc="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0-1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sz="2800" b="1" spc="-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890"/>
              </a:spcBef>
              <a:buNone/>
            </a:pPr>
            <a:r>
              <a:rPr 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 1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1 . . . 1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. . .	0 </a:t>
            </a:r>
            <a:r>
              <a:rPr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1 . . .</a:t>
            </a:r>
            <a:r>
              <a:rPr sz="2800" b="1" spc="-3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6489" y="3174125"/>
            <a:ext cx="723900" cy="254000"/>
          </a:xfrm>
          <a:custGeom>
            <a:avLst/>
            <a:gdLst/>
            <a:ahLst/>
            <a:cxnLst/>
            <a:rect l="l" t="t" r="r" b="b"/>
            <a:pathLst>
              <a:path w="723900" h="190500">
                <a:moveTo>
                  <a:pt x="723900" y="0"/>
                </a:moveTo>
                <a:lnTo>
                  <a:pt x="722651" y="37074"/>
                </a:lnTo>
                <a:lnTo>
                  <a:pt x="719248" y="67351"/>
                </a:lnTo>
                <a:lnTo>
                  <a:pt x="714202" y="87764"/>
                </a:lnTo>
                <a:lnTo>
                  <a:pt x="708025" y="95250"/>
                </a:lnTo>
                <a:lnTo>
                  <a:pt x="365963" y="95250"/>
                </a:lnTo>
                <a:lnTo>
                  <a:pt x="359780" y="102735"/>
                </a:lnTo>
                <a:lnTo>
                  <a:pt x="354734" y="123148"/>
                </a:lnTo>
                <a:lnTo>
                  <a:pt x="351334" y="153425"/>
                </a:lnTo>
                <a:lnTo>
                  <a:pt x="350088" y="190500"/>
                </a:lnTo>
                <a:lnTo>
                  <a:pt x="348840" y="153425"/>
                </a:lnTo>
                <a:lnTo>
                  <a:pt x="345436" y="123148"/>
                </a:lnTo>
                <a:lnTo>
                  <a:pt x="340390" y="102735"/>
                </a:lnTo>
                <a:lnTo>
                  <a:pt x="334213" y="95250"/>
                </a:lnTo>
                <a:lnTo>
                  <a:pt x="15875" y="95250"/>
                </a:lnTo>
                <a:lnTo>
                  <a:pt x="9697" y="87764"/>
                </a:lnTo>
                <a:lnTo>
                  <a:pt x="4651" y="67351"/>
                </a:lnTo>
                <a:lnTo>
                  <a:pt x="1248" y="37074"/>
                </a:lnTo>
                <a:lnTo>
                  <a:pt x="0" y="0"/>
                </a:lnTo>
              </a:path>
            </a:pathLst>
          </a:custGeom>
          <a:ln w="9906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5" name="object 5"/>
          <p:cNvSpPr/>
          <p:nvPr/>
        </p:nvSpPr>
        <p:spPr>
          <a:xfrm>
            <a:off x="1345326" y="3174125"/>
            <a:ext cx="723900" cy="254000"/>
          </a:xfrm>
          <a:custGeom>
            <a:avLst/>
            <a:gdLst/>
            <a:ahLst/>
            <a:cxnLst/>
            <a:rect l="l" t="t" r="r" b="b"/>
            <a:pathLst>
              <a:path w="723900" h="190500">
                <a:moveTo>
                  <a:pt x="723900" y="0"/>
                </a:moveTo>
                <a:lnTo>
                  <a:pt x="722651" y="37074"/>
                </a:lnTo>
                <a:lnTo>
                  <a:pt x="719248" y="67351"/>
                </a:lnTo>
                <a:lnTo>
                  <a:pt x="714202" y="87764"/>
                </a:lnTo>
                <a:lnTo>
                  <a:pt x="708025" y="95250"/>
                </a:lnTo>
                <a:lnTo>
                  <a:pt x="365963" y="95250"/>
                </a:lnTo>
                <a:lnTo>
                  <a:pt x="359780" y="102735"/>
                </a:lnTo>
                <a:lnTo>
                  <a:pt x="354734" y="123148"/>
                </a:lnTo>
                <a:lnTo>
                  <a:pt x="351334" y="153425"/>
                </a:lnTo>
                <a:lnTo>
                  <a:pt x="350088" y="190500"/>
                </a:lnTo>
                <a:lnTo>
                  <a:pt x="348840" y="153425"/>
                </a:lnTo>
                <a:lnTo>
                  <a:pt x="345436" y="123148"/>
                </a:lnTo>
                <a:lnTo>
                  <a:pt x="340390" y="102735"/>
                </a:lnTo>
                <a:lnTo>
                  <a:pt x="334213" y="95250"/>
                </a:lnTo>
                <a:lnTo>
                  <a:pt x="15875" y="95250"/>
                </a:lnTo>
                <a:lnTo>
                  <a:pt x="9697" y="87764"/>
                </a:lnTo>
                <a:lnTo>
                  <a:pt x="4651" y="67351"/>
                </a:lnTo>
                <a:lnTo>
                  <a:pt x="1248" y="37074"/>
                </a:lnTo>
                <a:lnTo>
                  <a:pt x="0" y="0"/>
                </a:lnTo>
              </a:path>
            </a:pathLst>
          </a:custGeom>
          <a:ln w="9906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6" name="object 6"/>
          <p:cNvSpPr/>
          <p:nvPr/>
        </p:nvSpPr>
        <p:spPr>
          <a:xfrm>
            <a:off x="5432532" y="3174125"/>
            <a:ext cx="723900" cy="254000"/>
          </a:xfrm>
          <a:custGeom>
            <a:avLst/>
            <a:gdLst/>
            <a:ahLst/>
            <a:cxnLst/>
            <a:rect l="l" t="t" r="r" b="b"/>
            <a:pathLst>
              <a:path w="723900" h="190500">
                <a:moveTo>
                  <a:pt x="723900" y="0"/>
                </a:moveTo>
                <a:lnTo>
                  <a:pt x="722651" y="37074"/>
                </a:lnTo>
                <a:lnTo>
                  <a:pt x="719248" y="67351"/>
                </a:lnTo>
                <a:lnTo>
                  <a:pt x="714202" y="87764"/>
                </a:lnTo>
                <a:lnTo>
                  <a:pt x="708025" y="95250"/>
                </a:lnTo>
                <a:lnTo>
                  <a:pt x="365963" y="95250"/>
                </a:lnTo>
                <a:lnTo>
                  <a:pt x="359780" y="102735"/>
                </a:lnTo>
                <a:lnTo>
                  <a:pt x="354734" y="123148"/>
                </a:lnTo>
                <a:lnTo>
                  <a:pt x="351334" y="153425"/>
                </a:lnTo>
                <a:lnTo>
                  <a:pt x="350088" y="190500"/>
                </a:lnTo>
                <a:lnTo>
                  <a:pt x="348840" y="153425"/>
                </a:lnTo>
                <a:lnTo>
                  <a:pt x="345436" y="123148"/>
                </a:lnTo>
                <a:lnTo>
                  <a:pt x="340390" y="102735"/>
                </a:lnTo>
                <a:lnTo>
                  <a:pt x="334213" y="95250"/>
                </a:lnTo>
                <a:lnTo>
                  <a:pt x="15875" y="95250"/>
                </a:lnTo>
                <a:lnTo>
                  <a:pt x="9697" y="87764"/>
                </a:lnTo>
                <a:lnTo>
                  <a:pt x="4651" y="67351"/>
                </a:lnTo>
                <a:lnTo>
                  <a:pt x="1248" y="37074"/>
                </a:lnTo>
                <a:lnTo>
                  <a:pt x="0" y="0"/>
                </a:lnTo>
              </a:path>
            </a:pathLst>
          </a:custGeom>
          <a:ln w="9906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7" name="object 7"/>
          <p:cNvSpPr txBox="1"/>
          <p:nvPr/>
        </p:nvSpPr>
        <p:spPr>
          <a:xfrm>
            <a:off x="2821559" y="3362931"/>
            <a:ext cx="3426841" cy="38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5453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	</a:t>
            </a:r>
            <a:r>
              <a:rPr lang="en-US" sz="24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sz="2400" b="1" i="1" spc="-5" dirty="0" err="1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 err="1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 err="1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4419" y="3211317"/>
            <a:ext cx="1363980" cy="509127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8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69226" y="4704994"/>
            <a:ext cx="6264993" cy="458739"/>
            <a:chOff x="1888407" y="5173719"/>
            <a:chExt cx="6264993" cy="458739"/>
          </a:xfrm>
        </p:grpSpPr>
        <p:sp>
          <p:nvSpPr>
            <p:cNvPr id="9" name="object 9"/>
            <p:cNvSpPr txBox="1"/>
            <p:nvPr/>
          </p:nvSpPr>
          <p:spPr>
            <a:xfrm>
              <a:off x="1888407" y="5188747"/>
              <a:ext cx="1921593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dirty="0">
                  <a:latin typeface="Times New Roman" panose="02020603050405020304"/>
                  <a:cs typeface="Times New Roman" panose="02020603050405020304"/>
                </a:rPr>
                <a:t>&lt;1, 2, 3,</a:t>
              </a:r>
              <a:r>
                <a:rPr sz="2800" b="1" spc="-114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latin typeface="Times New Roman" panose="02020603050405020304"/>
                  <a:cs typeface="Times New Roman" panose="02020603050405020304"/>
                </a:rPr>
                <a:t>1&gt;</a:t>
              </a:r>
              <a:endParaRPr sz="2800" b="1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657600" y="5173719"/>
              <a:ext cx="449580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5" dirty="0">
                  <a:latin typeface="Symbol" panose="05050102010706020507"/>
                  <a:cs typeface="Symbol" panose="05050102010706020507"/>
                </a:rPr>
                <a:t></a:t>
              </a:r>
              <a:r>
                <a:rPr sz="2800" b="1" spc="-1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序</a:t>
              </a:r>
              <a:r>
                <a:rPr sz="2800" b="1" spc="-10" dirty="0">
                  <a:latin typeface="宋体" panose="02010600030101010101" pitchFamily="2" charset="-122"/>
                  <a:cs typeface="宋体" panose="02010600030101010101" pitchFamily="2" charset="-122"/>
                </a:rPr>
                <a:t>列</a:t>
              </a:r>
              <a:r>
                <a:rPr sz="2800" b="1" spc="-605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800" b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800" b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latin typeface="Times New Roman" panose="02020603050405020304"/>
                  <a:cs typeface="Times New Roman" panose="02020603050405020304"/>
                </a:rPr>
                <a:t>0</a:t>
              </a:r>
              <a:r>
                <a:rPr sz="2800" b="1" spc="-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800" b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800" b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latin typeface="Times New Roman" panose="02020603050405020304"/>
                  <a:cs typeface="Times New Roman" panose="02020603050405020304"/>
                </a:rPr>
                <a:t>0</a:t>
              </a:r>
              <a:r>
                <a:rPr sz="2800" b="1" spc="-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800" b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800" b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800" b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latin typeface="Times New Roman" panose="02020603050405020304"/>
                  <a:cs typeface="Times New Roman" panose="02020603050405020304"/>
                </a:rPr>
                <a:t>0</a:t>
              </a:r>
              <a:r>
                <a:rPr sz="2800" b="1" spc="-1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b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endParaRPr sz="28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14" name="object 8"/>
          <p:cNvSpPr txBox="1"/>
          <p:nvPr/>
        </p:nvSpPr>
        <p:spPr>
          <a:xfrm>
            <a:off x="486106" y="4138056"/>
            <a:ext cx="6492766" cy="100027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10"/>
              </a:spcBef>
              <a:tabLst>
                <a:tab pos="762000" algn="l"/>
              </a:tabLst>
            </a:pP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=4,	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=7</a:t>
            </a:r>
            <a:endParaRPr sz="28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lang="en-US" sz="28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可行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5260"/>
            <a:ext cx="8305800" cy="67883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defTabSz="876300" rtl="0" eaLnBrk="0" hangingPunct="0">
              <a:defRPr/>
            </a:pPr>
            <a:r>
              <a:rPr lang="zh-CN" altLang="en-US" sz="4400" b="1" kern="1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课程介绍</a:t>
            </a:r>
            <a:endParaRPr lang="zh-CN" altLang="en-US" sz="44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 txBox="1"/>
          <p:nvPr/>
        </p:nvSpPr>
        <p:spPr>
          <a:xfrm>
            <a:off x="457200" y="1085197"/>
            <a:ext cx="8305800" cy="398045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课程是计算机科学与技术专业的专业必修课。开设本课程的目的是培养学生分析问题和解决问题的能力，使学生掌握算法设计的基本技巧和方法，熟悉算法分析的基本技术，并能熟练运用一些常用算法，解决一些较综合的问题，为学生进一步学习后续课程奠定良好的基础。</a:t>
            </a:r>
            <a:endParaRPr lang="zh-CN" altLang="en-US" sz="28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通过课堂讲授、课堂练习和讨论互动、课后作业和上机实验等教学手段，使学生重点掌握</a:t>
            </a:r>
            <a:r>
              <a:rPr lang="zh-CN" altLang="en-US" sz="2800" b="1" u="sng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分治法</a:t>
            </a:r>
            <a:r>
              <a:rPr lang="zh-CN" altLang="en-US" sz="28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u="sng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动态规划法、贪心法、回溯和分支限界法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等常见的算法设计策略，了解计算复杂性基本理论，具备灵活运用所学解决实际应用问题的能力。</a:t>
            </a:r>
            <a:endParaRPr lang="zh-CN" altLang="en-US" sz="28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828" y="9956"/>
            <a:ext cx="8218012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蛮力算法的效率</a:t>
            </a:r>
            <a:endParaRPr sz="4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1813" y="3017765"/>
            <a:ext cx="1576705" cy="0"/>
          </a:xfrm>
          <a:custGeom>
            <a:avLst/>
            <a:gdLst/>
            <a:ahLst/>
            <a:cxnLst/>
            <a:rect l="l" t="t" r="r" b="b"/>
            <a:pathLst>
              <a:path w="1576704">
                <a:moveTo>
                  <a:pt x="0" y="0"/>
                </a:moveTo>
                <a:lnTo>
                  <a:pt x="1576600" y="0"/>
                </a:lnTo>
              </a:path>
            </a:pathLst>
          </a:custGeom>
          <a:ln w="13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89150" y="1803917"/>
            <a:ext cx="4387850" cy="3029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550" b="1" i="1" spc="114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550" b="1" spc="114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b="1" i="1" spc="114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55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1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b="1" i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10" dirty="0">
                <a:latin typeface="Symbol" panose="05050102010706020507"/>
                <a:cs typeface="Symbol" panose="05050102010706020507"/>
              </a:rPr>
              <a:t></a:t>
            </a:r>
            <a:r>
              <a:rPr sz="255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-3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550" b="1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50" b="1" spc="-32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9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550" b="1" spc="95" dirty="0">
                <a:latin typeface="Times New Roman" panose="02020603050405020304"/>
                <a:cs typeface="Times New Roman" panose="02020603050405020304"/>
              </a:rPr>
              <a:t>)</a:t>
            </a:r>
            <a:endParaRPr sz="2550" dirty="0">
              <a:latin typeface="Times New Roman" panose="02020603050405020304"/>
              <a:cs typeface="Times New Roman" panose="02020603050405020304"/>
            </a:endParaRPr>
          </a:p>
          <a:p>
            <a:pPr marL="1151255">
              <a:lnSpc>
                <a:spcPct val="100000"/>
              </a:lnSpc>
              <a:spcBef>
                <a:spcPts val="795"/>
              </a:spcBef>
            </a:pPr>
            <a:r>
              <a:rPr sz="3825" b="1" spc="15" baseline="-36000" dirty="0">
                <a:latin typeface="Symbol" panose="05050102010706020507"/>
                <a:cs typeface="Symbol" panose="05050102010706020507"/>
              </a:rPr>
              <a:t></a:t>
            </a:r>
            <a:r>
              <a:rPr sz="3825" b="1" spc="15" baseline="-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b="1" i="1" spc="6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550" b="1" spc="1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10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550" b="1" spc="10" dirty="0">
                <a:latin typeface="Symbol" panose="05050102010706020507"/>
                <a:cs typeface="Symbol" panose="05050102010706020507"/>
              </a:rPr>
              <a:t></a:t>
            </a:r>
            <a:r>
              <a:rPr sz="2550" b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-10" dirty="0">
                <a:latin typeface="Times New Roman" panose="02020603050405020304"/>
                <a:cs typeface="Times New Roman" panose="02020603050405020304"/>
              </a:rPr>
              <a:t>1)!</a:t>
            </a:r>
            <a:endParaRPr sz="2550" dirty="0">
              <a:latin typeface="Times New Roman" panose="02020603050405020304"/>
              <a:cs typeface="Times New Roman" panose="02020603050405020304"/>
            </a:endParaRPr>
          </a:p>
          <a:p>
            <a:pPr marL="82550" algn="ctr">
              <a:lnSpc>
                <a:spcPct val="100000"/>
              </a:lnSpc>
              <a:spcBef>
                <a:spcPts val="570"/>
              </a:spcBef>
            </a:pPr>
            <a:r>
              <a:rPr sz="2550" b="1" i="1" spc="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550" b="1" spc="65" dirty="0">
                <a:latin typeface="Times New Roman" panose="02020603050405020304"/>
                <a:cs typeface="Times New Roman" panose="02020603050405020304"/>
              </a:rPr>
              <a:t>!(</a:t>
            </a:r>
            <a:r>
              <a:rPr sz="2550" b="1" i="1" spc="6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550" b="1" spc="10" dirty="0">
                <a:latin typeface="Symbol" panose="05050102010706020507"/>
                <a:cs typeface="Symbol" panose="05050102010706020507"/>
              </a:rPr>
              <a:t></a:t>
            </a:r>
            <a:r>
              <a:rPr sz="2550" b="1" spc="-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-10" dirty="0">
                <a:latin typeface="Times New Roman" panose="02020603050405020304"/>
                <a:cs typeface="Times New Roman" panose="02020603050405020304"/>
              </a:rPr>
              <a:t>1)!</a:t>
            </a:r>
            <a:endParaRPr sz="2550" dirty="0">
              <a:latin typeface="Times New Roman" panose="02020603050405020304"/>
              <a:cs typeface="Times New Roman" panose="02020603050405020304"/>
            </a:endParaRPr>
          </a:p>
          <a:p>
            <a:pPr marL="1151255">
              <a:lnSpc>
                <a:spcPct val="100000"/>
              </a:lnSpc>
              <a:spcBef>
                <a:spcPts val="960"/>
              </a:spcBef>
            </a:pPr>
            <a:r>
              <a:rPr sz="2550" b="1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10" dirty="0">
                <a:latin typeface="Symbol" panose="05050102010706020507"/>
                <a:cs typeface="Symbol" panose="05050102010706020507"/>
              </a:rPr>
              <a:t></a:t>
            </a:r>
            <a:r>
              <a:rPr sz="2550" b="1" spc="10" dirty="0">
                <a:latin typeface="Times New Roman" panose="02020603050405020304"/>
                <a:cs typeface="Times New Roman" panose="02020603050405020304"/>
              </a:rPr>
              <a:t>((1</a:t>
            </a:r>
            <a:r>
              <a:rPr sz="2550" b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1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spc="-60" dirty="0">
                <a:latin typeface="Symbol" panose="05050102010706020507"/>
                <a:cs typeface="Symbol" panose="05050102010706020507"/>
              </a:rPr>
              <a:t></a:t>
            </a:r>
            <a:r>
              <a:rPr sz="2700" b="1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b="1" i="1" spc="127" baseline="43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250" b="1" i="1" spc="-35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baseline="43000" dirty="0">
                <a:latin typeface="Symbol" panose="05050102010706020507"/>
                <a:cs typeface="Symbol" panose="05050102010706020507"/>
              </a:rPr>
              <a:t></a:t>
            </a:r>
            <a:r>
              <a:rPr sz="2250" b="1" spc="-33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i="1" spc="52" baseline="43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spc="52" baseline="43000" dirty="0">
                <a:latin typeface="Symbol" panose="05050102010706020507"/>
                <a:cs typeface="Symbol" panose="05050102010706020507"/>
              </a:rPr>
              <a:t></a:t>
            </a:r>
            <a:r>
              <a:rPr sz="2250" b="1" spc="52" baseline="4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b="1" spc="-3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255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R="313055" algn="ctr">
              <a:lnSpc>
                <a:spcPct val="100000"/>
              </a:lnSpc>
            </a:pPr>
            <a:r>
              <a:rPr sz="2400" b="1" spc="-5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有没有更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好</a:t>
            </a:r>
            <a:r>
              <a:rPr sz="2400" b="1" spc="5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2400" b="1" spc="-5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b="1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4130570"/>
            <a:ext cx="833915" cy="10158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4"/>
          <p:cNvSpPr txBox="1"/>
          <p:nvPr/>
        </p:nvSpPr>
        <p:spPr>
          <a:xfrm>
            <a:off x="468788" y="1053670"/>
            <a:ext cx="776081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序列个数</a:t>
            </a:r>
            <a:r>
              <a:rPr sz="28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是</a:t>
            </a:r>
            <a:r>
              <a:rPr sz="2800" b="1" spc="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输</a:t>
            </a:r>
            <a:r>
              <a:rPr sz="28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入规模的指数函数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3" y="34165"/>
            <a:ext cx="8229599" cy="6910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sz="4400" spc="-2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062" y="1022132"/>
            <a:ext cx="8305800" cy="2787943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问题求解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</a:t>
            </a:r>
            <a:endParaRPr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69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 err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建模</a:t>
            </a:r>
            <a:r>
              <a:rPr sz="24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r>
              <a:rPr sz="24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参数和解给出形式化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或半形式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化</a:t>
            </a:r>
            <a:r>
              <a:rPr sz="24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描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述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设计算法</a:t>
            </a:r>
            <a:r>
              <a:rPr sz="24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>
              <a:lnSpc>
                <a:spcPct val="100000"/>
              </a:lnSpc>
            </a:pPr>
            <a:r>
              <a:rPr lang="en-US"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采用什么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sz="24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计技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术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marR="66675" indent="-1905">
              <a:lnSpc>
                <a:spcPct val="100000"/>
              </a:lnSpc>
            </a:pPr>
            <a:r>
              <a:rPr lang="en-US"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正确性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是否对</a:t>
            </a:r>
            <a:r>
              <a:rPr sz="24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有的实例都得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到正确的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分析算法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——效率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455" y="2216574"/>
            <a:ext cx="832419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720" algn="ctr">
              <a:lnSpc>
                <a:spcPct val="100000"/>
              </a:lnSpc>
              <a:spcBef>
                <a:spcPts val="100"/>
              </a:spcBef>
            </a:pPr>
            <a:r>
              <a:rPr sz="6000" spc="-1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sz="6000" spc="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计</a:t>
            </a:r>
            <a:r>
              <a:rPr sz="6000" spc="-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算复杂度</a:t>
            </a:r>
            <a:r>
              <a:rPr sz="6000" spc="-1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的界</a:t>
            </a:r>
            <a:r>
              <a:rPr sz="6000" spc="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zh-CN" altLang="en-US" sz="6000" spc="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sz="6000" spc="-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sz="6000" spc="-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排序问题</a:t>
            </a:r>
            <a:endParaRPr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50" y="15766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sz="4400" spc="-7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排序算法的效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率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4000" y="1686328"/>
          <a:ext cx="5867401" cy="424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1839935"/>
                <a:gridCol w="1741466"/>
              </a:tblGrid>
              <a:tr h="871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算法</a:t>
                      </a:r>
                      <a:endParaRPr sz="27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567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最坏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情况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下</a:t>
                      </a:r>
                      <a:endParaRPr sz="27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567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平均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情况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下</a:t>
                      </a:r>
                      <a:endParaRPr sz="27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567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插入</a:t>
                      </a:r>
                      <a:r>
                        <a:rPr sz="27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排</a:t>
                      </a:r>
                      <a:r>
                        <a:rPr sz="27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序</a:t>
                      </a:r>
                      <a:endParaRPr sz="2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567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600" b="1" baseline="2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9107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600" b="1" baseline="2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48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冒泡</a:t>
                      </a:r>
                      <a:r>
                        <a:rPr sz="27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排</a:t>
                      </a:r>
                      <a:r>
                        <a:rPr sz="27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序</a:t>
                      </a:r>
                      <a:endParaRPr sz="27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567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600" b="1" baseline="2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9107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600" b="1" baseline="2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48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快速</a:t>
                      </a:r>
                      <a:r>
                        <a:rPr sz="27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排</a:t>
                      </a:r>
                      <a:r>
                        <a:rPr sz="27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序</a:t>
                      </a:r>
                      <a:endParaRPr sz="2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567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600" b="1" baseline="2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48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48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堆排序</a:t>
                      </a:r>
                      <a:endParaRPr sz="2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48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48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8707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二分</a:t>
                      </a:r>
                      <a:r>
                        <a:rPr sz="27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归并排序</a:t>
                      </a:r>
                      <a:endParaRPr sz="27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48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48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00" y="1071649"/>
            <a:ext cx="8153400" cy="444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以元素比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较</a:t>
            </a:r>
            <a:r>
              <a:rPr sz="2800" b="1" spc="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作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基本运</a:t>
            </a: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40" y="36788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插入排序的插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入操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作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12624" y="1175890"/>
          <a:ext cx="4107176" cy="45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"/>
                <a:gridCol w="586740"/>
                <a:gridCol w="586740"/>
                <a:gridCol w="586739"/>
                <a:gridCol w="586739"/>
                <a:gridCol w="586739"/>
                <a:gridCol w="586739"/>
              </a:tblGrid>
              <a:tr h="457204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409910" y="5075813"/>
            <a:ext cx="590550" cy="430107"/>
          </a:xfrm>
          <a:custGeom>
            <a:avLst/>
            <a:gdLst/>
            <a:ahLst/>
            <a:cxnLst/>
            <a:rect l="l" t="t" r="r" b="b"/>
            <a:pathLst>
              <a:path w="590550" h="322579">
                <a:moveTo>
                  <a:pt x="0" y="0"/>
                </a:moveTo>
                <a:lnTo>
                  <a:pt x="590550" y="0"/>
                </a:lnTo>
                <a:lnTo>
                  <a:pt x="590550" y="322326"/>
                </a:lnTo>
                <a:lnTo>
                  <a:pt x="0" y="3223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6618" y="5059051"/>
          <a:ext cx="4081143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/>
                <a:gridCol w="590550"/>
                <a:gridCol w="586739"/>
                <a:gridCol w="590550"/>
                <a:gridCol w="590550"/>
                <a:gridCol w="544829"/>
                <a:gridCol w="590550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5802" y="3369442"/>
            <a:ext cx="1027725" cy="4442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插入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2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2" y="4995043"/>
            <a:ext cx="1235105" cy="4442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插入后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2" y="1133556"/>
            <a:ext cx="3307715" cy="4442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5"/>
              </a:spcBef>
            </a:pPr>
            <a:r>
              <a:rPr sz="28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输入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0736" y="3401670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5858" y="3401670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8250" y="3401670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44092" y="3401670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85076" y="3401670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15505" y="3401670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3000" y="3401670"/>
            <a:ext cx="586800" cy="458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685800" y="1968399"/>
            <a:ext cx="8229600" cy="4442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zh-CN" altLang="en-US"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假设</a:t>
            </a:r>
            <a:r>
              <a:rPr sz="2800" b="1" spc="-10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前面</a:t>
            </a:r>
            <a:r>
              <a:rPr sz="2800" b="1" spc="-5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已经排</a:t>
            </a:r>
            <a:r>
              <a:rPr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好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，插</a:t>
            </a: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入</a:t>
            </a:r>
            <a:r>
              <a:rPr sz="2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2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3.33333E-6 0.118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648 L 0.06389 2.96296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648 L 0.06823 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648 L 0.06736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617 L 0.0665 -0.0003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1852 L -0.25711 0.1101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5 0.12376 L -0.25486 -0.000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21" grpId="0" animBg="1"/>
      <p:bldP spid="21" grpId="1" animBg="1"/>
      <p:bldP spid="25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3" y="15770"/>
            <a:ext cx="83057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插入排序运行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实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7747" y="1067678"/>
          <a:ext cx="4107176" cy="45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"/>
                <a:gridCol w="586740"/>
                <a:gridCol w="586740"/>
                <a:gridCol w="586739"/>
                <a:gridCol w="586739"/>
                <a:gridCol w="586739"/>
                <a:gridCol w="586739"/>
              </a:tblGrid>
              <a:tr h="457204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982720" y="2283319"/>
            <a:ext cx="586740" cy="430107"/>
          </a:xfrm>
          <a:custGeom>
            <a:avLst/>
            <a:gdLst/>
            <a:ahLst/>
            <a:cxnLst/>
            <a:rect l="l" t="t" r="r" b="b"/>
            <a:pathLst>
              <a:path w="586739" h="322580">
                <a:moveTo>
                  <a:pt x="0" y="0"/>
                </a:moveTo>
                <a:lnTo>
                  <a:pt x="586739" y="0"/>
                </a:lnTo>
                <a:lnTo>
                  <a:pt x="586739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60011" y="2283319"/>
            <a:ext cx="590550" cy="430107"/>
          </a:xfrm>
          <a:custGeom>
            <a:avLst/>
            <a:gdLst/>
            <a:ahLst/>
            <a:cxnLst/>
            <a:rect l="l" t="t" r="r" b="b"/>
            <a:pathLst>
              <a:path w="590550" h="322580">
                <a:moveTo>
                  <a:pt x="0" y="0"/>
                </a:moveTo>
                <a:lnTo>
                  <a:pt x="590550" y="0"/>
                </a:lnTo>
                <a:lnTo>
                  <a:pt x="590550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69461" y="2283319"/>
            <a:ext cx="590550" cy="430107"/>
          </a:xfrm>
          <a:custGeom>
            <a:avLst/>
            <a:gdLst/>
            <a:ahLst/>
            <a:cxnLst/>
            <a:rect l="l" t="t" r="r" b="b"/>
            <a:pathLst>
              <a:path w="590550" h="322580">
                <a:moveTo>
                  <a:pt x="0" y="0"/>
                </a:moveTo>
                <a:lnTo>
                  <a:pt x="590550" y="0"/>
                </a:lnTo>
                <a:lnTo>
                  <a:pt x="590550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38063" y="2283319"/>
            <a:ext cx="590550" cy="430107"/>
          </a:xfrm>
          <a:custGeom>
            <a:avLst/>
            <a:gdLst/>
            <a:ahLst/>
            <a:cxnLst/>
            <a:rect l="l" t="t" r="r" b="b"/>
            <a:pathLst>
              <a:path w="590550" h="322580">
                <a:moveTo>
                  <a:pt x="0" y="0"/>
                </a:moveTo>
                <a:lnTo>
                  <a:pt x="590550" y="0"/>
                </a:lnTo>
                <a:lnTo>
                  <a:pt x="590550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92096" y="2266558"/>
          <a:ext cx="1177925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/>
                <a:gridCol w="590550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569461" y="2865487"/>
            <a:ext cx="590550" cy="430107"/>
          </a:xfrm>
          <a:custGeom>
            <a:avLst/>
            <a:gdLst/>
            <a:ahLst/>
            <a:cxnLst/>
            <a:rect l="l" t="t" r="r" b="b"/>
            <a:pathLst>
              <a:path w="590550" h="322580">
                <a:moveTo>
                  <a:pt x="0" y="0"/>
                </a:moveTo>
                <a:lnTo>
                  <a:pt x="590550" y="0"/>
                </a:lnTo>
                <a:lnTo>
                  <a:pt x="590550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38063" y="2865487"/>
            <a:ext cx="590550" cy="430107"/>
          </a:xfrm>
          <a:custGeom>
            <a:avLst/>
            <a:gdLst/>
            <a:ahLst/>
            <a:cxnLst/>
            <a:rect l="l" t="t" r="r" b="b"/>
            <a:pathLst>
              <a:path w="590550" h="322580">
                <a:moveTo>
                  <a:pt x="0" y="0"/>
                </a:moveTo>
                <a:lnTo>
                  <a:pt x="590550" y="0"/>
                </a:lnTo>
                <a:lnTo>
                  <a:pt x="590550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92096" y="2848725"/>
          <a:ext cx="1764664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/>
                <a:gridCol w="590550"/>
                <a:gridCol w="586739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750561" y="3475087"/>
            <a:ext cx="588010" cy="428413"/>
          </a:xfrm>
          <a:custGeom>
            <a:avLst/>
            <a:gdLst/>
            <a:ahLst/>
            <a:cxnLst/>
            <a:rect l="l" t="t" r="r" b="b"/>
            <a:pathLst>
              <a:path w="588010" h="321310">
                <a:moveTo>
                  <a:pt x="0" y="0"/>
                </a:moveTo>
                <a:lnTo>
                  <a:pt x="587501" y="0"/>
                </a:lnTo>
                <a:lnTo>
                  <a:pt x="587501" y="320801"/>
                </a:lnTo>
                <a:lnTo>
                  <a:pt x="0" y="3208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60011" y="3475087"/>
            <a:ext cx="590550" cy="428413"/>
          </a:xfrm>
          <a:custGeom>
            <a:avLst/>
            <a:gdLst/>
            <a:ahLst/>
            <a:cxnLst/>
            <a:rect l="l" t="t" r="r" b="b"/>
            <a:pathLst>
              <a:path w="590550" h="321310">
                <a:moveTo>
                  <a:pt x="0" y="0"/>
                </a:moveTo>
                <a:lnTo>
                  <a:pt x="590550" y="0"/>
                </a:lnTo>
                <a:lnTo>
                  <a:pt x="590550" y="320801"/>
                </a:lnTo>
                <a:lnTo>
                  <a:pt x="0" y="3208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92096" y="3458324"/>
          <a:ext cx="2355214" cy="4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/>
                <a:gridCol w="590550"/>
                <a:gridCol w="586739"/>
                <a:gridCol w="590550"/>
              </a:tblGrid>
              <a:tr h="427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750561" y="4084689"/>
            <a:ext cx="588010" cy="428413"/>
          </a:xfrm>
          <a:custGeom>
            <a:avLst/>
            <a:gdLst/>
            <a:ahLst/>
            <a:cxnLst/>
            <a:rect l="l" t="t" r="r" b="b"/>
            <a:pathLst>
              <a:path w="588010" h="321310">
                <a:moveTo>
                  <a:pt x="0" y="0"/>
                </a:moveTo>
                <a:lnTo>
                  <a:pt x="587501" y="0"/>
                </a:lnTo>
                <a:lnTo>
                  <a:pt x="587501" y="320802"/>
                </a:lnTo>
                <a:lnTo>
                  <a:pt x="0" y="320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92096" y="4067925"/>
          <a:ext cx="2945764" cy="427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/>
                <a:gridCol w="590550"/>
                <a:gridCol w="586739"/>
                <a:gridCol w="590550"/>
                <a:gridCol w="590550"/>
              </a:tblGrid>
              <a:tr h="427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792098" y="5314556"/>
          <a:ext cx="4123689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/>
                <a:gridCol w="590550"/>
                <a:gridCol w="586739"/>
                <a:gridCol w="590550"/>
                <a:gridCol w="590550"/>
                <a:gridCol w="587375"/>
                <a:gridCol w="590550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987292" y="1699121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80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66869" y="1699121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76318" y="1699121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44920" y="1699121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796668" y="1682358"/>
          <a:ext cx="589280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532256" y="1024619"/>
            <a:ext cx="1032201" cy="54726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080" algn="just">
              <a:lnSpc>
                <a:spcPct val="148000"/>
              </a:lnSpc>
              <a:spcBef>
                <a:spcPts val="5"/>
              </a:spcBef>
            </a:pPr>
            <a:r>
              <a:rPr sz="2400" b="1" spc="-5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14440" y="4725784"/>
            <a:ext cx="590550" cy="428413"/>
          </a:xfrm>
          <a:custGeom>
            <a:avLst/>
            <a:gdLst/>
            <a:ahLst/>
            <a:cxnLst/>
            <a:rect l="l" t="t" r="r" b="b"/>
            <a:pathLst>
              <a:path w="590550" h="321310">
                <a:moveTo>
                  <a:pt x="0" y="0"/>
                </a:moveTo>
                <a:lnTo>
                  <a:pt x="590550" y="0"/>
                </a:lnTo>
                <a:lnTo>
                  <a:pt x="590550" y="320802"/>
                </a:lnTo>
                <a:lnTo>
                  <a:pt x="0" y="320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792098" y="4702925"/>
          <a:ext cx="3509643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/>
                <a:gridCol w="590550"/>
                <a:gridCol w="586739"/>
                <a:gridCol w="590550"/>
                <a:gridCol w="590550"/>
                <a:gridCol w="563879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4" name="object 24"/>
          <p:cNvSpPr txBox="1"/>
          <p:nvPr/>
        </p:nvSpPr>
        <p:spPr>
          <a:xfrm>
            <a:off x="1538748" y="2159877"/>
            <a:ext cx="1032201" cy="54726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080" algn="just">
              <a:lnSpc>
                <a:spcPct val="148000"/>
              </a:lnSpc>
              <a:spcBef>
                <a:spcPts val="5"/>
              </a:spcBef>
            </a:pPr>
            <a:r>
              <a:rPr sz="24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插入</a:t>
            </a:r>
            <a:r>
              <a:rPr sz="2400" b="1" spc="-5" dirty="0" smtClean="0">
                <a:latin typeface="Arial" panose="020B0604020202020204"/>
                <a:cs typeface="Arial" panose="020B0604020202020204"/>
              </a:rPr>
              <a:t>7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" name="object 24"/>
          <p:cNvSpPr txBox="1"/>
          <p:nvPr/>
        </p:nvSpPr>
        <p:spPr>
          <a:xfrm>
            <a:off x="1538748" y="2769477"/>
            <a:ext cx="1032201" cy="54726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080" algn="just">
              <a:lnSpc>
                <a:spcPct val="148000"/>
              </a:lnSpc>
              <a:spcBef>
                <a:spcPts val="5"/>
              </a:spcBef>
            </a:pPr>
            <a:r>
              <a:rPr sz="24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插入</a:t>
            </a:r>
            <a:r>
              <a:rPr sz="2400" b="1" spc="-5" dirty="0" smtClean="0">
                <a:latin typeface="Arial" panose="020B0604020202020204"/>
                <a:cs typeface="Arial" panose="020B0604020202020204"/>
              </a:rPr>
              <a:t>1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6" name="object 24"/>
          <p:cNvSpPr txBox="1"/>
          <p:nvPr/>
        </p:nvSpPr>
        <p:spPr>
          <a:xfrm>
            <a:off x="1543431" y="4598277"/>
            <a:ext cx="1032201" cy="54726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080" algn="just">
              <a:lnSpc>
                <a:spcPct val="148000"/>
              </a:lnSpc>
              <a:spcBef>
                <a:spcPts val="5"/>
              </a:spcBef>
            </a:pPr>
            <a:r>
              <a:rPr sz="24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插入</a:t>
            </a:r>
            <a:r>
              <a:rPr sz="2400" b="1" spc="-5" dirty="0" smtClean="0">
                <a:latin typeface="Arial" panose="020B0604020202020204"/>
                <a:cs typeface="Arial" panose="020B0604020202020204"/>
              </a:rPr>
              <a:t>2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7" name="object 24"/>
          <p:cNvSpPr txBox="1"/>
          <p:nvPr/>
        </p:nvSpPr>
        <p:spPr>
          <a:xfrm>
            <a:off x="1524000" y="1619438"/>
            <a:ext cx="1032201" cy="54726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080" algn="just">
              <a:lnSpc>
                <a:spcPct val="148000"/>
              </a:lnSpc>
              <a:spcBef>
                <a:spcPts val="5"/>
              </a:spcBef>
            </a:pPr>
            <a:r>
              <a:rPr sz="2400" b="1" spc="-5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初始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8" name="object 24"/>
          <p:cNvSpPr txBox="1"/>
          <p:nvPr/>
        </p:nvSpPr>
        <p:spPr>
          <a:xfrm>
            <a:off x="1541206" y="3379077"/>
            <a:ext cx="1032201" cy="54726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080" algn="just">
              <a:lnSpc>
                <a:spcPct val="148000"/>
              </a:lnSpc>
              <a:spcBef>
                <a:spcPts val="5"/>
              </a:spcBef>
            </a:pPr>
            <a:r>
              <a:rPr sz="24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插入</a:t>
            </a:r>
            <a:r>
              <a:rPr sz="2400" b="1" spc="-5" dirty="0" smtClean="0">
                <a:latin typeface="Arial" panose="020B0604020202020204"/>
                <a:cs typeface="Arial" panose="020B0604020202020204"/>
              </a:rPr>
              <a:t>3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9" name="object 24"/>
          <p:cNvSpPr txBox="1"/>
          <p:nvPr/>
        </p:nvSpPr>
        <p:spPr>
          <a:xfrm>
            <a:off x="1541206" y="3988677"/>
            <a:ext cx="1032201" cy="54726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080" algn="just">
              <a:lnSpc>
                <a:spcPct val="148000"/>
              </a:lnSpc>
              <a:spcBef>
                <a:spcPts val="5"/>
              </a:spcBef>
            </a:pPr>
            <a:r>
              <a:rPr sz="24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插入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6 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0" name="object 24"/>
          <p:cNvSpPr txBox="1"/>
          <p:nvPr/>
        </p:nvSpPr>
        <p:spPr>
          <a:xfrm>
            <a:off x="1540971" y="5207877"/>
            <a:ext cx="1032201" cy="54726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080" algn="just">
              <a:lnSpc>
                <a:spcPct val="148000"/>
              </a:lnSpc>
              <a:spcBef>
                <a:spcPts val="5"/>
              </a:spcBef>
            </a:pPr>
            <a:r>
              <a:rPr sz="24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插入</a:t>
            </a:r>
            <a:r>
              <a:rPr lang="en-US" altLang="zh-CN" sz="24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6" grpId="0" animBg="1"/>
      <p:bldP spid="25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0" y="28904"/>
            <a:ext cx="8229600" cy="629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黑体" panose="02010609060101010101" pitchFamily="49" charset="-122"/>
                <a:ea typeface="黑体" panose="02010609060101010101" pitchFamily="49" charset="-122"/>
              </a:rPr>
              <a:t>冒泡排序的一</a:t>
            </a:r>
            <a:r>
              <a:rPr sz="4000" spc="-5" dirty="0">
                <a:latin typeface="黑体" panose="02010609060101010101" pitchFamily="49" charset="-122"/>
                <a:ea typeface="黑体" panose="02010609060101010101" pitchFamily="49" charset="-122"/>
              </a:rPr>
              <a:t>次巡</a:t>
            </a:r>
            <a:r>
              <a:rPr sz="4000" spc="-15" dirty="0">
                <a:latin typeface="黑体" panose="02010609060101010101" pitchFamily="49" charset="-122"/>
                <a:ea typeface="黑体" panose="02010609060101010101" pitchFamily="49" charset="-122"/>
              </a:rPr>
              <a:t>回</a:t>
            </a:r>
            <a:endParaRPr sz="40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91670" y="1437655"/>
          <a:ext cx="460755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/>
                <a:gridCol w="575945"/>
                <a:gridCol w="575945"/>
                <a:gridCol w="575944"/>
                <a:gridCol w="575944"/>
                <a:gridCol w="575945"/>
                <a:gridCol w="575945"/>
                <a:gridCol w="575945"/>
              </a:tblGrid>
              <a:tr h="457200"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61354" y="3141911"/>
            <a:ext cx="589280" cy="428413"/>
          </a:xfrm>
          <a:custGeom>
            <a:avLst/>
            <a:gdLst/>
            <a:ahLst/>
            <a:cxnLst/>
            <a:rect l="l" t="t" r="r" b="b"/>
            <a:pathLst>
              <a:path w="589279" h="321310">
                <a:moveTo>
                  <a:pt x="0" y="0"/>
                </a:moveTo>
                <a:lnTo>
                  <a:pt x="589026" y="0"/>
                </a:lnTo>
                <a:lnTo>
                  <a:pt x="589026" y="320801"/>
                </a:lnTo>
                <a:lnTo>
                  <a:pt x="0" y="32080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2753" y="3141911"/>
            <a:ext cx="589280" cy="428413"/>
          </a:xfrm>
          <a:custGeom>
            <a:avLst/>
            <a:gdLst/>
            <a:ahLst/>
            <a:cxnLst/>
            <a:rect l="l" t="t" r="r" b="b"/>
            <a:pathLst>
              <a:path w="589280" h="321310">
                <a:moveTo>
                  <a:pt x="0" y="0"/>
                </a:moveTo>
                <a:lnTo>
                  <a:pt x="589026" y="0"/>
                </a:lnTo>
                <a:lnTo>
                  <a:pt x="589026" y="320801"/>
                </a:lnTo>
                <a:lnTo>
                  <a:pt x="0" y="32080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72328" y="3141911"/>
            <a:ext cx="589280" cy="428413"/>
          </a:xfrm>
          <a:custGeom>
            <a:avLst/>
            <a:gdLst/>
            <a:ahLst/>
            <a:cxnLst/>
            <a:rect l="l" t="t" r="r" b="b"/>
            <a:pathLst>
              <a:path w="589280" h="321310">
                <a:moveTo>
                  <a:pt x="0" y="0"/>
                </a:moveTo>
                <a:lnTo>
                  <a:pt x="589026" y="0"/>
                </a:lnTo>
                <a:lnTo>
                  <a:pt x="589026" y="320801"/>
                </a:lnTo>
                <a:lnTo>
                  <a:pt x="0" y="32080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39406" y="3141911"/>
            <a:ext cx="589280" cy="428413"/>
          </a:xfrm>
          <a:custGeom>
            <a:avLst/>
            <a:gdLst/>
            <a:ahLst/>
            <a:cxnLst/>
            <a:rect l="l" t="t" r="r" b="b"/>
            <a:pathLst>
              <a:path w="589279" h="321310">
                <a:moveTo>
                  <a:pt x="0" y="0"/>
                </a:moveTo>
                <a:lnTo>
                  <a:pt x="589026" y="0"/>
                </a:lnTo>
                <a:lnTo>
                  <a:pt x="589026" y="320801"/>
                </a:lnTo>
                <a:lnTo>
                  <a:pt x="0" y="32080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3346" y="2722472"/>
            <a:ext cx="86235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巡回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98530" y="4850316"/>
          <a:ext cx="4716777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589280"/>
                <a:gridCol w="590550"/>
                <a:gridCol w="589280"/>
                <a:gridCol w="589280"/>
                <a:gridCol w="589279"/>
                <a:gridCol w="589914"/>
                <a:gridCol w="589914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45012" y="4348072"/>
            <a:ext cx="127304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巡回后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3260" y="995272"/>
            <a:ext cx="127304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巡回前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8577" y="3365940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3699" y="3365940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6091" y="3365940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1933" y="3365940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72917" y="3365940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46" y="3365940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20841" y="3365939"/>
            <a:ext cx="586800" cy="458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07641" y="3372932"/>
            <a:ext cx="586800" cy="4490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031 L 0.01875 -0.03794 C 0.02205 -0.04658 0.02726 -0.05089 0.03247 -0.05089 C 0.03855 -0.05089 0.04341 -0.04658 0.0467 -0.03794 L 0.06302 -0.00031 " pathEditMode="relative" rAng="0" ptsTypes="FffFF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252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8.01974E-8 L -0.0132 0.03208 C -0.01719 0.03917 -0.02309 0.04287 -0.02934 0.04287 C -0.03646 0.04287 -0.04219 0.03917 -0.04618 0.03208 L -0.06546 8.01974E-8 " pathEditMode="relative" rAng="10800000" ptsTypes="FffFF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2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00031 L 0.0198 -0.04904 C 0.0231 -0.05984 0.02813 -0.0657 0.03334 -0.0657 C 0.03924 -0.0657 0.04393 -0.05984 0.04723 -0.04904 L 0.0632 -0.00031 " pathEditMode="relative" rAng="0" ptsTypes="FffFF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327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1018 L -0.02084 0.07804 C -0.02414 0.09377 -0.03108 0.10179 -0.03681 0.10086 C -0.04306 0.09994 -0.04775 0.09038 -0.05052 0.07372 L -0.06407 0.00031 " pathEditMode="relative" rAng="5705520" ptsTypes="FffFF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4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8.01974E-8 L 0.01823 -0.0401 C 0.02188 -0.04904 0.02709 -0.05398 0.03264 -0.05398 C 0.03872 -0.05398 0.04375 -0.04904 0.0474 -0.0401 L 0.06424 8.01974E-8 " pathEditMode="relative" rAng="0" ptsTypes="FffFF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71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3 -0.00062 L -0.02223 0.05922 C -0.02552 0.0731 -0.03039 0.08081 -0.03559 0.08081 C -0.04132 0.08081 -0.04601 0.0731 -0.04931 0.05922 L -0.06476 -0.00062 " pathEditMode="relative" rAng="5400000" ptsTypes="FffFF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40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56 8.01974E-8 L 0.07518 -0.03763 C 0.07917 -0.04627 0.08542 -0.05059 0.09184 -0.05059 C 0.09914 -0.05059 0.10504 -0.04627 0.10903 -0.03763 L 0.12882 8.01974E-8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52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0.00648 L -0.01702 0.0657 C -0.01997 0.08205 -0.025 0.09161 -0.03091 0.09223 C -0.03716 0.09284 -0.04219 0.08421 -0.04618 0.07033 L -0.06493 -0.00031 " pathEditMode="relative" rAng="5213400" ptsTypes="FffFF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5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22 8.01974E-8 L 0.1441 -0.03763 C 0.14792 -0.04627 0.15348 -0.05059 0.15938 -0.05059 C 0.16598 -0.05059 0.17136 -0.04627 0.17518 -0.03763 L 0.19323 8.01974E-8 " pathEditMode="relative" rAng="0" ptsTypes="FffFF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-252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-0.00031 L -0.02049 0.07032 C -0.02396 0.08636 -0.02899 0.09531 -0.0342 0.09531 C -0.04028 0.09531 -0.04497 0.08636 -0.04827 0.07032 L -0.06441 -0.00031 " pathEditMode="relative" rAng="5400000" ptsTypes="FffFF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47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0" y="15770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冒泡排序运行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实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1938" y="1149385"/>
          <a:ext cx="466343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/>
                <a:gridCol w="582930"/>
                <a:gridCol w="582929"/>
                <a:gridCol w="582930"/>
                <a:gridCol w="582930"/>
                <a:gridCol w="582929"/>
                <a:gridCol w="582929"/>
                <a:gridCol w="582929"/>
              </a:tblGrid>
              <a:tr h="457200"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8152" y="2005195"/>
          <a:ext cx="4716777" cy="4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589280"/>
                <a:gridCol w="590550"/>
                <a:gridCol w="589280"/>
                <a:gridCol w="589280"/>
                <a:gridCol w="589279"/>
                <a:gridCol w="589914"/>
                <a:gridCol w="589914"/>
              </a:tblGrid>
              <a:tr h="427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56404" y="2866254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08152" y="2849491"/>
          <a:ext cx="4716777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589280"/>
                <a:gridCol w="590550"/>
                <a:gridCol w="589280"/>
                <a:gridCol w="589280"/>
                <a:gridCol w="589279"/>
                <a:gridCol w="589914"/>
                <a:gridCol w="589914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578351" y="3666862"/>
            <a:ext cx="589280" cy="428413"/>
          </a:xfrm>
          <a:custGeom>
            <a:avLst/>
            <a:gdLst/>
            <a:ahLst/>
            <a:cxnLst/>
            <a:rect l="l" t="t" r="r" b="b"/>
            <a:pathLst>
              <a:path w="589279" h="321310">
                <a:moveTo>
                  <a:pt x="0" y="0"/>
                </a:moveTo>
                <a:lnTo>
                  <a:pt x="589026" y="0"/>
                </a:lnTo>
                <a:lnTo>
                  <a:pt x="589026" y="320801"/>
                </a:lnTo>
                <a:lnTo>
                  <a:pt x="0" y="3208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56404" y="3666862"/>
            <a:ext cx="589280" cy="428413"/>
          </a:xfrm>
          <a:custGeom>
            <a:avLst/>
            <a:gdLst/>
            <a:ahLst/>
            <a:cxnLst/>
            <a:rect l="l" t="t" r="r" b="b"/>
            <a:pathLst>
              <a:path w="589279" h="321310">
                <a:moveTo>
                  <a:pt x="0" y="0"/>
                </a:moveTo>
                <a:lnTo>
                  <a:pt x="589026" y="0"/>
                </a:lnTo>
                <a:lnTo>
                  <a:pt x="589026" y="320801"/>
                </a:lnTo>
                <a:lnTo>
                  <a:pt x="0" y="3208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08152" y="3650099"/>
          <a:ext cx="4716777" cy="4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589280"/>
                <a:gridCol w="590550"/>
                <a:gridCol w="589280"/>
                <a:gridCol w="589280"/>
                <a:gridCol w="589279"/>
                <a:gridCol w="589914"/>
                <a:gridCol w="589914"/>
              </a:tblGrid>
              <a:tr h="427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578351" y="4452230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89326" y="4452230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56404" y="4452230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08152" y="4435467"/>
          <a:ext cx="4716777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589280"/>
                <a:gridCol w="590550"/>
                <a:gridCol w="589280"/>
                <a:gridCol w="589280"/>
                <a:gridCol w="589279"/>
                <a:gridCol w="589914"/>
                <a:gridCol w="589914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88257" y="5237598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19655" y="5237598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80" h="322579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99232" y="5237598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65548" y="5237598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218059" y="5220837"/>
          <a:ext cx="4716143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589280"/>
                <a:gridCol w="590550"/>
                <a:gridCol w="589280"/>
                <a:gridCol w="589280"/>
                <a:gridCol w="588645"/>
                <a:gridCol w="589914"/>
                <a:gridCol w="589914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136937" y="2053681"/>
            <a:ext cx="89823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+mn-ea"/>
                <a:cs typeface="宋体" panose="02010600030101010101" pitchFamily="2" charset="-122"/>
              </a:rPr>
              <a:t>巡回</a:t>
            </a:r>
            <a:r>
              <a:rPr sz="2400" b="1" spc="-5" dirty="0" smtClean="0">
                <a:latin typeface="+mn-ea"/>
                <a:cs typeface="Arial" panose="020B0604020202020204"/>
              </a:rPr>
              <a:t>1</a:t>
            </a:r>
            <a:endParaRPr sz="2400" b="1" dirty="0">
              <a:latin typeface="+mn-ea"/>
              <a:cs typeface="Arial" panose="020B0604020202020204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1143000" y="2880841"/>
            <a:ext cx="89823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 smtClean="0">
                <a:latin typeface="+mn-ea"/>
                <a:cs typeface="宋体" panose="02010600030101010101" pitchFamily="2" charset="-122"/>
              </a:rPr>
              <a:t>巡回</a:t>
            </a:r>
            <a:r>
              <a:rPr lang="en-US" altLang="zh-CN" sz="2400" b="1" spc="-5" dirty="0" smtClean="0">
                <a:latin typeface="+mn-ea"/>
                <a:cs typeface="宋体" panose="02010600030101010101" pitchFamily="2" charset="-122"/>
              </a:rPr>
              <a:t>2</a:t>
            </a:r>
            <a:endParaRPr sz="2400" b="1" dirty="0">
              <a:latin typeface="+mn-ea"/>
              <a:cs typeface="Arial" panose="020B0604020202020204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1150374" y="3669831"/>
            <a:ext cx="89823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 smtClean="0">
                <a:latin typeface="+mn-ea"/>
                <a:cs typeface="宋体" panose="02010600030101010101" pitchFamily="2" charset="-122"/>
              </a:rPr>
              <a:t>巡回</a:t>
            </a:r>
            <a:r>
              <a:rPr lang="en-US" altLang="zh-CN" sz="2400" b="1" spc="-5" dirty="0" smtClean="0">
                <a:latin typeface="+mn-ea"/>
                <a:cs typeface="宋体" panose="02010600030101010101" pitchFamily="2" charset="-122"/>
              </a:rPr>
              <a:t>3</a:t>
            </a:r>
            <a:endParaRPr sz="2400" b="1" dirty="0">
              <a:latin typeface="+mn-ea"/>
              <a:cs typeface="Arial" panose="020B0604020202020204"/>
            </a:endParaRPr>
          </a:p>
        </p:txBody>
      </p:sp>
      <p:sp>
        <p:nvSpPr>
          <p:cNvPr id="24" name="object 19"/>
          <p:cNvSpPr txBox="1"/>
          <p:nvPr/>
        </p:nvSpPr>
        <p:spPr>
          <a:xfrm>
            <a:off x="1171185" y="4486481"/>
            <a:ext cx="89823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 smtClean="0">
                <a:latin typeface="+mn-ea"/>
                <a:cs typeface="宋体" panose="02010600030101010101" pitchFamily="2" charset="-122"/>
              </a:rPr>
              <a:t>巡回</a:t>
            </a:r>
            <a:r>
              <a:rPr lang="en-US" altLang="zh-CN" sz="2400" b="1" spc="-5" dirty="0" smtClean="0">
                <a:latin typeface="+mn-ea"/>
                <a:cs typeface="宋体" panose="02010600030101010101" pitchFamily="2" charset="-122"/>
              </a:rPr>
              <a:t>4</a:t>
            </a:r>
            <a:endParaRPr sz="2400" b="1" dirty="0">
              <a:latin typeface="+mn-ea"/>
              <a:cs typeface="Arial" panose="020B0604020202020204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1179871" y="5270729"/>
            <a:ext cx="89823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 smtClean="0">
                <a:latin typeface="+mn-ea"/>
                <a:cs typeface="宋体" panose="02010600030101010101" pitchFamily="2" charset="-122"/>
              </a:rPr>
              <a:t>巡回</a:t>
            </a:r>
            <a:r>
              <a:rPr lang="en-US" altLang="zh-CN" sz="2400" b="1" spc="-5" dirty="0" smtClean="0">
                <a:latin typeface="+mn-ea"/>
                <a:cs typeface="宋体" panose="02010600030101010101" pitchFamily="2" charset="-122"/>
              </a:rPr>
              <a:t>5</a:t>
            </a:r>
            <a:endParaRPr sz="2400" b="1" dirty="0">
              <a:latin typeface="+mn-ea"/>
              <a:cs typeface="Arial" panose="020B0604020202020204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4" y="-6265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快速排序一次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递归运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66684" y="1290684"/>
          <a:ext cx="466343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/>
                <a:gridCol w="582930"/>
                <a:gridCol w="582929"/>
                <a:gridCol w="582930"/>
                <a:gridCol w="582930"/>
                <a:gridCol w="582929"/>
                <a:gridCol w="582929"/>
                <a:gridCol w="582929"/>
              </a:tblGrid>
              <a:tr h="457200"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953165" y="221405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64138" y="221405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21766" y="221405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2441" y="3130490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80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42016" y="3130490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10618" y="3130490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99644" y="3130490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62441" y="486378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80" h="322579">
                <a:moveTo>
                  <a:pt x="0" y="0"/>
                </a:moveTo>
                <a:lnTo>
                  <a:pt x="589026" y="0"/>
                </a:lnTo>
                <a:lnTo>
                  <a:pt x="589026" y="322326"/>
                </a:lnTo>
                <a:lnTo>
                  <a:pt x="0" y="3223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42016" y="486378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6"/>
                </a:lnTo>
                <a:lnTo>
                  <a:pt x="0" y="3223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10618" y="486378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6"/>
                </a:lnTo>
                <a:lnTo>
                  <a:pt x="0" y="3223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99644" y="486378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6"/>
                </a:lnTo>
                <a:lnTo>
                  <a:pt x="0" y="3223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560842" y="4847023"/>
          <a:ext cx="4716778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589915"/>
                <a:gridCol w="589915"/>
                <a:gridCol w="589280"/>
                <a:gridCol w="589280"/>
                <a:gridCol w="590550"/>
                <a:gridCol w="589279"/>
                <a:gridCol w="589279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53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366006" y="2238951"/>
            <a:ext cx="108447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交换</a:t>
            </a:r>
            <a:r>
              <a:rPr sz="2400" b="1" spc="-5" dirty="0" smtClean="0">
                <a:latin typeface="Arial" panose="020B0604020202020204"/>
                <a:cs typeface="Arial" panose="020B0604020202020204"/>
              </a:rPr>
              <a:t>1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23"/>
          <p:cNvSpPr txBox="1"/>
          <p:nvPr/>
        </p:nvSpPr>
        <p:spPr>
          <a:xfrm>
            <a:off x="1373379" y="3179214"/>
            <a:ext cx="108447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交换</a:t>
            </a:r>
            <a:r>
              <a:rPr lang="en-US" sz="2400" b="1" spc="-5" dirty="0" smtClean="0">
                <a:latin typeface="Arial" panose="020B0604020202020204"/>
                <a:cs typeface="Arial" panose="020B0604020202020204"/>
              </a:rPr>
              <a:t>2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145306" y="2188165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10428" y="2188165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02820" y="2188165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88662" y="2188165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29646" y="2188165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60075" y="2188165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70196" y="2188165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49622" y="2188176"/>
            <a:ext cx="586800" cy="455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object 5"/>
          <p:cNvSpPr/>
          <p:nvPr/>
        </p:nvSpPr>
        <p:spPr>
          <a:xfrm>
            <a:off x="4356764" y="3117055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"/>
          <p:cNvSpPr/>
          <p:nvPr/>
        </p:nvSpPr>
        <p:spPr>
          <a:xfrm>
            <a:off x="6714392" y="3117055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矩形 62"/>
          <p:cNvSpPr/>
          <p:nvPr/>
        </p:nvSpPr>
        <p:spPr>
          <a:xfrm>
            <a:off x="6062822" y="3095285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303054" y="3091162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90744" y="3095175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481288" y="3091162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22272" y="3091162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52701" y="3091162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144014" y="3091162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42248" y="3091173"/>
            <a:ext cx="586800" cy="455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object 8"/>
          <p:cNvSpPr/>
          <p:nvPr/>
        </p:nvSpPr>
        <p:spPr>
          <a:xfrm>
            <a:off x="3162443" y="3980080"/>
            <a:ext cx="559831" cy="416672"/>
          </a:xfrm>
          <a:custGeom>
            <a:avLst/>
            <a:gdLst/>
            <a:ahLst/>
            <a:cxnLst/>
            <a:rect l="l" t="t" r="r" b="b"/>
            <a:pathLst>
              <a:path w="589280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9"/>
          <p:cNvSpPr/>
          <p:nvPr/>
        </p:nvSpPr>
        <p:spPr>
          <a:xfrm>
            <a:off x="4342016" y="3980079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10"/>
          <p:cNvSpPr/>
          <p:nvPr/>
        </p:nvSpPr>
        <p:spPr>
          <a:xfrm>
            <a:off x="6110618" y="3980079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11"/>
          <p:cNvSpPr/>
          <p:nvPr/>
        </p:nvSpPr>
        <p:spPr>
          <a:xfrm>
            <a:off x="6699644" y="3980079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5"/>
          <p:cNvSpPr/>
          <p:nvPr/>
        </p:nvSpPr>
        <p:spPr>
          <a:xfrm>
            <a:off x="4356764" y="3966644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6"/>
          <p:cNvSpPr/>
          <p:nvPr/>
        </p:nvSpPr>
        <p:spPr>
          <a:xfrm>
            <a:off x="6714392" y="3966644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矩形 76"/>
          <p:cNvSpPr/>
          <p:nvPr/>
        </p:nvSpPr>
        <p:spPr>
          <a:xfrm>
            <a:off x="6062822" y="3944874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03054" y="3940751"/>
            <a:ext cx="586800" cy="460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90744" y="3944765"/>
            <a:ext cx="586800" cy="456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81288" y="3950584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722272" y="3940751"/>
            <a:ext cx="580782" cy="460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52701" y="3940752"/>
            <a:ext cx="586800" cy="456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44014" y="3940752"/>
            <a:ext cx="578258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642248" y="3950594"/>
            <a:ext cx="586800" cy="455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object 23"/>
          <p:cNvSpPr txBox="1"/>
          <p:nvPr/>
        </p:nvSpPr>
        <p:spPr>
          <a:xfrm>
            <a:off x="1396477" y="4016323"/>
            <a:ext cx="108447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b="1" spc="-5" dirty="0">
                <a:latin typeface="宋体" panose="02010600030101010101" pitchFamily="2" charset="-122"/>
                <a:cs typeface="Arial" panose="020B0604020202020204"/>
              </a:rPr>
              <a:t>划分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6" name="object 23"/>
          <p:cNvSpPr txBox="1"/>
          <p:nvPr/>
        </p:nvSpPr>
        <p:spPr>
          <a:xfrm>
            <a:off x="1388127" y="4892332"/>
            <a:ext cx="108447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b="1" dirty="0">
                <a:latin typeface="Arial" panose="020B0604020202020204"/>
                <a:cs typeface="Arial" panose="020B0604020202020204"/>
              </a:rPr>
              <a:t>子问题</a:t>
            </a:r>
            <a:endParaRPr sz="2400" b="1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00031 L 0.07952 -0.04009 C 0.09809 -0.04904 0.12587 -0.05397 0.15469 -0.05397 C 0.1875 -0.05397 0.21389 -0.04904 0.23247 -0.04009 L 0.32084 0.00031 " pathEditMode="relative" rAng="0" ptsTypes="FffFF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271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4.71931E-6 L -0.08004 0.07064 C -0.09879 0.08668 -0.12656 0.09562 -0.15504 0.09562 C -0.18785 0.09562 -0.21441 0.08668 -0.23229 0.07064 L -0.32031 -4.71931E-6 " pathEditMode="relative" rAng="5400000" ptsTypes="FffFF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89" y="47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031 L 0.01702 -0.04133 C 0.02049 -0.05059 0.02587 -0.05552 0.03143 -0.05552 C 0.03785 -0.05552 0.04289 -0.05059 0.04636 -0.04133 L 0.06355 -0.00031 " pathEditMode="relative" rAng="0" ptsTypes="FffFF">
                                      <p:cBhvr>
                                        <p:cTn id="7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277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062 L -0.01615 0.07126 C -0.01997 0.0873 -0.0257 0.09624 -0.03177 0.09624 C -0.03854 0.09624 -0.0441 0.0873 -0.04792 0.07126 L -0.06615 0.00062 " pathEditMode="relative" rAng="5400000" ptsTypes="FffFF">
                                      <p:cBhvr>
                                        <p:cTn id="7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" y="47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 0.00154 L 0.07222 -0.03855 C 0.08628 -0.0475 0.10729 -0.05243 0.12916 -0.05243 C 0.15416 -0.05243 0.17413 -0.0475 0.18819 -0.03855 L 0.2552 0.00154 " pathEditMode="relative" rAng="0" ptsTypes="FffFF">
                                      <p:cBhvr>
                                        <p:cTn id="1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14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4.75015E-7 L -0.07222 0.0401 C -0.08628 0.04904 -0.1073 0.05398 -0.12917 0.05398 C -0.15417 0.05398 -0.17414 0.04904 -0.1882 0.0401 L -0.25521 4.75015E-7 " pathEditMode="relative" rAng="10800000" ptsTypes="FffFF">
                                      <p:cBhvr>
                                        <p:cTn id="1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27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3" grpId="0"/>
      <p:bldP spid="47" grpId="0"/>
      <p:bldP spid="52" grpId="0" animBg="1"/>
      <p:bldP spid="52" grpId="1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9" grpId="1" animBg="1"/>
      <p:bldP spid="80" grpId="0" animBg="1"/>
      <p:bldP spid="81" grpId="0" animBg="1"/>
      <p:bldP spid="82" grpId="0" animBg="1"/>
      <p:bldP spid="82" grpId="1" animBg="1"/>
      <p:bldP spid="83" grpId="0" animBg="1"/>
      <p:bldP spid="84" grpId="0" animBg="1"/>
      <p:bldP spid="85" grpId="0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5" y="25688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二分归并排序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运行实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21694" y="1196024"/>
          <a:ext cx="466343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/>
                <a:gridCol w="582930"/>
                <a:gridCol w="582929"/>
                <a:gridCol w="582930"/>
                <a:gridCol w="582930"/>
                <a:gridCol w="582929"/>
                <a:gridCol w="582929"/>
                <a:gridCol w="582929"/>
              </a:tblGrid>
              <a:tr h="457200"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2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895260" y="211939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/>
        </p:txBody>
      </p:sp>
      <p:sp>
        <p:nvSpPr>
          <p:cNvPr id="5" name="object 5"/>
          <p:cNvSpPr/>
          <p:nvPr/>
        </p:nvSpPr>
        <p:spPr>
          <a:xfrm>
            <a:off x="6073312" y="211939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/>
        </p:txBody>
      </p:sp>
      <p:sp>
        <p:nvSpPr>
          <p:cNvPr id="6" name="object 6"/>
          <p:cNvSpPr/>
          <p:nvPr/>
        </p:nvSpPr>
        <p:spPr>
          <a:xfrm>
            <a:off x="6662339" y="2119397"/>
            <a:ext cx="590550" cy="430107"/>
          </a:xfrm>
          <a:custGeom>
            <a:avLst/>
            <a:gdLst/>
            <a:ahLst/>
            <a:cxnLst/>
            <a:rect l="l" t="t" r="r" b="b"/>
            <a:pathLst>
              <a:path w="590550" h="322580">
                <a:moveTo>
                  <a:pt x="0" y="0"/>
                </a:moveTo>
                <a:lnTo>
                  <a:pt x="590550" y="0"/>
                </a:lnTo>
                <a:lnTo>
                  <a:pt x="590550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25061" y="2041504"/>
          <a:ext cx="4716775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589280"/>
                <a:gridCol w="589279"/>
                <a:gridCol w="589914"/>
                <a:gridCol w="589914"/>
                <a:gridCol w="589279"/>
                <a:gridCol w="589279"/>
                <a:gridCol w="590550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7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7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7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7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7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7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7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7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895260" y="300839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/>
        </p:txBody>
      </p:sp>
      <p:sp>
        <p:nvSpPr>
          <p:cNvPr id="9" name="object 9"/>
          <p:cNvSpPr/>
          <p:nvPr/>
        </p:nvSpPr>
        <p:spPr>
          <a:xfrm>
            <a:off x="6073312" y="300839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62339" y="3008397"/>
            <a:ext cx="590550" cy="430107"/>
          </a:xfrm>
          <a:custGeom>
            <a:avLst/>
            <a:gdLst/>
            <a:ahLst/>
            <a:cxnLst/>
            <a:rect l="l" t="t" r="r" b="b"/>
            <a:pathLst>
              <a:path w="590550" h="322580">
                <a:moveTo>
                  <a:pt x="0" y="0"/>
                </a:moveTo>
                <a:lnTo>
                  <a:pt x="590550" y="0"/>
                </a:lnTo>
                <a:lnTo>
                  <a:pt x="590550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25061" y="2991634"/>
          <a:ext cx="4716775" cy="42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589280"/>
                <a:gridCol w="589279"/>
                <a:gridCol w="589914"/>
                <a:gridCol w="589914"/>
                <a:gridCol w="589279"/>
                <a:gridCol w="589279"/>
                <a:gridCol w="590550"/>
              </a:tblGrid>
              <a:tr h="429766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7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7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7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7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7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7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27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7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27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886116" y="3948197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79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1660634" y="2056239"/>
            <a:ext cx="99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划分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-357885" y="4580819"/>
            <a:ext cx="4533119" cy="382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0">
              <a:lnSpc>
                <a:spcPct val="100000"/>
              </a:lnSpc>
              <a:spcBef>
                <a:spcPts val="1350"/>
              </a:spcBef>
            </a:pPr>
            <a:r>
              <a:rPr sz="2400" b="1" spc="-5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合并后的</a:t>
            </a:r>
            <a:r>
              <a:rPr sz="2400" b="1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输</a:t>
            </a:r>
            <a:r>
              <a:rPr sz="2400" b="1" spc="-10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出</a:t>
            </a:r>
            <a:endParaRPr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1683881" y="2847109"/>
            <a:ext cx="99060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递归</a:t>
            </a:r>
            <a:endParaRPr lang="en-US" altLang="zh-CN" sz="24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排序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4"/>
          <p:cNvSpPr/>
          <p:nvPr/>
        </p:nvSpPr>
        <p:spPr>
          <a:xfrm>
            <a:off x="4930669" y="3822384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5" name="object 5"/>
          <p:cNvSpPr/>
          <p:nvPr/>
        </p:nvSpPr>
        <p:spPr>
          <a:xfrm>
            <a:off x="4341642" y="3822384"/>
            <a:ext cx="589280" cy="430107"/>
          </a:xfrm>
          <a:custGeom>
            <a:avLst/>
            <a:gdLst/>
            <a:ahLst/>
            <a:cxnLst/>
            <a:rect l="l" t="t" r="r" b="b"/>
            <a:pathLst>
              <a:path w="589279" h="322580">
                <a:moveTo>
                  <a:pt x="0" y="0"/>
                </a:moveTo>
                <a:lnTo>
                  <a:pt x="589026" y="0"/>
                </a:lnTo>
                <a:lnTo>
                  <a:pt x="589026" y="322325"/>
                </a:lnTo>
                <a:lnTo>
                  <a:pt x="0" y="322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7" name="矩形 26"/>
          <p:cNvSpPr/>
          <p:nvPr/>
        </p:nvSpPr>
        <p:spPr>
          <a:xfrm>
            <a:off x="3122810" y="3796491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87932" y="3796491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80324" y="3796491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66166" y="3796491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7150" y="3796491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37579" y="3796491"/>
            <a:ext cx="586800" cy="45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47700" y="3796491"/>
            <a:ext cx="586800" cy="45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27126" y="3796501"/>
            <a:ext cx="586800" cy="455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4.64054E-6 L -0.00052 0.1129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56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0.01173 L -0.00642 0.1030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7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11261 L -0.19167 0.1126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925 L 0.00122 0.1073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90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11755 L 0.06493 0.1138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1326 L -5.55556E-7 0.1113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90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10984 L -0.12656 0.1144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833 L -0.00052 0.1064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90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2743 L 0.12986 0.1144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4.64054E-6 L -2.22222E-6 0.1129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564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1354 L -0.0618 0.1135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1388 L -2.77778E-7 0.11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0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10891 L -0.06233 0.1135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247 L 0.00243 0.1104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564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0.11354 L 0.25695 0.1135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6" grpId="0"/>
      <p:bldP spid="21" grpId="0"/>
      <p:bldP spid="23" grpId="0"/>
      <p:bldP spid="24" grpId="0" animBg="1"/>
      <p:bldP spid="24" grpId="1" animBg="1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1085194"/>
            <a:ext cx="8305800" cy="487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屈婉玲　等编著 </a:t>
            </a: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/2011-05-01 /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清华大学出版社</a:t>
            </a:r>
            <a:endParaRPr lang="en-US" altLang="zh-CN" sz="28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郑宗汉，郑晓明编著 </a:t>
            </a: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/2011-07-01 /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清华大学出版社</a:t>
            </a:r>
            <a:endParaRPr lang="en-US" altLang="zh-CN" sz="28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李春葆　主编 </a:t>
            </a: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/2015-05-01 /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清华大学出版社</a:t>
            </a:r>
            <a:endParaRPr lang="en-US" altLang="zh-CN" sz="28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王秋芬　等编著 </a:t>
            </a: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/2011-08-01 /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清华大学出版社</a:t>
            </a:r>
            <a:endParaRPr lang="en-US" altLang="zh-CN" sz="28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王红梅　等编著 </a:t>
            </a: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/2013-04-01 /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清华大学出版社</a:t>
            </a:r>
            <a:endParaRPr lang="en-US" altLang="zh-CN" sz="28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王晓东　编著 </a:t>
            </a: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/2012-02-01 /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电子工业出版社</a:t>
            </a:r>
            <a:endParaRPr lang="en-US" altLang="zh-CN" sz="28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美</a:t>
            </a: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kern="1200" dirty="0" err="1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Anany</a:t>
            </a: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Levitin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著 </a:t>
            </a:r>
            <a:r>
              <a:rPr lang="en-US" altLang="zh-CN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/2013-05-01 /</a:t>
            </a:r>
            <a:r>
              <a:rPr lang="zh-CN" altLang="en-US" sz="2800" b="1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清华大学出版社</a:t>
            </a:r>
            <a:endParaRPr lang="en-US" altLang="zh-CN" sz="28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ts val="3100"/>
              </a:lnSpc>
              <a:defRPr/>
            </a:pPr>
            <a:endParaRPr lang="en-US" altLang="zh-CN" sz="2400" b="1" kern="12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10512"/>
            <a:ext cx="8382000" cy="727842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8277" tIns="44139" rIns="88277" bIns="44139" anchor="ctr"/>
          <a:lstStyle>
            <a:lvl1pPr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</a:t>
            </a:r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教材</a:t>
            </a:r>
            <a:endParaRPr lang="zh-CN" altLang="en-US"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2680" y="1075317"/>
            <a:ext cx="1905" cy="3431540"/>
          </a:xfrm>
          <a:custGeom>
            <a:avLst/>
            <a:gdLst/>
            <a:ahLst/>
            <a:cxnLst/>
            <a:rect l="l" t="t" r="r" b="b"/>
            <a:pathLst>
              <a:path w="1904" h="2573654">
                <a:moveTo>
                  <a:pt x="1587" y="0"/>
                </a:moveTo>
                <a:lnTo>
                  <a:pt x="0" y="2573337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74901" y="1925183"/>
            <a:ext cx="107950" cy="2540"/>
          </a:xfrm>
          <a:custGeom>
            <a:avLst/>
            <a:gdLst/>
            <a:ahLst/>
            <a:cxnLst/>
            <a:rect l="l" t="t" r="r" b="b"/>
            <a:pathLst>
              <a:path w="107950" h="1905">
                <a:moveTo>
                  <a:pt x="-14477" y="793"/>
                </a:moveTo>
                <a:lnTo>
                  <a:pt x="122427" y="793"/>
                </a:lnTo>
              </a:path>
            </a:pathLst>
          </a:custGeom>
          <a:ln w="30543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74902" y="3105777"/>
            <a:ext cx="107950" cy="2540"/>
          </a:xfrm>
          <a:custGeom>
            <a:avLst/>
            <a:gdLst/>
            <a:ahLst/>
            <a:cxnLst/>
            <a:rect l="l" t="t" r="r" b="b"/>
            <a:pathLst>
              <a:path w="107950" h="1905">
                <a:moveTo>
                  <a:pt x="-14477" y="793"/>
                </a:moveTo>
                <a:lnTo>
                  <a:pt x="122427" y="793"/>
                </a:lnTo>
              </a:path>
            </a:pathLst>
          </a:custGeom>
          <a:ln w="30543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29108" y="3831047"/>
            <a:ext cx="330200" cy="38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" y="1024194"/>
            <a:ext cx="4363764" cy="274934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b="1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问题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哪个排序算法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效率最</a:t>
            </a: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高？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20000"/>
              </a:lnSpc>
            </a:pPr>
            <a:r>
              <a:rPr sz="2400" b="1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是否可找到更好的排序算法</a:t>
            </a:r>
            <a:r>
              <a:rPr sz="2400" b="1" spc="-5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？</a:t>
            </a:r>
            <a:endParaRPr lang="en-US" sz="2400" b="1" spc="-5" dirty="0" smtClean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20000"/>
              </a:lnSpc>
            </a:pP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排序问题计算</a:t>
            </a: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难度如</a:t>
            </a: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何</a:t>
            </a: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 marR="570865">
              <a:lnSpc>
                <a:spcPct val="118000"/>
              </a:lnSpc>
              <a:spcBef>
                <a:spcPts val="50"/>
              </a:spcBef>
            </a:pPr>
            <a:r>
              <a:rPr sz="2400" b="1" spc="-5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其他问题的计</a:t>
            </a:r>
            <a:r>
              <a:rPr sz="2400" b="1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算复杂</a:t>
            </a:r>
            <a:r>
              <a:rPr sz="2400" b="1" spc="-10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度</a:t>
            </a:r>
            <a:r>
              <a:rPr sz="24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endParaRPr lang="en-US" sz="2400" b="1" spc="-10" dirty="0" smtClean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 marR="570865">
              <a:lnSpc>
                <a:spcPct val="118000"/>
              </a:lnSpc>
              <a:spcBef>
                <a:spcPts val="50"/>
              </a:spcBef>
            </a:pP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问题计算复杂</a:t>
            </a: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度估计</a:t>
            </a: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方法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4901" y="4115681"/>
            <a:ext cx="106680" cy="2540"/>
          </a:xfrm>
          <a:custGeom>
            <a:avLst/>
            <a:gdLst/>
            <a:ahLst/>
            <a:cxnLst/>
            <a:rect l="l" t="t" r="r" b="b"/>
            <a:pathLst>
              <a:path w="106679" h="1904">
                <a:moveTo>
                  <a:pt x="-14477" y="793"/>
                </a:moveTo>
                <a:lnTo>
                  <a:pt x="120840" y="793"/>
                </a:lnTo>
              </a:path>
            </a:pathLst>
          </a:custGeom>
          <a:ln w="30543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83698" y="1210131"/>
            <a:ext cx="179181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/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插入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排</a:t>
            </a:r>
            <a:r>
              <a:rPr sz="24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序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603885" marR="30480" indent="-553720" algn="r">
              <a:tabLst>
                <a:tab pos="603885" algn="l"/>
              </a:tabLst>
            </a:pP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冒泡排序</a:t>
            </a:r>
            <a:r>
              <a:rPr sz="20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sz="2000" b="1" spc="-1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03885" marR="30480" indent="-553720" algn="r">
              <a:tabLst>
                <a:tab pos="603885" algn="l"/>
              </a:tabLst>
            </a:pPr>
            <a:r>
              <a:rPr sz="2400" b="1" spc="-5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快速排序</a:t>
            </a:r>
            <a:endParaRPr sz="2400" b="1" spc="-5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4685" y="2852482"/>
            <a:ext cx="2141502" cy="272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005"/>
              </a:lnSpc>
              <a:spcBef>
                <a:spcPts val="95"/>
              </a:spcBef>
            </a:pPr>
            <a:r>
              <a:rPr sz="2400" b="1" i="1" spc="-5" dirty="0" err="1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 err="1" smtClean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spc="-5" dirty="0" err="1" smtClean="0">
                <a:latin typeface="Times New Roman" panose="02020603050405020304"/>
                <a:cs typeface="Times New Roman" panose="02020603050405020304"/>
              </a:rPr>
              <a:t>n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202" y="152400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问题的计算复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杂度分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析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6630" y="3606210"/>
            <a:ext cx="157937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更好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sz="24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 </a:t>
            </a: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法下界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320" y="4509148"/>
            <a:ext cx="5552503" cy="76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-5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哪</a:t>
            </a:r>
            <a:r>
              <a:rPr sz="2400" b="1" spc="-5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个排序</a:t>
            </a:r>
            <a:r>
              <a:rPr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2400" b="1" spc="5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效率最</a:t>
            </a:r>
            <a:r>
              <a:rPr sz="2400" b="1" spc="-5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r>
              <a:rPr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</a:pPr>
            <a:r>
              <a:rPr lang="zh-CN" altLang="en-US" sz="2400" b="1" spc="-5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排序问题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spc="5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难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度？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312" y="4467108"/>
            <a:ext cx="593806" cy="10158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87435" y="1087857"/>
            <a:ext cx="2107170" cy="1320800"/>
          </a:xfrm>
          <a:custGeom>
            <a:avLst/>
            <a:gdLst/>
            <a:ahLst/>
            <a:cxnLst/>
            <a:rect l="l" t="t" r="r" b="b"/>
            <a:pathLst>
              <a:path w="1828800" h="990600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1663700" y="0"/>
                </a:lnTo>
                <a:lnTo>
                  <a:pt x="1707591" y="5897"/>
                </a:lnTo>
                <a:lnTo>
                  <a:pt x="1747030" y="22540"/>
                </a:lnTo>
                <a:lnTo>
                  <a:pt x="1780444" y="48355"/>
                </a:lnTo>
                <a:lnTo>
                  <a:pt x="1806259" y="81769"/>
                </a:lnTo>
                <a:lnTo>
                  <a:pt x="1822902" y="121208"/>
                </a:lnTo>
                <a:lnTo>
                  <a:pt x="1828800" y="165100"/>
                </a:lnTo>
                <a:lnTo>
                  <a:pt x="1828800" y="825487"/>
                </a:lnTo>
                <a:lnTo>
                  <a:pt x="1822902" y="869379"/>
                </a:lnTo>
                <a:lnTo>
                  <a:pt x="1806259" y="908821"/>
                </a:lnTo>
                <a:lnTo>
                  <a:pt x="1780444" y="942238"/>
                </a:lnTo>
                <a:lnTo>
                  <a:pt x="1747030" y="968056"/>
                </a:lnTo>
                <a:lnTo>
                  <a:pt x="1707591" y="984701"/>
                </a:lnTo>
                <a:lnTo>
                  <a:pt x="1663700" y="990600"/>
                </a:lnTo>
                <a:lnTo>
                  <a:pt x="165100" y="990600"/>
                </a:lnTo>
                <a:lnTo>
                  <a:pt x="121208" y="984701"/>
                </a:lnTo>
                <a:lnTo>
                  <a:pt x="81769" y="968056"/>
                </a:lnTo>
                <a:lnTo>
                  <a:pt x="48355" y="942238"/>
                </a:lnTo>
                <a:lnTo>
                  <a:pt x="22540" y="908821"/>
                </a:lnTo>
                <a:lnTo>
                  <a:pt x="5897" y="869379"/>
                </a:lnTo>
                <a:lnTo>
                  <a:pt x="0" y="825487"/>
                </a:lnTo>
                <a:lnTo>
                  <a:pt x="0" y="165100"/>
                </a:lnTo>
                <a:close/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09556" y="2542520"/>
            <a:ext cx="2085049" cy="9144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114300"/>
                </a:moveTo>
                <a:lnTo>
                  <a:pt x="8983" y="69806"/>
                </a:lnTo>
                <a:lnTo>
                  <a:pt x="33480" y="33475"/>
                </a:lnTo>
                <a:lnTo>
                  <a:pt x="69812" y="8981"/>
                </a:lnTo>
                <a:lnTo>
                  <a:pt x="114300" y="0"/>
                </a:lnTo>
                <a:lnTo>
                  <a:pt x="1714500" y="0"/>
                </a:lnTo>
                <a:lnTo>
                  <a:pt x="1758987" y="8981"/>
                </a:lnTo>
                <a:lnTo>
                  <a:pt x="1795319" y="33475"/>
                </a:lnTo>
                <a:lnTo>
                  <a:pt x="1819816" y="69806"/>
                </a:lnTo>
                <a:lnTo>
                  <a:pt x="1828800" y="114300"/>
                </a:lnTo>
                <a:lnTo>
                  <a:pt x="1828800" y="571500"/>
                </a:lnTo>
                <a:lnTo>
                  <a:pt x="1819816" y="615987"/>
                </a:lnTo>
                <a:lnTo>
                  <a:pt x="1795319" y="652319"/>
                </a:lnTo>
                <a:lnTo>
                  <a:pt x="1758987" y="676816"/>
                </a:lnTo>
                <a:lnTo>
                  <a:pt x="17145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矩形 16"/>
          <p:cNvSpPr/>
          <p:nvPr/>
        </p:nvSpPr>
        <p:spPr>
          <a:xfrm>
            <a:off x="6422911" y="2563224"/>
            <a:ext cx="1829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algn="r"/>
            <a:r>
              <a:rPr lang="zh-CN" altLang="en-US" sz="2400" b="1" spc="-7" dirty="0">
                <a:latin typeface="宋体" panose="02010600030101010101" pitchFamily="2" charset="-122"/>
                <a:cs typeface="宋体" panose="02010600030101010101" pitchFamily="2" charset="-122"/>
              </a:rPr>
              <a:t>堆排序</a:t>
            </a:r>
            <a:endParaRPr lang="zh-CN" alt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" algn="r"/>
            <a:r>
              <a:rPr lang="zh-CN" altLang="en-US"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归并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排</a:t>
            </a:r>
            <a:r>
              <a:rPr lang="zh-CN" altLang="en-US" sz="24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85623" y="1444311"/>
            <a:ext cx="525144" cy="543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i="1" spc="-15" baseline="-17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sz="2000" b="1" spc="15" dirty="0">
                <a:cs typeface="Calibri" panose="020F0502020204030204"/>
              </a:rPr>
              <a:t>2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343" y="136635"/>
            <a:ext cx="8290560" cy="501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0" algn="ctr">
              <a:lnSpc>
                <a:spcPts val="3905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Algorithm</a:t>
            </a:r>
            <a:r>
              <a:rPr sz="3600" b="1" spc="28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+</a:t>
            </a:r>
            <a:r>
              <a:rPr sz="36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600" b="1" spc="57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Structure= </a:t>
            </a:r>
            <a:r>
              <a:rPr sz="36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Programming</a:t>
            </a:r>
            <a:endParaRPr sz="3600" b="1" spc="-10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2" y="1150883"/>
            <a:ext cx="1679143" cy="308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好的算法</a:t>
            </a:r>
            <a:endParaRPr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616" y="1767661"/>
            <a:ext cx="3210762" cy="75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提高求解问题的效率</a:t>
            </a:r>
            <a:endParaRPr sz="2400" b="1" spc="1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marR="0">
              <a:lnSpc>
                <a:spcPts val="2400"/>
              </a:lnSpc>
              <a:spcBef>
                <a:spcPts val="1055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节省存储空间</a:t>
            </a:r>
            <a:endParaRPr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92" y="2977904"/>
            <a:ext cx="8236808" cy="1195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算法的研究目标</a:t>
            </a:r>
            <a:endParaRPr sz="2800" b="1" spc="1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209550" marR="0">
              <a:lnSpc>
                <a:spcPts val="2940"/>
              </a:lnSpc>
              <a:spcBef>
                <a:spcPts val="565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400" b="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问题</a:t>
            </a:r>
            <a:r>
              <a:rPr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TNBGF+SymbolMT"/>
              </a:rPr>
              <a:t>→</a:t>
            </a:r>
            <a:r>
              <a:rPr sz="2400" b="1" spc="1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建模并寻找算法</a:t>
            </a:r>
            <a:endParaRPr sz="2400" b="1" spc="1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209550" marR="0">
              <a:lnSpc>
                <a:spcPts val="294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  </a:t>
            </a:r>
            <a:r>
              <a:rPr sz="2400" b="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</a:t>
            </a:r>
            <a:r>
              <a:rPr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TNBGF+SymbolMT"/>
              </a:rPr>
              <a:t>→</a:t>
            </a:r>
            <a:r>
              <a:rPr sz="2400" b="1" spc="1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算法的评价</a:t>
            </a:r>
            <a:endParaRPr sz="2400" b="1" spc="1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2259" y="3436883"/>
            <a:ext cx="2101218" cy="71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算法设计技术</a:t>
            </a:r>
            <a:endParaRPr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marR="0">
              <a:lnSpc>
                <a:spcPts val="2200"/>
              </a:lnSpc>
              <a:spcBef>
                <a:spcPts val="1185"/>
              </a:spcBef>
              <a:spcAft>
                <a:spcPts val="0"/>
              </a:spcAft>
            </a:pPr>
            <a:r>
              <a:rPr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算法分析方法</a:t>
            </a:r>
            <a:endParaRPr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737" y="4674220"/>
            <a:ext cx="4038218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400" b="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算法类</a:t>
            </a:r>
            <a:r>
              <a:rPr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TNBGF+SymbolMT"/>
              </a:rPr>
              <a:t>→</a:t>
            </a:r>
            <a:r>
              <a:rPr sz="2400" b="1" spc="1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问题复杂度估计</a:t>
            </a:r>
            <a:endParaRPr sz="2200" b="1" dirty="0">
              <a:solidFill>
                <a:srgbClr val="CC32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495" y="5259436"/>
            <a:ext cx="5766410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400" b="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问题类</a:t>
            </a:r>
            <a:r>
              <a:rPr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TNBGF+SymbolMT"/>
              </a:rPr>
              <a:t>→</a:t>
            </a:r>
            <a:r>
              <a:rPr sz="2400" b="1" spc="1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能够求解的边界</a:t>
            </a:r>
            <a:endParaRPr sz="2400" b="1" spc="1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8945" y="5302611"/>
            <a:ext cx="2381711" cy="282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计算复杂性理论</a:t>
            </a:r>
            <a:endParaRPr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54975" y="4624553"/>
            <a:ext cx="2350323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问题复杂度分析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8732" y="168166"/>
            <a:ext cx="8229599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主要</a:t>
            </a:r>
            <a:r>
              <a:rPr lang="zh-CN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研究</a:t>
            </a:r>
            <a:r>
              <a:rPr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内容</a:t>
            </a:r>
            <a:endParaRPr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1976" y="1900869"/>
            <a:ext cx="2721424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Aft>
                <a:spcPts val="0"/>
              </a:spcAft>
            </a:pPr>
            <a:r>
              <a:rPr sz="28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计算复杂性理论</a:t>
            </a:r>
            <a:r>
              <a:rPr sz="2800" b="1" dirty="0" smtClean="0">
                <a:solidFill>
                  <a:srgbClr val="C00000"/>
                </a:solidFill>
                <a:latin typeface="+mn-ea"/>
                <a:cs typeface="Calibri" panose="020F0502020204030204"/>
              </a:rPr>
              <a:t>:</a:t>
            </a:r>
            <a:endParaRPr lang="en-US" sz="2800" b="1" dirty="0" smtClean="0">
              <a:solidFill>
                <a:srgbClr val="C00000"/>
              </a:solidFill>
              <a:latin typeface="+mn-ea"/>
              <a:cs typeface="Calibri" panose="020F0502020204030204"/>
            </a:endParaRPr>
          </a:p>
          <a:p>
            <a:pPr marL="0" marR="0">
              <a:spcAft>
                <a:spcPts val="0"/>
              </a:spcAft>
            </a:pP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NP</a:t>
            </a: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完全理论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marR="0">
              <a:spcAft>
                <a:spcPts val="0"/>
              </a:spcAft>
            </a:pP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其他算法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8528" y="3641404"/>
            <a:ext cx="2768344" cy="158504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算法设计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  <a:cs typeface="宋体" panose="02010600030101010101" pitchFamily="2" charset="-122"/>
              </a:rPr>
              <a:t>：</a:t>
            </a:r>
            <a:endParaRPr lang="en-US" sz="2800" b="1" dirty="0" smtClean="0">
              <a:solidFill>
                <a:srgbClr val="C00000"/>
              </a:solidFill>
              <a:latin typeface="+mn-ea"/>
              <a:cs typeface="宋体" panose="02010600030101010101" pitchFamily="2" charset="-122"/>
            </a:endParaRPr>
          </a:p>
          <a:p>
            <a:r>
              <a:rPr sz="2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算法分析方法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r>
              <a:rPr sz="2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算法设计技术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r>
              <a:rPr sz="2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基础知识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4" name="object 1"/>
          <p:cNvSpPr/>
          <p:nvPr/>
        </p:nvSpPr>
        <p:spPr>
          <a:xfrm>
            <a:off x="756745" y="4658954"/>
            <a:ext cx="4430066" cy="495859"/>
          </a:xfrm>
          <a:prstGeom prst="rect">
            <a:avLst/>
          </a:prstGeom>
          <a:blipFill>
            <a:blip r:embed="rId1" cstate="print"/>
            <a:srcRect/>
            <a:stretch>
              <a:fillRect t="-358480" r="-57500" b="-1"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26529" y="4794065"/>
            <a:ext cx="284222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数学基础、数据结构</a:t>
            </a:r>
            <a:endParaRPr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6745" y="3726246"/>
            <a:ext cx="4554664" cy="717488"/>
            <a:chOff x="1568888" y="2955322"/>
            <a:chExt cx="3771739" cy="231422"/>
          </a:xfrm>
        </p:grpSpPr>
        <p:sp>
          <p:nvSpPr>
            <p:cNvPr id="16" name="object 1"/>
            <p:cNvSpPr/>
            <p:nvPr/>
          </p:nvSpPr>
          <p:spPr>
            <a:xfrm>
              <a:off x="1568888" y="2955322"/>
              <a:ext cx="3651184" cy="231422"/>
            </a:xfrm>
            <a:prstGeom prst="rect">
              <a:avLst/>
            </a:prstGeom>
            <a:blipFill>
              <a:blip r:embed="rId1" cstate="print"/>
              <a:srcRect/>
              <a:stretch>
                <a:fillRect t="-276421" r="-59132" b="-111173"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 sz="2000"/>
            </a:p>
          </p:txBody>
        </p:sp>
        <p:sp>
          <p:nvSpPr>
            <p:cNvPr id="17" name="object 8"/>
            <p:cNvSpPr txBox="1"/>
            <p:nvPr/>
          </p:nvSpPr>
          <p:spPr>
            <a:xfrm>
              <a:off x="1783269" y="2980681"/>
              <a:ext cx="700499" cy="18674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8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sz="2400" b="1" dirty="0" err="1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分治</a:t>
              </a:r>
              <a:r>
                <a:rPr lang="en-US" sz="2400" b="1" spc="2229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/>
                </a:rPr>
                <a:t> </a:t>
              </a:r>
              <a:endParaRPr lang="en-US" sz="2400" b="1" spc="2229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endParaRPr>
            </a:p>
            <a:p>
              <a:pPr marL="0" marR="0">
                <a:lnSpc>
                  <a:spcPts val="18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sz="2400" b="1" dirty="0" err="1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策略</a:t>
              </a:r>
              <a:endPara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object 8"/>
            <p:cNvSpPr txBox="1"/>
            <p:nvPr/>
          </p:nvSpPr>
          <p:spPr>
            <a:xfrm>
              <a:off x="2567608" y="2963576"/>
              <a:ext cx="700499" cy="213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4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动态规划</a:t>
              </a:r>
              <a:endPara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395677" y="2980526"/>
              <a:ext cx="800785" cy="1956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贪心</a:t>
              </a:r>
              <a:endPara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  <a:p>
              <a:pPr marL="0" marR="0">
                <a:lnSpc>
                  <a:spcPts val="2000"/>
                </a:lnSpc>
                <a:spcBef>
                  <a:spcPts val="360"/>
                </a:spcBef>
                <a:spcAft>
                  <a:spcPts val="0"/>
                </a:spcAft>
              </a:pPr>
              <a:r>
                <a:rPr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算法</a:t>
              </a:r>
              <a:endPara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078908" y="2976536"/>
              <a:ext cx="1261719" cy="2045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1775" marR="0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回溯与</a:t>
              </a:r>
              <a:endPara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  <a:p>
              <a:pPr marL="0" marR="0">
                <a:lnSpc>
                  <a:spcPts val="2100"/>
                </a:lnSpc>
                <a:spcBef>
                  <a:spcPts val="360"/>
                </a:spcBef>
                <a:spcAft>
                  <a:spcPts val="0"/>
                </a:spcAft>
              </a:pPr>
              <a:r>
                <a:rPr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分支限界</a:t>
              </a:r>
              <a:endPara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56745" y="3034037"/>
            <a:ext cx="4414693" cy="541039"/>
            <a:chOff x="1257088" y="2363475"/>
            <a:chExt cx="3962984" cy="208279"/>
          </a:xfrm>
        </p:grpSpPr>
        <p:sp>
          <p:nvSpPr>
            <p:cNvPr id="2" name="object 1"/>
            <p:cNvSpPr/>
            <p:nvPr/>
          </p:nvSpPr>
          <p:spPr>
            <a:xfrm>
              <a:off x="1257088" y="2363475"/>
              <a:ext cx="3962984" cy="208279"/>
            </a:xfrm>
            <a:prstGeom prst="rect">
              <a:avLst/>
            </a:prstGeom>
            <a:blipFill>
              <a:blip r:embed="rId1" cstate="print"/>
              <a:srcRect/>
              <a:stretch>
                <a:fillRect t="-202459" r="-58944" b="-256506"/>
              </a:stretch>
            </a:blip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1" name="矩形 20"/>
            <p:cNvSpPr/>
            <p:nvPr/>
          </p:nvSpPr>
          <p:spPr>
            <a:xfrm>
              <a:off x="1257088" y="2403076"/>
              <a:ext cx="3950561" cy="138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95"/>
                </a:lnSpc>
                <a:spcBef>
                  <a:spcPts val="2525"/>
                </a:spcBef>
              </a:pPr>
              <a:r>
                <a:rPr lang="zh-CN" altLang="en-US" sz="2400" b="1" spc="1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算法分析与问题的计算复杂性</a:t>
              </a:r>
              <a:endParaRPr lang="zh-CN" altLang="en-US" sz="2400" b="1" spc="1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56745" y="2273258"/>
            <a:ext cx="4414612" cy="671541"/>
            <a:chOff x="1562682" y="1890774"/>
            <a:chExt cx="3657389" cy="208280"/>
          </a:xfrm>
        </p:grpSpPr>
        <p:sp>
          <p:nvSpPr>
            <p:cNvPr id="20" name="object 1"/>
            <p:cNvSpPr/>
            <p:nvPr/>
          </p:nvSpPr>
          <p:spPr>
            <a:xfrm>
              <a:off x="1562682" y="1890774"/>
              <a:ext cx="3657389" cy="208280"/>
            </a:xfrm>
            <a:prstGeom prst="rect">
              <a:avLst/>
            </a:prstGeom>
            <a:blipFill>
              <a:blip r:embed="rId1" cstate="print"/>
              <a:srcRect/>
              <a:stretch>
                <a:fillRect t="-124378" r="-58964" b="-410178"/>
              </a:stretch>
            </a:blip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6" name="object 6"/>
            <p:cNvSpPr txBox="1"/>
            <p:nvPr/>
          </p:nvSpPr>
          <p:spPr>
            <a:xfrm>
              <a:off x="1678678" y="1943221"/>
              <a:ext cx="3292787" cy="987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03580" marR="0">
                <a:lnSpc>
                  <a:spcPts val="1995"/>
                </a:lnSpc>
                <a:spcBef>
                  <a:spcPts val="2390"/>
                </a:spcBef>
                <a:spcAft>
                  <a:spcPts val="0"/>
                </a:spcAft>
              </a:pPr>
              <a:r>
                <a:rPr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NP </a:t>
              </a:r>
              <a:r>
                <a:rPr sz="2400" b="1" dirty="0" err="1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完全理论简介</a:t>
              </a:r>
              <a:endPara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56745" y="1457609"/>
            <a:ext cx="4381791" cy="797829"/>
            <a:chOff x="1562681" y="1373069"/>
            <a:chExt cx="3624127" cy="208280"/>
          </a:xfrm>
        </p:grpSpPr>
        <p:sp>
          <p:nvSpPr>
            <p:cNvPr id="22" name="object 1"/>
            <p:cNvSpPr/>
            <p:nvPr/>
          </p:nvSpPr>
          <p:spPr>
            <a:xfrm>
              <a:off x="1562681" y="1373069"/>
              <a:ext cx="3624127" cy="208280"/>
            </a:xfrm>
            <a:prstGeom prst="rect">
              <a:avLst/>
            </a:prstGeom>
            <a:blipFill>
              <a:blip r:embed="rId1" cstate="print"/>
              <a:srcRect/>
              <a:stretch>
                <a:fillRect r="-59367" b="-432629"/>
              </a:stretch>
            </a:blip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5" name="object 5"/>
            <p:cNvSpPr txBox="1"/>
            <p:nvPr/>
          </p:nvSpPr>
          <p:spPr>
            <a:xfrm>
              <a:off x="1944491" y="1446406"/>
              <a:ext cx="1259357" cy="662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近似算法</a:t>
              </a:r>
              <a:endPara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25" name="object 5"/>
            <p:cNvSpPr txBox="1"/>
            <p:nvPr/>
          </p:nvSpPr>
          <p:spPr>
            <a:xfrm>
              <a:off x="3672683" y="1443954"/>
              <a:ext cx="1259357" cy="662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随机</a:t>
              </a:r>
              <a:r>
                <a:rPr sz="2400" b="1" dirty="0" err="1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算法</a:t>
              </a:r>
              <a:endParaRPr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09473"/>
            <a:ext cx="8316398" cy="35682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spcBef>
                <a:spcPts val="6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几种排序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12750" marR="3155950" algn="just">
              <a:spcBef>
                <a:spcPts val="600"/>
              </a:spcBef>
            </a:pP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800" b="1" spc="-1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12750" marR="3155950" algn="just">
              <a:spcBef>
                <a:spcPts val="600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冒泡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800" b="1" spc="-1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12750" marR="3155950" algn="just">
              <a:spcBef>
                <a:spcPts val="600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快速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800" b="1" spc="-1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12750" marR="3155950" algn="just">
              <a:spcBef>
                <a:spcPts val="600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归并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6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排序问题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难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度估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</a:t>
            </a:r>
            <a:endParaRPr lang="en-US" sz="2800" b="1" spc="-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5080"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sz="2800" b="1" spc="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界定什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么是最好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序算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50440"/>
            <a:ext cx="8229600" cy="123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4170" algn="ctr">
              <a:lnSpc>
                <a:spcPct val="120000"/>
              </a:lnSpc>
              <a:spcBef>
                <a:spcPts val="100"/>
              </a:spcBef>
            </a:pPr>
            <a:r>
              <a:rPr sz="6600" spc="-1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sz="6600" spc="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sz="6600" spc="-2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其</a:t>
            </a:r>
            <a:r>
              <a:rPr sz="6600" spc="-1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sz="6600" spc="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r>
              <a:rPr sz="6600" spc="-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杂</a:t>
            </a:r>
            <a:r>
              <a:rPr sz="6600" spc="-2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  <a:endParaRPr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" y="26277"/>
            <a:ext cx="834136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问题及实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30" y="1043152"/>
            <a:ext cx="8275670" cy="4226798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>
              <a:lnSpc>
                <a:spcPct val="100000"/>
              </a:lnSpc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需要回答的一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般性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含若干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问题描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述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/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定义问题参数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序列等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sz="2800" b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 marR="28575"/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说明每个参数的取值范围及参数间的关系</a:t>
            </a:r>
            <a:endParaRPr lang="en-US" sz="2800" b="1" spc="-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 marR="28575"/>
            <a:r>
              <a:rPr lang="en-US"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定义问题的解</a:t>
            </a:r>
            <a:endParaRPr sz="2800" b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/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说明解满足的条件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(优化目标或约束条件)</a:t>
            </a:r>
            <a:endParaRPr sz="2800" b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问题实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>
              <a:lnSpc>
                <a:spcPct val="100000"/>
              </a:lnSpc>
              <a:spcBef>
                <a:spcPts val="660"/>
              </a:spcBef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参数的一组赋值可得到问题的一个实例</a:t>
            </a:r>
            <a:endParaRPr sz="2800" b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01" y="20386"/>
            <a:ext cx="826516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11622"/>
            <a:ext cx="8188960" cy="3971728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96240">
              <a:lnSpc>
                <a:spcPct val="100000"/>
              </a:lnSpc>
              <a:spcBef>
                <a:spcPts val="730"/>
              </a:spcBef>
            </a:pPr>
            <a:r>
              <a:rPr lang="en-US"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有限条指令的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96240" marR="12700">
              <a:lnSpc>
                <a:spcPct val="119000"/>
              </a:lnSpc>
              <a:spcBef>
                <a:spcPts val="65"/>
              </a:spcBef>
            </a:pPr>
            <a:r>
              <a:rPr lang="en-US"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这个指令序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定了解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某个问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一系列运算或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sz="2800" b="1" spc="-6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i="1" spc="-13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i="1" spc="-135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sz="2800" b="1" spc="-5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解问</a:t>
            </a:r>
            <a:r>
              <a:rPr sz="2800" b="1" spc="-1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sz="2800" b="1" spc="-595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96240" marR="5080">
              <a:lnSpc>
                <a:spcPct val="122000"/>
              </a:lnSpc>
              <a:spcBef>
                <a:spcPts val="105"/>
              </a:spcBef>
            </a:pPr>
            <a:r>
              <a:rPr lang="en-US"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把问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sz="2400" b="1" spc="-55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sz="2400" b="1" i="1" spc="-9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的任何实例作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为算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sz="2400" b="1" spc="-5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400" b="1" i="1" spc="-13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的输入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400" b="1" spc="-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96240" marR="5080">
              <a:lnSpc>
                <a:spcPct val="122000"/>
              </a:lnSpc>
              <a:spcBef>
                <a:spcPts val="105"/>
              </a:spcBef>
            </a:pPr>
            <a:r>
              <a:rPr lang="en-US"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每步计算是确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性的</a:t>
            </a:r>
            <a:endParaRPr lang="en-US" sz="2400" b="1" spc="-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96240" marR="5080">
              <a:lnSpc>
                <a:spcPct val="122000"/>
              </a:lnSpc>
              <a:spcBef>
                <a:spcPts val="105"/>
              </a:spcBef>
            </a:pPr>
            <a:r>
              <a:rPr lang="en-US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400" b="1" i="1" spc="-1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能够在有限步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停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</a:t>
            </a:r>
            <a:r>
              <a:rPr lang="en-US" sz="24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400" b="1" spc="-1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96240" marR="5080">
              <a:lnSpc>
                <a:spcPct val="122000"/>
              </a:lnSpc>
              <a:spcBef>
                <a:spcPts val="105"/>
              </a:spcBef>
            </a:pPr>
            <a:r>
              <a:rPr lang="en-US"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输出该实例的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70" y="18396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基本运算与输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入规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85194"/>
            <a:ext cx="8303170" cy="423449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317500" indent="-318135" algn="just"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</a:t>
            </a:r>
            <a:r>
              <a:rPr sz="2800" b="1" spc="5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</a:t>
            </a:r>
            <a:r>
              <a:rPr sz="2800" b="1" spc="-5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sz="2800" b="1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针对指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800" b="1" spc="-5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</a:t>
            </a:r>
            <a:r>
              <a:rPr sz="2800" b="1" spc="-1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数算法所做运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次数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342900" algn="just"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加法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乘法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置指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针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交换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342900" algn="just"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输入规模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：输入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编码长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107950" algn="just">
              <a:spcBef>
                <a:spcPts val="1200"/>
              </a:spcBef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通常用下述参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元素多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少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度问题的任务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图的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顶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点数与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342900" algn="just"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算法基本运算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次数可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为输入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模的函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342900" algn="just"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给定问题和基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本运算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决定了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个算法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106216"/>
            <a:ext cx="8229600" cy="305155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：数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元素个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8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检索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：被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索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数组的元素个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60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整数乘法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个整数的位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60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m,</a:t>
            </a:r>
            <a:r>
              <a:rPr sz="2800" b="1" i="1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矩阵相乘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阵的行列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9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</a:t>
            </a:r>
            <a:r>
              <a:rPr sz="2800" b="1" i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j,</a:t>
            </a:r>
            <a:r>
              <a:rPr sz="2800" b="1" i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图的遍历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的顶点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60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6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93065">
              <a:lnSpc>
                <a:spcPct val="100000"/>
              </a:lnSpc>
              <a:spcBef>
                <a:spcPts val="545"/>
              </a:spcBef>
            </a:pP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260" y="39415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输入规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50" y="9124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基本运</a:t>
            </a:r>
            <a:r>
              <a:rPr sz="4400" spc="-1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lang="zh-CN" altLang="en-US" sz="4400" spc="-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的例子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53664"/>
            <a:ext cx="8229600" cy="42287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元素之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间的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检索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被检索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素</a:t>
            </a:r>
            <a:r>
              <a:rPr sz="2800" b="1" spc="-65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与数组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元素的</a:t>
            </a:r>
            <a:r>
              <a:rPr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endParaRPr 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整数乘法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每位数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字相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(位乘)</a:t>
            </a:r>
            <a:r>
              <a:rPr sz="2800" b="1" spc="-7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sz="2800" b="1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endParaRPr 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位和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800" b="1" i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位整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数相乘</a:t>
            </a:r>
            <a:r>
              <a:rPr sz="28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mn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位乘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矩阵相乘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sz="2800" b="1" spc="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每对</a:t>
            </a:r>
            <a:r>
              <a:rPr sz="2800" b="1" spc="-5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素</a:t>
            </a:r>
            <a:r>
              <a:rPr sz="2800" b="1" spc="-1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</a:t>
            </a:r>
            <a:r>
              <a:rPr sz="2800" b="1" spc="-64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645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sz="2800" b="1" spc="-6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22275">
              <a:lnSpc>
                <a:spcPct val="100000"/>
              </a:lnSpc>
              <a:spcBef>
                <a:spcPts val="575"/>
              </a:spcBef>
            </a:pPr>
            <a:r>
              <a:rPr lang="en-US" sz="2800" b="1" i="1" spc="-5" dirty="0" smtClean="0">
                <a:latin typeface="Times New Roman" panose="02020603050405020304"/>
                <a:cs typeface="Times New Roman" panose="02020603050405020304"/>
              </a:rPr>
              <a:t>        </a:t>
            </a:r>
            <a:r>
              <a:rPr sz="2800" b="1" i="1" spc="-5" dirty="0" err="1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 err="1">
                <a:latin typeface="Symbol" panose="05050102010706020507"/>
                <a:cs typeface="Symbol" panose="05050102010706020507"/>
              </a:rPr>
              <a:t></a:t>
            </a:r>
            <a:r>
              <a:rPr sz="2800" b="1" i="1" spc="-5" dirty="0" err="1" smtClean="0"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sz="2800" b="1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sz="2800" b="1" spc="-620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矩阵相乘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</a:t>
            </a:r>
            <a:r>
              <a:rPr sz="2800" b="1" spc="-59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jk</a:t>
            </a:r>
            <a:r>
              <a:rPr sz="2800" b="1" i="1" spc="-1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次乘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图的遍历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sz="2800" b="1" spc="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置指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针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...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457200" y="927540"/>
            <a:ext cx="8229600" cy="39830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平时成绩：考勤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(10%)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平时成绩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：实验报告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(25%)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平时成绩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：课程习题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(15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%)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课终成绩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课终考试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(50%)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algn="just">
              <a:defRPr/>
            </a:pPr>
            <a:endParaRPr lang="zh-CN" altLang="en-US" sz="2800" u="sng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-31531"/>
            <a:ext cx="8305800" cy="751490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8277" tIns="44139" rIns="88277" bIns="44139" anchor="ctr"/>
          <a:lstStyle>
            <a:lvl1pPr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成绩构成</a:t>
            </a:r>
            <a:endParaRPr lang="zh-CN" altLang="en-US"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018" y="15768"/>
            <a:ext cx="82363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算法的两种时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间复杂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85195"/>
            <a:ext cx="8282150" cy="3780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050">
              <a:lnSpc>
                <a:spcPct val="117000"/>
              </a:lnSpc>
              <a:spcBef>
                <a:spcPts val="95"/>
              </a:spcBef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对于相同输入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规模的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同实例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算法的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基本运算次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也不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一样，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定义两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时间复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Font typeface="Wingdings" panose="05000000000000000000" pitchFamily="2" charset="2"/>
              <a:buChar char="l"/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最坏情况下的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时间复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sz="2800" b="1" spc="-58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算法求解输入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规模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5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的实例所需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965"/>
              </a:spcBef>
              <a:buFont typeface="Wingdings" panose="05000000000000000000" pitchFamily="2" charset="2"/>
              <a:buChar char="l"/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平均情况下的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时间复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sz="2800" b="1" spc="-58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5080">
              <a:lnSpc>
                <a:spcPct val="117000"/>
              </a:lnSpc>
              <a:spcBef>
                <a:spcPts val="50"/>
              </a:spcBef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在给定同样规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的输入实例的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率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布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，算法求解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这些实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所需要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平均时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93" y="18394"/>
            <a:ext cx="8171497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A</a:t>
            </a:r>
            <a:r>
              <a:rPr sz="4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(</a:t>
            </a:r>
            <a:r>
              <a:rPr sz="4400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n</a:t>
            </a:r>
            <a:r>
              <a:rPr sz="4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)</a:t>
            </a:r>
            <a:r>
              <a:rPr sz="4400" spc="-8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计算公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457200" y="1106215"/>
                <a:ext cx="8229600" cy="27956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 algn="just"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zh-CN" altLang="en-US" sz="2800" b="1" spc="-5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平均情况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</a:t>
                </a:r>
                <a:r>
                  <a:rPr lang="zh-CN" altLang="en-US" sz="2800" b="1" spc="5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时间复杂</a:t>
                </a:r>
                <a:r>
                  <a:rPr lang="zh-CN" altLang="en-US" sz="2800" b="1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度</a:t>
                </a:r>
                <a:r>
                  <a:rPr lang="en-US" sz="2800" b="1" i="1" spc="-5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spc="-5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spc="-5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sz="2800" b="1" spc="-5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spc="-5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b="1" spc="-5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5400" algn="just"/>
                <a:r>
                  <a:rPr lang="zh-CN" altLang="en-US" sz="2800" b="1" spc="-1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b="1" i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是规模</a:t>
                </a:r>
                <a:r>
                  <a:rPr lang="zh-CN" altLang="en-US" sz="2800" b="1" spc="-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b="1" i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spc="-5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的实例</a:t>
                </a:r>
                <a:r>
                  <a:rPr lang="zh-CN" altLang="en-US" sz="2800" b="1" spc="-1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集</a:t>
                </a:r>
                <a:r>
                  <a:rPr lang="zh-CN" altLang="en-US" sz="2800" b="1" spc="-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spc="-5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实</a:t>
                </a:r>
                <a:r>
                  <a:rPr lang="zh-CN" altLang="en-US" sz="2800" b="1" spc="-1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spc="-5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的概率</a:t>
                </a:r>
                <a:r>
                  <a:rPr lang="zh-CN" altLang="en-US" sz="2800" b="1" spc="-1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b="1" i="1" spc="-5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="1" i="1" spc="-7" baseline="-210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b="1" i="1" spc="-7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spc="-5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算法对实</a:t>
                </a:r>
                <a:r>
                  <a:rPr lang="zh-CN" altLang="en-US" sz="2800" b="1" spc="-1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i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b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执行的基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本运算次数</a:t>
                </a:r>
                <a:r>
                  <a:rPr lang="zh-CN" altLang="en-US" sz="2800" b="1" spc="-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b="1" i="1" spc="-5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1" i="1" spc="-7" baseline="-21000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R="1832610"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b="1" i="1" spc="40" smtClean="0">
                        <a:latin typeface="Cambria Math" panose="02040503050406030204" pitchFamily="18" charset="0"/>
                        <a:cs typeface="Times New Roman" panose="02020603050405020304"/>
                      </a:rPr>
                      <m:t>𝑨</m:t>
                    </m:r>
                    <m:d>
                      <m:dPr>
                        <m:ctrlPr>
                          <a:rPr lang="en-US" sz="2800" b="1" i="1" spc="40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dPr>
                      <m:e>
                        <m:r>
                          <a:rPr lang="en-US" sz="2800" b="1" i="1" spc="40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𝒏</m:t>
                        </m:r>
                      </m:e>
                    </m:d>
                    <m:r>
                      <a:rPr lang="en-US" sz="2800" b="1" i="1" spc="40" smtClean="0">
                        <a:latin typeface="Cambria Math" panose="02040503050406030204" pitchFamily="18" charset="0"/>
                        <a:cs typeface="Times New Roman" panose="02020603050405020304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b="1" i="1" spc="40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zh-CN" sz="2800" b="1" i="1" spc="-80" dirty="0" smtClean="0">
                            <a:latin typeface="Times New Roman" panose="02020603050405020304"/>
                            <a:cs typeface="Times New Roman" panose="02020603050405020304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800" b="1" i="1" spc="-120" baseline="-25000" dirty="0" smtClean="0">
                            <a:latin typeface="Times New Roman" panose="02020603050405020304"/>
                            <a:cs typeface="Times New Roman" panose="02020603050405020304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800" b="1" i="1" spc="-120" baseline="-25000" dirty="0" smtClean="0">
                            <a:latin typeface="Times New Roman" panose="02020603050405020304"/>
                            <a:cs typeface="Times New Roman" panose="0202060305040502030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i="1" spc="120" dirty="0" smtClean="0">
                            <a:latin typeface="Times New Roman" panose="02020603050405020304"/>
                            <a:cs typeface="Times New Roman" panose="02020603050405020304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="1" i="1" spc="179" baseline="-25000" dirty="0" smtClean="0">
                            <a:latin typeface="Times New Roman" panose="02020603050405020304"/>
                            <a:cs typeface="Times New Roman" panose="02020603050405020304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sz="2800" dirty="0" smtClean="0">
                    <a:latin typeface="Times New Roman" panose="02020603050405020304"/>
                    <a:cs typeface="Times New Roman" panose="02020603050405020304"/>
                  </a:rPr>
                  <a:t>, </a:t>
                </a:r>
                <a:r>
                  <a:rPr lang="en-US" altLang="zh-CN" sz="2800" b="1" i="1" spc="45" dirty="0" smtClean="0">
                    <a:latin typeface="Times New Roman" panose="02020603050405020304"/>
                    <a:cs typeface="Times New Roman" panose="02020603050405020304"/>
                  </a:rPr>
                  <a:t>I</a:t>
                </a:r>
                <a:r>
                  <a:rPr lang="en-US" altLang="zh-CN" sz="2800" b="1" spc="45" dirty="0" smtClean="0">
                    <a:latin typeface="Symbol" panose="05050102010706020507"/>
                    <a:cs typeface="Symbol" panose="05050102010706020507"/>
                  </a:rPr>
                  <a:t></a:t>
                </a:r>
                <a:r>
                  <a:rPr lang="en-US" altLang="zh-CN" sz="2800" b="1" i="1" spc="45" dirty="0" smtClean="0"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en-US" sz="28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33020" marR="17780">
                  <a:spcBef>
                    <a:spcPts val="675"/>
                  </a:spcBef>
                </a:pPr>
                <a:r>
                  <a:rPr lang="zh-CN" altLang="en-US" sz="2800" b="1" spc="-5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在某些情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况</a:t>
                </a:r>
                <a:r>
                  <a:rPr lang="zh-CN" altLang="en-US" sz="2800" b="1" spc="5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可以假定每个输入实例概</a:t>
                </a:r>
                <a:r>
                  <a:rPr lang="zh-CN" altLang="en-US" sz="2800" b="1" spc="-5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率相</a:t>
                </a:r>
                <a:r>
                  <a:rPr lang="zh-CN" altLang="en-US" sz="2800" b="1" spc="-1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</a:t>
                </a:r>
                <a:endParaRPr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06215"/>
                <a:ext cx="8229600" cy="2795637"/>
              </a:xfrm>
              <a:prstGeom prst="rect">
                <a:avLst/>
              </a:prstGeom>
              <a:blipFill rotWithShape="1">
                <a:blip r:embed="rId1"/>
                <a:stretch>
                  <a:fillRect t="-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190" y="15769"/>
            <a:ext cx="826516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例子：检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索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85195"/>
            <a:ext cx="8188960" cy="408188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b="1" spc="-5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检索问</a:t>
            </a:r>
            <a:r>
              <a:rPr sz="3200" b="1" spc="-10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sz="3200" b="1" spc="-1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5080" indent="-914400">
              <a:spcBef>
                <a:spcPts val="1200"/>
              </a:spcBef>
            </a:pPr>
            <a:r>
              <a:rPr sz="2800" b="1" spc="-5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降</a:t>
            </a:r>
            <a:r>
              <a:rPr sz="28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序排列的数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61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6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800" b="1" i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60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spcBef>
                <a:spcPts val="1200"/>
              </a:spcBef>
            </a:pPr>
            <a:r>
              <a:rPr sz="2800" b="1" spc="-5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0900" marR="21590">
              <a:spcBef>
                <a:spcPts val="1200"/>
              </a:spcBef>
            </a:pP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62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sz="2800" b="1" spc="-6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62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2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首次出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现的下标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 </a:t>
            </a:r>
            <a:endParaRPr 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0900" marR="21590">
              <a:spcBef>
                <a:spcPts val="1200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spcBef>
                <a:spcPts val="1200"/>
              </a:spcBef>
            </a:pPr>
            <a:r>
              <a:rPr sz="2800" b="1" spc="-5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i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i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中元素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的比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较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53" y="28904"/>
            <a:ext cx="82295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顺序检索算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4000" y="3527535"/>
          <a:ext cx="3276598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655320"/>
                <a:gridCol w="655320"/>
                <a:gridCol w="655319"/>
                <a:gridCol w="655319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9750" y="1095704"/>
            <a:ext cx="8229600" cy="42443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21000"/>
              </a:lnSpc>
              <a:spcBef>
                <a:spcPts val="95"/>
              </a:spcBef>
            </a:pP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sz="2800" b="1" i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]比较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sz="2800" b="1" spc="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800" b="1" spc="2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9375" marR="5080" algn="just">
              <a:lnSpc>
                <a:spcPct val="121000"/>
              </a:lnSpc>
              <a:spcBef>
                <a:spcPts val="95"/>
              </a:spcBef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果</a:t>
            </a:r>
            <a:r>
              <a:rPr sz="2800" b="1" spc="-5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则算法停止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sz="2800" b="1" spc="-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5080" algn="just">
              <a:lnSpc>
                <a:spcPct val="121000"/>
              </a:lnSpc>
              <a:spcBef>
                <a:spcPts val="95"/>
              </a:spcBef>
            </a:pPr>
            <a:r>
              <a:rPr lang="en-US"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如果不等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加1，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5080" algn="just">
              <a:lnSpc>
                <a:spcPct val="121000"/>
              </a:lnSpc>
              <a:spcBef>
                <a:spcPts val="95"/>
              </a:spcBef>
            </a:pP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果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，则停机并输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45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</a:pP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4，需要比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较</a:t>
            </a:r>
            <a:r>
              <a:rPr sz="2800" b="1" spc="-54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60"/>
              </a:spcBef>
            </a:pP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需要比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较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70" y="-4377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最坏情况的时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间估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计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16550"/>
            <a:ext cx="8455660" cy="295914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不同的输入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spc="-5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个，分别对应：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01650">
              <a:lnSpc>
                <a:spcPct val="100000"/>
              </a:lnSpc>
              <a:spcBef>
                <a:spcPts val="500"/>
              </a:spcBef>
              <a:tabLst>
                <a:tab pos="1646555" algn="l"/>
                <a:tab pos="2792730" algn="l"/>
              </a:tabLst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">
              <a:lnSpc>
                <a:spcPct val="100000"/>
              </a:lnSpc>
              <a:spcBef>
                <a:spcPts val="530"/>
              </a:spcBef>
            </a:pPr>
            <a:r>
              <a:rPr lang="en-US" sz="2800" b="1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800" b="1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800" b="1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[1]&lt;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[2]&lt;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,</a:t>
            </a:r>
            <a:r>
              <a:rPr sz="28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最坏情况下时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最坏的输入：</a:t>
            </a:r>
            <a:r>
              <a:rPr sz="2800" b="1" i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sz="2800" b="1" spc="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</a:t>
            </a:r>
            <a:r>
              <a:rPr sz="2800" b="1" spc="-55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次比较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平均情况的时</a:t>
            </a:r>
            <a:r>
              <a:rPr sz="4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间估</a:t>
            </a:r>
            <a:r>
              <a:rPr sz="4400" spc="-1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</a:t>
            </a:r>
            <a:endParaRPr sz="4400" spc="-15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16725"/>
            <a:ext cx="8227060" cy="99899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输入实例的概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率分布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中概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率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56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且每个位置概率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8878" y="298737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7973" y="0"/>
                </a:lnTo>
              </a:path>
            </a:pathLst>
          </a:custGeom>
          <a:ln w="11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93073" y="4089998"/>
            <a:ext cx="962025" cy="0"/>
          </a:xfrm>
          <a:custGeom>
            <a:avLst/>
            <a:gdLst/>
            <a:ahLst/>
            <a:cxnLst/>
            <a:rect l="l" t="t" r="r" b="b"/>
            <a:pathLst>
              <a:path w="962025">
                <a:moveTo>
                  <a:pt x="0" y="0"/>
                </a:moveTo>
                <a:lnTo>
                  <a:pt x="961473" y="0"/>
                </a:lnTo>
              </a:path>
            </a:pathLst>
          </a:custGeom>
          <a:ln w="11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79026" y="2530366"/>
            <a:ext cx="196215" cy="8314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670">
              <a:lnSpc>
                <a:spcPct val="118000"/>
              </a:lnSpc>
              <a:spcBef>
                <a:spcPts val="95"/>
              </a:spcBef>
            </a:pPr>
            <a:r>
              <a:rPr sz="2250" b="1" i="1" dirty="0">
                <a:latin typeface="Times New Roman" panose="02020603050405020304"/>
                <a:cs typeface="Times New Roman" panose="02020603050405020304"/>
              </a:rPr>
              <a:t>p  n</a:t>
            </a:r>
            <a:endParaRPr sz="22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7333" y="2689804"/>
            <a:ext cx="105410" cy="360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i="1" dirty="0">
                <a:latin typeface="Times New Roman" panose="02020603050405020304"/>
                <a:cs typeface="Times New Roman" panose="02020603050405020304"/>
              </a:rPr>
              <a:t>i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6220" y="2449972"/>
            <a:ext cx="118745" cy="2153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b="1" i="1" spc="5" dirty="0">
                <a:latin typeface="Times New Roman" panose="02020603050405020304"/>
                <a:cs typeface="Times New Roman" panose="02020603050405020304"/>
              </a:rPr>
              <a:t>n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3928" y="4084999"/>
            <a:ext cx="168910" cy="360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7597" y="3792423"/>
            <a:ext cx="2478405" cy="360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34645" algn="l"/>
              </a:tabLst>
            </a:pPr>
            <a:r>
              <a:rPr sz="2250" b="1" dirty="0">
                <a:latin typeface="Symbol" panose="05050102010706020507"/>
                <a:cs typeface="Symbol" panose="05050102010706020507"/>
              </a:rPr>
              <a:t>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375" b="1" i="1" spc="44" baseline="36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75" b="1" spc="44" baseline="36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375" b="1" i="1" spc="44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375" b="1" i="1" spc="-315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b="1" baseline="36000" dirty="0">
                <a:latin typeface="Symbol" panose="05050102010706020507"/>
                <a:cs typeface="Symbol" panose="05050102010706020507"/>
              </a:rPr>
              <a:t></a:t>
            </a:r>
            <a:r>
              <a:rPr sz="3375" b="1" spc="-330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b="1" spc="-30" baseline="36000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3375" b="1" spc="-6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dirty="0">
                <a:latin typeface="Symbol" panose="05050102010706020507"/>
                <a:cs typeface="Symbol" panose="05050102010706020507"/>
              </a:rPr>
              <a:t></a:t>
            </a:r>
            <a:r>
              <a:rPr sz="225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-25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250" b="1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250" b="1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i="1" spc="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250" b="1" spc="3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b="1" i="1" spc="30" dirty="0">
                <a:latin typeface="Times New Roman" panose="02020603050405020304"/>
                <a:cs typeface="Times New Roman" panose="02020603050405020304"/>
              </a:rPr>
              <a:t>n</a:t>
            </a:r>
            <a:endParaRPr sz="22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1466" y="2689804"/>
            <a:ext cx="796925" cy="360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i="1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b="1" spc="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b="1" i="1" spc="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spc="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dirty="0">
                <a:latin typeface="Symbol" panose="05050102010706020507"/>
                <a:cs typeface="Symbol" panose="05050102010706020507"/>
              </a:rPr>
              <a:t></a:t>
            </a:r>
            <a:endParaRPr sz="22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5748" y="2585308"/>
            <a:ext cx="332105" cy="698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850"/>
              </a:lnSpc>
              <a:spcBef>
                <a:spcPts val="135"/>
              </a:spcBef>
            </a:pPr>
            <a:r>
              <a:rPr sz="3350" b="1" spc="20" dirty="0">
                <a:latin typeface="Symbol" panose="05050102010706020507"/>
                <a:cs typeface="Symbol" panose="05050102010706020507"/>
              </a:rPr>
              <a:t></a:t>
            </a:r>
            <a:endParaRPr sz="3350" dirty="0">
              <a:latin typeface="Symbol" panose="05050102010706020507"/>
              <a:cs typeface="Symbol" panose="05050102010706020507"/>
            </a:endParaRPr>
          </a:p>
          <a:p>
            <a:pPr marL="18415">
              <a:lnSpc>
                <a:spcPts val="1390"/>
              </a:lnSpc>
            </a:pPr>
            <a:r>
              <a:rPr sz="13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00" b="1" i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25" dirty="0">
                <a:latin typeface="Symbol" panose="05050102010706020507"/>
                <a:cs typeface="Symbol" panose="05050102010706020507"/>
              </a:rPr>
              <a:t></a:t>
            </a:r>
            <a:r>
              <a:rPr sz="1300" b="1" spc="25" dirty="0">
                <a:latin typeface="Times New Roman" panose="02020603050405020304"/>
                <a:cs typeface="Times New Roman" panose="02020603050405020304"/>
              </a:rPr>
              <a:t>1</a:t>
            </a:r>
            <a:endParaRPr sz="1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2387" y="2689798"/>
            <a:ext cx="1170305" cy="360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380" dirty="0">
                <a:latin typeface="Symbol" panose="05050102010706020507"/>
                <a:cs typeface="Symbol" panose="05050102010706020507"/>
              </a:rPr>
              <a:t></a:t>
            </a:r>
            <a:r>
              <a:rPr sz="2250" b="1" spc="-38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250" b="1" spc="-38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25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2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i="1" spc="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250" b="1" spc="3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b="1" i="1" spc="30" dirty="0">
                <a:latin typeface="Times New Roman" panose="02020603050405020304"/>
                <a:cs typeface="Times New Roman" panose="02020603050405020304"/>
              </a:rPr>
              <a:t>n</a:t>
            </a:r>
            <a:endParaRPr sz="22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0411" y="4512056"/>
            <a:ext cx="1595120" cy="35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200" b="1" spc="-6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=1/2</a:t>
            </a:r>
            <a:r>
              <a:rPr sz="2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时，</a:t>
            </a: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20511" y="3194390"/>
            <a:ext cx="1669414" cy="817033"/>
          </a:xfrm>
          <a:custGeom>
            <a:avLst/>
            <a:gdLst/>
            <a:ahLst/>
            <a:cxnLst/>
            <a:rect l="l" t="t" r="r" b="b"/>
            <a:pathLst>
              <a:path w="1669414" h="612775">
                <a:moveTo>
                  <a:pt x="691535" y="0"/>
                </a:moveTo>
                <a:lnTo>
                  <a:pt x="637723" y="743"/>
                </a:lnTo>
                <a:lnTo>
                  <a:pt x="583942" y="3390"/>
                </a:lnTo>
                <a:lnTo>
                  <a:pt x="530441" y="7965"/>
                </a:lnTo>
                <a:lnTo>
                  <a:pt x="477471" y="14489"/>
                </a:lnTo>
                <a:lnTo>
                  <a:pt x="425281" y="22987"/>
                </a:lnTo>
                <a:lnTo>
                  <a:pt x="361771" y="36354"/>
                </a:lnTo>
                <a:lnTo>
                  <a:pt x="302738" y="52207"/>
                </a:lnTo>
                <a:lnTo>
                  <a:pt x="248370" y="70347"/>
                </a:lnTo>
                <a:lnTo>
                  <a:pt x="198856" y="90571"/>
                </a:lnTo>
                <a:lnTo>
                  <a:pt x="154383" y="112680"/>
                </a:lnTo>
                <a:lnTo>
                  <a:pt x="115139" y="136471"/>
                </a:lnTo>
                <a:lnTo>
                  <a:pt x="81311" y="161745"/>
                </a:lnTo>
                <a:lnTo>
                  <a:pt x="53089" y="188300"/>
                </a:lnTo>
                <a:lnTo>
                  <a:pt x="14208" y="244449"/>
                </a:lnTo>
                <a:lnTo>
                  <a:pt x="0" y="303311"/>
                </a:lnTo>
                <a:lnTo>
                  <a:pt x="2617" y="333258"/>
                </a:lnTo>
                <a:lnTo>
                  <a:pt x="28234" y="393175"/>
                </a:lnTo>
                <a:lnTo>
                  <a:pt x="76428" y="446766"/>
                </a:lnTo>
                <a:lnTo>
                  <a:pt x="137792" y="490531"/>
                </a:lnTo>
                <a:lnTo>
                  <a:pt x="173800" y="510174"/>
                </a:lnTo>
                <a:lnTo>
                  <a:pt x="213001" y="528259"/>
                </a:lnTo>
                <a:lnTo>
                  <a:pt x="255125" y="544734"/>
                </a:lnTo>
                <a:lnTo>
                  <a:pt x="299905" y="559549"/>
                </a:lnTo>
                <a:lnTo>
                  <a:pt x="347072" y="572655"/>
                </a:lnTo>
                <a:lnTo>
                  <a:pt x="396357" y="584001"/>
                </a:lnTo>
                <a:lnTo>
                  <a:pt x="447491" y="593538"/>
                </a:lnTo>
                <a:lnTo>
                  <a:pt x="500205" y="601214"/>
                </a:lnTo>
                <a:lnTo>
                  <a:pt x="554232" y="606981"/>
                </a:lnTo>
                <a:lnTo>
                  <a:pt x="609303" y="610788"/>
                </a:lnTo>
                <a:lnTo>
                  <a:pt x="665147" y="612584"/>
                </a:lnTo>
                <a:lnTo>
                  <a:pt x="721499" y="612320"/>
                </a:lnTo>
                <a:lnTo>
                  <a:pt x="778087" y="609946"/>
                </a:lnTo>
                <a:lnTo>
                  <a:pt x="834644" y="605412"/>
                </a:lnTo>
                <a:lnTo>
                  <a:pt x="890902" y="598667"/>
                </a:lnTo>
                <a:lnTo>
                  <a:pt x="946591" y="589661"/>
                </a:lnTo>
                <a:lnTo>
                  <a:pt x="1010104" y="576294"/>
                </a:lnTo>
                <a:lnTo>
                  <a:pt x="1069139" y="560441"/>
                </a:lnTo>
                <a:lnTo>
                  <a:pt x="1123508" y="542301"/>
                </a:lnTo>
                <a:lnTo>
                  <a:pt x="1173023" y="522077"/>
                </a:lnTo>
                <a:lnTo>
                  <a:pt x="1217498" y="499968"/>
                </a:lnTo>
                <a:lnTo>
                  <a:pt x="1256743" y="476177"/>
                </a:lnTo>
                <a:lnTo>
                  <a:pt x="1290571" y="450903"/>
                </a:lnTo>
                <a:lnTo>
                  <a:pt x="1318794" y="424348"/>
                </a:lnTo>
                <a:lnTo>
                  <a:pt x="1357676" y="368199"/>
                </a:lnTo>
                <a:lnTo>
                  <a:pt x="1371885" y="309337"/>
                </a:lnTo>
                <a:lnTo>
                  <a:pt x="1369268" y="279390"/>
                </a:lnTo>
                <a:lnTo>
                  <a:pt x="1359919" y="249369"/>
                </a:lnTo>
                <a:lnTo>
                  <a:pt x="1343651" y="219473"/>
                </a:lnTo>
                <a:lnTo>
                  <a:pt x="1320276" y="189903"/>
                </a:lnTo>
                <a:lnTo>
                  <a:pt x="1517824" y="92240"/>
                </a:lnTo>
                <a:lnTo>
                  <a:pt x="1176448" y="92240"/>
                </a:lnTo>
                <a:lnTo>
                  <a:pt x="1136054" y="75206"/>
                </a:lnTo>
                <a:lnTo>
                  <a:pt x="1093196" y="59846"/>
                </a:lnTo>
                <a:lnTo>
                  <a:pt x="1048121" y="46183"/>
                </a:lnTo>
                <a:lnTo>
                  <a:pt x="1001081" y="34241"/>
                </a:lnTo>
                <a:lnTo>
                  <a:pt x="952325" y="24042"/>
                </a:lnTo>
                <a:lnTo>
                  <a:pt x="902102" y="15609"/>
                </a:lnTo>
                <a:lnTo>
                  <a:pt x="850661" y="8965"/>
                </a:lnTo>
                <a:lnTo>
                  <a:pt x="798254" y="4134"/>
                </a:lnTo>
                <a:lnTo>
                  <a:pt x="745128" y="1137"/>
                </a:lnTo>
                <a:lnTo>
                  <a:pt x="691535" y="0"/>
                </a:lnTo>
                <a:close/>
              </a:path>
              <a:path w="1669414" h="612775">
                <a:moveTo>
                  <a:pt x="1669157" y="17424"/>
                </a:moveTo>
                <a:lnTo>
                  <a:pt x="1176448" y="92240"/>
                </a:lnTo>
                <a:lnTo>
                  <a:pt x="1517824" y="92240"/>
                </a:lnTo>
                <a:lnTo>
                  <a:pt x="1669157" y="1742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20511" y="3194390"/>
            <a:ext cx="1669414" cy="817033"/>
          </a:xfrm>
          <a:custGeom>
            <a:avLst/>
            <a:gdLst/>
            <a:ahLst/>
            <a:cxnLst/>
            <a:rect l="l" t="t" r="r" b="b"/>
            <a:pathLst>
              <a:path w="1669414" h="612775">
                <a:moveTo>
                  <a:pt x="1669157" y="17424"/>
                </a:moveTo>
                <a:lnTo>
                  <a:pt x="1320276" y="189903"/>
                </a:lnTo>
                <a:lnTo>
                  <a:pt x="1343651" y="219473"/>
                </a:lnTo>
                <a:lnTo>
                  <a:pt x="1359919" y="249369"/>
                </a:lnTo>
                <a:lnTo>
                  <a:pt x="1369268" y="279390"/>
                </a:lnTo>
                <a:lnTo>
                  <a:pt x="1371885" y="309337"/>
                </a:lnTo>
                <a:lnTo>
                  <a:pt x="1367959" y="339006"/>
                </a:lnTo>
                <a:lnTo>
                  <a:pt x="1341225" y="396713"/>
                </a:lnTo>
                <a:lnTo>
                  <a:pt x="1290571" y="450903"/>
                </a:lnTo>
                <a:lnTo>
                  <a:pt x="1256743" y="476177"/>
                </a:lnTo>
                <a:lnTo>
                  <a:pt x="1217498" y="499968"/>
                </a:lnTo>
                <a:lnTo>
                  <a:pt x="1173023" y="522077"/>
                </a:lnTo>
                <a:lnTo>
                  <a:pt x="1123508" y="542301"/>
                </a:lnTo>
                <a:lnTo>
                  <a:pt x="1069139" y="560441"/>
                </a:lnTo>
                <a:lnTo>
                  <a:pt x="1010104" y="576294"/>
                </a:lnTo>
                <a:lnTo>
                  <a:pt x="946591" y="589661"/>
                </a:lnTo>
                <a:lnTo>
                  <a:pt x="890902" y="598667"/>
                </a:lnTo>
                <a:lnTo>
                  <a:pt x="834644" y="605412"/>
                </a:lnTo>
                <a:lnTo>
                  <a:pt x="778087" y="609946"/>
                </a:lnTo>
                <a:lnTo>
                  <a:pt x="721499" y="612320"/>
                </a:lnTo>
                <a:lnTo>
                  <a:pt x="665147" y="612584"/>
                </a:lnTo>
                <a:lnTo>
                  <a:pt x="609303" y="610788"/>
                </a:lnTo>
                <a:lnTo>
                  <a:pt x="554232" y="606981"/>
                </a:lnTo>
                <a:lnTo>
                  <a:pt x="500205" y="601214"/>
                </a:lnTo>
                <a:lnTo>
                  <a:pt x="447491" y="593538"/>
                </a:lnTo>
                <a:lnTo>
                  <a:pt x="396357" y="584001"/>
                </a:lnTo>
                <a:lnTo>
                  <a:pt x="347072" y="572655"/>
                </a:lnTo>
                <a:lnTo>
                  <a:pt x="299905" y="559549"/>
                </a:lnTo>
                <a:lnTo>
                  <a:pt x="255125" y="544734"/>
                </a:lnTo>
                <a:lnTo>
                  <a:pt x="213001" y="528259"/>
                </a:lnTo>
                <a:lnTo>
                  <a:pt x="173800" y="510174"/>
                </a:lnTo>
                <a:lnTo>
                  <a:pt x="137792" y="490531"/>
                </a:lnTo>
                <a:lnTo>
                  <a:pt x="105245" y="469378"/>
                </a:lnTo>
                <a:lnTo>
                  <a:pt x="51609" y="422745"/>
                </a:lnTo>
                <a:lnTo>
                  <a:pt x="11966" y="363279"/>
                </a:lnTo>
                <a:lnTo>
                  <a:pt x="0" y="303311"/>
                </a:lnTo>
                <a:lnTo>
                  <a:pt x="3926" y="273641"/>
                </a:lnTo>
                <a:lnTo>
                  <a:pt x="30658" y="215935"/>
                </a:lnTo>
                <a:lnTo>
                  <a:pt x="81311" y="161745"/>
                </a:lnTo>
                <a:lnTo>
                  <a:pt x="115139" y="136471"/>
                </a:lnTo>
                <a:lnTo>
                  <a:pt x="154383" y="112680"/>
                </a:lnTo>
                <a:lnTo>
                  <a:pt x="198856" y="90571"/>
                </a:lnTo>
                <a:lnTo>
                  <a:pt x="248370" y="70347"/>
                </a:lnTo>
                <a:lnTo>
                  <a:pt x="302738" y="52207"/>
                </a:lnTo>
                <a:lnTo>
                  <a:pt x="361771" y="36354"/>
                </a:lnTo>
                <a:lnTo>
                  <a:pt x="425281" y="22987"/>
                </a:lnTo>
                <a:lnTo>
                  <a:pt x="477471" y="14489"/>
                </a:lnTo>
                <a:lnTo>
                  <a:pt x="530441" y="7965"/>
                </a:lnTo>
                <a:lnTo>
                  <a:pt x="583942" y="3390"/>
                </a:lnTo>
                <a:lnTo>
                  <a:pt x="637723" y="743"/>
                </a:lnTo>
                <a:lnTo>
                  <a:pt x="691535" y="0"/>
                </a:lnTo>
                <a:lnTo>
                  <a:pt x="745128" y="1137"/>
                </a:lnTo>
                <a:lnTo>
                  <a:pt x="798254" y="4134"/>
                </a:lnTo>
                <a:lnTo>
                  <a:pt x="850661" y="8965"/>
                </a:lnTo>
                <a:lnTo>
                  <a:pt x="902102" y="15609"/>
                </a:lnTo>
                <a:lnTo>
                  <a:pt x="952325" y="24042"/>
                </a:lnTo>
                <a:lnTo>
                  <a:pt x="1001081" y="34241"/>
                </a:lnTo>
                <a:lnTo>
                  <a:pt x="1048121" y="46183"/>
                </a:lnTo>
                <a:lnTo>
                  <a:pt x="1093196" y="59846"/>
                </a:lnTo>
                <a:lnTo>
                  <a:pt x="1136054" y="75206"/>
                </a:lnTo>
                <a:lnTo>
                  <a:pt x="1176448" y="92240"/>
                </a:lnTo>
                <a:lnTo>
                  <a:pt x="1669157" y="17424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51815" y="3332356"/>
            <a:ext cx="1097732" cy="54822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75"/>
              </a:spcBef>
            </a:pPr>
            <a:r>
              <a:rPr sz="24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等差数 列求和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971802" y="5160351"/>
                <a:ext cx="2697533" cy="57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2" y="5160351"/>
                <a:ext cx="2697533" cy="577654"/>
              </a:xfrm>
              <a:prstGeom prst="rect">
                <a:avLst/>
              </a:prstGeom>
              <a:blipFill rotWithShape="1">
                <a:blip r:embed="rId1"/>
                <a:stretch>
                  <a:fillRect t="-59" r="-728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40" y="57809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改进顺序检索</a:t>
            </a:r>
            <a:r>
              <a:rPr sz="4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sz="4400" spc="-1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sz="4400" spc="-15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1450" y="4267200"/>
          <a:ext cx="3276598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655320"/>
                <a:gridCol w="655320"/>
                <a:gridCol w="655319"/>
                <a:gridCol w="655319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074683"/>
            <a:ext cx="8686800" cy="25653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95"/>
              </a:spcBef>
              <a:tabLst>
                <a:tab pos="1204595" algn="l"/>
              </a:tabLst>
            </a:pP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5080">
              <a:tabLst>
                <a:tab pos="1204595" algn="l"/>
              </a:tabLst>
            </a:pPr>
            <a:r>
              <a:rPr lang="en-US" sz="2800" b="1" spc="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1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sz="2800" b="1" spc="1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果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则算法停止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sz="2800" b="1" spc="-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5080">
              <a:tabLst>
                <a:tab pos="1204595" algn="l"/>
              </a:tabLst>
            </a:pPr>
            <a:r>
              <a:rPr lang="en-US"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果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sz="2800" b="1" spc="-53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加1，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6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6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的比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较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5080">
              <a:tabLst>
                <a:tab pos="1204595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果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3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停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并输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	</a:t>
            </a:r>
            <a:endParaRPr 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5080">
              <a:lnSpc>
                <a:spcPct val="121000"/>
              </a:lnSpc>
              <a:spcBef>
                <a:spcPts val="95"/>
              </a:spcBef>
              <a:tabLst>
                <a:tab pos="1204595" algn="l"/>
              </a:tabLst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果</a:t>
            </a:r>
            <a:r>
              <a:rPr sz="2800" b="1" spc="-56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，则停机并输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sz="2800" b="1" spc="-54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57200" y="4219163"/>
            <a:ext cx="8229600" cy="190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21000"/>
              </a:lnSpc>
              <a:spcBef>
                <a:spcPts val="95"/>
              </a:spcBef>
              <a:tabLst>
                <a:tab pos="1204595" algn="l"/>
              </a:tabLst>
            </a:pPr>
            <a:r>
              <a:rPr lang="zh-CN" altLang="en-US" sz="2800" b="1" kern="0" spc="-5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endParaRPr lang="zh-CN" altLang="en-US" sz="2800" b="1" kern="0" spc="-5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endParaRPr lang="zh-CN" altLang="en-US" sz="2800" b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"/>
            <a:r>
              <a:rPr lang="en-US" altLang="zh-CN" sz="2800" b="1" i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i="1" kern="0" spc="-1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kern="0" spc="-5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 spc="-5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kern="0" spc="-5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，需要比</a:t>
            </a:r>
            <a:r>
              <a:rPr lang="zh-CN" altLang="en-US" sz="2800" b="1" kern="0" spc="-1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</a:t>
            </a:r>
            <a:r>
              <a:rPr lang="zh-CN" altLang="en-US" sz="2800" b="1" kern="0" spc="-54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kern="0" spc="-5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0" spc="-1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zh-CN" altLang="en-US" sz="2800" b="1" kern="0" spc="-1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">
              <a:spcBef>
                <a:spcPts val="555"/>
              </a:spcBef>
            </a:pPr>
            <a:r>
              <a:rPr lang="en-US" altLang="zh-CN" sz="2800" b="1" i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i="1" kern="0" spc="-1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kern="0" spc="-5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kern="0" spc="-5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需要比</a:t>
            </a:r>
            <a:r>
              <a:rPr lang="zh-CN" altLang="en-US" sz="2800" b="1" kern="0" spc="-1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</a:t>
            </a:r>
            <a:r>
              <a:rPr lang="zh-CN" altLang="en-US" sz="2800" b="1" kern="0" spc="-55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kern="0" spc="-5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0" spc="-1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zh-CN" altLang="en-US" sz="2800" b="1" kern="0" spc="-1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780" y="36787"/>
            <a:ext cx="8227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时间估</a:t>
            </a:r>
            <a:r>
              <a:rPr sz="4400" spc="-1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</a:t>
            </a:r>
            <a:endParaRPr sz="4400" spc="-15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6251" y="2924505"/>
            <a:ext cx="821549" cy="9155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7199" y="1106215"/>
            <a:ext cx="8360979" cy="424475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最坏情况下：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平均情况下输入实例的概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率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布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sz="2800" b="1" spc="-55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中每个位置与空隙的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率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都相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800" b="1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800" b="1" dirty="0" smtClean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b="1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800"/>
              </a:spcBef>
            </a:pPr>
            <a:r>
              <a:rPr sz="2800" b="1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小结</a:t>
            </a: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/>
              <a:buChar char="•"/>
              <a:tabLst>
                <a:tab pos="431165" algn="l"/>
                <a:tab pos="431800" algn="l"/>
              </a:tabLst>
            </a:pP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算法最坏和平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均情况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下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的时间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复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杂度定</a:t>
            </a: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义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buFont typeface="Arial" panose="020B0604020202020204"/>
              <a:buChar char="•"/>
              <a:tabLst>
                <a:tab pos="431165" algn="l"/>
                <a:tab pos="431800" algn="l"/>
              </a:tabLst>
            </a:pPr>
            <a:r>
              <a:rPr sz="28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如何计算上述</a:t>
            </a:r>
            <a:r>
              <a:rPr sz="28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时间复</a:t>
            </a:r>
            <a:r>
              <a:rPr sz="28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杂度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9067" y="3120663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4515">
              <a:lnSpc>
                <a:spcPct val="100000"/>
              </a:lnSpc>
            </a:pPr>
            <a:r>
              <a:rPr lang="zh-CN" altLang="en-US" sz="2800" b="1" spc="-5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改进检索算法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平均时</a:t>
            </a:r>
            <a:r>
              <a:rPr lang="zh-CN" altLang="en-US" sz="2800" b="1" spc="-5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复杂度</a:t>
            </a:r>
            <a:r>
              <a:rPr lang="zh-CN" altLang="en-US" sz="2800" b="1" spc="-5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lang="zh-CN" altLang="en-US" sz="2800" b="1" spc="-1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少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lang="zh-CN" altLang="en-US" sz="2800" b="1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22857"/>
            <a:ext cx="8229600" cy="1031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sz="6600" spc="5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sz="6600" spc="-5" dirty="0">
                <a:latin typeface="黑体" panose="02010609060101010101" pitchFamily="49" charset="-122"/>
                <a:ea typeface="黑体" panose="02010609060101010101" pitchFamily="49" charset="-122"/>
              </a:rPr>
              <a:t>伪码表示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282" y="-15765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算法的伪码描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述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790" y="1074684"/>
            <a:ext cx="8229600" cy="3677930"/>
            <a:chOff x="457200" y="1284890"/>
            <a:chExt cx="8229600" cy="3677930"/>
          </a:xfrm>
        </p:grpSpPr>
        <p:sp>
          <p:nvSpPr>
            <p:cNvPr id="2" name="object 2"/>
            <p:cNvSpPr txBox="1"/>
            <p:nvPr/>
          </p:nvSpPr>
          <p:spPr>
            <a:xfrm>
              <a:off x="457200" y="1284890"/>
              <a:ext cx="8229600" cy="3677930"/>
            </a:xfrm>
            <a:prstGeom prst="rect">
              <a:avLst/>
            </a:prstGeom>
          </p:spPr>
          <p:txBody>
            <a:bodyPr vert="horz" wrap="square" lIns="0" tIns="1270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0"/>
                </a:spcBef>
              </a:pPr>
              <a:r>
                <a:rPr sz="2800" b="1" spc="-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赋值语句</a:t>
              </a:r>
              <a:r>
                <a:rPr sz="2800" b="1" spc="-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2700">
                <a:lnSpc>
                  <a:spcPct val="100000"/>
                </a:lnSpc>
                <a:spcBef>
                  <a:spcPts val="900"/>
                </a:spcBef>
              </a:pP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分支语句</a:t>
              </a:r>
              <a:r>
                <a:rPr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：if</a:t>
              </a:r>
              <a:r>
                <a:rPr sz="2800" b="1" spc="1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…then </a:t>
              </a:r>
              <a:r>
                <a:rPr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[else…]</a:t>
              </a:r>
              <a:endPara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2700">
                <a:lnSpc>
                  <a:spcPct val="100000"/>
                </a:lnSpc>
                <a:spcBef>
                  <a:spcPts val="900"/>
                </a:spcBef>
                <a:tabLst>
                  <a:tab pos="2427605" algn="l"/>
                  <a:tab pos="4033520" algn="l"/>
                </a:tabLst>
              </a:pPr>
              <a:r>
                <a:rPr sz="2800" b="1" spc="-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循环语句：</a:t>
              </a:r>
              <a:r>
                <a:rPr sz="28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whi</a:t>
              </a:r>
              <a:r>
                <a:rPr sz="2800" b="1" spc="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sz="2800" b="1" spc="-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sz="2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sz="2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spc="-50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sz="2800" b="1" spc="-5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sz="2800" b="1" spc="-10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sz="2800" b="1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sz="2800" b="1" spc="-35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sz="2800" b="1" spc="-5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epe</a:t>
              </a:r>
              <a:r>
                <a:rPr sz="2800" b="1" spc="-25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sz="2800" b="1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sz="2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sz="2800" b="1" spc="-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sz="2800" b="1" spc="-2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sz="28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til</a:t>
              </a:r>
              <a:endPara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2700" marR="2275840">
                <a:lnSpc>
                  <a:spcPts val="3780"/>
                </a:lnSpc>
                <a:spcBef>
                  <a:spcPts val="275"/>
                </a:spcBef>
              </a:pPr>
              <a:r>
                <a:rPr sz="2800" b="1" spc="-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转向语句</a:t>
              </a:r>
              <a:r>
                <a:rPr sz="2800" b="1" spc="-1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：goto</a:t>
              </a:r>
              <a:r>
                <a:rPr sz="2800" b="1" spc="-1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endParaRPr lang="en-US" sz="2800" b="1" spc="-1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2700" marR="2275840">
                <a:lnSpc>
                  <a:spcPts val="3780"/>
                </a:lnSpc>
                <a:spcBef>
                  <a:spcPts val="275"/>
                </a:spcBef>
              </a:pPr>
              <a:r>
                <a:rPr sz="2800" b="1" spc="-5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输出语句</a:t>
              </a:r>
              <a:r>
                <a:rPr sz="28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sz="2800" b="1" spc="-3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sz="2800" b="1" spc="-1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sz="28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tu</a:t>
              </a:r>
              <a:r>
                <a:rPr sz="2800" b="1" spc="-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sz="28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2700" marR="1219200">
                <a:lnSpc>
                  <a:spcPts val="3780"/>
                </a:lnSpc>
              </a:pPr>
              <a:r>
                <a:rPr sz="2800" b="1" spc="-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调用：直</a:t>
              </a:r>
              <a:r>
                <a:rPr sz="28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接</a:t>
              </a:r>
              <a:r>
                <a:rPr sz="2800" b="1" spc="5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写</a:t>
              </a:r>
              <a:r>
                <a:rPr sz="28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过程的名字</a:t>
              </a:r>
              <a:r>
                <a:rPr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2700" marR="1219200">
                <a:lnSpc>
                  <a:spcPts val="3780"/>
                </a:lnSpc>
              </a:pPr>
              <a:r>
                <a:rPr sz="2800" b="1" spc="-5" dirty="0" err="1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注释</a:t>
              </a: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：//…</a:t>
              </a:r>
              <a:endPara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2286000" y="1600200"/>
              <a:ext cx="3810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457200" y="1295400"/>
            <a:ext cx="8229600" cy="14023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7200" kern="1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7200" kern="1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算法设计与分析</a:t>
            </a:r>
            <a:r>
              <a:rPr lang="en-US" altLang="zh-CN" sz="7200" kern="1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72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468316" y="4005264"/>
            <a:ext cx="83518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章 算法设计与分析概论（</a:t>
            </a:r>
            <a:r>
              <a:rPr lang="en-US" altLang="zh-CN" sz="3600" b="1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学时）</a:t>
            </a:r>
            <a:endParaRPr lang="zh-CN" altLang="en-US" sz="3600" b="1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782" y="47298"/>
            <a:ext cx="822705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例：求最大公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约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43820" y="1074684"/>
            <a:ext cx="8227060" cy="4023537"/>
            <a:chOff x="459740" y="1074684"/>
            <a:chExt cx="8227060" cy="4023537"/>
          </a:xfrm>
        </p:grpSpPr>
        <p:sp>
          <p:nvSpPr>
            <p:cNvPr id="3" name="object 3"/>
            <p:cNvSpPr txBox="1"/>
            <p:nvPr/>
          </p:nvSpPr>
          <p:spPr>
            <a:xfrm>
              <a:off x="459740" y="1074684"/>
              <a:ext cx="8227060" cy="4023537"/>
            </a:xfrm>
            <a:prstGeom prst="rect">
              <a:avLst/>
            </a:prstGeom>
          </p:spPr>
          <p:txBody>
            <a:bodyPr vert="horz" wrap="square" lIns="0" tIns="755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95"/>
                </a:spcBef>
              </a:pPr>
              <a:r>
                <a:rPr sz="2800" b="1" spc="-5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</a:t>
              </a:r>
              <a:r>
                <a:rPr sz="2800" b="1" spc="-1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法</a:t>
              </a:r>
              <a:r>
                <a:rPr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spc="-5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Euclid</a:t>
              </a:r>
              <a:r>
                <a:rPr sz="2800" b="1" spc="-1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spc="-5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sz="2800" b="1" i="1" spc="-5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m,</a:t>
              </a:r>
              <a:r>
                <a:rPr sz="2800" b="1" i="1" spc="-1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i="1" spc="-5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sz="2800" b="1" spc="-5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2700">
                <a:lnSpc>
                  <a:spcPct val="100000"/>
                </a:lnSpc>
                <a:spcBef>
                  <a:spcPts val="500"/>
                </a:spcBef>
              </a:pP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输入：非</a:t>
              </a:r>
              <a:r>
                <a:rPr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负</a:t>
              </a:r>
              <a:r>
                <a:rPr sz="2800" b="1" spc="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整</a:t>
              </a:r>
              <a:r>
                <a:rPr sz="2800" b="1" spc="-1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数</a:t>
              </a:r>
              <a:r>
                <a:rPr sz="2800" b="1" spc="-61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m,</a:t>
              </a:r>
              <a:r>
                <a:rPr sz="2800" b="1" i="1" spc="-4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n,</a:t>
              </a: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其中</a:t>
              </a: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不全</a:t>
              </a: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2700">
                <a:lnSpc>
                  <a:spcPct val="100000"/>
                </a:lnSpc>
                <a:spcBef>
                  <a:spcPts val="505"/>
                </a:spcBef>
              </a:pP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输出：</a:t>
              </a: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sz="2800" b="1" i="1" spc="1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spc="-1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sz="2800" b="1" spc="-60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的最大公</a:t>
              </a:r>
              <a:r>
                <a:rPr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约</a:t>
              </a:r>
              <a:r>
                <a:rPr sz="2800" b="1" spc="-1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数</a:t>
              </a:r>
              <a:endPara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393700" indent="-381000">
                <a:lnSpc>
                  <a:spcPct val="100000"/>
                </a:lnSpc>
                <a:spcBef>
                  <a:spcPts val="870"/>
                </a:spcBef>
                <a:buAutoNum type="arabicPeriod"/>
                <a:tabLst>
                  <a:tab pos="393065" algn="l"/>
                  <a:tab pos="393700" algn="l"/>
                </a:tabLst>
              </a:pP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while </a:t>
              </a:r>
              <a:r>
                <a:rPr sz="28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 </a:t>
              </a:r>
              <a:r>
                <a:rPr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&gt; 0</a:t>
              </a:r>
              <a:r>
                <a:rPr sz="2800" b="1" spc="-2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do</a:t>
              </a:r>
              <a:endPara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698500" indent="-685800">
                <a:lnSpc>
                  <a:spcPct val="100000"/>
                </a:lnSpc>
                <a:spcBef>
                  <a:spcPts val="510"/>
                </a:spcBef>
                <a:buFont typeface="Times New Roman" panose="02020603050405020304"/>
                <a:buAutoNum type="arabicPeriod"/>
                <a:tabLst>
                  <a:tab pos="697865" algn="l"/>
                  <a:tab pos="698500" algn="l"/>
                </a:tabLst>
              </a:pP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800" b="1" spc="-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sz="2800" b="1" spc="-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800" b="1" spc="-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i="1" spc="-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mod</a:t>
              </a:r>
              <a:r>
                <a:rPr sz="2800" b="1" spc="1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endPara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698500" indent="-685800">
                <a:lnSpc>
                  <a:spcPct val="100000"/>
                </a:lnSpc>
                <a:spcBef>
                  <a:spcPts val="495"/>
                </a:spcBef>
                <a:buFont typeface="Times New Roman" panose="02020603050405020304"/>
                <a:buAutoNum type="arabicPeriod"/>
                <a:tabLst>
                  <a:tab pos="697865" algn="l"/>
                  <a:tab pos="698500" algn="l"/>
                </a:tabLst>
              </a:pP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lang="en-US"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800" b="1" spc="-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sz="2800" b="1" spc="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endPara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698500" indent="-685800">
                <a:lnSpc>
                  <a:spcPct val="100000"/>
                </a:lnSpc>
                <a:spcBef>
                  <a:spcPts val="500"/>
                </a:spcBef>
                <a:buFont typeface="Times New Roman" panose="02020603050405020304"/>
                <a:buAutoNum type="arabicPeriod"/>
                <a:tabLst>
                  <a:tab pos="697865" algn="l"/>
                  <a:tab pos="698500" algn="l"/>
                </a:tabLst>
              </a:pPr>
              <a:r>
                <a:rPr sz="28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 </a:t>
              </a:r>
              <a:r>
                <a:rPr lang="en-US" sz="2800" b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800" b="1" spc="-5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sz="2800" b="1" spc="-1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393700" indent="-381000">
                <a:lnSpc>
                  <a:spcPct val="100000"/>
                </a:lnSpc>
                <a:spcBef>
                  <a:spcPts val="490"/>
                </a:spcBef>
                <a:buAutoNum type="arabicPeriod"/>
                <a:tabLst>
                  <a:tab pos="393065" algn="l"/>
                  <a:tab pos="393700" algn="l"/>
                </a:tabLst>
              </a:pPr>
              <a:r>
                <a:rPr sz="2800" b="1" spc="-1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return</a:t>
              </a:r>
              <a:r>
                <a:rPr sz="2800" b="1" spc="-1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sz="2800" b="1" i="1" spc="-5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1417893" y="3437691"/>
              <a:ext cx="3810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1417893" y="3925615"/>
              <a:ext cx="3810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1476886" y="4459015"/>
              <a:ext cx="3810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303" y="18394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sz="4400" i="1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n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=36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sz="4400" i="1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m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=15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1247" y="2007054"/>
            <a:ext cx="325755" cy="311572"/>
          </a:xfrm>
          <a:custGeom>
            <a:avLst/>
            <a:gdLst/>
            <a:ahLst/>
            <a:cxnLst/>
            <a:rect l="l" t="t" r="r" b="b"/>
            <a:pathLst>
              <a:path w="325754" h="233680">
                <a:moveTo>
                  <a:pt x="208788" y="0"/>
                </a:moveTo>
                <a:lnTo>
                  <a:pt x="208788" y="58292"/>
                </a:lnTo>
                <a:lnTo>
                  <a:pt x="0" y="58292"/>
                </a:lnTo>
                <a:lnTo>
                  <a:pt x="0" y="174878"/>
                </a:lnTo>
                <a:lnTo>
                  <a:pt x="208788" y="174878"/>
                </a:lnTo>
                <a:lnTo>
                  <a:pt x="208788" y="233171"/>
                </a:lnTo>
                <a:lnTo>
                  <a:pt x="325374" y="116585"/>
                </a:lnTo>
                <a:lnTo>
                  <a:pt x="20878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151247" y="2007054"/>
            <a:ext cx="325755" cy="311572"/>
          </a:xfrm>
          <a:custGeom>
            <a:avLst/>
            <a:gdLst/>
            <a:ahLst/>
            <a:cxnLst/>
            <a:rect l="l" t="t" r="r" b="b"/>
            <a:pathLst>
              <a:path w="325754" h="233680">
                <a:moveTo>
                  <a:pt x="0" y="58292"/>
                </a:moveTo>
                <a:lnTo>
                  <a:pt x="208788" y="58292"/>
                </a:lnTo>
                <a:lnTo>
                  <a:pt x="208788" y="0"/>
                </a:lnTo>
                <a:lnTo>
                  <a:pt x="325374" y="116585"/>
                </a:lnTo>
                <a:lnTo>
                  <a:pt x="208788" y="233171"/>
                </a:lnTo>
                <a:lnTo>
                  <a:pt x="208788" y="174878"/>
                </a:lnTo>
                <a:lnTo>
                  <a:pt x="0" y="174878"/>
                </a:lnTo>
                <a:lnTo>
                  <a:pt x="0" y="58292"/>
                </a:lnTo>
                <a:close/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844798" y="3123129"/>
            <a:ext cx="2013203" cy="1148751"/>
          </a:xfrm>
          <a:prstGeom prst="rect">
            <a:avLst/>
          </a:prstGeom>
          <a:ln w="22098">
            <a:solidFill>
              <a:srgbClr val="948A54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54305" marR="92075">
              <a:lnSpc>
                <a:spcPct val="100000"/>
              </a:lnSpc>
              <a:spcBef>
                <a:spcPts val="29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  n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54305">
              <a:lnSpc>
                <a:spcPct val="10000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5850" y="1905959"/>
            <a:ext cx="1142620" cy="407560"/>
          </a:xfrm>
          <a:prstGeom prst="rect">
            <a:avLst/>
          </a:prstGeom>
          <a:ln w="22098">
            <a:solidFill>
              <a:srgbClr val="948A54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&gt; 0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52670" y="2640022"/>
            <a:ext cx="245110" cy="383540"/>
          </a:xfrm>
          <a:custGeom>
            <a:avLst/>
            <a:gdLst/>
            <a:ahLst/>
            <a:cxnLst/>
            <a:rect l="l" t="t" r="r" b="b"/>
            <a:pathLst>
              <a:path w="245110" h="287655">
                <a:moveTo>
                  <a:pt x="244601" y="164973"/>
                </a:moveTo>
                <a:lnTo>
                  <a:pt x="0" y="164973"/>
                </a:lnTo>
                <a:lnTo>
                  <a:pt x="122300" y="287274"/>
                </a:lnTo>
                <a:lnTo>
                  <a:pt x="244601" y="164973"/>
                </a:lnTo>
                <a:close/>
              </a:path>
              <a:path w="245110" h="287655">
                <a:moveTo>
                  <a:pt x="183451" y="0"/>
                </a:moveTo>
                <a:lnTo>
                  <a:pt x="61150" y="0"/>
                </a:lnTo>
                <a:lnTo>
                  <a:pt x="61150" y="164973"/>
                </a:lnTo>
                <a:lnTo>
                  <a:pt x="183451" y="164973"/>
                </a:lnTo>
                <a:lnTo>
                  <a:pt x="183451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352670" y="2640022"/>
            <a:ext cx="245110" cy="383540"/>
          </a:xfrm>
          <a:custGeom>
            <a:avLst/>
            <a:gdLst/>
            <a:ahLst/>
            <a:cxnLst/>
            <a:rect l="l" t="t" r="r" b="b"/>
            <a:pathLst>
              <a:path w="245110" h="287655">
                <a:moveTo>
                  <a:pt x="183451" y="0"/>
                </a:moveTo>
                <a:lnTo>
                  <a:pt x="183451" y="164973"/>
                </a:lnTo>
                <a:lnTo>
                  <a:pt x="244601" y="164973"/>
                </a:lnTo>
                <a:lnTo>
                  <a:pt x="122300" y="287274"/>
                </a:lnTo>
                <a:lnTo>
                  <a:pt x="0" y="164973"/>
                </a:lnTo>
                <a:lnTo>
                  <a:pt x="61150" y="164973"/>
                </a:lnTo>
                <a:lnTo>
                  <a:pt x="61150" y="0"/>
                </a:lnTo>
                <a:lnTo>
                  <a:pt x="183451" y="0"/>
                </a:lnTo>
                <a:close/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6572250" y="1905960"/>
            <a:ext cx="1200150" cy="410130"/>
          </a:xfrm>
          <a:prstGeom prst="rect">
            <a:avLst/>
          </a:prstGeom>
          <a:ln w="22098">
            <a:solidFill>
              <a:srgbClr val="948A5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10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400" b="1" spc="-5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8270" y="2108653"/>
            <a:ext cx="330200" cy="1456267"/>
          </a:xfrm>
          <a:custGeom>
            <a:avLst/>
            <a:gdLst/>
            <a:ahLst/>
            <a:cxnLst/>
            <a:rect l="l" t="t" r="r" b="b"/>
            <a:pathLst>
              <a:path w="330200" h="1092200">
                <a:moveTo>
                  <a:pt x="164973" y="0"/>
                </a:moveTo>
                <a:lnTo>
                  <a:pt x="164973" y="28600"/>
                </a:lnTo>
                <a:lnTo>
                  <a:pt x="144348" y="28600"/>
                </a:lnTo>
                <a:lnTo>
                  <a:pt x="98724" y="35958"/>
                </a:lnTo>
                <a:lnTo>
                  <a:pt x="59099" y="56448"/>
                </a:lnTo>
                <a:lnTo>
                  <a:pt x="27851" y="87694"/>
                </a:lnTo>
                <a:lnTo>
                  <a:pt x="7359" y="127319"/>
                </a:lnTo>
                <a:lnTo>
                  <a:pt x="0" y="172948"/>
                </a:lnTo>
                <a:lnTo>
                  <a:pt x="0" y="947597"/>
                </a:lnTo>
                <a:lnTo>
                  <a:pt x="7359" y="993221"/>
                </a:lnTo>
                <a:lnTo>
                  <a:pt x="27851" y="1032846"/>
                </a:lnTo>
                <a:lnTo>
                  <a:pt x="59099" y="1064094"/>
                </a:lnTo>
                <a:lnTo>
                  <a:pt x="98724" y="1084586"/>
                </a:lnTo>
                <a:lnTo>
                  <a:pt x="144348" y="1091945"/>
                </a:lnTo>
                <a:lnTo>
                  <a:pt x="329946" y="1091945"/>
                </a:lnTo>
                <a:lnTo>
                  <a:pt x="329946" y="984161"/>
                </a:lnTo>
                <a:lnTo>
                  <a:pt x="144348" y="984161"/>
                </a:lnTo>
                <a:lnTo>
                  <a:pt x="130116" y="981287"/>
                </a:lnTo>
                <a:lnTo>
                  <a:pt x="118494" y="973451"/>
                </a:lnTo>
                <a:lnTo>
                  <a:pt x="110658" y="961829"/>
                </a:lnTo>
                <a:lnTo>
                  <a:pt x="107784" y="947597"/>
                </a:lnTo>
                <a:lnTo>
                  <a:pt x="107784" y="172948"/>
                </a:lnTo>
                <a:lnTo>
                  <a:pt x="110658" y="158714"/>
                </a:lnTo>
                <a:lnTo>
                  <a:pt x="118494" y="147088"/>
                </a:lnTo>
                <a:lnTo>
                  <a:pt x="130116" y="139247"/>
                </a:lnTo>
                <a:lnTo>
                  <a:pt x="144348" y="136372"/>
                </a:lnTo>
                <a:lnTo>
                  <a:pt x="193573" y="136372"/>
                </a:lnTo>
                <a:lnTo>
                  <a:pt x="247459" y="82486"/>
                </a:lnTo>
                <a:lnTo>
                  <a:pt x="164973" y="0"/>
                </a:lnTo>
                <a:close/>
              </a:path>
              <a:path w="330200" h="1092200">
                <a:moveTo>
                  <a:pt x="193573" y="136372"/>
                </a:moveTo>
                <a:lnTo>
                  <a:pt x="164973" y="136372"/>
                </a:lnTo>
                <a:lnTo>
                  <a:pt x="164973" y="164972"/>
                </a:lnTo>
                <a:lnTo>
                  <a:pt x="193573" y="13637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438270" y="2108653"/>
            <a:ext cx="330200" cy="1456267"/>
          </a:xfrm>
          <a:custGeom>
            <a:avLst/>
            <a:gdLst/>
            <a:ahLst/>
            <a:cxnLst/>
            <a:rect l="l" t="t" r="r" b="b"/>
            <a:pathLst>
              <a:path w="330200" h="1092200">
                <a:moveTo>
                  <a:pt x="329946" y="1091945"/>
                </a:moveTo>
                <a:lnTo>
                  <a:pt x="144348" y="1091945"/>
                </a:lnTo>
                <a:lnTo>
                  <a:pt x="98724" y="1084586"/>
                </a:lnTo>
                <a:lnTo>
                  <a:pt x="59099" y="1064094"/>
                </a:lnTo>
                <a:lnTo>
                  <a:pt x="27851" y="1032846"/>
                </a:lnTo>
                <a:lnTo>
                  <a:pt x="7359" y="993221"/>
                </a:lnTo>
                <a:lnTo>
                  <a:pt x="0" y="947597"/>
                </a:lnTo>
                <a:lnTo>
                  <a:pt x="0" y="172948"/>
                </a:lnTo>
                <a:lnTo>
                  <a:pt x="7359" y="127319"/>
                </a:lnTo>
                <a:lnTo>
                  <a:pt x="27851" y="87694"/>
                </a:lnTo>
                <a:lnTo>
                  <a:pt x="59099" y="56448"/>
                </a:lnTo>
                <a:lnTo>
                  <a:pt x="98724" y="35958"/>
                </a:lnTo>
                <a:lnTo>
                  <a:pt x="144348" y="28600"/>
                </a:lnTo>
                <a:lnTo>
                  <a:pt x="164973" y="28600"/>
                </a:lnTo>
                <a:lnTo>
                  <a:pt x="164973" y="0"/>
                </a:lnTo>
                <a:lnTo>
                  <a:pt x="247459" y="82486"/>
                </a:lnTo>
                <a:lnTo>
                  <a:pt x="164973" y="164972"/>
                </a:lnTo>
                <a:lnTo>
                  <a:pt x="164973" y="136372"/>
                </a:lnTo>
                <a:lnTo>
                  <a:pt x="144348" y="136372"/>
                </a:lnTo>
                <a:lnTo>
                  <a:pt x="130116" y="139247"/>
                </a:lnTo>
                <a:lnTo>
                  <a:pt x="118494" y="147088"/>
                </a:lnTo>
                <a:lnTo>
                  <a:pt x="110658" y="158714"/>
                </a:lnTo>
                <a:lnTo>
                  <a:pt x="107784" y="172948"/>
                </a:lnTo>
                <a:lnTo>
                  <a:pt x="107784" y="947597"/>
                </a:lnTo>
                <a:lnTo>
                  <a:pt x="110658" y="961829"/>
                </a:lnTo>
                <a:lnTo>
                  <a:pt x="118494" y="973451"/>
                </a:lnTo>
                <a:lnTo>
                  <a:pt x="130116" y="981287"/>
                </a:lnTo>
                <a:lnTo>
                  <a:pt x="144348" y="984161"/>
                </a:lnTo>
                <a:lnTo>
                  <a:pt x="329946" y="984161"/>
                </a:lnTo>
                <a:lnTo>
                  <a:pt x="329946" y="1091945"/>
                </a:lnTo>
                <a:close/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675887" y="2567882"/>
            <a:ext cx="743965" cy="38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spc="-5"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3584" y="1566613"/>
            <a:ext cx="480238" cy="38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46C0A"/>
                </a:solidFill>
                <a:latin typeface="Arial" panose="020B0604020202020204"/>
                <a:cs typeface="Arial" panose="020B0604020202020204"/>
              </a:rPr>
              <a:t>No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07720" y="1363586"/>
          <a:ext cx="2818128" cy="105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85"/>
                <a:gridCol w="640715"/>
                <a:gridCol w="640714"/>
                <a:gridCol w="640714"/>
              </a:tblGrid>
              <a:tr h="1059975"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227330" algn="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3200" b="1" i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3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3200" b="1" i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endParaRPr sz="3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3200" b="1" i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3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457450" y="4974023"/>
            <a:ext cx="152400" cy="4064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228600"/>
                </a:moveTo>
                <a:lnTo>
                  <a:pt x="38100" y="2286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228600"/>
                </a:lnTo>
                <a:lnTo>
                  <a:pt x="152400" y="228600"/>
                </a:lnTo>
                <a:lnTo>
                  <a:pt x="76200" y="304800"/>
                </a:lnTo>
                <a:lnTo>
                  <a:pt x="0" y="228600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2133602" y="5391858"/>
            <a:ext cx="1045591" cy="382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302536" y="2056554"/>
          <a:ext cx="2818128" cy="978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85"/>
                <a:gridCol w="640715"/>
                <a:gridCol w="640714"/>
                <a:gridCol w="640714"/>
              </a:tblGrid>
              <a:tr h="978307"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27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5324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36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90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15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90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81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492690" y="2051503"/>
          <a:ext cx="627974" cy="71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974"/>
              </a:tblGrid>
              <a:tr h="711200">
                <a:tc>
                  <a:txBody>
                    <a:bodyPr/>
                    <a:lstStyle/>
                    <a:p>
                      <a:pPr marR="12382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lang="en-US" sz="2700" b="1" spc="5" dirty="0" smtClean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324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object 14"/>
          <p:cNvGraphicFramePr>
            <a:graphicFrameLocks noGrp="1"/>
          </p:cNvGraphicFramePr>
          <p:nvPr/>
        </p:nvGraphicFramePr>
        <p:xfrm>
          <a:off x="1302536" y="2783368"/>
          <a:ext cx="2818128" cy="978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85"/>
                <a:gridCol w="640715"/>
                <a:gridCol w="640714"/>
                <a:gridCol w="640714"/>
              </a:tblGrid>
              <a:tr h="978307"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27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5324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15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901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901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816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496408" y="2779397"/>
          <a:ext cx="627974" cy="71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974"/>
              </a:tblGrid>
              <a:tr h="711200">
                <a:tc>
                  <a:txBody>
                    <a:bodyPr/>
                    <a:lstStyle/>
                    <a:p>
                      <a:pPr marR="12382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lang="en-US" sz="2700" b="1" spc="5" dirty="0" smtClean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324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/>
        </p:nvGraphicFramePr>
        <p:xfrm>
          <a:off x="1302536" y="3441176"/>
          <a:ext cx="2818128" cy="978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85"/>
                <a:gridCol w="640715"/>
                <a:gridCol w="640714"/>
                <a:gridCol w="640714"/>
              </a:tblGrid>
              <a:tr h="978307"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27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5324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901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901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816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498159" y="3437052"/>
          <a:ext cx="627974" cy="71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974"/>
              </a:tblGrid>
              <a:tr h="711200">
                <a:tc>
                  <a:txBody>
                    <a:bodyPr/>
                    <a:lstStyle/>
                    <a:p>
                      <a:pPr marR="12382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lang="en-US" sz="2700" b="1" spc="5" dirty="0" smtClean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324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object 14"/>
          <p:cNvGraphicFramePr>
            <a:graphicFrameLocks noGrp="1"/>
          </p:cNvGraphicFramePr>
          <p:nvPr/>
        </p:nvGraphicFramePr>
        <p:xfrm>
          <a:off x="1302536" y="4167573"/>
          <a:ext cx="2818128" cy="70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85"/>
                <a:gridCol w="640715"/>
                <a:gridCol w="640714"/>
                <a:gridCol w="640714"/>
              </a:tblGrid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901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901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382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700" b="1" spc="5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0</a:t>
                      </a:r>
                      <a:endParaRPr sz="2700" b="1" spc="5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0" marT="14901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267028" y="1440902"/>
            <a:ext cx="109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93980" algn="r">
              <a:lnSpc>
                <a:spcPct val="100000"/>
              </a:lnSpc>
              <a:spcBef>
                <a:spcPts val="485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lang="en-US" altLang="zh-CN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hil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lang="en-US" altLang="zh-CN"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0000" y="2202902"/>
            <a:ext cx="1082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3825" algn="r">
              <a:lnSpc>
                <a:spcPct val="100000"/>
              </a:lnSpc>
              <a:spcBef>
                <a:spcPts val="905"/>
              </a:spcBef>
            </a:pPr>
            <a:r>
              <a:rPr lang="zh-CN" altLang="en-US" sz="24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次</a:t>
            </a:r>
            <a:endParaRPr lang="zh-CN" alt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79211" y="2916622"/>
            <a:ext cx="1082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3825" algn="r">
              <a:lnSpc>
                <a:spcPct val="100000"/>
              </a:lnSpc>
              <a:spcBef>
                <a:spcPts val="905"/>
              </a:spcBef>
            </a:pPr>
            <a:r>
              <a:rPr lang="zh-CN" altLang="en-US" sz="24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次</a:t>
            </a:r>
            <a:endParaRPr lang="zh-CN" alt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95400" y="3589722"/>
            <a:ext cx="1082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3825" algn="r">
              <a:lnSpc>
                <a:spcPct val="100000"/>
              </a:lnSpc>
              <a:spcBef>
                <a:spcPts val="905"/>
              </a:spcBef>
            </a:pPr>
            <a:r>
              <a:rPr lang="zh-CN" altLang="en-US" sz="24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次</a:t>
            </a:r>
            <a:endParaRPr lang="zh-CN" alt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782" y="47298"/>
            <a:ext cx="822705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例：求最大公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约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0" y="1947545"/>
            <a:ext cx="77184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辗转相减法</a:t>
            </a:r>
            <a:r>
              <a:rPr lang="en-US" altLang="zh-CN" sz="4000" b="1"/>
              <a:t>:</a:t>
            </a:r>
            <a:endParaRPr lang="en-US" altLang="zh-CN" sz="4000" b="1"/>
          </a:p>
          <a:p>
            <a:r>
              <a:rPr lang="en-US" altLang="zh-CN" sz="4000" b="1"/>
              <a:t>       </a:t>
            </a:r>
            <a:endParaRPr lang="en-US" altLang="zh-CN" sz="4000" b="1"/>
          </a:p>
          <a:p>
            <a:r>
              <a:rPr lang="en-US" altLang="zh-CN" sz="4000" b="1"/>
              <a:t>       </a:t>
            </a:r>
            <a:r>
              <a:rPr lang="zh-CN" altLang="en-US" sz="4000" b="1"/>
              <a:t>大数减小数，直到两数相等时，即为最大公约数。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782" y="47298"/>
            <a:ext cx="822705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例：求最大公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约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1002030"/>
            <a:ext cx="7718425" cy="8555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连续整数检测算法</a:t>
            </a:r>
            <a:r>
              <a:rPr lang="en-US" altLang="zh-CN" sz="4000" b="1"/>
              <a:t>:</a:t>
            </a:r>
            <a:endParaRPr lang="en-US" altLang="zh-CN" sz="4000" b="1"/>
          </a:p>
          <a:p>
            <a:pPr fontAlgn="auto">
              <a:lnSpc>
                <a:spcPct val="150000"/>
              </a:lnSpc>
            </a:pPr>
            <a:r>
              <a:rPr lang="zh-CN" altLang="en-US" sz="2800" b="1"/>
              <a:t>第一步：</a:t>
            </a:r>
            <a:r>
              <a:rPr lang="en-US" altLang="zh-CN" sz="4000" b="1"/>
              <a:t> </a:t>
            </a:r>
            <a:r>
              <a:rPr lang="zh-CN" altLang="en-US" sz="2800" b="1"/>
              <a:t>将</a:t>
            </a:r>
            <a:r>
              <a:rPr lang="en-US" altLang="zh-CN" sz="2800" b="1"/>
              <a:t>min(m, n)</a:t>
            </a:r>
            <a:r>
              <a:rPr lang="zh-CN" altLang="zh-CN" sz="2800" b="1"/>
              <a:t>的最小值赋给</a:t>
            </a:r>
            <a:r>
              <a:rPr lang="en-US" altLang="zh-CN" sz="2800" b="1"/>
              <a:t>t</a:t>
            </a:r>
            <a:r>
              <a:rPr lang="zh-CN" altLang="en-US" sz="2800" b="1"/>
              <a:t>，</a:t>
            </a:r>
            <a:endParaRPr lang="en-US" altLang="zh-CN" sz="2800" b="1"/>
          </a:p>
          <a:p>
            <a:pPr fontAlgn="auto">
              <a:lnSpc>
                <a:spcPct val="150000"/>
              </a:lnSpc>
            </a:pPr>
            <a:r>
              <a:rPr lang="zh-CN" altLang="zh-CN" sz="2800" b="1"/>
              <a:t>第二步：</a:t>
            </a:r>
            <a:r>
              <a:rPr lang="en-US" altLang="zh-CN" sz="2800" b="1"/>
              <a:t>  m</a:t>
            </a:r>
            <a:r>
              <a:rPr lang="zh-CN" altLang="zh-CN" sz="2800" b="1"/>
              <a:t>除以</a:t>
            </a:r>
            <a:r>
              <a:rPr lang="en-US" altLang="zh-CN" sz="2800" b="1"/>
              <a:t>t</a:t>
            </a:r>
            <a:r>
              <a:rPr lang="zh-CN" altLang="zh-CN" sz="2800" b="1"/>
              <a:t>，如果余数为</a:t>
            </a:r>
            <a:r>
              <a:rPr lang="en-US" altLang="zh-CN" sz="2800" b="1"/>
              <a:t>0</a:t>
            </a:r>
            <a:r>
              <a:rPr lang="zh-CN" altLang="en-US" sz="2800" b="1"/>
              <a:t>，进入第三步，否则进入第四步，</a:t>
            </a:r>
            <a:endParaRPr lang="zh-CN" altLang="en-US" sz="2800" b="1"/>
          </a:p>
          <a:p>
            <a:pPr fontAlgn="auto">
              <a:lnSpc>
                <a:spcPct val="150000"/>
              </a:lnSpc>
            </a:pPr>
            <a:r>
              <a:rPr lang="zh-CN" altLang="en-US" sz="2800" b="1"/>
              <a:t>第三步：</a:t>
            </a:r>
            <a:r>
              <a:rPr lang="en-US" altLang="zh-CN" sz="2800" b="1"/>
              <a:t> n</a:t>
            </a:r>
            <a:r>
              <a:rPr lang="zh-CN" altLang="zh-CN" sz="2800" b="1"/>
              <a:t>除以</a:t>
            </a:r>
            <a:r>
              <a:rPr lang="en-US" altLang="zh-CN" sz="2800" b="1"/>
              <a:t>t</a:t>
            </a:r>
            <a:r>
              <a:rPr lang="zh-CN" altLang="zh-CN" sz="2800" b="1"/>
              <a:t>，如果余数为</a:t>
            </a:r>
            <a:r>
              <a:rPr lang="en-US" altLang="zh-CN" sz="2800" b="1"/>
              <a:t>0</a:t>
            </a:r>
            <a:r>
              <a:rPr lang="zh-CN" altLang="en-US" sz="2800" b="1"/>
              <a:t>，返回</a:t>
            </a:r>
            <a:r>
              <a:rPr lang="en-US" altLang="zh-CN" sz="2800" b="1"/>
              <a:t>t</a:t>
            </a:r>
            <a:r>
              <a:rPr lang="zh-CN" altLang="zh-CN" sz="2800" b="1"/>
              <a:t>的值作为结果，否则进入第四步，</a:t>
            </a:r>
            <a:endParaRPr lang="zh-CN" altLang="zh-CN" sz="2800" b="1"/>
          </a:p>
          <a:p>
            <a:pPr fontAlgn="auto">
              <a:lnSpc>
                <a:spcPct val="150000"/>
              </a:lnSpc>
            </a:pPr>
            <a:r>
              <a:rPr lang="zh-CN" altLang="en-US" sz="2800" b="1"/>
              <a:t>第四步：</a:t>
            </a:r>
            <a:r>
              <a:rPr lang="en-US" altLang="zh-CN" sz="2800" b="1"/>
              <a:t> </a:t>
            </a:r>
            <a:r>
              <a:rPr lang="zh-CN" altLang="en-US" sz="2800" b="1"/>
              <a:t>把</a:t>
            </a:r>
            <a:r>
              <a:rPr lang="en-US" altLang="zh-CN" sz="2800" b="1"/>
              <a:t>t</a:t>
            </a:r>
            <a:r>
              <a:rPr lang="zh-CN" altLang="zh-CN" sz="2800" b="1"/>
              <a:t>的值减</a:t>
            </a:r>
            <a:r>
              <a:rPr lang="en-US" altLang="zh-CN" sz="2800" b="1"/>
              <a:t>1</a:t>
            </a:r>
            <a:r>
              <a:rPr lang="zh-CN" altLang="en-US" sz="2800" b="1"/>
              <a:t>，返回第二步。</a:t>
            </a:r>
            <a:endParaRPr lang="en-US" altLang="zh-CN" sz="4000" b="1"/>
          </a:p>
          <a:p>
            <a:r>
              <a:rPr lang="en-US" altLang="zh-CN" sz="4000" b="1"/>
              <a:t>      </a:t>
            </a:r>
            <a:endParaRPr lang="en-US" altLang="zh-CN" sz="4000" b="1"/>
          </a:p>
          <a:p>
            <a:endParaRPr lang="zh-CN" altLang="en-US" sz="4000" b="1"/>
          </a:p>
          <a:p>
            <a:endParaRPr lang="zh-CN" altLang="en-US" sz="4000" b="1"/>
          </a:p>
          <a:p>
            <a:endParaRPr lang="zh-CN" altLang="en-US" sz="4000" b="1"/>
          </a:p>
          <a:p>
            <a:endParaRPr lang="zh-CN" altLang="en-US" sz="4000" b="1"/>
          </a:p>
          <a:p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1" y="5256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例：改进的顺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序检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索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53663"/>
            <a:ext cx="8308428" cy="408881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853440" algn="l"/>
              </a:tabLst>
            </a:pPr>
            <a:r>
              <a:rPr sz="3200" b="1" spc="-5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3200" b="1" spc="-1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sz="3200" b="1" spc="-1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Search </a:t>
            </a:r>
            <a:r>
              <a:rPr sz="3200" b="1" spc="-5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3200" b="1" i="1" spc="-5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L, x</a:t>
            </a:r>
            <a:r>
              <a:rPr sz="3200" b="1" spc="-5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输入：数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[1..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],</a:t>
            </a:r>
            <a:r>
              <a:rPr sz="2800" b="1" spc="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元素从小到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2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6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x.</a:t>
            </a:r>
            <a:endParaRPr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0900" marR="130175" indent="-838200">
              <a:lnSpc>
                <a:spcPct val="120000"/>
              </a:lnSpc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sz="2800" b="1" spc="-56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6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中，输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5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的位置下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</a:t>
            </a:r>
            <a:r>
              <a:rPr sz="2800" b="1" spc="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 </a:t>
            </a:r>
            <a:endParaRPr lang="en-US" sz="2800" b="1" spc="-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0900" marR="130175" indent="-838200">
              <a:lnSpc>
                <a:spcPct val="120000"/>
              </a:lnSpc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否则输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</a:t>
            </a:r>
            <a:endParaRPr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31800" algn="l"/>
              </a:tabLst>
            </a:pP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1.	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800" b="1" dirty="0" smtClean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1</a:t>
            </a:r>
            <a:endParaRPr sz="2800" dirty="0" smtClean="0">
              <a:latin typeface="Times New Roman" panose="02020603050405020304"/>
              <a:cs typeface="Times New Roman" panose="02020603050405020304"/>
            </a:endParaRPr>
          </a:p>
          <a:p>
            <a:pPr marL="431800" indent="-419735">
              <a:lnSpc>
                <a:spcPct val="100000"/>
              </a:lnSpc>
              <a:spcBef>
                <a:spcPts val="530"/>
              </a:spcBef>
              <a:buAutoNum type="arabicPeriod" startAt="2"/>
              <a:tabLst>
                <a:tab pos="431165" algn="l"/>
                <a:tab pos="431800" algn="l"/>
                <a:tab pos="1207770" algn="l"/>
                <a:tab pos="3339465" algn="l"/>
                <a:tab pos="3775075" algn="l"/>
              </a:tabLst>
            </a:pP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hile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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]	do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+1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31800" indent="-419735">
              <a:lnSpc>
                <a:spcPct val="100000"/>
              </a:lnSpc>
              <a:spcBef>
                <a:spcPts val="525"/>
              </a:spcBef>
              <a:buAutoNum type="arabicPeriod" startAt="2"/>
              <a:tabLst>
                <a:tab pos="431165" algn="l"/>
                <a:tab pos="431800" algn="l"/>
                <a:tab pos="742315" algn="l"/>
                <a:tab pos="2686685" algn="l"/>
                <a:tab pos="335534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if	</a:t>
            </a:r>
            <a:r>
              <a:rPr sz="2800" b="1" i="1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 b="1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800" b="1" i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b="1" i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] </a:t>
            </a:r>
            <a:r>
              <a:rPr sz="2800" b="1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800" b="1" i="1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i="1" spc="-30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spc="-10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then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31800" indent="-419735">
              <a:lnSpc>
                <a:spcPct val="100000"/>
              </a:lnSpc>
              <a:spcBef>
                <a:spcPts val="525"/>
              </a:spcBef>
              <a:buAutoNum type="arabicPeriod" startAt="2"/>
              <a:tabLst>
                <a:tab pos="431165" algn="l"/>
                <a:tab pos="431800" algn="l"/>
              </a:tabLst>
            </a:pP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j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71" y="23013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例：插入排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序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85195"/>
            <a:ext cx="8227060" cy="501675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tabLst>
                <a:tab pos="85344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	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 Sort (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</a:t>
            </a:r>
            <a:r>
              <a:rPr sz="2800" b="1" i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i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800" b="1" i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个数的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sz="2800" b="1" spc="-5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输出：按照递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增顺序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好序的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sz="2800" b="1" spc="-54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sz="2800" b="1" i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1950" indent="-349885">
              <a:buAutoNum type="arabicPeriod"/>
              <a:tabLst>
                <a:tab pos="361950" algn="l"/>
                <a:tab pos="362585" algn="l"/>
                <a:tab pos="853440" algn="l"/>
                <a:tab pos="1486535" algn="l"/>
                <a:tab pos="1859280" algn="l"/>
                <a:tab pos="215519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for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to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do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570865" indent="-558800">
              <a:buFont typeface="Times New Roman" panose="02020603050405020304"/>
              <a:buAutoNum type="arabicPeriod"/>
              <a:tabLst>
                <a:tab pos="570865" algn="l"/>
                <a:tab pos="571500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]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25"/>
              </a:spcBef>
              <a:tabLst>
                <a:tab pos="570865" algn="l"/>
                <a:tab pos="150558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3.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//3-7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sz="2800" b="1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插入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[1..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1]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 marR="1278890">
              <a:spcBef>
                <a:spcPts val="65"/>
              </a:spcBef>
              <a:tabLst>
                <a:tab pos="570865" algn="l"/>
                <a:tab pos="850265" algn="l"/>
                <a:tab pos="1864360" algn="l"/>
                <a:tab pos="327342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4.	while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0	and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]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o </a:t>
            </a:r>
            <a:endParaRPr lang="en-US" sz="28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1278890">
              <a:spcBef>
                <a:spcPts val="65"/>
              </a:spcBef>
              <a:tabLst>
                <a:tab pos="570865" algn="l"/>
                <a:tab pos="850265" algn="l"/>
                <a:tab pos="1864360" algn="l"/>
                <a:tab pos="3273425" algn="l"/>
              </a:tabLst>
            </a:pP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sz="2800" b="1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i+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]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tabLst>
                <a:tab pos="92075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6.	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sz="2800" b="1" i="1" dirty="0" err="1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tabLst>
                <a:tab pos="57086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882" y="4103751"/>
            <a:ext cx="5872655" cy="1878117"/>
          </a:xfrm>
          <a:custGeom>
            <a:avLst/>
            <a:gdLst/>
            <a:ahLst/>
            <a:cxnLst/>
            <a:rect l="l" t="t" r="r" b="b"/>
            <a:pathLst>
              <a:path w="3429000" h="1295400">
                <a:moveTo>
                  <a:pt x="0" y="215899"/>
                </a:moveTo>
                <a:lnTo>
                  <a:pt x="5701" y="166395"/>
                </a:lnTo>
                <a:lnTo>
                  <a:pt x="21943" y="120951"/>
                </a:lnTo>
                <a:lnTo>
                  <a:pt x="47430" y="80864"/>
                </a:lnTo>
                <a:lnTo>
                  <a:pt x="80864" y="47430"/>
                </a:lnTo>
                <a:lnTo>
                  <a:pt x="120951" y="21943"/>
                </a:lnTo>
                <a:lnTo>
                  <a:pt x="166395" y="5701"/>
                </a:lnTo>
                <a:lnTo>
                  <a:pt x="215900" y="0"/>
                </a:lnTo>
                <a:lnTo>
                  <a:pt x="3213100" y="0"/>
                </a:lnTo>
                <a:lnTo>
                  <a:pt x="3262604" y="5701"/>
                </a:lnTo>
                <a:lnTo>
                  <a:pt x="3308048" y="21943"/>
                </a:lnTo>
                <a:lnTo>
                  <a:pt x="3348135" y="47430"/>
                </a:lnTo>
                <a:lnTo>
                  <a:pt x="3381569" y="80864"/>
                </a:lnTo>
                <a:lnTo>
                  <a:pt x="3407056" y="120951"/>
                </a:lnTo>
                <a:lnTo>
                  <a:pt x="3423298" y="166395"/>
                </a:lnTo>
                <a:lnTo>
                  <a:pt x="3429000" y="215899"/>
                </a:lnTo>
                <a:lnTo>
                  <a:pt x="3429000" y="1079499"/>
                </a:lnTo>
                <a:lnTo>
                  <a:pt x="3423298" y="1129004"/>
                </a:lnTo>
                <a:lnTo>
                  <a:pt x="3407056" y="1174448"/>
                </a:lnTo>
                <a:lnTo>
                  <a:pt x="3381569" y="1214535"/>
                </a:lnTo>
                <a:lnTo>
                  <a:pt x="3348135" y="1247969"/>
                </a:lnTo>
                <a:lnTo>
                  <a:pt x="3308048" y="1273456"/>
                </a:lnTo>
                <a:lnTo>
                  <a:pt x="3262604" y="1289698"/>
                </a:lnTo>
                <a:lnTo>
                  <a:pt x="3213100" y="1295399"/>
                </a:lnTo>
                <a:lnTo>
                  <a:pt x="215900" y="1295399"/>
                </a:lnTo>
                <a:lnTo>
                  <a:pt x="166395" y="1289698"/>
                </a:lnTo>
                <a:lnTo>
                  <a:pt x="120951" y="1273456"/>
                </a:lnTo>
                <a:lnTo>
                  <a:pt x="80864" y="1247969"/>
                </a:lnTo>
                <a:lnTo>
                  <a:pt x="47430" y="1214535"/>
                </a:lnTo>
                <a:lnTo>
                  <a:pt x="21943" y="1174448"/>
                </a:lnTo>
                <a:lnTo>
                  <a:pt x="5701" y="1129004"/>
                </a:lnTo>
                <a:lnTo>
                  <a:pt x="0" y="1079499"/>
                </a:lnTo>
                <a:lnTo>
                  <a:pt x="0" y="215899"/>
                </a:lnTo>
                <a:close/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709" y="1235880"/>
            <a:ext cx="483234" cy="480906"/>
          </a:xfrm>
          <a:custGeom>
            <a:avLst/>
            <a:gdLst/>
            <a:ahLst/>
            <a:cxnLst/>
            <a:rect l="l" t="t" r="r" b="b"/>
            <a:pathLst>
              <a:path w="483235" h="360680">
                <a:moveTo>
                  <a:pt x="0" y="0"/>
                </a:moveTo>
                <a:lnTo>
                  <a:pt x="483108" y="0"/>
                </a:lnTo>
                <a:lnTo>
                  <a:pt x="483108" y="360425"/>
                </a:lnTo>
                <a:lnTo>
                  <a:pt x="0" y="360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68817" y="1235880"/>
            <a:ext cx="482600" cy="480906"/>
          </a:xfrm>
          <a:custGeom>
            <a:avLst/>
            <a:gdLst/>
            <a:ahLst/>
            <a:cxnLst/>
            <a:rect l="l" t="t" r="r" b="b"/>
            <a:pathLst>
              <a:path w="482600" h="360680">
                <a:moveTo>
                  <a:pt x="0" y="0"/>
                </a:moveTo>
                <a:lnTo>
                  <a:pt x="482345" y="0"/>
                </a:lnTo>
                <a:lnTo>
                  <a:pt x="482345" y="360425"/>
                </a:lnTo>
                <a:lnTo>
                  <a:pt x="0" y="360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1162" y="1235880"/>
            <a:ext cx="482600" cy="480906"/>
          </a:xfrm>
          <a:custGeom>
            <a:avLst/>
            <a:gdLst/>
            <a:ahLst/>
            <a:cxnLst/>
            <a:rect l="l" t="t" r="r" b="b"/>
            <a:pathLst>
              <a:path w="482600" h="360680">
                <a:moveTo>
                  <a:pt x="0" y="0"/>
                </a:moveTo>
                <a:lnTo>
                  <a:pt x="482345" y="0"/>
                </a:lnTo>
                <a:lnTo>
                  <a:pt x="482345" y="360425"/>
                </a:lnTo>
                <a:lnTo>
                  <a:pt x="0" y="360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970" y="1219118"/>
          <a:ext cx="2414269" cy="480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81330"/>
                <a:gridCol w="483869"/>
                <a:gridCol w="483235"/>
                <a:gridCol w="483235"/>
              </a:tblGrid>
              <a:tr h="4805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733" y="-22407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运行实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3314" y="3332227"/>
            <a:ext cx="948055" cy="1026160"/>
          </a:xfrm>
          <a:custGeom>
            <a:avLst/>
            <a:gdLst/>
            <a:ahLst/>
            <a:cxnLst/>
            <a:rect l="l" t="t" r="r" b="b"/>
            <a:pathLst>
              <a:path w="948054" h="769619">
                <a:moveTo>
                  <a:pt x="0" y="0"/>
                </a:moveTo>
                <a:lnTo>
                  <a:pt x="947927" y="0"/>
                </a:lnTo>
                <a:lnTo>
                  <a:pt x="947927" y="769619"/>
                </a:lnTo>
                <a:lnTo>
                  <a:pt x="0" y="76961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C4BD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06336" y="3330663"/>
            <a:ext cx="775335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00" b="1" i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&gt;0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2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2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9512" y="5079746"/>
            <a:ext cx="1897380" cy="777191"/>
          </a:xfrm>
          <a:prstGeom prst="rect">
            <a:avLst/>
          </a:prstGeom>
          <a:ln w="25146">
            <a:solidFill>
              <a:srgbClr val="C4BD97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1]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]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3132" y="3620738"/>
            <a:ext cx="1524000" cy="375417"/>
          </a:xfrm>
          <a:prstGeom prst="rect">
            <a:avLst/>
          </a:prstGeom>
          <a:ln w="25146">
            <a:solidFill>
              <a:srgbClr val="C4BD97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200" b="1" spc="-5" dirty="0" smtClean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200" b="1" dirty="0" smtClean="0">
                <a:latin typeface="Symbol" panose="05050102010706020507"/>
                <a:cs typeface="Symbol" panose="05050102010706020507"/>
              </a:rPr>
              <a:t></a:t>
            </a:r>
            <a:r>
              <a:rPr sz="2200" b="1" i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2532" y="4426120"/>
            <a:ext cx="439420" cy="3207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5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0134" y="4239008"/>
            <a:ext cx="231775" cy="830580"/>
          </a:xfrm>
          <a:custGeom>
            <a:avLst/>
            <a:gdLst/>
            <a:ahLst/>
            <a:cxnLst/>
            <a:rect l="l" t="t" r="r" b="b"/>
            <a:pathLst>
              <a:path w="231775" h="622935">
                <a:moveTo>
                  <a:pt x="231648" y="506730"/>
                </a:moveTo>
                <a:lnTo>
                  <a:pt x="0" y="506730"/>
                </a:lnTo>
                <a:lnTo>
                  <a:pt x="115824" y="622554"/>
                </a:lnTo>
                <a:lnTo>
                  <a:pt x="231648" y="506730"/>
                </a:lnTo>
                <a:close/>
              </a:path>
              <a:path w="231775" h="622935">
                <a:moveTo>
                  <a:pt x="173736" y="0"/>
                </a:moveTo>
                <a:lnTo>
                  <a:pt x="57912" y="0"/>
                </a:lnTo>
                <a:lnTo>
                  <a:pt x="57912" y="506730"/>
                </a:lnTo>
                <a:lnTo>
                  <a:pt x="173736" y="506730"/>
                </a:lnTo>
                <a:lnTo>
                  <a:pt x="17373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70134" y="4239008"/>
            <a:ext cx="231775" cy="830580"/>
          </a:xfrm>
          <a:custGeom>
            <a:avLst/>
            <a:gdLst/>
            <a:ahLst/>
            <a:cxnLst/>
            <a:rect l="l" t="t" r="r" b="b"/>
            <a:pathLst>
              <a:path w="231775" h="622935">
                <a:moveTo>
                  <a:pt x="173736" y="0"/>
                </a:moveTo>
                <a:lnTo>
                  <a:pt x="173736" y="506730"/>
                </a:lnTo>
                <a:lnTo>
                  <a:pt x="231648" y="506730"/>
                </a:lnTo>
                <a:lnTo>
                  <a:pt x="115824" y="622554"/>
                </a:lnTo>
                <a:lnTo>
                  <a:pt x="0" y="506730"/>
                </a:lnTo>
                <a:lnTo>
                  <a:pt x="57912" y="506730"/>
                </a:lnTo>
                <a:lnTo>
                  <a:pt x="57912" y="0"/>
                </a:lnTo>
                <a:lnTo>
                  <a:pt x="173736" y="0"/>
                </a:lnTo>
                <a:close/>
              </a:path>
            </a:pathLst>
          </a:custGeom>
          <a:ln w="25146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86915" y="3738626"/>
            <a:ext cx="356235" cy="304800"/>
          </a:xfrm>
          <a:custGeom>
            <a:avLst/>
            <a:gdLst/>
            <a:ahLst/>
            <a:cxnLst/>
            <a:rect l="l" t="t" r="r" b="b"/>
            <a:pathLst>
              <a:path w="356235" h="228600">
                <a:moveTo>
                  <a:pt x="241554" y="0"/>
                </a:moveTo>
                <a:lnTo>
                  <a:pt x="241554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41554" y="171450"/>
                </a:lnTo>
                <a:lnTo>
                  <a:pt x="241554" y="228600"/>
                </a:lnTo>
                <a:lnTo>
                  <a:pt x="355854" y="114300"/>
                </a:lnTo>
                <a:lnTo>
                  <a:pt x="2415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80114" y="3748786"/>
            <a:ext cx="356235" cy="304800"/>
          </a:xfrm>
          <a:custGeom>
            <a:avLst/>
            <a:gdLst/>
            <a:ahLst/>
            <a:cxnLst/>
            <a:rect l="l" t="t" r="r" b="b"/>
            <a:pathLst>
              <a:path w="356235" h="228600">
                <a:moveTo>
                  <a:pt x="0" y="57150"/>
                </a:moveTo>
                <a:lnTo>
                  <a:pt x="241554" y="57150"/>
                </a:lnTo>
                <a:lnTo>
                  <a:pt x="241554" y="0"/>
                </a:lnTo>
                <a:lnTo>
                  <a:pt x="355854" y="114300"/>
                </a:lnTo>
                <a:lnTo>
                  <a:pt x="241554" y="228600"/>
                </a:lnTo>
                <a:lnTo>
                  <a:pt x="241554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146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84712" y="3342387"/>
            <a:ext cx="304800" cy="2435013"/>
          </a:xfrm>
          <a:custGeom>
            <a:avLst/>
            <a:gdLst/>
            <a:ahLst/>
            <a:cxnLst/>
            <a:rect l="l" t="t" r="r" b="b"/>
            <a:pathLst>
              <a:path w="304800" h="1826260">
                <a:moveTo>
                  <a:pt x="152400" y="0"/>
                </a:moveTo>
                <a:lnTo>
                  <a:pt x="152400" y="26657"/>
                </a:lnTo>
                <a:lnTo>
                  <a:pt x="104231" y="34426"/>
                </a:lnTo>
                <a:lnTo>
                  <a:pt x="62396" y="56059"/>
                </a:lnTo>
                <a:lnTo>
                  <a:pt x="29405" y="89048"/>
                </a:lnTo>
                <a:lnTo>
                  <a:pt x="7769" y="130884"/>
                </a:lnTo>
                <a:lnTo>
                  <a:pt x="0" y="179057"/>
                </a:lnTo>
                <a:lnTo>
                  <a:pt x="0" y="1673352"/>
                </a:lnTo>
                <a:lnTo>
                  <a:pt x="7769" y="1721520"/>
                </a:lnTo>
                <a:lnTo>
                  <a:pt x="29405" y="1763355"/>
                </a:lnTo>
                <a:lnTo>
                  <a:pt x="62396" y="1796346"/>
                </a:lnTo>
                <a:lnTo>
                  <a:pt x="104231" y="1817982"/>
                </a:lnTo>
                <a:lnTo>
                  <a:pt x="152400" y="1825752"/>
                </a:lnTo>
                <a:lnTo>
                  <a:pt x="304800" y="1825752"/>
                </a:lnTo>
                <a:lnTo>
                  <a:pt x="304800" y="1726653"/>
                </a:lnTo>
                <a:lnTo>
                  <a:pt x="152400" y="1726653"/>
                </a:lnTo>
                <a:lnTo>
                  <a:pt x="131652" y="1722465"/>
                </a:lnTo>
                <a:lnTo>
                  <a:pt x="114709" y="1711042"/>
                </a:lnTo>
                <a:lnTo>
                  <a:pt x="103286" y="1694099"/>
                </a:lnTo>
                <a:lnTo>
                  <a:pt x="99098" y="1673352"/>
                </a:lnTo>
                <a:lnTo>
                  <a:pt x="99098" y="179057"/>
                </a:lnTo>
                <a:lnTo>
                  <a:pt x="103286" y="158307"/>
                </a:lnTo>
                <a:lnTo>
                  <a:pt x="114709" y="141360"/>
                </a:lnTo>
                <a:lnTo>
                  <a:pt x="131652" y="129933"/>
                </a:lnTo>
                <a:lnTo>
                  <a:pt x="152400" y="125742"/>
                </a:lnTo>
                <a:lnTo>
                  <a:pt x="179057" y="125742"/>
                </a:lnTo>
                <a:lnTo>
                  <a:pt x="228600" y="76200"/>
                </a:lnTo>
                <a:lnTo>
                  <a:pt x="152400" y="0"/>
                </a:lnTo>
                <a:close/>
              </a:path>
              <a:path w="304800" h="1826260">
                <a:moveTo>
                  <a:pt x="179057" y="125742"/>
                </a:moveTo>
                <a:lnTo>
                  <a:pt x="152400" y="125742"/>
                </a:lnTo>
                <a:lnTo>
                  <a:pt x="152400" y="152400"/>
                </a:lnTo>
                <a:lnTo>
                  <a:pt x="179057" y="12574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84712" y="3345773"/>
            <a:ext cx="304800" cy="2435013"/>
          </a:xfrm>
          <a:custGeom>
            <a:avLst/>
            <a:gdLst/>
            <a:ahLst/>
            <a:cxnLst/>
            <a:rect l="l" t="t" r="r" b="b"/>
            <a:pathLst>
              <a:path w="304800" h="1826260">
                <a:moveTo>
                  <a:pt x="304800" y="1825752"/>
                </a:moveTo>
                <a:lnTo>
                  <a:pt x="152400" y="1825752"/>
                </a:lnTo>
                <a:lnTo>
                  <a:pt x="104231" y="1817982"/>
                </a:lnTo>
                <a:lnTo>
                  <a:pt x="62396" y="1796346"/>
                </a:lnTo>
                <a:lnTo>
                  <a:pt x="29405" y="1763355"/>
                </a:lnTo>
                <a:lnTo>
                  <a:pt x="7769" y="1721520"/>
                </a:lnTo>
                <a:lnTo>
                  <a:pt x="0" y="1673352"/>
                </a:lnTo>
                <a:lnTo>
                  <a:pt x="0" y="179057"/>
                </a:lnTo>
                <a:lnTo>
                  <a:pt x="7769" y="130884"/>
                </a:lnTo>
                <a:lnTo>
                  <a:pt x="29405" y="89048"/>
                </a:lnTo>
                <a:lnTo>
                  <a:pt x="62396" y="56059"/>
                </a:lnTo>
                <a:lnTo>
                  <a:pt x="104231" y="34426"/>
                </a:lnTo>
                <a:lnTo>
                  <a:pt x="152400" y="26657"/>
                </a:lnTo>
                <a:lnTo>
                  <a:pt x="152400" y="0"/>
                </a:lnTo>
                <a:lnTo>
                  <a:pt x="228600" y="76200"/>
                </a:lnTo>
                <a:lnTo>
                  <a:pt x="152400" y="152400"/>
                </a:lnTo>
                <a:lnTo>
                  <a:pt x="152400" y="125742"/>
                </a:lnTo>
                <a:lnTo>
                  <a:pt x="131652" y="129933"/>
                </a:lnTo>
                <a:lnTo>
                  <a:pt x="114709" y="141360"/>
                </a:lnTo>
                <a:lnTo>
                  <a:pt x="103286" y="158307"/>
                </a:lnTo>
                <a:lnTo>
                  <a:pt x="99098" y="179057"/>
                </a:lnTo>
                <a:lnTo>
                  <a:pt x="99098" y="1673352"/>
                </a:lnTo>
                <a:lnTo>
                  <a:pt x="103286" y="1694099"/>
                </a:lnTo>
                <a:lnTo>
                  <a:pt x="114709" y="1711042"/>
                </a:lnTo>
                <a:lnTo>
                  <a:pt x="131652" y="1722465"/>
                </a:lnTo>
                <a:lnTo>
                  <a:pt x="152400" y="1726653"/>
                </a:lnTo>
                <a:lnTo>
                  <a:pt x="304800" y="1726653"/>
                </a:lnTo>
                <a:lnTo>
                  <a:pt x="304800" y="1825752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511482" y="3341115"/>
            <a:ext cx="349250" cy="3207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No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4712" y="1169280"/>
            <a:ext cx="4266820" cy="1557596"/>
          </a:xfrm>
          <a:prstGeom prst="rect">
            <a:avLst/>
          </a:prstGeom>
          <a:ln w="25146">
            <a:solidFill>
              <a:srgbClr val="C4BD9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 marR="154305">
              <a:lnSpc>
                <a:spcPct val="100000"/>
              </a:lnSpc>
              <a:spcBef>
                <a:spcPts val="295"/>
              </a:spcBef>
              <a:tabLst>
                <a:tab pos="71945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4.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&gt;0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]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  </a:t>
            </a:r>
            <a:endParaRPr lang="en-US" sz="24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90805" marR="154305">
              <a:lnSpc>
                <a:spcPct val="100000"/>
              </a:lnSpc>
              <a:spcBef>
                <a:spcPts val="295"/>
              </a:spcBef>
              <a:tabLst>
                <a:tab pos="719455" algn="l"/>
              </a:tabLst>
            </a:pP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lang="en-US" sz="2400" b="1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i+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]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]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  <a:tabLst>
                <a:tab pos="71945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6.	</a:t>
            </a:r>
            <a:r>
              <a:rPr lang="en-US" sz="2400" b="1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r>
              <a:rPr sz="2400" b="1" i="1" dirty="0" err="1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7. 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+1]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73389" y="3054953"/>
            <a:ext cx="482600" cy="480906"/>
          </a:xfrm>
          <a:custGeom>
            <a:avLst/>
            <a:gdLst/>
            <a:ahLst/>
            <a:cxnLst/>
            <a:rect l="l" t="t" r="r" b="b"/>
            <a:pathLst>
              <a:path w="482600" h="360680">
                <a:moveTo>
                  <a:pt x="0" y="0"/>
                </a:moveTo>
                <a:lnTo>
                  <a:pt x="482345" y="0"/>
                </a:lnTo>
                <a:lnTo>
                  <a:pt x="482345" y="360425"/>
                </a:lnTo>
                <a:lnTo>
                  <a:pt x="0" y="360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55734" y="3054953"/>
            <a:ext cx="483234" cy="480906"/>
          </a:xfrm>
          <a:custGeom>
            <a:avLst/>
            <a:gdLst/>
            <a:ahLst/>
            <a:cxnLst/>
            <a:rect l="l" t="t" r="r" b="b"/>
            <a:pathLst>
              <a:path w="483235" h="360680">
                <a:moveTo>
                  <a:pt x="0" y="0"/>
                </a:moveTo>
                <a:lnTo>
                  <a:pt x="483107" y="0"/>
                </a:lnTo>
                <a:lnTo>
                  <a:pt x="483107" y="360425"/>
                </a:lnTo>
                <a:lnTo>
                  <a:pt x="0" y="360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14542" y="3038190"/>
          <a:ext cx="2412999" cy="480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81965"/>
                <a:gridCol w="482600"/>
                <a:gridCol w="482599"/>
                <a:gridCol w="483235"/>
              </a:tblGrid>
              <a:tr h="4805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973389" y="4487080"/>
            <a:ext cx="482600" cy="480906"/>
          </a:xfrm>
          <a:custGeom>
            <a:avLst/>
            <a:gdLst/>
            <a:ahLst/>
            <a:cxnLst/>
            <a:rect l="l" t="t" r="r" b="b"/>
            <a:pathLst>
              <a:path w="482600" h="360679">
                <a:moveTo>
                  <a:pt x="0" y="0"/>
                </a:moveTo>
                <a:lnTo>
                  <a:pt x="482345" y="0"/>
                </a:lnTo>
                <a:lnTo>
                  <a:pt x="482345" y="360426"/>
                </a:lnTo>
                <a:lnTo>
                  <a:pt x="0" y="3604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55734" y="4487080"/>
            <a:ext cx="483234" cy="480906"/>
          </a:xfrm>
          <a:custGeom>
            <a:avLst/>
            <a:gdLst/>
            <a:ahLst/>
            <a:cxnLst/>
            <a:rect l="l" t="t" r="r" b="b"/>
            <a:pathLst>
              <a:path w="483235" h="360679">
                <a:moveTo>
                  <a:pt x="0" y="0"/>
                </a:moveTo>
                <a:lnTo>
                  <a:pt x="483107" y="0"/>
                </a:lnTo>
                <a:lnTo>
                  <a:pt x="483107" y="360426"/>
                </a:lnTo>
                <a:lnTo>
                  <a:pt x="0" y="3604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14542" y="4470317"/>
          <a:ext cx="2412999" cy="480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81965"/>
                <a:gridCol w="482600"/>
                <a:gridCol w="482599"/>
                <a:gridCol w="483235"/>
              </a:tblGrid>
              <a:tr h="4805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600711" y="4865700"/>
            <a:ext cx="2440623" cy="382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[2]=2,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 0,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522" y="1630057"/>
            <a:ext cx="2436240" cy="752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08025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3,	</a:t>
            </a: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[3] =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 2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[2] 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4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2447" y="3450517"/>
            <a:ext cx="2406521" cy="453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[3]=4,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 1,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=1</a:t>
            </a:r>
            <a:endParaRPr sz="240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73389" y="5604680"/>
            <a:ext cx="482600" cy="480906"/>
          </a:xfrm>
          <a:custGeom>
            <a:avLst/>
            <a:gdLst/>
            <a:ahLst/>
            <a:cxnLst/>
            <a:rect l="l" t="t" r="r" b="b"/>
            <a:pathLst>
              <a:path w="482600" h="360679">
                <a:moveTo>
                  <a:pt x="0" y="0"/>
                </a:moveTo>
                <a:lnTo>
                  <a:pt x="482345" y="0"/>
                </a:lnTo>
                <a:lnTo>
                  <a:pt x="482345" y="360426"/>
                </a:lnTo>
                <a:lnTo>
                  <a:pt x="0" y="3604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55734" y="5604680"/>
            <a:ext cx="483234" cy="480906"/>
          </a:xfrm>
          <a:custGeom>
            <a:avLst/>
            <a:gdLst/>
            <a:ahLst/>
            <a:cxnLst/>
            <a:rect l="l" t="t" r="r" b="b"/>
            <a:pathLst>
              <a:path w="483235" h="360679">
                <a:moveTo>
                  <a:pt x="0" y="0"/>
                </a:moveTo>
                <a:lnTo>
                  <a:pt x="483107" y="0"/>
                </a:lnTo>
                <a:lnTo>
                  <a:pt x="483107" y="360426"/>
                </a:lnTo>
                <a:lnTo>
                  <a:pt x="0" y="3604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14542" y="5587917"/>
          <a:ext cx="2412999" cy="480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81965"/>
                <a:gridCol w="482600"/>
                <a:gridCol w="482599"/>
                <a:gridCol w="483235"/>
              </a:tblGrid>
              <a:tr h="4805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253" marB="0">
                    <a:lnL w="28575">
                      <a:solidFill>
                        <a:srgbClr val="595958"/>
                      </a:solidFill>
                      <a:prstDash val="solid"/>
                    </a:lnL>
                    <a:lnR w="28575">
                      <a:solidFill>
                        <a:srgbClr val="595958"/>
                      </a:solidFill>
                      <a:prstDash val="solid"/>
                    </a:lnR>
                    <a:lnT w="28575">
                      <a:solidFill>
                        <a:srgbClr val="595958"/>
                      </a:solidFill>
                      <a:prstDash val="solid"/>
                    </a:lnT>
                    <a:lnB w="28575">
                      <a:solidFill>
                        <a:srgbClr val="5959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608648" y="5168791"/>
            <a:ext cx="1670685" cy="3837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1195" algn="l"/>
              </a:tabLst>
            </a:pP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&gt; 0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</a:t>
            </a:r>
            <a:endParaRPr sz="240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6" name="object 27"/>
          <p:cNvSpPr txBox="1"/>
          <p:nvPr/>
        </p:nvSpPr>
        <p:spPr>
          <a:xfrm>
            <a:off x="488730" y="2528900"/>
            <a:ext cx="2436240" cy="382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  <a:tabLst>
                <a:tab pos="671830" algn="l"/>
                <a:tab pos="1725295" algn="l"/>
              </a:tabLst>
            </a:pPr>
            <a:r>
              <a:rPr sz="2400" b="1" i="1" spc="-5" dirty="0" err="1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0,	</a:t>
            </a:r>
            <a:r>
              <a:rPr lang="en-US" sz="2400" b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[2]	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</a:t>
            </a:r>
            <a:endParaRPr sz="240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7" name="object 28"/>
          <p:cNvSpPr txBox="1"/>
          <p:nvPr/>
        </p:nvSpPr>
        <p:spPr>
          <a:xfrm>
            <a:off x="530971" y="3856917"/>
            <a:ext cx="2406521" cy="453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2400" b="1" i="1" spc="-5" dirty="0" err="1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0,	</a:t>
            </a:r>
            <a:r>
              <a:rPr lang="en-US" sz="2400" b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[1]</a:t>
            </a:r>
            <a:r>
              <a:rPr sz="2400" b="1" spc="4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</a:t>
            </a:r>
            <a:endParaRPr sz="2400" dirty="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6" grpId="0"/>
      <p:bldP spid="27" grpId="0"/>
      <p:bldP spid="28" grpId="0"/>
      <p:bldP spid="32" grpId="0"/>
      <p:bldP spid="36" grpId="0"/>
      <p:bldP spid="3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5181600"/>
            <a:ext cx="7388556" cy="334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MergeSort有递归调用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Merge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559" y="30146"/>
            <a:ext cx="8258302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例：二分归并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排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序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710" y="1095705"/>
            <a:ext cx="8029702" cy="3537507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24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MergeSort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7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">
              <a:lnSpc>
                <a:spcPct val="100000"/>
              </a:lnSpc>
            </a:pP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lang="en-US" sz="2800" b="1" spc="-64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sz="2800" b="1" i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">
              <a:lnSpc>
                <a:spcPct val="100000"/>
              </a:lnSpc>
            </a:pP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输出：按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</a:t>
            </a:r>
            <a:r>
              <a:rPr sz="2800" b="1" spc="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顺序排序的数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sz="2800" b="1" spc="-65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spc="-65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">
              <a:lnSpc>
                <a:spcPct val="100000"/>
              </a:lnSpc>
              <a:tabLst>
                <a:tab pos="577215" algn="l"/>
                <a:tab pos="91503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if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0015">
              <a:lnSpc>
                <a:spcPct val="100000"/>
              </a:lnSpc>
              <a:tabLst>
                <a:tab pos="57721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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p+r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)/2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</a:t>
            </a:r>
            <a:endParaRPr sz="2800" dirty="0">
              <a:latin typeface="Symbol" panose="05050102010706020507"/>
              <a:cs typeface="Symbol" panose="05050102010706020507"/>
            </a:endParaRPr>
          </a:p>
          <a:p>
            <a:pPr marL="1079500" indent="-959485">
              <a:lnSpc>
                <a:spcPct val="100000"/>
              </a:lnSpc>
              <a:buAutoNum type="arabicPeriod" startAt="3"/>
              <a:tabLst>
                <a:tab pos="1078865" algn="l"/>
                <a:tab pos="1079500" algn="l"/>
              </a:tabLst>
            </a:pPr>
            <a:r>
              <a:rPr sz="2800" b="1" spc="24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MergeSort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079500" indent="-959485">
              <a:lnSpc>
                <a:spcPct val="100000"/>
              </a:lnSpc>
              <a:buAutoNum type="arabicPeriod" startAt="3"/>
              <a:tabLst>
                <a:tab pos="1078865" algn="l"/>
                <a:tab pos="1079500" algn="l"/>
              </a:tabLst>
            </a:pPr>
            <a:r>
              <a:rPr sz="2800" b="1" spc="24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MergeSort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+1,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186815" indent="-1067435">
              <a:lnSpc>
                <a:spcPct val="100000"/>
              </a:lnSpc>
              <a:buAutoNum type="arabicPeriod" startAt="3"/>
              <a:tabLst>
                <a:tab pos="1186815" algn="l"/>
                <a:tab pos="118745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Merge 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76400" y="4198007"/>
            <a:ext cx="3200400" cy="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76400" y="4595647"/>
            <a:ext cx="2743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50" y="30146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例：算法</a:t>
            </a:r>
            <a:r>
              <a:rPr sz="4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A</a:t>
            </a: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的伪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011622"/>
            <a:ext cx="8229600" cy="15331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2800" b="1" spc="47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sz="2800" b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输入：实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sz="2800" b="1" spc="-6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]，实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6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sz="28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sz="2800" b="1" i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286" y="2648222"/>
            <a:ext cx="5253914" cy="1022716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655"/>
              </a:spcBef>
              <a:buFont typeface="Times New Roman" panose="02020603050405020304"/>
              <a:buAutoNum type="arabicPeriod"/>
              <a:tabLst>
                <a:tab pos="393065" algn="l"/>
                <a:tab pos="393700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[0]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power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93065" algn="l"/>
                <a:tab pos="393700" algn="l"/>
                <a:tab pos="929005" algn="l"/>
                <a:tab pos="1695450" algn="l"/>
                <a:tab pos="2102485" algn="l"/>
                <a:tab pos="2425065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for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to	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do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85" y="3812558"/>
            <a:ext cx="415493" cy="102528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3.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4.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76" y="3851929"/>
            <a:ext cx="4265040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power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power </a:t>
            </a:r>
            <a:r>
              <a:rPr sz="2800" b="1" spc="20" dirty="0">
                <a:latin typeface="Cambria Math" panose="02040503050406030204"/>
                <a:cs typeface="Cambria Math" panose="02040503050406030204"/>
              </a:rPr>
              <a:t>∗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  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endParaRPr sz="2800" b="1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i="1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y </a:t>
            </a: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=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y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+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] </a:t>
            </a:r>
            <a:r>
              <a:rPr sz="2800" b="1" spc="20" dirty="0">
                <a:latin typeface="Cambria Math" panose="02040503050406030204"/>
                <a:cs typeface="Cambria Math" panose="02040503050406030204"/>
              </a:rPr>
              <a:t>∗</a:t>
            </a:r>
            <a:r>
              <a:rPr sz="2800" b="1" spc="-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power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88" y="5078492"/>
            <a:ext cx="25106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  <a:tab pos="138620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5.	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500" y="3847507"/>
            <a:ext cx="3048000" cy="1055332"/>
          </a:xfrm>
          <a:custGeom>
            <a:avLst/>
            <a:gdLst/>
            <a:ahLst/>
            <a:cxnLst/>
            <a:rect l="l" t="t" r="r" b="b"/>
            <a:pathLst>
              <a:path w="3048000" h="990600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2882900" y="0"/>
                </a:lnTo>
                <a:lnTo>
                  <a:pt x="2926791" y="5897"/>
                </a:lnTo>
                <a:lnTo>
                  <a:pt x="2966230" y="22540"/>
                </a:lnTo>
                <a:lnTo>
                  <a:pt x="2999644" y="48355"/>
                </a:lnTo>
                <a:lnTo>
                  <a:pt x="3025459" y="81769"/>
                </a:lnTo>
                <a:lnTo>
                  <a:pt x="3042102" y="121208"/>
                </a:lnTo>
                <a:lnTo>
                  <a:pt x="3048000" y="165100"/>
                </a:lnTo>
                <a:lnTo>
                  <a:pt x="3048000" y="825487"/>
                </a:lnTo>
                <a:lnTo>
                  <a:pt x="3042102" y="869379"/>
                </a:lnTo>
                <a:lnTo>
                  <a:pt x="3025459" y="908821"/>
                </a:lnTo>
                <a:lnTo>
                  <a:pt x="2999644" y="942238"/>
                </a:lnTo>
                <a:lnTo>
                  <a:pt x="2966230" y="968056"/>
                </a:lnTo>
                <a:lnTo>
                  <a:pt x="2926791" y="984701"/>
                </a:lnTo>
                <a:lnTo>
                  <a:pt x="2882900" y="990600"/>
                </a:lnTo>
                <a:lnTo>
                  <a:pt x="165100" y="990600"/>
                </a:lnTo>
                <a:lnTo>
                  <a:pt x="121208" y="984701"/>
                </a:lnTo>
                <a:lnTo>
                  <a:pt x="81769" y="968056"/>
                </a:lnTo>
                <a:lnTo>
                  <a:pt x="48355" y="942238"/>
                </a:lnTo>
                <a:lnTo>
                  <a:pt x="22540" y="908821"/>
                </a:lnTo>
                <a:lnTo>
                  <a:pt x="5897" y="869379"/>
                </a:lnTo>
                <a:lnTo>
                  <a:pt x="0" y="825487"/>
                </a:lnTo>
                <a:lnTo>
                  <a:pt x="0" y="165100"/>
                </a:lnTo>
                <a:close/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文本框 11"/>
          <p:cNvSpPr txBox="1"/>
          <p:nvPr/>
        </p:nvSpPr>
        <p:spPr>
          <a:xfrm>
            <a:off x="4540885" y="3127375"/>
            <a:ext cx="3445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计算什么值？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675" y="1085195"/>
            <a:ext cx="4364042" cy="757259"/>
          </a:xfrm>
          <a:prstGeom prst="rect">
            <a:avLst/>
          </a:prstGeom>
          <a:ln w="25146">
            <a:solidFill>
              <a:srgbClr val="C4BD9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 marR="283210">
              <a:lnSpc>
                <a:spcPts val="2830"/>
              </a:lnSpc>
              <a:spcBef>
                <a:spcPts val="305"/>
              </a:spcBef>
            </a:pP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power </a:t>
            </a:r>
            <a:r>
              <a:rPr sz="28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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power </a:t>
            </a:r>
            <a:r>
              <a:rPr sz="2800" spc="2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∗ </a:t>
            </a:r>
            <a:r>
              <a:rPr sz="2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 </a:t>
            </a:r>
            <a:br>
              <a:rPr lang="en-US" sz="2800" i="1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</a:br>
            <a:r>
              <a:rPr sz="2800" i="1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8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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80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∗</a:t>
            </a:r>
            <a:r>
              <a:rPr sz="2800" spc="-1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422" y="5276194"/>
            <a:ext cx="8184198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</a:t>
            </a:r>
            <a:r>
              <a:rPr sz="2800" b="1" spc="-56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54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次多项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r>
              <a:rPr sz="2800" b="1" spc="-54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的系数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800" b="1" spc="-5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sz="2800" b="1" spc="-55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计算该多项式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sz="2800" b="1" spc="-5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762" y="1312889"/>
            <a:ext cx="26197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=1,</a:t>
            </a:r>
            <a:r>
              <a:rPr sz="2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...,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6050" y="1436650"/>
            <a:ext cx="660609" cy="290229"/>
          </a:xfrm>
          <a:custGeom>
            <a:avLst/>
            <a:gdLst/>
            <a:ahLst/>
            <a:cxnLst/>
            <a:rect l="l" t="t" r="r" b="b"/>
            <a:pathLst>
              <a:path w="482600" h="179069">
                <a:moveTo>
                  <a:pt x="0" y="44767"/>
                </a:moveTo>
                <a:lnTo>
                  <a:pt x="392811" y="44767"/>
                </a:lnTo>
                <a:lnTo>
                  <a:pt x="392811" y="0"/>
                </a:lnTo>
                <a:lnTo>
                  <a:pt x="482345" y="89534"/>
                </a:lnTo>
                <a:lnTo>
                  <a:pt x="392811" y="179069"/>
                </a:lnTo>
                <a:lnTo>
                  <a:pt x="392811" y="134302"/>
                </a:lnTo>
                <a:lnTo>
                  <a:pt x="0" y="134302"/>
                </a:lnTo>
                <a:lnTo>
                  <a:pt x="0" y="44767"/>
                </a:lnTo>
                <a:close/>
              </a:path>
            </a:pathLst>
          </a:custGeom>
          <a:ln w="25146">
            <a:solidFill>
              <a:srgbClr val="59595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55257" y="2139584"/>
          <a:ext cx="5104765" cy="1025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879036"/>
                <a:gridCol w="3823139"/>
              </a:tblGrid>
              <a:tr h="497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i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86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i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86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i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866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281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8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[0]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8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78345" y="2457566"/>
            <a:ext cx="53467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初值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466274" y="3486642"/>
            <a:ext cx="53467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 marR="131445" algn="ctr">
              <a:lnSpc>
                <a:spcPct val="100000"/>
              </a:lnSpc>
            </a:pPr>
            <a:r>
              <a:rPr sz="2400" b="1" spc="-10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循 </a:t>
            </a:r>
            <a:r>
              <a:rPr sz="24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环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155256" y="3239239"/>
          <a:ext cx="5104765" cy="528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888365"/>
                <a:gridCol w="3813810"/>
              </a:tblGrid>
              <a:tr h="528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43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434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[0] +</a:t>
                      </a:r>
                      <a:r>
                        <a:rPr sz="27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[1]</a:t>
                      </a:r>
                      <a:r>
                        <a:rPr sz="2700" b="1" spc="-5" dirty="0">
                          <a:latin typeface="Cambria Math" panose="02040503050406030204"/>
                          <a:cs typeface="Cambria Math" panose="02040503050406030204"/>
                        </a:rPr>
                        <a:t>∗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434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55256" y="3784578"/>
          <a:ext cx="5104765" cy="50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888365"/>
                <a:gridCol w="3813810"/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0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4000" b="1" i="1" spc="7" baseline="-1700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700" b="1" spc="5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[0] + 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[1]</a:t>
                      </a:r>
                      <a:r>
                        <a:rPr sz="2700" b="1" spc="-5" dirty="0">
                          <a:latin typeface="Cambria Math" panose="02040503050406030204"/>
                          <a:cs typeface="Cambria Math" panose="02040503050406030204"/>
                        </a:rPr>
                        <a:t>∗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 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7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[2]</a:t>
                      </a:r>
                      <a:r>
                        <a:rPr sz="2700" b="1" dirty="0">
                          <a:latin typeface="Cambria Math" panose="02040503050406030204"/>
                          <a:cs typeface="Cambria Math" panose="02040503050406030204"/>
                        </a:rPr>
                        <a:t>∗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600" b="1" baseline="2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600" baseline="26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02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55253" y="4302529"/>
          <a:ext cx="5104765" cy="869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888365"/>
                <a:gridCol w="3813810"/>
              </a:tblGrid>
              <a:tr h="869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0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4000" b="1" i="1" spc="7" baseline="-1700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700" b="1" spc="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[0] + 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[1]</a:t>
                      </a:r>
                      <a:r>
                        <a:rPr sz="2700" b="1" spc="-5" dirty="0">
                          <a:latin typeface="Cambria Math" panose="02040503050406030204"/>
                          <a:cs typeface="Cambria Math" panose="02040503050406030204"/>
                        </a:rPr>
                        <a:t>∗</a:t>
                      </a:r>
                      <a:r>
                        <a:rPr sz="27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 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+ 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[2]</a:t>
                      </a:r>
                      <a:r>
                        <a:rPr sz="2700" b="1" dirty="0">
                          <a:latin typeface="Cambria Math" panose="02040503050406030204"/>
                          <a:cs typeface="Cambria Math" panose="02040503050406030204"/>
                        </a:rPr>
                        <a:t>∗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600" b="1" baseline="26000" dirty="0">
                          <a:latin typeface="Times New Roman" panose="02020603050405020304"/>
                          <a:cs typeface="Times New Roman" panose="02020603050405020304"/>
                        </a:rPr>
                        <a:t>2 </a:t>
                      </a:r>
                      <a:r>
                        <a:rPr sz="2700" b="1" spc="-5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7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700" b="1" dirty="0">
                          <a:latin typeface="Times New Roman" panose="02020603050405020304"/>
                          <a:cs typeface="Times New Roman" panose="02020603050405020304"/>
                        </a:rPr>
                        <a:t>[3]</a:t>
                      </a:r>
                      <a:r>
                        <a:rPr sz="2700" b="1" dirty="0">
                          <a:latin typeface="Cambria Math" panose="02040503050406030204"/>
                          <a:cs typeface="Cambria Math" panose="02040503050406030204"/>
                        </a:rPr>
                        <a:t>∗</a:t>
                      </a:r>
                      <a:r>
                        <a:rPr sz="27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600" b="1" baseline="2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600" baseline="26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02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155253" y="4810527"/>
          <a:ext cx="5104765" cy="4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888365"/>
                <a:gridCol w="3813810"/>
              </a:tblGrid>
              <a:tr h="446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spc="-10" dirty="0">
                          <a:latin typeface="Times New Roman" panose="02020603050405020304"/>
                          <a:cs typeface="Times New Roman" panose="02020603050405020304"/>
                        </a:rPr>
                        <a:t>...</a:t>
                      </a: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8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8" name="object 2"/>
          <p:cNvSpPr txBox="1"/>
          <p:nvPr/>
        </p:nvSpPr>
        <p:spPr>
          <a:xfrm>
            <a:off x="488730" y="-11897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4400" kern="0" spc="-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例：算法</a:t>
            </a:r>
            <a:r>
              <a:rPr lang="en-US" altLang="zh-CN" sz="4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A</a:t>
            </a:r>
            <a:r>
              <a:rPr lang="zh-CN" altLang="en-US" sz="4400" kern="0" spc="-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的伪</a:t>
            </a:r>
            <a:r>
              <a:rPr lang="zh-CN" altLang="en-US" sz="4400" kern="0" spc="-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zh-CN" altLang="en-US" sz="4400" kern="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1422146" y="839427"/>
            <a:ext cx="49530" cy="128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Times New Roman" panose="02020603050405020304"/>
                <a:cs typeface="Times New Roman" panose="02020603050405020304"/>
              </a:rPr>
              <a:t>.</a:t>
            </a:r>
            <a:endParaRPr sz="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264285" y="3706751"/>
            <a:ext cx="2285999" cy="12192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0" y="152399"/>
                </a:moveTo>
                <a:lnTo>
                  <a:pt x="7769" y="104226"/>
                </a:lnTo>
                <a:lnTo>
                  <a:pt x="29405" y="62391"/>
                </a:lnTo>
                <a:lnTo>
                  <a:pt x="62396" y="29402"/>
                </a:lnTo>
                <a:lnTo>
                  <a:pt x="104231" y="7768"/>
                </a:lnTo>
                <a:lnTo>
                  <a:pt x="152400" y="0"/>
                </a:lnTo>
                <a:lnTo>
                  <a:pt x="1981200" y="0"/>
                </a:lnTo>
                <a:lnTo>
                  <a:pt x="2029368" y="7768"/>
                </a:lnTo>
                <a:lnTo>
                  <a:pt x="2071203" y="29402"/>
                </a:lnTo>
                <a:lnTo>
                  <a:pt x="2104194" y="62391"/>
                </a:lnTo>
                <a:lnTo>
                  <a:pt x="2125830" y="104226"/>
                </a:lnTo>
                <a:lnTo>
                  <a:pt x="2133600" y="152399"/>
                </a:lnTo>
                <a:lnTo>
                  <a:pt x="2133600" y="761999"/>
                </a:lnTo>
                <a:lnTo>
                  <a:pt x="2125830" y="810168"/>
                </a:lnTo>
                <a:lnTo>
                  <a:pt x="2104194" y="852003"/>
                </a:lnTo>
                <a:lnTo>
                  <a:pt x="2071203" y="884994"/>
                </a:lnTo>
                <a:lnTo>
                  <a:pt x="2029368" y="906630"/>
                </a:lnTo>
                <a:lnTo>
                  <a:pt x="1981200" y="914399"/>
                </a:lnTo>
                <a:lnTo>
                  <a:pt x="152400" y="914399"/>
                </a:lnTo>
                <a:lnTo>
                  <a:pt x="104231" y="906630"/>
                </a:lnTo>
                <a:lnTo>
                  <a:pt x="62396" y="884994"/>
                </a:lnTo>
                <a:lnTo>
                  <a:pt x="29405" y="852003"/>
                </a:lnTo>
                <a:lnTo>
                  <a:pt x="7769" y="810168"/>
                </a:lnTo>
                <a:lnTo>
                  <a:pt x="0" y="761999"/>
                </a:lnTo>
                <a:lnTo>
                  <a:pt x="0" y="152399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222245" y="3737313"/>
            <a:ext cx="2590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算法设计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与</a:t>
            </a:r>
            <a:r>
              <a:rPr sz="2400" b="1" spc="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分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析</a:t>
            </a:r>
            <a:r>
              <a:rPr sz="24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 </a:t>
            </a: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调度问题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投资问题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264285" y="2385952"/>
            <a:ext cx="2286000" cy="12192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0" y="152400"/>
                </a:moveTo>
                <a:lnTo>
                  <a:pt x="7769" y="104226"/>
                </a:lnTo>
                <a:lnTo>
                  <a:pt x="29405" y="62391"/>
                </a:lnTo>
                <a:lnTo>
                  <a:pt x="62396" y="29402"/>
                </a:lnTo>
                <a:lnTo>
                  <a:pt x="104231" y="7768"/>
                </a:lnTo>
                <a:lnTo>
                  <a:pt x="152400" y="0"/>
                </a:lnTo>
                <a:lnTo>
                  <a:pt x="1981200" y="0"/>
                </a:lnTo>
                <a:lnTo>
                  <a:pt x="2029368" y="7768"/>
                </a:lnTo>
                <a:lnTo>
                  <a:pt x="2071203" y="29402"/>
                </a:lnTo>
                <a:lnTo>
                  <a:pt x="2104194" y="62391"/>
                </a:lnTo>
                <a:lnTo>
                  <a:pt x="2125830" y="104226"/>
                </a:lnTo>
                <a:lnTo>
                  <a:pt x="2133600" y="152400"/>
                </a:lnTo>
                <a:lnTo>
                  <a:pt x="2133600" y="762000"/>
                </a:lnTo>
                <a:lnTo>
                  <a:pt x="2125830" y="810168"/>
                </a:lnTo>
                <a:lnTo>
                  <a:pt x="2104194" y="852003"/>
                </a:lnTo>
                <a:lnTo>
                  <a:pt x="2071203" y="884994"/>
                </a:lnTo>
                <a:lnTo>
                  <a:pt x="2029368" y="906630"/>
                </a:lnTo>
                <a:lnTo>
                  <a:pt x="1981200" y="914400"/>
                </a:lnTo>
                <a:lnTo>
                  <a:pt x="152400" y="914400"/>
                </a:lnTo>
                <a:lnTo>
                  <a:pt x="104231" y="906630"/>
                </a:lnTo>
                <a:lnTo>
                  <a:pt x="62396" y="884994"/>
                </a:lnTo>
                <a:lnTo>
                  <a:pt x="29405" y="852003"/>
                </a:lnTo>
                <a:lnTo>
                  <a:pt x="7769" y="810168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266915" y="2599393"/>
            <a:ext cx="25641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marR="5080" indent="-460375">
              <a:lnSpc>
                <a:spcPct val="100000"/>
              </a:lnSpc>
              <a:spcBef>
                <a:spcPts val="100"/>
              </a:spcBef>
            </a:pPr>
            <a:r>
              <a:rPr sz="2400" b="1" spc="-5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问题复杂</a:t>
            </a:r>
            <a:r>
              <a:rPr sz="2400" b="1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度</a:t>
            </a:r>
            <a:r>
              <a:rPr sz="2400" b="1" spc="5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概</a:t>
            </a:r>
            <a:r>
              <a:rPr sz="2400" b="1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念</a:t>
            </a:r>
            <a:r>
              <a:rPr sz="2400" b="1" spc="-10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排序问题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4038584" y="5512665"/>
            <a:ext cx="44357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算法及其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时</a:t>
            </a:r>
            <a:r>
              <a:rPr sz="2400" b="1" spc="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间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复杂度的定义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4038600" y="1886208"/>
            <a:ext cx="609600" cy="3296074"/>
          </a:xfrm>
          <a:custGeom>
            <a:avLst/>
            <a:gdLst/>
            <a:ahLst/>
            <a:cxnLst/>
            <a:rect l="l" t="t" r="r" b="b"/>
            <a:pathLst>
              <a:path w="609600" h="2472054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508000" y="0"/>
                </a:lnTo>
                <a:lnTo>
                  <a:pt x="547545" y="7984"/>
                </a:lnTo>
                <a:lnTo>
                  <a:pt x="579840" y="29759"/>
                </a:lnTo>
                <a:lnTo>
                  <a:pt x="601615" y="62054"/>
                </a:lnTo>
                <a:lnTo>
                  <a:pt x="609600" y="101600"/>
                </a:lnTo>
                <a:lnTo>
                  <a:pt x="609600" y="2370328"/>
                </a:lnTo>
                <a:lnTo>
                  <a:pt x="601615" y="2409873"/>
                </a:lnTo>
                <a:lnTo>
                  <a:pt x="579840" y="2442168"/>
                </a:lnTo>
                <a:lnTo>
                  <a:pt x="547545" y="2463943"/>
                </a:lnTo>
                <a:lnTo>
                  <a:pt x="508000" y="2471928"/>
                </a:lnTo>
                <a:lnTo>
                  <a:pt x="101600" y="2471928"/>
                </a:lnTo>
                <a:lnTo>
                  <a:pt x="62054" y="2463943"/>
                </a:lnTo>
                <a:lnTo>
                  <a:pt x="29759" y="2442168"/>
                </a:lnTo>
                <a:lnTo>
                  <a:pt x="7984" y="2409873"/>
                </a:lnTo>
                <a:lnTo>
                  <a:pt x="0" y="2370328"/>
                </a:lnTo>
                <a:lnTo>
                  <a:pt x="0" y="101600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4165600" y="2245825"/>
            <a:ext cx="660400" cy="2651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sz="24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 法 的 伪 码 表 示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800600" y="4037078"/>
            <a:ext cx="2438400" cy="1202266"/>
          </a:xfrm>
          <a:custGeom>
            <a:avLst/>
            <a:gdLst/>
            <a:ahLst/>
            <a:cxnLst/>
            <a:rect l="l" t="t" r="r" b="b"/>
            <a:pathLst>
              <a:path w="2438400" h="901700">
                <a:moveTo>
                  <a:pt x="0" y="150241"/>
                </a:moveTo>
                <a:lnTo>
                  <a:pt x="7660" y="102750"/>
                </a:lnTo>
                <a:lnTo>
                  <a:pt x="28989" y="61508"/>
                </a:lnTo>
                <a:lnTo>
                  <a:pt x="61513" y="28986"/>
                </a:lnTo>
                <a:lnTo>
                  <a:pt x="102755" y="7658"/>
                </a:lnTo>
                <a:lnTo>
                  <a:pt x="150241" y="0"/>
                </a:lnTo>
                <a:lnTo>
                  <a:pt x="2288159" y="0"/>
                </a:lnTo>
                <a:lnTo>
                  <a:pt x="2335644" y="7658"/>
                </a:lnTo>
                <a:lnTo>
                  <a:pt x="2376886" y="28986"/>
                </a:lnTo>
                <a:lnTo>
                  <a:pt x="2409410" y="61508"/>
                </a:lnTo>
                <a:lnTo>
                  <a:pt x="2430739" y="102750"/>
                </a:lnTo>
                <a:lnTo>
                  <a:pt x="2438400" y="150241"/>
                </a:lnTo>
                <a:lnTo>
                  <a:pt x="2438400" y="751205"/>
                </a:lnTo>
                <a:lnTo>
                  <a:pt x="2430739" y="798690"/>
                </a:lnTo>
                <a:lnTo>
                  <a:pt x="2409410" y="839932"/>
                </a:lnTo>
                <a:lnTo>
                  <a:pt x="2376886" y="872456"/>
                </a:lnTo>
                <a:lnTo>
                  <a:pt x="2335644" y="893785"/>
                </a:lnTo>
                <a:lnTo>
                  <a:pt x="2288159" y="901446"/>
                </a:lnTo>
                <a:lnTo>
                  <a:pt x="150241" y="901446"/>
                </a:lnTo>
                <a:lnTo>
                  <a:pt x="102755" y="893785"/>
                </a:lnTo>
                <a:lnTo>
                  <a:pt x="61513" y="872456"/>
                </a:lnTo>
                <a:lnTo>
                  <a:pt x="28989" y="839932"/>
                </a:lnTo>
                <a:lnTo>
                  <a:pt x="7660" y="798690"/>
                </a:lnTo>
                <a:lnTo>
                  <a:pt x="0" y="751205"/>
                </a:lnTo>
                <a:lnTo>
                  <a:pt x="0" y="150241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953000" y="4038600"/>
            <a:ext cx="2266599" cy="114326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 algn="ctr">
              <a:spcBef>
                <a:spcPts val="275"/>
              </a:spcBef>
            </a:pP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时间复杂度函数的表示</a:t>
            </a:r>
            <a:r>
              <a:rPr sz="2400" b="1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：函数渐近的界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4800600" y="2883919"/>
            <a:ext cx="2425700" cy="1034626"/>
          </a:xfrm>
          <a:custGeom>
            <a:avLst/>
            <a:gdLst/>
            <a:ahLst/>
            <a:cxnLst/>
            <a:rect l="l" t="t" r="r" b="b"/>
            <a:pathLst>
              <a:path w="2425700" h="775969">
                <a:moveTo>
                  <a:pt x="0" y="129286"/>
                </a:moveTo>
                <a:lnTo>
                  <a:pt x="10160" y="78963"/>
                </a:lnTo>
                <a:lnTo>
                  <a:pt x="37868" y="37868"/>
                </a:lnTo>
                <a:lnTo>
                  <a:pt x="78963" y="10160"/>
                </a:lnTo>
                <a:lnTo>
                  <a:pt x="129286" y="0"/>
                </a:lnTo>
                <a:lnTo>
                  <a:pt x="2296160" y="0"/>
                </a:lnTo>
                <a:lnTo>
                  <a:pt x="2346482" y="10160"/>
                </a:lnTo>
                <a:lnTo>
                  <a:pt x="2387577" y="37868"/>
                </a:lnTo>
                <a:lnTo>
                  <a:pt x="2415285" y="78963"/>
                </a:lnTo>
                <a:lnTo>
                  <a:pt x="2425446" y="129286"/>
                </a:lnTo>
                <a:lnTo>
                  <a:pt x="2425446" y="646430"/>
                </a:lnTo>
                <a:lnTo>
                  <a:pt x="2415285" y="696752"/>
                </a:lnTo>
                <a:lnTo>
                  <a:pt x="2387577" y="737847"/>
                </a:lnTo>
                <a:lnTo>
                  <a:pt x="2346482" y="765555"/>
                </a:lnTo>
                <a:lnTo>
                  <a:pt x="2296160" y="775716"/>
                </a:lnTo>
                <a:lnTo>
                  <a:pt x="129286" y="775716"/>
                </a:lnTo>
                <a:lnTo>
                  <a:pt x="78963" y="765555"/>
                </a:lnTo>
                <a:lnTo>
                  <a:pt x="37868" y="737847"/>
                </a:lnTo>
                <a:lnTo>
                  <a:pt x="10160" y="696752"/>
                </a:lnTo>
                <a:lnTo>
                  <a:pt x="0" y="646430"/>
                </a:lnTo>
                <a:lnTo>
                  <a:pt x="0" y="129286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4824762" y="3004522"/>
            <a:ext cx="241423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57467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有关函数</a:t>
            </a: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渐</a:t>
            </a:r>
            <a:r>
              <a:rPr sz="2400" b="1" spc="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近</a:t>
            </a: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sz="2400" b="1" spc="-10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界</a:t>
            </a: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的定理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4800600" y="1886207"/>
            <a:ext cx="2413000" cy="900854"/>
          </a:xfrm>
          <a:custGeom>
            <a:avLst/>
            <a:gdLst/>
            <a:ahLst/>
            <a:cxnLst/>
            <a:rect l="l" t="t" r="r" b="b"/>
            <a:pathLst>
              <a:path w="2413000" h="675639">
                <a:moveTo>
                  <a:pt x="0" y="112522"/>
                </a:moveTo>
                <a:lnTo>
                  <a:pt x="8842" y="68724"/>
                </a:lnTo>
                <a:lnTo>
                  <a:pt x="32958" y="32958"/>
                </a:lnTo>
                <a:lnTo>
                  <a:pt x="68724" y="8842"/>
                </a:lnTo>
                <a:lnTo>
                  <a:pt x="112522" y="0"/>
                </a:lnTo>
                <a:lnTo>
                  <a:pt x="2299970" y="0"/>
                </a:lnTo>
                <a:lnTo>
                  <a:pt x="2343767" y="8842"/>
                </a:lnTo>
                <a:lnTo>
                  <a:pt x="2379533" y="32958"/>
                </a:lnTo>
                <a:lnTo>
                  <a:pt x="2403649" y="68724"/>
                </a:lnTo>
                <a:lnTo>
                  <a:pt x="2412492" y="112522"/>
                </a:lnTo>
                <a:lnTo>
                  <a:pt x="2412492" y="562610"/>
                </a:lnTo>
                <a:lnTo>
                  <a:pt x="2403649" y="606407"/>
                </a:lnTo>
                <a:lnTo>
                  <a:pt x="2379533" y="642173"/>
                </a:lnTo>
                <a:lnTo>
                  <a:pt x="2343767" y="666289"/>
                </a:lnTo>
                <a:lnTo>
                  <a:pt x="2299970" y="675132"/>
                </a:lnTo>
                <a:lnTo>
                  <a:pt x="112522" y="675132"/>
                </a:lnTo>
                <a:lnTo>
                  <a:pt x="68724" y="666289"/>
                </a:lnTo>
                <a:lnTo>
                  <a:pt x="32958" y="642173"/>
                </a:lnTo>
                <a:lnTo>
                  <a:pt x="8842" y="606407"/>
                </a:lnTo>
                <a:lnTo>
                  <a:pt x="0" y="562610"/>
                </a:lnTo>
                <a:lnTo>
                  <a:pt x="0" y="112522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5020055" y="1985239"/>
            <a:ext cx="1977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几类重要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函</a:t>
            </a:r>
            <a:r>
              <a:rPr sz="2400" b="1" spc="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数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的性</a:t>
            </a:r>
            <a:r>
              <a:rPr sz="24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4379407" y="1224363"/>
            <a:ext cx="26173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算法的有</a:t>
            </a:r>
            <a:r>
              <a:rPr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关</a:t>
            </a:r>
            <a:r>
              <a:rPr sz="2800" b="1" spc="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概</a:t>
            </a:r>
            <a:r>
              <a:rPr sz="2800" b="1" spc="-1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念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1639444" y="1205313"/>
            <a:ext cx="22467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算法研究</a:t>
            </a:r>
            <a:r>
              <a:rPr sz="2800" b="1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内</a:t>
            </a:r>
            <a:r>
              <a:rPr sz="2800" b="1" spc="-10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容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304800" y="39416"/>
            <a:ext cx="8534400" cy="629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zh-CN" altLang="en-US" sz="4000" kern="1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算法课程主要内容及有关概念</a:t>
            </a:r>
            <a:endParaRPr lang="zh-CN" altLang="en-US" sz="40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35" y="-15765"/>
            <a:ext cx="81534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sz="40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43153"/>
            <a:ext cx="8229600" cy="214481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200" b="1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用伪码表</a:t>
            </a:r>
            <a:r>
              <a:rPr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r>
              <a:rPr sz="3200" b="1" spc="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sz="3200" b="1" spc="-1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marR="5080">
              <a:spcBef>
                <a:spcPts val="9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伪码不是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</a:t>
            </a:r>
            <a:r>
              <a:rPr sz="2800" b="1" spc="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代码，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只是给出算法的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主要步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骤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伪码中有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哪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些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伪码中允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许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程调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657" y="1993053"/>
            <a:ext cx="714654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25" dirty="0">
                <a:latin typeface="黑体" panose="02010609060101010101" pitchFamily="49" charset="-122"/>
                <a:ea typeface="黑体" panose="02010609060101010101" pitchFamily="49" charset="-122"/>
              </a:rPr>
              <a:t>函</a:t>
            </a:r>
            <a:r>
              <a:rPr sz="6600" spc="-10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sz="6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sz="6600" spc="-10" dirty="0">
                <a:latin typeface="黑体" panose="02010609060101010101" pitchFamily="49" charset="-122"/>
                <a:ea typeface="黑体" panose="02010609060101010101" pitchFamily="49" charset="-122"/>
              </a:rPr>
              <a:t>渐近的</a:t>
            </a:r>
            <a:r>
              <a:rPr sz="6600" spc="-25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1095704"/>
            <a:ext cx="8201660" cy="278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3180" algn="just">
              <a:spcBef>
                <a:spcPts val="1200"/>
              </a:spcBef>
            </a:pPr>
            <a:r>
              <a:rPr sz="2800" b="1" spc="-5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sz="2800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sz="2800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为自然数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上的函数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sz="2800" b="1" spc="58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在正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9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i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sz="2800" b="1" spc="-6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使得对一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切</a:t>
            </a:r>
            <a:r>
              <a:rPr sz="2800" b="1" spc="-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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endParaRPr 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43180" algn="ctr">
              <a:spcBef>
                <a:spcPts val="1200"/>
              </a:spcBef>
              <a:spcAft>
                <a:spcPts val="1200"/>
              </a:spcAft>
            </a:pP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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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R="58420" algn="just">
              <a:spcBef>
                <a:spcPts val="12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成立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sz="2800" b="1" spc="-6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的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渐近的上界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59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)，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endParaRPr 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58420" algn="ctr">
              <a:spcBef>
                <a:spcPts val="1200"/>
              </a:spcBef>
            </a:pP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))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511" y="-15765"/>
            <a:ext cx="8277860" cy="69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sz="4400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O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符号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71" y="38992"/>
            <a:ext cx="8305800" cy="69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43152"/>
            <a:ext cx="8305800" cy="37600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600"/>
              </a:spcBef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sz="2800" b="1" spc="-6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2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800" b="1" spc="7" baseline="2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81330">
              <a:lnSpc>
                <a:spcPct val="100000"/>
              </a:lnSpc>
              <a:spcBef>
                <a:spcPts val="600"/>
              </a:spcBef>
            </a:pP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7" baseline="2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sz="2800" b="1" spc="-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i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2，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sz="2800" b="1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即可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8133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7" baseline="2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sz="2800" b="1" spc="-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i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1，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sz="2800" b="1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即可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5130" indent="-380365">
              <a:lnSpc>
                <a:spcPct val="100000"/>
              </a:lnSpc>
              <a:spcBef>
                <a:spcPts val="600"/>
              </a:spcBef>
              <a:buFont typeface="Times New Roman" panose="02020603050405020304"/>
              <a:buAutoNum type="arabicPeriod"/>
              <a:tabLst>
                <a:tab pos="405130" algn="l"/>
                <a:tab pos="405765" algn="l"/>
              </a:tabLst>
            </a:pP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的阶不高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8930" indent="-304165">
              <a:lnSpc>
                <a:spcPct val="100000"/>
              </a:lnSpc>
              <a:spcBef>
                <a:spcPts val="600"/>
              </a:spcBef>
              <a:buFont typeface="Times New Roman" panose="02020603050405020304"/>
              <a:buAutoNum type="arabicPeriod"/>
              <a:tabLst>
                <a:tab pos="329565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sz="2800" b="1" spc="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，只要指出一个即可.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8930" indent="-304165">
              <a:lnSpc>
                <a:spcPct val="100000"/>
              </a:lnSpc>
              <a:spcBef>
                <a:spcPts val="600"/>
              </a:spcBef>
              <a:buFont typeface="Times New Roman" panose="02020603050405020304"/>
              <a:buAutoNum type="arabicPeriod"/>
              <a:tabLst>
                <a:tab pos="329565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值可以不满足不等</a:t>
            </a:r>
            <a:r>
              <a:rPr sz="2800" b="1" spc="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8930" indent="-304165">
              <a:lnSpc>
                <a:spcPct val="100000"/>
              </a:lnSpc>
              <a:spcBef>
                <a:spcPts val="600"/>
              </a:spcBef>
              <a:buFont typeface="Times New Roman" panose="02020603050405020304"/>
              <a:buAutoNum type="arabicPeriod"/>
              <a:tabLst>
                <a:tab pos="329565" algn="l"/>
              </a:tabLst>
            </a:pP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常函数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sz="2800" b="1" spc="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199" y="1095704"/>
            <a:ext cx="8339959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21590">
              <a:spcBef>
                <a:spcPts val="1200"/>
              </a:spcBef>
              <a:tabLst>
                <a:tab pos="1656080" algn="l"/>
                <a:tab pos="169926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sz="2800" b="1" spc="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	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sz="2800" b="1" spc="-69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为自然数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</a:t>
            </a:r>
            <a:r>
              <a:rPr 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上的函数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sz="2800" b="1" spc="-5" dirty="0" err="1" smtClean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</a:t>
            </a:r>
            <a:r>
              <a:rPr sz="2800" b="1" spc="-10" dirty="0" err="1" smtClean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sz="2800" b="1" dirty="0" err="1" smtClean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sz="2800" b="1" spc="-10" dirty="0" err="1" smtClean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95" dirty="0" smtClean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i="1" spc="-20" dirty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sz="2800" b="1" spc="-615" dirty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使得对一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切</a:t>
            </a:r>
            <a:r>
              <a:rPr sz="2800" b="1" spc="-59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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69060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           </a:t>
            </a:r>
            <a:r>
              <a:rPr sz="2800" b="1" dirty="0" smtClean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385" dirty="0" smtClean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800" b="1" dirty="0">
                <a:uFill>
                  <a:solidFill>
                    <a:srgbClr val="C00000"/>
                  </a:solidFill>
                </a:uFill>
                <a:latin typeface="Symbol" panose="05050102010706020507"/>
                <a:cs typeface="Symbol" panose="05050102010706020507"/>
              </a:rPr>
              <a:t></a:t>
            </a:r>
            <a:r>
              <a:rPr sz="2800" b="1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cg</a:t>
            </a:r>
            <a:r>
              <a:rPr sz="2800" b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uFill>
                  <a:solidFill>
                    <a:srgbClr val="C00000"/>
                  </a:solidFill>
                </a:uFill>
                <a:latin typeface="Symbol" panose="05050102010706020507"/>
                <a:cs typeface="Symbol" panose="05050102010706020507"/>
              </a:rPr>
              <a:t></a:t>
            </a:r>
            <a:r>
              <a:rPr sz="2800" b="1" spc="-30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5400">
              <a:spcBef>
                <a:spcPts val="1200"/>
              </a:spcBef>
              <a:tabLst>
                <a:tab pos="865505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成立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	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sz="2800" b="1" spc="-6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渐近的下界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59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记作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548765">
              <a:spcBef>
                <a:spcPts val="1200"/>
              </a:spcBef>
            </a:pPr>
            <a:r>
              <a:rPr lang="en-US" sz="2800" b="1" i="1" dirty="0" smtClean="0">
                <a:latin typeface="Times New Roman" panose="02020603050405020304"/>
                <a:cs typeface="Times New Roman" panose="02020603050405020304"/>
              </a:rPr>
              <a:t>             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spc="-80" dirty="0">
                <a:latin typeface="Symbol" panose="05050102010706020507"/>
                <a:cs typeface="Symbol" panose="05050102010706020507"/>
              </a:rPr>
              <a:t>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))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730" y="47298"/>
            <a:ext cx="8229600" cy="694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1168400" algn="l"/>
              </a:tabLst>
            </a:pPr>
            <a:r>
              <a:rPr sz="4400" spc="-15" dirty="0" err="1"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sz="4400" i="1" spc="-155" dirty="0" err="1" smtClean="0">
                <a:latin typeface="Symbol" panose="05050102010706020507"/>
                <a:cs typeface="Symbol" panose="05050102010706020507"/>
              </a:rPr>
              <a:t></a:t>
            </a:r>
            <a:r>
              <a:rPr sz="4400" spc="-1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符号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199" y="1095704"/>
            <a:ext cx="8339959" cy="36137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sz="2800" b="1" spc="-6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2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800" b="1" spc="7" baseline="2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5130">
              <a:lnSpc>
                <a:spcPct val="100000"/>
              </a:lnSpc>
              <a:spcBef>
                <a:spcPts val="1200"/>
              </a:spcBef>
              <a:tabLst>
                <a:tab pos="2219960" algn="l"/>
              </a:tabLst>
            </a:pP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7" baseline="2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	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sz="2800" b="1" spc="-60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spc="-15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即可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513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>
                <a:tab pos="4112895" algn="l"/>
              </a:tabLst>
            </a:pP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sz="28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sz="2800" b="1" spc="-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=1/100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baseline="-21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即可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81330" indent="-380365">
              <a:lnSpc>
                <a:spcPct val="100000"/>
              </a:lnSpc>
              <a:spcBef>
                <a:spcPts val="1200"/>
              </a:spcBef>
              <a:buFont typeface="Times New Roman" panose="02020603050405020304"/>
              <a:buAutoNum type="arabicPeriod"/>
              <a:tabLst>
                <a:tab pos="481330" algn="l"/>
                <a:tab pos="481965" algn="l"/>
              </a:tabLst>
            </a:pP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sz="2800" b="1" i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))，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的阶不低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)的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5130" indent="-304165">
              <a:lnSpc>
                <a:spcPct val="100000"/>
              </a:lnSpc>
              <a:spcBef>
                <a:spcPts val="1200"/>
              </a:spcBef>
              <a:buFont typeface="Times New Roman" panose="02020603050405020304"/>
              <a:buAutoNum type="arabicPeriod"/>
              <a:tabLst>
                <a:tab pos="405765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sz="2800" b="1" spc="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，指出一个即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5130" indent="-304165">
              <a:lnSpc>
                <a:spcPct val="100000"/>
              </a:lnSpc>
              <a:spcBef>
                <a:spcPts val="1200"/>
              </a:spcBef>
              <a:buFont typeface="Times New Roman" panose="02020603050405020304"/>
              <a:buAutoNum type="arabicPeriod"/>
              <a:tabLst>
                <a:tab pos="405765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spc="-60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可以不满足上述不等</a:t>
            </a:r>
            <a:r>
              <a:rPr sz="2800" b="1" spc="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8220" y="26277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8150" y="1842770"/>
          <a:ext cx="316230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165100" progId="Equation.KSEE3">
                  <p:embed/>
                </p:oleObj>
              </mc:Choice>
              <mc:Fallback>
                <p:oleObj name="" r:id="rId1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8150" y="1842770"/>
                        <a:ext cx="316230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8150" y="2436495"/>
          <a:ext cx="316230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65100" imgH="165100" progId="Equation.KSEE3">
                  <p:embed/>
                </p:oleObj>
              </mc:Choice>
              <mc:Fallback>
                <p:oleObj name="" r:id="rId3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8150" y="2436495"/>
                        <a:ext cx="316230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8150" y="3144520"/>
          <a:ext cx="316230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165100" imgH="165100" progId="Equation.KSEE3">
                  <p:embed/>
                </p:oleObj>
              </mc:Choice>
              <mc:Fallback>
                <p:oleObj name="" r:id="rId4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8150" y="3144520"/>
                        <a:ext cx="316230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/>
              <p:nvPr/>
            </p:nvSpPr>
            <p:spPr>
              <a:xfrm>
                <a:off x="457200" y="1095704"/>
                <a:ext cx="8229600" cy="278193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 marR="30480" algn="just">
                  <a:spcBef>
                    <a:spcPts val="1200"/>
                  </a:spcBef>
                </a:pPr>
                <a:r>
                  <a:rPr sz="2800" b="1" spc="-5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</a:t>
                </a:r>
                <a:r>
                  <a:rPr sz="2800" b="1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义</a:t>
                </a:r>
                <a:r>
                  <a:rPr sz="2800" b="1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spc="-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sz="2800" b="1" spc="-2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sz="2800" b="1" i="1" spc="58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spc="-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sz="2800" b="1" spc="-6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i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sz="2800" b="1" spc="-10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sz="2800" b="1" spc="-5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</a:t>
                </a:r>
                <a:r>
                  <a:rPr sz="2800" b="1" spc="-10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义</a:t>
                </a:r>
                <a:r>
                  <a:rPr sz="2800" b="1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域</a:t>
                </a:r>
                <a:r>
                  <a:rPr sz="2800" b="1" spc="-5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为自然数</a:t>
                </a:r>
                <a:r>
                  <a:rPr sz="2800" b="1" spc="-10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集</a:t>
                </a:r>
                <a:r>
                  <a:rPr lang="en-US" sz="2800" b="1" spc="-1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spc="-5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sz="2800" b="1" spc="-5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spc="-10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</a:t>
                </a:r>
                <a:r>
                  <a:rPr sz="2800" b="1" spc="-5" dirty="0" err="1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的函数</a:t>
                </a:r>
                <a:r>
                  <a:rPr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sz="2800" b="1" spc="-1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sz="2800" b="1" spc="-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:r>
                  <a:rPr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sz="2800" b="1" spc="-5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任意正</a:t>
                </a:r>
                <a:r>
                  <a:rPr sz="2800" b="1" spc="-1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数</a:t>
                </a:r>
                <a:r>
                  <a:rPr sz="2800" b="1" spc="-59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sz="2800" b="1" i="1" spc="-25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都存</a:t>
                </a:r>
                <a:r>
                  <a:rPr sz="2800" b="1" spc="-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sz="2800" b="1" spc="-6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i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sz="2800" b="1" spc="-7" baseline="-21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sz="2800" b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sz="2800" b="1" spc="-1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</a:t>
                </a:r>
                <a:r>
                  <a:rPr sz="2800" b="1" spc="-5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得对一</a:t>
                </a:r>
                <a:r>
                  <a:rPr sz="2800" b="1" spc="-1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切</a:t>
                </a:r>
                <a:r>
                  <a:rPr sz="2800" b="1" spc="-59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i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sz="2800" b="1" spc="-1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sz="2800" b="1" i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sz="2800" b="1" spc="-7" baseline="-21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sz="2800" b="1" spc="-1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endParaRPr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R="256540"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sz="2800" b="1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800" b="1" spc="-38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800" b="1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0 </a:t>
                </a:r>
                <a:r>
                  <a:rPr sz="2800" b="1" dirty="0">
                    <a:uFill>
                      <a:solidFill>
                        <a:srgbClr val="C00000"/>
                      </a:solidFill>
                    </a:uFill>
                    <a:latin typeface="Symbol" panose="05050102010706020507"/>
                    <a:cs typeface="Symbol" panose="05050102010706020507"/>
                  </a:rPr>
                  <a:t></a:t>
                </a:r>
                <a:r>
                  <a:rPr sz="2800" b="1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800" b="1" i="1" spc="-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f</a:t>
                </a:r>
                <a:r>
                  <a:rPr sz="2800" b="1" spc="-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(</a:t>
                </a:r>
                <a:r>
                  <a:rPr sz="2800" b="1" i="1" spc="-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sz="2800" b="1" spc="-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) </a:t>
                </a:r>
                <a:r>
                  <a:rPr sz="2800" b="1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&lt; </a:t>
                </a:r>
                <a:r>
                  <a:rPr sz="2800" b="1" i="1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c</a:t>
                </a:r>
                <a:r>
                  <a:rPr sz="2800" b="1" i="1" spc="-2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800" b="1" i="1" spc="-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g</a:t>
                </a:r>
                <a:r>
                  <a:rPr sz="2800" b="1" spc="-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(</a:t>
                </a:r>
                <a:r>
                  <a:rPr sz="2800" b="1" i="1" spc="-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sz="2800" b="1" spc="-5" dirty="0">
                    <a:uFill>
                      <a:solidFill>
                        <a:srgbClr val="C00000"/>
                      </a:solidFill>
                    </a:uFill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sz="28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50800" algn="just">
                  <a:spcBef>
                    <a:spcPts val="1200"/>
                  </a:spcBef>
                </a:pPr>
                <a:r>
                  <a:rPr sz="2800" b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成立</a:t>
                </a:r>
                <a:r>
                  <a:rPr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sz="2800" b="1" spc="-5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则记作</a:t>
                </a:r>
                <a:endParaRPr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R="99695" algn="ctr">
                  <a:spcBef>
                    <a:spcPts val="1200"/>
                  </a:spcBef>
                </a:pPr>
                <a:r>
                  <a:rPr sz="2800" b="1" i="1" dirty="0">
                    <a:latin typeface="Times New Roman" panose="02020603050405020304"/>
                    <a:cs typeface="Times New Roman" panose="02020603050405020304"/>
                  </a:rPr>
                  <a:t>f </a:t>
                </a:r>
                <a:r>
                  <a:rPr sz="2800" b="1" spc="-5" dirty="0">
                    <a:latin typeface="Times New Roman" panose="02020603050405020304"/>
                    <a:cs typeface="Times New Roman" panose="02020603050405020304"/>
                  </a:rPr>
                  <a:t>(</a:t>
                </a:r>
                <a:r>
                  <a:rPr sz="2800" b="1" i="1" spc="-5" dirty="0"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sz="2800" b="1" spc="-5" dirty="0">
                    <a:latin typeface="Times New Roman" panose="02020603050405020304"/>
                    <a:cs typeface="Times New Roman" panose="02020603050405020304"/>
                  </a:rPr>
                  <a:t>) </a:t>
                </a:r>
                <a:r>
                  <a:rPr sz="2800" b="1" dirty="0">
                    <a:latin typeface="Times New Roman" panose="02020603050405020304"/>
                    <a:cs typeface="Times New Roman" panose="02020603050405020304"/>
                  </a:rPr>
                  <a:t>=</a:t>
                </a:r>
                <a:r>
                  <a:rPr sz="2800" b="1" spc="-1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800" b="1" i="1" spc="-5" dirty="0">
                    <a:latin typeface="Times New Roman" panose="02020603050405020304"/>
                    <a:cs typeface="Times New Roman" panose="02020603050405020304"/>
                  </a:rPr>
                  <a:t>o</a:t>
                </a:r>
                <a:r>
                  <a:rPr sz="2800" b="1" spc="-5" dirty="0">
                    <a:latin typeface="Times New Roman" panose="02020603050405020304"/>
                    <a:cs typeface="Times New Roman" panose="02020603050405020304"/>
                  </a:rPr>
                  <a:t>(</a:t>
                </a:r>
                <a:r>
                  <a:rPr sz="2800" b="1" i="1" spc="-5" dirty="0">
                    <a:latin typeface="Times New Roman" panose="02020603050405020304"/>
                    <a:cs typeface="Times New Roman" panose="02020603050405020304"/>
                  </a:rPr>
                  <a:t>g</a:t>
                </a:r>
                <a:r>
                  <a:rPr sz="2800" b="1" spc="-5" dirty="0">
                    <a:latin typeface="Times New Roman" panose="02020603050405020304"/>
                    <a:cs typeface="Times New Roman" panose="02020603050405020304"/>
                  </a:rPr>
                  <a:t>(</a:t>
                </a:r>
                <a:r>
                  <a:rPr sz="2800" b="1" i="1" spc="-5" dirty="0"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sz="2800" b="1" spc="-5" dirty="0">
                    <a:latin typeface="Times New Roman" panose="02020603050405020304"/>
                    <a:cs typeface="Times New Roman" panose="02020603050405020304"/>
                  </a:rPr>
                  <a:t>))</a:t>
                </a:r>
                <a:endParaRPr sz="28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95704"/>
                <a:ext cx="8229600" cy="2781935"/>
              </a:xfrm>
              <a:prstGeom prst="rect">
                <a:avLst/>
              </a:prstGeom>
              <a:blipFill rotWithShape="1">
                <a:blip r:embed="rId1"/>
                <a:stretch>
                  <a:fillRect t="-1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2303" y="26278"/>
            <a:ext cx="8153400" cy="69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符号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493" y="8523"/>
            <a:ext cx="82778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sz="44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140" y="969581"/>
            <a:ext cx="8430260" cy="52006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>
              <a:spcBef>
                <a:spcPts val="1200"/>
              </a:spcBef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2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29030">
              <a:lnSpc>
                <a:spcPct val="100000"/>
              </a:lnSpc>
              <a:spcBef>
                <a:spcPts val="870"/>
              </a:spcBef>
            </a:pPr>
            <a:r>
              <a:rPr lang="en-US" sz="2800" b="1" i="1" spc="-5" dirty="0" smtClean="0">
                <a:latin typeface="Times New Roman" panose="02020603050405020304"/>
                <a:cs typeface="Times New Roman" panose="02020603050405020304"/>
              </a:rPr>
              <a:t>                        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1200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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显然成立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445135" indent="-1066165">
              <a:spcBef>
                <a:spcPts val="1200"/>
              </a:spcBef>
              <a:tabLst>
                <a:tab pos="3221990" algn="l"/>
                <a:tab pos="416814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任给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1&gt;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&gt;0,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sz="2800" b="1" spc="-5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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2/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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err="1">
                <a:latin typeface="宋体" panose="02010600030101010101" pitchFamily="2" charset="-122"/>
                <a:cs typeface="宋体" panose="02010600030101010101" pitchFamily="2" charset="-122"/>
              </a:rPr>
              <a:t>即可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. </a:t>
            </a:r>
            <a:endParaRPr lang="en-US" sz="2800" b="1" dirty="0" smtClean="0">
              <a:latin typeface="Times New Roman" panose="02020603050405020304"/>
              <a:cs typeface="Times New Roman" panose="02020603050405020304"/>
            </a:endParaRPr>
          </a:p>
          <a:p>
            <a:pPr marR="445135" indent="-1066165">
              <a:spcBef>
                <a:spcPts val="1200"/>
              </a:spcBef>
              <a:tabLst>
                <a:tab pos="3221990" algn="l"/>
                <a:tab pos="4168140" algn="l"/>
              </a:tabLst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sz="28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cn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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b="1" spc="7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</a:t>
            </a:r>
            <a:r>
              <a:rPr sz="2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2800" b="1" i="1" spc="-5" baseline="-25000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 </a:t>
            </a:r>
            <a:endParaRPr lang="en-US" sz="2800" b="1" spc="-5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29030" marR="445135" indent="-1066165">
              <a:lnSpc>
                <a:spcPct val="126000"/>
              </a:lnSpc>
              <a:spcBef>
                <a:spcPts val="420"/>
              </a:spcBef>
              <a:tabLst>
                <a:tab pos="3221990" algn="l"/>
                <a:tab pos="4168140" algn="l"/>
              </a:tabLst>
            </a:pPr>
            <a:r>
              <a:rPr sz="28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8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             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b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800" baseline="24000" dirty="0">
              <a:latin typeface="Times New Roman" panose="02020603050405020304"/>
              <a:cs typeface="Times New Roman" panose="02020603050405020304"/>
            </a:endParaRPr>
          </a:p>
          <a:p>
            <a:pPr indent="-380365">
              <a:spcBef>
                <a:spcPts val="1200"/>
              </a:spcBef>
              <a:buFont typeface="Times New Roman" panose="02020603050405020304"/>
              <a:buAutoNum type="arabicPeriod"/>
              <a:tabLst>
                <a:tab pos="443230" algn="l"/>
                <a:tab pos="443865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))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)的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的阶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304165">
              <a:spcBef>
                <a:spcPts val="1200"/>
              </a:spcBef>
              <a:buFont typeface="Times New Roman" panose="02020603050405020304"/>
              <a:buAutoNum type="arabicPeriod"/>
              <a:tabLst>
                <a:tab pos="367665" algn="l"/>
                <a:tab pos="3606165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正数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不一样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越小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越大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304165">
              <a:spcBef>
                <a:spcPts val="1200"/>
              </a:spcBef>
              <a:buFont typeface="Times New Roman" panose="02020603050405020304"/>
              <a:buAutoNum type="arabicPeriod"/>
              <a:tabLst>
                <a:tab pos="367665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spc="-59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可以不满足不等</a:t>
            </a:r>
            <a:r>
              <a:rPr sz="2800" b="1" spc="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1074685"/>
            <a:ext cx="8277860" cy="286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43180" algn="just">
              <a:lnSpc>
                <a:spcPct val="131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i="1" spc="57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sz="2800" b="1" spc="-6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为自然数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</a:t>
            </a:r>
            <a:r>
              <a:rPr sz="2800" b="1" spc="-57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的函数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sz="2800" b="1" spc="58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任意正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85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i="1" spc="-2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都存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sz="2800" b="1" spc="-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 得对一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切</a:t>
            </a:r>
            <a:r>
              <a:rPr sz="2800" b="1" spc="-59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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22225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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63500" algn="just">
              <a:lnSpc>
                <a:spcPct val="100000"/>
              </a:lnSpc>
              <a:spcBef>
                <a:spcPts val="595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成立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则记作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264160" algn="ctr">
              <a:lnSpc>
                <a:spcPct val="100000"/>
              </a:lnSpc>
              <a:spcBef>
                <a:spcPts val="380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spc="-70" dirty="0">
                <a:latin typeface="Symbol" panose="05050102010706020507"/>
                <a:cs typeface="Symbol" panose="05050102010706020507"/>
              </a:rPr>
              <a:t>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15768"/>
            <a:ext cx="8305800" cy="694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sz="4400" i="1" spc="-140" dirty="0">
                <a:latin typeface="Symbol" panose="05050102010706020507"/>
                <a:cs typeface="Symbol" panose="05050102010706020507"/>
              </a:rPr>
              <a:t></a:t>
            </a:r>
            <a:r>
              <a:rPr sz="4400" i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符号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2" y="36786"/>
            <a:ext cx="8281035" cy="69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sz="40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53665"/>
            <a:ext cx="8328660" cy="46307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100">
              <a:spcBef>
                <a:spcPts val="1200"/>
              </a:spcBef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sz="2800" b="1" spc="-6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7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192405" algn="ctr">
              <a:spcBef>
                <a:spcPts val="1200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spc="-70" dirty="0">
                <a:latin typeface="Symbol" panose="05050102010706020507"/>
                <a:cs typeface="Symbol" panose="05050102010706020507"/>
              </a:rPr>
              <a:t>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" marR="339725">
              <a:spcBef>
                <a:spcPts val="12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70" dirty="0">
                <a:latin typeface="Symbol" panose="05050102010706020507"/>
                <a:cs typeface="Symbol" panose="05050102010706020507"/>
              </a:rPr>
              <a:t>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，因为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2800" b="1" spc="-5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2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不存在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切</a:t>
            </a:r>
            <a:r>
              <a:rPr sz="2800" b="1" spc="-5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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下式成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立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6030">
              <a:spcBef>
                <a:spcPts val="1200"/>
              </a:spcBef>
              <a:spcAft>
                <a:spcPts val="1200"/>
              </a:spcAft>
            </a:pPr>
            <a:r>
              <a:rPr lang="en-US" sz="2800" b="1" i="1" dirty="0" smtClean="0">
                <a:latin typeface="Times New Roman" panose="02020603050405020304"/>
                <a:cs typeface="Times New Roman" panose="02020603050405020304"/>
              </a:rPr>
              <a:t>                      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Lucida Sans Unicode" panose="020B0602030504020204"/>
                <a:cs typeface="Lucida Sans Unicode" panose="020B0602030504020204"/>
              </a:rPr>
              <a:t>&lt;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b="1" spc="-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94030" indent="-380365">
              <a:spcBef>
                <a:spcPts val="1200"/>
              </a:spcBef>
              <a:buFont typeface="Times New Roman" panose="02020603050405020304"/>
              <a:buAutoNum type="arabicPeriod"/>
              <a:tabLst>
                <a:tab pos="494030" algn="l"/>
                <a:tab pos="494665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800" b="1" i="1" spc="-20" dirty="0">
                <a:latin typeface="Symbol" panose="05050102010706020507"/>
                <a:cs typeface="Symbol" panose="05050102010706020507"/>
              </a:rPr>
              <a:t>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)),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阶高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的阶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17830" indent="-304165">
              <a:spcBef>
                <a:spcPts val="1200"/>
              </a:spcBef>
              <a:buFont typeface="Times New Roman" panose="02020603050405020304"/>
              <a:buAutoNum type="arabicPeriod"/>
              <a:tabLst>
                <a:tab pos="418465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sz="2800" b="1" spc="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不等，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i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越大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-21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越大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17830" indent="-304165">
              <a:spcBef>
                <a:spcPts val="1200"/>
              </a:spcBef>
              <a:buFont typeface="Times New Roman" panose="02020603050405020304"/>
              <a:buAutoNum type="arabicPeriod"/>
              <a:tabLst>
                <a:tab pos="418465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spc="-59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值可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sz="2800" b="1" spc="-6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足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sz="2800" b="1" spc="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06602"/>
            <a:ext cx="8229600" cy="2049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0" algn="ctr">
              <a:spcBef>
                <a:spcPts val="95"/>
              </a:spcBef>
            </a:pPr>
            <a:r>
              <a:rPr sz="6600" kern="12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两个例子</a:t>
            </a:r>
            <a:r>
              <a:rPr sz="66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br>
              <a:rPr lang="en-US" sz="66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sz="6600" kern="12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调度问题与投资问题</a:t>
            </a:r>
            <a:endParaRPr sz="66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095704"/>
            <a:ext cx="8282150" cy="360290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sz="2800" b="1" spc="-6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))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sz="2800" b="1" spc="-6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80" dirty="0">
                <a:latin typeface="Symbol" panose="05050102010706020507"/>
                <a:cs typeface="Symbol" panose="05050102010706020507"/>
              </a:rPr>
              <a:t>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)),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则记作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b="1" i="1" dirty="0" smtClean="0">
                <a:latin typeface="Times New Roman" panose="02020603050405020304"/>
                <a:cs typeface="Times New Roman" panose="02020603050405020304"/>
              </a:rPr>
              <a:t>                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spc="-80" dirty="0">
                <a:latin typeface="Symbol" panose="05050102010706020507"/>
                <a:cs typeface="Symbol" panose="05050102010706020507"/>
              </a:rPr>
              <a:t></a:t>
            </a:r>
            <a:r>
              <a:rPr sz="28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15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=100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那么有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i="1" spc="-20" dirty="0" smtClean="0">
                <a:latin typeface="Times New Roman" panose="02020603050405020304"/>
                <a:cs typeface="Times New Roman" panose="02020603050405020304"/>
              </a:rPr>
              <a:t>                  </a:t>
            </a:r>
            <a:r>
              <a:rPr sz="2800" b="1" i="1" spc="-20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2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2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800" b="1" i="1" spc="-20" dirty="0">
                <a:latin typeface="Symbol" panose="05050102010706020507"/>
                <a:cs typeface="Symbol" panose="05050102010706020507"/>
              </a:rPr>
              <a:t>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))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indent="-380365">
              <a:lnSpc>
                <a:spcPct val="100000"/>
              </a:lnSpc>
              <a:spcBef>
                <a:spcPts val="1200"/>
              </a:spcBef>
              <a:buFont typeface="Times New Roman" panose="02020603050405020304"/>
              <a:buAutoNum type="arabicPeriod"/>
              <a:tabLst>
                <a:tab pos="417830" algn="l"/>
                <a:tab pos="418465" algn="l"/>
              </a:tabLst>
            </a:pP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的阶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sz="2800" b="1" spc="-59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的阶相等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380365">
              <a:lnSpc>
                <a:spcPct val="100000"/>
              </a:lnSpc>
              <a:spcBef>
                <a:spcPts val="1200"/>
              </a:spcBef>
              <a:buFont typeface="Times New Roman" panose="02020603050405020304"/>
              <a:buAutoNum type="arabicPeriod"/>
              <a:tabLst>
                <a:tab pos="417830" algn="l"/>
                <a:tab pos="418465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</a:t>
            </a:r>
            <a:r>
              <a:rPr sz="2800" b="1" spc="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可以不满足条</a:t>
            </a:r>
            <a:r>
              <a:rPr sz="2800" b="1" spc="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750" y="28906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518795" algn="l"/>
              </a:tabLst>
            </a:pPr>
            <a:r>
              <a:rPr sz="4400" i="1" spc="-114" dirty="0">
                <a:latin typeface="Symbol" panose="05050102010706020507"/>
                <a:cs typeface="Symbol" panose="05050102010706020507"/>
              </a:rPr>
              <a:t></a:t>
            </a:r>
            <a:r>
              <a:rPr sz="4400" b="0" spc="-114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符号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10" y="40657"/>
            <a:ext cx="8252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素数</a:t>
            </a:r>
            <a:r>
              <a:rPr sz="4400" spc="5" dirty="0">
                <a:latin typeface="黑体" panose="02010609060101010101" pitchFamily="49" charset="-122"/>
                <a:ea typeface="黑体" panose="02010609060101010101" pitchFamily="49" charset="-122"/>
              </a:rPr>
              <a:t>测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试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22134"/>
            <a:ext cx="4343400" cy="25069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PrimalityTest(</a:t>
            </a:r>
            <a:r>
              <a:rPr sz="2800" b="1" i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8100" marR="30480">
              <a:lnSpc>
                <a:spcPct val="115000"/>
              </a:lnSpc>
              <a:spcBef>
                <a:spcPts val="14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,大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奇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输出：true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或者false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sz="2800" b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8100" marR="30480">
              <a:lnSpc>
                <a:spcPct val="115000"/>
              </a:lnSpc>
              <a:spcBef>
                <a:spcPts val="140"/>
              </a:spcBef>
            </a:pP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1．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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baseline="24000" dirty="0">
                <a:latin typeface="Times New Roman" panose="02020603050405020304"/>
                <a:cs typeface="Times New Roman" panose="02020603050405020304"/>
              </a:rPr>
              <a:t>1/2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</a:t>
            </a:r>
            <a:endParaRPr sz="2800" dirty="0">
              <a:latin typeface="Symbol" panose="05050102010706020507"/>
              <a:cs typeface="Symbol" panose="05050102010706020507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  <a:tabLst>
                <a:tab pos="1107440" algn="l"/>
                <a:tab pos="1798955" algn="l"/>
                <a:tab pos="2205355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．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for	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to	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55" y="3465470"/>
            <a:ext cx="4531614" cy="9130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927735" indent="-915670">
              <a:lnSpc>
                <a:spcPct val="100000"/>
              </a:lnSpc>
              <a:spcBef>
                <a:spcPts val="400"/>
              </a:spcBef>
              <a:buAutoNum type="arabicPeriod" startAt="3"/>
              <a:tabLst>
                <a:tab pos="927735" algn="l"/>
                <a:tab pos="927735" algn="l"/>
                <a:tab pos="134239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if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整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除</a:t>
            </a:r>
            <a:r>
              <a:rPr sz="2800" b="1" spc="-6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indent="-915670">
              <a:lnSpc>
                <a:spcPct val="100000"/>
              </a:lnSpc>
              <a:buAutoNum type="arabicPeriod" startAt="3"/>
              <a:tabLst>
                <a:tab pos="927735" algn="l"/>
                <a:tab pos="927735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false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853" y="4390699"/>
            <a:ext cx="36712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．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8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true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5413" y="1083029"/>
            <a:ext cx="2346325" cy="3898900"/>
          </a:xfrm>
          <a:custGeom>
            <a:avLst/>
            <a:gdLst/>
            <a:ahLst/>
            <a:cxnLst/>
            <a:rect l="l" t="t" r="r" b="b"/>
            <a:pathLst>
              <a:path w="2133600" h="2924175">
                <a:moveTo>
                  <a:pt x="0" y="2924175"/>
                </a:moveTo>
                <a:lnTo>
                  <a:pt x="2133600" y="2924175"/>
                </a:lnTo>
                <a:lnTo>
                  <a:pt x="2133600" y="0"/>
                </a:lnTo>
                <a:lnTo>
                  <a:pt x="0" y="0"/>
                </a:lnTo>
                <a:lnTo>
                  <a:pt x="0" y="2924175"/>
                </a:lnTo>
                <a:close/>
              </a:path>
            </a:pathLst>
          </a:custGeom>
          <a:ln w="25400">
            <a:solidFill>
              <a:srgbClr val="375F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69006" y="1022134"/>
            <a:ext cx="2271710" cy="201144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400" b="1" baseline="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sz="2400" b="1" spc="232" baseline="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可在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(1)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R="30480" algn="just">
              <a:lnSpc>
                <a:spcPct val="100000"/>
              </a:lnSpc>
            </a:pPr>
            <a:r>
              <a:rPr sz="24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是整除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以下表 示是否正确？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9006" y="3779890"/>
            <a:ext cx="1612900" cy="83054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75" b="1" spc="-7" baseline="25000" dirty="0">
                <a:latin typeface="Times New Roman" panose="02020603050405020304"/>
                <a:cs typeface="Times New Roman" panose="02020603050405020304"/>
              </a:rPr>
              <a:t>1/2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2200" b="1" i="1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300" b="1" i="1" spc="-10" dirty="0">
                <a:latin typeface="Symbol" panose="05050102010706020507"/>
                <a:cs typeface="Symbol" panose="05050102010706020507"/>
              </a:rPr>
              <a:t>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75" b="1" spc="-15" baseline="25000" dirty="0">
                <a:latin typeface="Times New Roman" panose="02020603050405020304"/>
                <a:cs typeface="Times New Roman" panose="02020603050405020304"/>
              </a:rPr>
              <a:t>1/2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68012" y="3858695"/>
            <a:ext cx="517525" cy="447040"/>
          </a:xfrm>
          <a:custGeom>
            <a:avLst/>
            <a:gdLst/>
            <a:ahLst/>
            <a:cxnLst/>
            <a:rect l="l" t="t" r="r" b="b"/>
            <a:pathLst>
              <a:path w="517525" h="335279">
                <a:moveTo>
                  <a:pt x="0" y="106552"/>
                </a:moveTo>
                <a:lnTo>
                  <a:pt x="152273" y="335025"/>
                </a:lnTo>
                <a:lnTo>
                  <a:pt x="51752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44212" y="4468296"/>
            <a:ext cx="304800" cy="508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44212" y="4468296"/>
            <a:ext cx="304800" cy="508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80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00958" y="5420800"/>
            <a:ext cx="1094740" cy="38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为什么</a:t>
            </a:r>
            <a:r>
              <a:rPr sz="2400" b="1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7137" y="5338193"/>
            <a:ext cx="853821" cy="10218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4" y="-15765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sz="44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74684"/>
            <a:ext cx="8229600" cy="20114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示函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的阶的符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21640">
              <a:lnSpc>
                <a:spcPct val="100000"/>
              </a:lnSpc>
              <a:spcBef>
                <a:spcPts val="46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O, </a:t>
            </a:r>
            <a:r>
              <a:rPr sz="2800" b="1" i="1" spc="-40" dirty="0">
                <a:latin typeface="Symbol" panose="05050102010706020507"/>
                <a:cs typeface="Symbol" panose="05050102010706020507"/>
              </a:rPr>
              <a:t>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o, </a:t>
            </a:r>
            <a:r>
              <a:rPr sz="2800" b="1" i="1" spc="-35" dirty="0">
                <a:latin typeface="Symbol" panose="05050102010706020507"/>
                <a:cs typeface="Symbol" panose="05050102010706020507"/>
              </a:rPr>
              <a:t>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i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80" dirty="0">
                <a:latin typeface="Symbol" panose="05050102010706020507"/>
                <a:cs typeface="Symbol" panose="05050102010706020507"/>
              </a:rPr>
              <a:t></a:t>
            </a:r>
            <a:endParaRPr sz="2800" dirty="0">
              <a:latin typeface="Symbol" panose="05050102010706020507"/>
              <a:cs typeface="Symbol" panose="05050102010706020507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如何用定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明函数的阶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810175"/>
            <a:ext cx="8153400" cy="2049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4170" algn="ctr">
              <a:lnSpc>
                <a:spcPct val="100000"/>
              </a:lnSpc>
              <a:spcBef>
                <a:spcPts val="100"/>
              </a:spcBef>
            </a:pPr>
            <a:r>
              <a:rPr sz="6600" spc="-1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有关</a:t>
            </a:r>
            <a:r>
              <a:rPr sz="6600" spc="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函</a:t>
            </a:r>
            <a:r>
              <a:rPr sz="6600" spc="-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sz="6600" spc="-2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渐</a:t>
            </a:r>
            <a:br>
              <a:rPr lang="en-US" sz="6600" spc="-25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sz="6600" spc="-1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近的</a:t>
            </a:r>
            <a:r>
              <a:rPr sz="6600" spc="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sz="6600" spc="-5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的定理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1" y="60057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sz="4400" spc="-15" dirty="0"/>
              <a:t>1</a:t>
            </a:r>
            <a:endParaRPr sz="44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59741" y="1085881"/>
            <a:ext cx="8303260" cy="38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4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</a:t>
            </a:r>
            <a:r>
              <a:rPr sz="2400" b="1" spc="-1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sz="2400" b="1" spc="-56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4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sz="2400" b="1" spc="-56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是定义域为自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集合的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</a:t>
            </a:r>
            <a:r>
              <a:rPr sz="24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97" y="1736169"/>
            <a:ext cx="8487105" cy="38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如果lim f (n) / g(n)存在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4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并且等于某个</a:t>
            </a:r>
            <a:r>
              <a:rPr lang="zh-CN" altLang="en-US"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常数</a:t>
            </a:r>
            <a:r>
              <a:rPr lang="en-US" altLang="zh-CN"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en-US" altLang="zh-CN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</a:t>
            </a:r>
            <a:r>
              <a:rPr lang="zh-CN" altLang="en-US" sz="2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么</a:t>
            </a:r>
            <a:r>
              <a:rPr lang="zh-CN" altLang="en-US" sz="2400" b="1" spc="-5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1" y="2250544"/>
            <a:ext cx="7579360" cy="41141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85"/>
              </a:spcBef>
              <a:tabLst>
                <a:tab pos="1206500" algn="l"/>
              </a:tabLst>
            </a:pP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15" dirty="0">
                <a:latin typeface="Symbol" panose="05050102010706020507"/>
                <a:cs typeface="Symbol" panose="05050102010706020507"/>
              </a:rPr>
              <a:t>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)).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374" y="3041867"/>
            <a:ext cx="836082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10" indent="-397510">
              <a:buFont typeface="Times New Roman" panose="02020603050405020304"/>
              <a:buAutoNum type="arabicParenBoth" startAt="2"/>
              <a:tabLst>
                <a:tab pos="461645" algn="l"/>
              </a:tabLst>
            </a:pPr>
            <a:r>
              <a:rPr sz="24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b="1" spc="13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sz="2400" b="1" spc="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)=0，</a:t>
            </a:r>
            <a:r>
              <a:rPr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endParaRPr lang="en-US" sz="2400" b="1" i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168400"/>
            <a:r>
              <a:rPr lang="en-US" sz="2400" b="1" i="1" spc="-5" dirty="0" smtClean="0">
                <a:latin typeface="Times New Roman" panose="02020603050405020304"/>
                <a:cs typeface="Times New Roman" panose="02020603050405020304"/>
              </a:rPr>
              <a:t>                             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)).</a:t>
            </a:r>
            <a:endParaRPr lang="en-US" sz="24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168400"/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1010" indent="-398145">
              <a:buFont typeface="Times New Roman" panose="02020603050405020304"/>
              <a:buAutoNum type="arabicParenBoth" startAt="3"/>
              <a:tabLst>
                <a:tab pos="461645" algn="l"/>
              </a:tabLst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 f (n) / g(n</a:t>
            </a:r>
            <a:r>
              <a:rPr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)=+</a:t>
            </a:r>
            <a:r>
              <a:rPr lang="en-US" altLang="zh-CN" sz="2400" b="1" spc="180" dirty="0" smtClean="0">
                <a:latin typeface="Symbol" panose="05050102010706020507"/>
                <a:cs typeface="Symbol" panose="05050102010706020507"/>
              </a:rPr>
              <a:t></a:t>
            </a:r>
            <a:r>
              <a:rPr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endParaRPr sz="2400" b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83235"/>
            <a:r>
              <a:rPr lang="en-US" sz="2200" b="1" i="1" spc="-5" dirty="0" smtClean="0">
                <a:latin typeface="Times New Roman" panose="02020603050405020304"/>
                <a:cs typeface="Times New Roman" panose="02020603050405020304"/>
              </a:rPr>
              <a:t>                                      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5" dirty="0">
                <a:latin typeface="Symbol" panose="05050102010706020507"/>
                <a:cs typeface="Symbol" panose="05050102010706020507"/>
              </a:rPr>
              <a:t>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)).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20" y="5646680"/>
            <a:ext cx="2811780" cy="411417"/>
          </a:xfrm>
          <a:prstGeom prst="rect">
            <a:avLst/>
          </a:prstGeom>
          <a:ln w="25146">
            <a:solidFill>
              <a:srgbClr val="C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证明用到</a:t>
            </a:r>
            <a:r>
              <a:rPr sz="2500" b="1" i="1" spc="-30" dirty="0">
                <a:latin typeface="Symbol" panose="05050102010706020507"/>
                <a:cs typeface="Symbol" panose="05050102010706020507"/>
              </a:rPr>
              <a:t>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,o,</a:t>
            </a:r>
            <a:r>
              <a:rPr sz="2500" b="1" i="1" spc="-30" dirty="0">
                <a:latin typeface="Symbol" panose="05050102010706020507"/>
                <a:cs typeface="Symbol" panose="05050102010706020507"/>
              </a:rPr>
              <a:t>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4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1559" y="1987213"/>
            <a:ext cx="147444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2785" algn="ctr">
              <a:lnSpc>
                <a:spcPct val="100000"/>
              </a:lnSpc>
              <a:spcBef>
                <a:spcPts val="320"/>
              </a:spcBef>
            </a:pPr>
            <a:r>
              <a:rPr lang="en-US" altLang="zh-CN" b="1" i="1" spc="1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b="1" spc="180" dirty="0">
                <a:latin typeface="Symbol" panose="05050102010706020507"/>
                <a:cs typeface="Symbol" panose="05050102010706020507"/>
              </a:rPr>
              <a:t></a:t>
            </a:r>
            <a:endParaRPr lang="en-US" altLang="zh-CN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723" y="3252923"/>
            <a:ext cx="147444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2785" algn="ctr">
              <a:lnSpc>
                <a:spcPct val="100000"/>
              </a:lnSpc>
              <a:spcBef>
                <a:spcPts val="320"/>
              </a:spcBef>
            </a:pPr>
            <a:r>
              <a:rPr lang="en-US" altLang="zh-CN" b="1" i="1" spc="1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b="1" spc="180" dirty="0">
                <a:latin typeface="Symbol" panose="05050102010706020507"/>
                <a:cs typeface="Symbol" panose="05050102010706020507"/>
              </a:rPr>
              <a:t></a:t>
            </a:r>
            <a:endParaRPr lang="en-US" altLang="zh-CN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723" y="4358431"/>
            <a:ext cx="147444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2785" algn="ctr">
              <a:lnSpc>
                <a:spcPct val="100000"/>
              </a:lnSpc>
              <a:spcBef>
                <a:spcPts val="320"/>
              </a:spcBef>
            </a:pPr>
            <a:r>
              <a:rPr lang="en-US" altLang="zh-CN" b="1" i="1" spc="1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b="1" spc="180" dirty="0">
                <a:latin typeface="Symbol" panose="05050102010706020507"/>
                <a:cs typeface="Symbol" panose="05050102010706020507"/>
              </a:rPr>
              <a:t></a:t>
            </a:r>
            <a:endParaRPr lang="en-US" altLang="zh-CN" dirty="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221" y="2156137"/>
            <a:ext cx="1371600" cy="396262"/>
          </a:xfrm>
          <a:prstGeom prst="rect">
            <a:avLst/>
          </a:prstGeom>
          <a:ln w="25146">
            <a:solidFill>
              <a:srgbClr val="C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sz="2300" b="1" i="1" spc="-45" dirty="0">
                <a:latin typeface="Symbol" panose="05050102010706020507"/>
                <a:cs typeface="Symbol" panose="05050102010706020507"/>
              </a:rPr>
              <a:t></a:t>
            </a:r>
            <a:r>
              <a:rPr sz="23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b="1" i="1" spc="-4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200" b="1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200" b="1" spc="-5" dirty="0" smtClean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,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843" y="30146"/>
            <a:ext cx="8227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证明定理1(1)</a:t>
            </a:r>
            <a:endParaRPr sz="44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086741"/>
            <a:ext cx="8229600" cy="746977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5400" marR="17780">
              <a:lnSpc>
                <a:spcPts val="2640"/>
              </a:lnSpc>
              <a:spcBef>
                <a:spcPts val="310"/>
              </a:spcBef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根据极限定义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，对于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定正</a:t>
            </a:r>
            <a:r>
              <a:rPr sz="24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400" b="1" spc="-5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i="1" spc="-45" dirty="0">
                <a:latin typeface="Symbol" panose="05050102010706020507"/>
                <a:cs typeface="Symbol" panose="05050102010706020507"/>
              </a:rPr>
              <a:t>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i="1" spc="-4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存在某</a:t>
            </a:r>
            <a:r>
              <a:rPr sz="24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7" baseline="-21000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只要</a:t>
            </a:r>
            <a:r>
              <a:rPr sz="2400" b="1" i="1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dirty="0" smtClean="0">
                <a:latin typeface="Symbol" panose="05050102010706020507"/>
                <a:cs typeface="Symbol" panose="05050102010706020507"/>
              </a:rPr>
              <a:t></a:t>
            </a:r>
            <a:r>
              <a:rPr sz="24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0670" algn="ctr">
              <a:lnSpc>
                <a:spcPts val="2905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)/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i="1" spc="-50" dirty="0">
                <a:latin typeface="Symbol" panose="05050102010706020507"/>
                <a:cs typeface="Symbol" panose="05050102010706020507"/>
              </a:rPr>
              <a:t></a:t>
            </a:r>
            <a:endParaRPr sz="250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41" y="2181774"/>
            <a:ext cx="3269615" cy="10169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0"/>
              </a:spcBef>
              <a:tabLst>
                <a:tab pos="749300" algn="l"/>
                <a:tab pos="107442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500" b="1" i="1" spc="-25" dirty="0">
                <a:latin typeface="Symbol" panose="05050102010706020507"/>
                <a:cs typeface="Symbol" panose="05050102010706020507"/>
              </a:rPr>
              <a:t></a:t>
            </a:r>
            <a:r>
              <a:rPr sz="2500" spc="-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&lt;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)/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500" b="1" i="1" spc="-25" dirty="0">
                <a:latin typeface="Symbol" panose="05050102010706020507"/>
                <a:cs typeface="Symbol" panose="05050102010706020507"/>
              </a:rPr>
              <a:t></a:t>
            </a:r>
            <a:endParaRPr sz="2500" dirty="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c/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)/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c/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400974"/>
            <a:ext cx="8229600" cy="1121752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65"/>
              </a:spcBef>
              <a:tabLst>
                <a:tab pos="1649095" algn="l"/>
              </a:tabLst>
            </a:pPr>
            <a:r>
              <a:rPr sz="24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对所</a:t>
            </a:r>
            <a:r>
              <a:rPr sz="24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400" b="1" i="1" spc="-5" dirty="0" err="1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2400" b="1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smtClean="0">
                <a:latin typeface="Symbol" panose="05050102010706020507"/>
                <a:cs typeface="Symbol" panose="05050102010706020507"/>
              </a:rPr>
              <a:t></a:t>
            </a:r>
            <a:r>
              <a:rPr lang="en-US" sz="2400" b="1" spc="-5" dirty="0" smtClean="0">
                <a:latin typeface="Symbol" panose="05050102010706020507"/>
                <a:cs typeface="Symbol" panose="05050102010706020507"/>
              </a:rPr>
              <a:t>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7" baseline="-21000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smtClean="0">
                <a:latin typeface="Symbol" panose="05050102010706020507"/>
                <a:cs typeface="Symbol" panose="05050102010706020507"/>
              </a:rPr>
              <a:t></a:t>
            </a:r>
            <a:r>
              <a:rPr sz="2400" b="1" spc="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cg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sz="24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400" b="1" spc="-5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">
              <a:lnSpc>
                <a:spcPct val="100000"/>
              </a:lnSpc>
              <a:spcBef>
                <a:spcPts val="1460"/>
              </a:spcBef>
              <a:tabLst>
                <a:tab pos="1649095" algn="l"/>
              </a:tabLst>
            </a:pPr>
            <a:r>
              <a:rPr sz="24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对所</a:t>
            </a:r>
            <a:r>
              <a:rPr sz="24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400" b="1" i="1" spc="-5" dirty="0" err="1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2400" b="1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smtClean="0">
                <a:latin typeface="Symbol" panose="05050102010706020507"/>
                <a:cs typeface="Symbol" panose="05050102010706020507"/>
              </a:rPr>
              <a:t></a:t>
            </a:r>
            <a:r>
              <a:rPr lang="en-US" sz="2400" b="1" spc="-5" dirty="0" smtClean="0">
                <a:latin typeface="Symbol" panose="05050102010706020507"/>
                <a:cs typeface="Symbol" panose="05050102010706020507"/>
              </a:rPr>
              <a:t>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7" baseline="-21000" dirty="0" smtClean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smtClean="0">
                <a:latin typeface="Symbol" panose="05050102010706020507"/>
                <a:cs typeface="Symbol" panose="05050102010706020507"/>
              </a:rPr>
              <a:t></a:t>
            </a:r>
            <a:r>
              <a:rPr lang="en-US" sz="2400" b="1" spc="-5" dirty="0" smtClean="0">
                <a:latin typeface="Symbol" panose="05050102010706020507"/>
                <a:cs typeface="Symbol" panose="05050102010706020507"/>
              </a:rPr>
              <a:t> 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/2)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lang="en-US"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sz="24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400" b="1" spc="-530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400" b="1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 smtClean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400" b="1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0" dirty="0" smtClean="0">
                <a:latin typeface="Symbol" panose="05050102010706020507"/>
                <a:cs typeface="Symbol" panose="05050102010706020507"/>
              </a:rPr>
              <a:t>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)).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60" y="5154222"/>
            <a:ext cx="12751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从而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3092" y="5134053"/>
            <a:ext cx="2286508" cy="3857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5" dirty="0">
                <a:latin typeface="Symbol" panose="05050102010706020507"/>
                <a:cs typeface="Symbol" panose="05050102010706020507"/>
              </a:rPr>
              <a:t>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)).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560" y="48948"/>
            <a:ext cx="8305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例：估计函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阶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500" y="1088950"/>
            <a:ext cx="776110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33095" algn="l"/>
                <a:tab pos="3063875" algn="l"/>
              </a:tabLst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设 </a:t>
            </a:r>
            <a:r>
              <a:rPr sz="2800" dirty="0">
                <a:latin typeface="Calibri" panose="020F0502020204030204"/>
                <a:cs typeface="Calibri" panose="020F0502020204030204"/>
              </a:rPr>
              <a:t>	</a:t>
            </a:r>
            <a:r>
              <a:rPr lang="en-US" sz="2800" dirty="0" smtClean="0">
                <a:latin typeface="Calibri" panose="020F0502020204030204"/>
                <a:cs typeface="Calibri" panose="020F0502020204030204"/>
              </a:rPr>
              <a:t>    </a:t>
            </a:r>
            <a:r>
              <a:rPr lang="zh-CN" altLang="en-US" sz="2800" dirty="0" smtClean="0">
                <a:latin typeface="Calibri" panose="020F0502020204030204"/>
                <a:cs typeface="Calibri" panose="020F0502020204030204"/>
              </a:rPr>
              <a:t>，</a:t>
            </a:r>
            <a:r>
              <a:rPr sz="2800" b="1" spc="-5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证</a:t>
            </a:r>
            <a:r>
              <a:rPr sz="2800" b="1" spc="-1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明</a:t>
            </a:r>
            <a:r>
              <a:rPr sz="2800" b="1" spc="-155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5" dirty="0">
                <a:latin typeface="Symbol" panose="05050102010706020507"/>
                <a:cs typeface="Symbol" panose="05050102010706020507"/>
              </a:rPr>
              <a:t>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22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).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712" y="2298600"/>
            <a:ext cx="26433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证</a:t>
            </a:r>
            <a:r>
              <a:rPr sz="2800" b="1" spc="32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因</a:t>
            </a: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为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690" y="4341129"/>
            <a:ext cx="6311462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根据定理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b="1" spc="-1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5" dirty="0">
                <a:latin typeface="Symbol" panose="05050102010706020507"/>
                <a:cs typeface="Symbol" panose="05050102010706020507"/>
              </a:rPr>
              <a:t>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22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).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472320" y="925422"/>
                <a:ext cx="242745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20" y="925422"/>
                <a:ext cx="2427459" cy="691471"/>
              </a:xfrm>
              <a:prstGeom prst="rect">
                <a:avLst/>
              </a:prstGeom>
              <a:blipFill rotWithShape="1">
                <a:blip r:embed="rId1"/>
                <a:stretch>
                  <a:fillRect l="-16" t="-33" r="-46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083998" y="2870854"/>
                <a:ext cx="4246868" cy="933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998" y="2870854"/>
                <a:ext cx="4246868" cy="933076"/>
              </a:xfrm>
              <a:prstGeom prst="rect">
                <a:avLst/>
              </a:prstGeom>
              <a:blipFill rotWithShape="1">
                <a:blip r:embed="rId2"/>
                <a:stretch>
                  <a:fillRect l="-13" t="-2" r="13" b="-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2" y="1053662"/>
            <a:ext cx="79300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可证明：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式函数的阶低于指数函数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060" y="1603489"/>
            <a:ext cx="3429000" cy="406273"/>
          </a:xfrm>
          <a:prstGeom prst="rect">
            <a:avLst/>
          </a:prstGeom>
          <a:ln w="25146">
            <a:solidFill>
              <a:srgbClr val="0070C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43205">
              <a:lnSpc>
                <a:spcPct val="100000"/>
              </a:lnSpc>
              <a:spcBef>
                <a:spcPts val="28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&gt;1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1782" y="18017"/>
            <a:ext cx="822705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一些重要结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果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99" y="2450662"/>
            <a:ext cx="90134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sz="2800" b="1" spc="50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不妨设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为正整数，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9758" y="3713269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>
                <a:moveTo>
                  <a:pt x="0" y="0"/>
                </a:moveTo>
                <a:lnTo>
                  <a:pt x="349624" y="0"/>
                </a:lnTo>
              </a:path>
            </a:pathLst>
          </a:custGeom>
          <a:ln w="12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70926" y="3713268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0" y="0"/>
                </a:moveTo>
                <a:lnTo>
                  <a:pt x="686735" y="0"/>
                </a:lnTo>
              </a:path>
            </a:pathLst>
          </a:custGeom>
          <a:ln w="12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9208" y="3713268"/>
            <a:ext cx="1528445" cy="0"/>
          </a:xfrm>
          <a:custGeom>
            <a:avLst/>
            <a:gdLst/>
            <a:ahLst/>
            <a:cxnLst/>
            <a:rect l="l" t="t" r="r" b="b"/>
            <a:pathLst>
              <a:path w="1528445">
                <a:moveTo>
                  <a:pt x="0" y="0"/>
                </a:moveTo>
                <a:lnTo>
                  <a:pt x="1528338" y="0"/>
                </a:lnTo>
              </a:path>
            </a:pathLst>
          </a:custGeom>
          <a:ln w="12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99402" y="4879582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6696" y="0"/>
                </a:lnTo>
              </a:path>
            </a:pathLst>
          </a:custGeom>
          <a:ln w="12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23171" y="4568456"/>
            <a:ext cx="415290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50" b="1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9323" y="4568456"/>
            <a:ext cx="1210310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50" b="1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... </a:t>
            </a:r>
            <a:r>
              <a:rPr sz="2350" b="1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b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lim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6195" y="3402144"/>
            <a:ext cx="3063240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911860" algn="l"/>
                <a:tab pos="2390775" algn="l"/>
              </a:tabLst>
            </a:pP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lim	</a:t>
            </a:r>
            <a:r>
              <a:rPr sz="2350" b="1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lim	</a:t>
            </a:r>
            <a:r>
              <a:rPr sz="2350" b="1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lim</a:t>
            </a:r>
            <a:endParaRPr sz="23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1649" y="4862639"/>
            <a:ext cx="113030" cy="2249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i="1" spc="10" dirty="0">
                <a:latin typeface="Times New Roman" panose="02020603050405020304"/>
                <a:cs typeface="Times New Roman" panose="02020603050405020304"/>
              </a:rPr>
              <a:t>d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553" y="4862639"/>
            <a:ext cx="123189" cy="2249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i="1" spc="15" dirty="0">
                <a:latin typeface="Times New Roman" panose="02020603050405020304"/>
                <a:cs typeface="Times New Roman" panose="02020603050405020304"/>
              </a:rPr>
              <a:t>n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1254" y="3802667"/>
            <a:ext cx="436880" cy="2249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i="1" spc="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350" b="1" spc="100" dirty="0">
                <a:latin typeface="Symbol" panose="05050102010706020507"/>
                <a:cs typeface="Symbol" panose="05050102010706020507"/>
              </a:rPr>
              <a:t></a:t>
            </a:r>
            <a:r>
              <a:rPr sz="1350" b="1" spc="20" dirty="0">
                <a:latin typeface="Symbol" panose="05050102010706020507"/>
                <a:cs typeface="Symbol" panose="05050102010706020507"/>
              </a:rPr>
              <a:t></a:t>
            </a:r>
            <a:endParaRPr sz="1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6356" y="3696343"/>
            <a:ext cx="1247775" cy="2249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37285" algn="l"/>
              </a:tabLst>
            </a:pPr>
            <a:r>
              <a:rPr sz="1350" b="1" i="1" spc="15" dirty="0">
                <a:latin typeface="Times New Roman" panose="02020603050405020304"/>
                <a:cs typeface="Times New Roman" panose="02020603050405020304"/>
              </a:rPr>
              <a:t>n	n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95889" y="4875155"/>
            <a:ext cx="1439545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803275" algn="l"/>
              </a:tabLst>
            </a:pPr>
            <a:r>
              <a:rPr sz="2025" b="1" i="1" spc="89" baseline="19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spc="89" baseline="19000" dirty="0">
                <a:latin typeface="Symbol" panose="05050102010706020507"/>
                <a:cs typeface="Symbol" panose="05050102010706020507"/>
              </a:rPr>
              <a:t></a:t>
            </a:r>
            <a:r>
              <a:rPr sz="2025" b="1" spc="367" baseline="1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spc="5" dirty="0">
                <a:latin typeface="Times New Roman" panose="02020603050405020304"/>
                <a:cs typeface="Times New Roman" panose="02020603050405020304"/>
              </a:rPr>
              <a:t>r	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(ln</a:t>
            </a:r>
            <a:r>
              <a:rPr sz="2350" b="1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b="1" i="1" spc="-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0324" y="4309918"/>
            <a:ext cx="294640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50" b="1" i="1" spc="1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!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5412" y="3709027"/>
            <a:ext cx="1052195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350" b="1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b="1" i="1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="1" i="1" spc="22" baseline="43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i="1" spc="-179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(ln</a:t>
            </a:r>
            <a:r>
              <a:rPr sz="2350" b="1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b="1" i="1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b="1" spc="67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6723" y="3280423"/>
            <a:ext cx="1544955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350" b="1" i="1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50" b="1" i="1" spc="-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3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b="1" i="1" spc="3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5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5" dirty="0">
                <a:latin typeface="Symbol" panose="05050102010706020507"/>
                <a:cs typeface="Symbol" panose="05050102010706020507"/>
              </a:rPr>
              <a:t></a:t>
            </a:r>
            <a:r>
              <a:rPr sz="2350" b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30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2350" b="1" i="1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i="1" spc="44" baseline="43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25" b="1" i="1" spc="-19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="1" spc="22" baseline="43000" dirty="0">
                <a:latin typeface="Symbol" panose="05050102010706020507"/>
                <a:cs typeface="Symbol" panose="05050102010706020507"/>
              </a:rPr>
              <a:t></a:t>
            </a:r>
            <a:r>
              <a:rPr sz="2025" b="1" spc="-33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="1" spc="15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43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7492" y="3709027"/>
            <a:ext cx="1193800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784860" algn="l"/>
              </a:tabLst>
            </a:pPr>
            <a:r>
              <a:rPr sz="2025" b="1" i="1" spc="89" baseline="19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spc="89" baseline="19000" dirty="0">
                <a:latin typeface="Symbol" panose="05050102010706020507"/>
                <a:cs typeface="Symbol" panose="05050102010706020507"/>
              </a:rPr>
              <a:t></a:t>
            </a:r>
            <a:r>
              <a:rPr sz="2025" b="1" spc="367" baseline="1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spc="5" dirty="0">
                <a:latin typeface="Times New Roman" panose="02020603050405020304"/>
                <a:cs typeface="Times New Roman" panose="02020603050405020304"/>
              </a:rPr>
              <a:t>r	</a:t>
            </a:r>
            <a:r>
              <a:rPr sz="2350" b="1" spc="10" dirty="0">
                <a:latin typeface="Times New Roman" panose="02020603050405020304"/>
                <a:cs typeface="Times New Roman" panose="02020603050405020304"/>
              </a:rPr>
              <a:t>ln</a:t>
            </a:r>
            <a:r>
              <a:rPr sz="2350" b="1" i="1" spc="10" dirty="0">
                <a:latin typeface="Times New Roman" panose="02020603050405020304"/>
                <a:cs typeface="Times New Roman" panose="02020603050405020304"/>
              </a:rPr>
              <a:t>r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6223" y="3635753"/>
            <a:ext cx="695325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350" b="1" i="1" spc="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350" b="1" spc="60" dirty="0">
                <a:latin typeface="Symbol" panose="05050102010706020507"/>
                <a:cs typeface="Symbol" panose="05050102010706020507"/>
              </a:rPr>
              <a:t></a:t>
            </a:r>
            <a:r>
              <a:rPr sz="1350" b="1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b="1" i="1" spc="7" baseline="-11000" dirty="0">
                <a:latin typeface="Times New Roman" panose="02020603050405020304"/>
                <a:cs typeface="Times New Roman" panose="02020603050405020304"/>
              </a:rPr>
              <a:t>r</a:t>
            </a:r>
            <a:endParaRPr sz="3525" baseline="-1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8885" y="3205659"/>
            <a:ext cx="1870710" cy="377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1188085" algn="l"/>
              </a:tabLst>
            </a:pPr>
            <a:r>
              <a:rPr sz="3525" b="1" i="1" spc="75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350" b="1" i="1" spc="50" dirty="0">
                <a:latin typeface="Times New Roman" panose="02020603050405020304"/>
                <a:cs typeface="Times New Roman" panose="02020603050405020304"/>
              </a:rPr>
              <a:t>d	</a:t>
            </a:r>
            <a:r>
              <a:rPr sz="3525" b="1" i="1" spc="52" baseline="-25000" dirty="0">
                <a:latin typeface="Times New Roman" panose="02020603050405020304"/>
                <a:cs typeface="Times New Roman" panose="02020603050405020304"/>
              </a:rPr>
              <a:t>dn</a:t>
            </a:r>
            <a:r>
              <a:rPr sz="1350" b="1" i="1" spc="3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b="1" i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spc="30" dirty="0">
                <a:latin typeface="Symbol" panose="05050102010706020507"/>
                <a:cs typeface="Symbol" panose="05050102010706020507"/>
              </a:rPr>
              <a:t></a:t>
            </a:r>
            <a:r>
              <a:rPr sz="1350" b="1" spc="3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0077" y="4041383"/>
            <a:ext cx="1861185" cy="1121833"/>
          </a:xfrm>
          <a:custGeom>
            <a:avLst/>
            <a:gdLst/>
            <a:ahLst/>
            <a:cxnLst/>
            <a:rect l="l" t="t" r="r" b="b"/>
            <a:pathLst>
              <a:path w="1861185" h="841375">
                <a:moveTo>
                  <a:pt x="0" y="91595"/>
                </a:moveTo>
                <a:lnTo>
                  <a:pt x="244119" y="265420"/>
                </a:lnTo>
                <a:lnTo>
                  <a:pt x="218654" y="302555"/>
                </a:lnTo>
                <a:lnTo>
                  <a:pt x="200378" y="340253"/>
                </a:lnTo>
                <a:lnTo>
                  <a:pt x="189190" y="378279"/>
                </a:lnTo>
                <a:lnTo>
                  <a:pt x="184987" y="416399"/>
                </a:lnTo>
                <a:lnTo>
                  <a:pt x="187665" y="454377"/>
                </a:lnTo>
                <a:lnTo>
                  <a:pt x="197125" y="491980"/>
                </a:lnTo>
                <a:lnTo>
                  <a:pt x="213262" y="528972"/>
                </a:lnTo>
                <a:lnTo>
                  <a:pt x="235974" y="565118"/>
                </a:lnTo>
                <a:lnTo>
                  <a:pt x="265160" y="600185"/>
                </a:lnTo>
                <a:lnTo>
                  <a:pt x="300716" y="633937"/>
                </a:lnTo>
                <a:lnTo>
                  <a:pt x="342542" y="666139"/>
                </a:lnTo>
                <a:lnTo>
                  <a:pt x="390533" y="696558"/>
                </a:lnTo>
                <a:lnTo>
                  <a:pt x="444588" y="724957"/>
                </a:lnTo>
                <a:lnTo>
                  <a:pt x="485694" y="743400"/>
                </a:lnTo>
                <a:lnTo>
                  <a:pt x="528521" y="760245"/>
                </a:lnTo>
                <a:lnTo>
                  <a:pt x="572915" y="775494"/>
                </a:lnTo>
                <a:lnTo>
                  <a:pt x="618718" y="789149"/>
                </a:lnTo>
                <a:lnTo>
                  <a:pt x="665774" y="801212"/>
                </a:lnTo>
                <a:lnTo>
                  <a:pt x="713928" y="811685"/>
                </a:lnTo>
                <a:lnTo>
                  <a:pt x="763023" y="820569"/>
                </a:lnTo>
                <a:lnTo>
                  <a:pt x="812904" y="827867"/>
                </a:lnTo>
                <a:lnTo>
                  <a:pt x="863413" y="833580"/>
                </a:lnTo>
                <a:lnTo>
                  <a:pt x="914394" y="837710"/>
                </a:lnTo>
                <a:lnTo>
                  <a:pt x="965693" y="840259"/>
                </a:lnTo>
                <a:lnTo>
                  <a:pt x="1017151" y="841229"/>
                </a:lnTo>
                <a:lnTo>
                  <a:pt x="1068614" y="840622"/>
                </a:lnTo>
                <a:lnTo>
                  <a:pt x="1119925" y="838438"/>
                </a:lnTo>
                <a:lnTo>
                  <a:pt x="1170927" y="834682"/>
                </a:lnTo>
                <a:lnTo>
                  <a:pt x="1221466" y="829353"/>
                </a:lnTo>
                <a:lnTo>
                  <a:pt x="1271384" y="822454"/>
                </a:lnTo>
                <a:lnTo>
                  <a:pt x="1320525" y="813987"/>
                </a:lnTo>
                <a:lnTo>
                  <a:pt x="1368734" y="803953"/>
                </a:lnTo>
                <a:lnTo>
                  <a:pt x="1415853" y="792355"/>
                </a:lnTo>
                <a:lnTo>
                  <a:pt x="1461728" y="779195"/>
                </a:lnTo>
                <a:lnTo>
                  <a:pt x="1506201" y="764473"/>
                </a:lnTo>
                <a:lnTo>
                  <a:pt x="1549116" y="748193"/>
                </a:lnTo>
                <a:lnTo>
                  <a:pt x="1590318" y="730355"/>
                </a:lnTo>
                <a:lnTo>
                  <a:pt x="1629651" y="710962"/>
                </a:lnTo>
                <a:lnTo>
                  <a:pt x="1675093" y="685038"/>
                </a:lnTo>
                <a:lnTo>
                  <a:pt x="1715563" y="657796"/>
                </a:lnTo>
                <a:lnTo>
                  <a:pt x="1751066" y="629387"/>
                </a:lnTo>
                <a:lnTo>
                  <a:pt x="1781611" y="599964"/>
                </a:lnTo>
                <a:lnTo>
                  <a:pt x="1807203" y="569682"/>
                </a:lnTo>
                <a:lnTo>
                  <a:pt x="1843562" y="507148"/>
                </a:lnTo>
                <a:lnTo>
                  <a:pt x="1860200" y="443009"/>
                </a:lnTo>
                <a:lnTo>
                  <a:pt x="1861142" y="410721"/>
                </a:lnTo>
                <a:lnTo>
                  <a:pt x="1857174" y="378491"/>
                </a:lnTo>
                <a:lnTo>
                  <a:pt x="1834543" y="314815"/>
                </a:lnTo>
                <a:lnTo>
                  <a:pt x="1792362" y="253208"/>
                </a:lnTo>
                <a:lnTo>
                  <a:pt x="1763959" y="223563"/>
                </a:lnTo>
                <a:lnTo>
                  <a:pt x="1730690" y="194893"/>
                </a:lnTo>
                <a:lnTo>
                  <a:pt x="1692563" y="167353"/>
                </a:lnTo>
                <a:lnTo>
                  <a:pt x="1649584" y="141095"/>
                </a:lnTo>
                <a:lnTo>
                  <a:pt x="1628724" y="130267"/>
                </a:lnTo>
                <a:lnTo>
                  <a:pt x="416699" y="130267"/>
                </a:lnTo>
                <a:lnTo>
                  <a:pt x="0" y="91595"/>
                </a:lnTo>
                <a:close/>
              </a:path>
              <a:path w="1861185" h="841375">
                <a:moveTo>
                  <a:pt x="1029194" y="0"/>
                </a:moveTo>
                <a:lnTo>
                  <a:pt x="977732" y="607"/>
                </a:lnTo>
                <a:lnTo>
                  <a:pt x="926421" y="2790"/>
                </a:lnTo>
                <a:lnTo>
                  <a:pt x="875419" y="6547"/>
                </a:lnTo>
                <a:lnTo>
                  <a:pt x="824881" y="11876"/>
                </a:lnTo>
                <a:lnTo>
                  <a:pt x="774964" y="18775"/>
                </a:lnTo>
                <a:lnTo>
                  <a:pt x="725823" y="27242"/>
                </a:lnTo>
                <a:lnTo>
                  <a:pt x="677615" y="37275"/>
                </a:lnTo>
                <a:lnTo>
                  <a:pt x="630496" y="48873"/>
                </a:lnTo>
                <a:lnTo>
                  <a:pt x="584622" y="62034"/>
                </a:lnTo>
                <a:lnTo>
                  <a:pt x="540149" y="76756"/>
                </a:lnTo>
                <a:lnTo>
                  <a:pt x="497233" y="93036"/>
                </a:lnTo>
                <a:lnTo>
                  <a:pt x="456031" y="110874"/>
                </a:lnTo>
                <a:lnTo>
                  <a:pt x="416699" y="130267"/>
                </a:lnTo>
                <a:lnTo>
                  <a:pt x="1628724" y="130267"/>
                </a:lnTo>
                <a:lnTo>
                  <a:pt x="1560655" y="97829"/>
                </a:lnTo>
                <a:lnTo>
                  <a:pt x="1517826" y="80984"/>
                </a:lnTo>
                <a:lnTo>
                  <a:pt x="1473432" y="65735"/>
                </a:lnTo>
                <a:lnTo>
                  <a:pt x="1427628" y="52080"/>
                </a:lnTo>
                <a:lnTo>
                  <a:pt x="1380571" y="40016"/>
                </a:lnTo>
                <a:lnTo>
                  <a:pt x="1332416" y="29544"/>
                </a:lnTo>
                <a:lnTo>
                  <a:pt x="1283321" y="20659"/>
                </a:lnTo>
                <a:lnTo>
                  <a:pt x="1233441" y="13361"/>
                </a:lnTo>
                <a:lnTo>
                  <a:pt x="1182932" y="7648"/>
                </a:lnTo>
                <a:lnTo>
                  <a:pt x="1131950" y="3518"/>
                </a:lnTo>
                <a:lnTo>
                  <a:pt x="1080652" y="969"/>
                </a:lnTo>
                <a:lnTo>
                  <a:pt x="102919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80077" y="4041383"/>
            <a:ext cx="1861185" cy="1121833"/>
          </a:xfrm>
          <a:custGeom>
            <a:avLst/>
            <a:gdLst/>
            <a:ahLst/>
            <a:cxnLst/>
            <a:rect l="l" t="t" r="r" b="b"/>
            <a:pathLst>
              <a:path w="1861185" h="841375">
                <a:moveTo>
                  <a:pt x="0" y="91595"/>
                </a:moveTo>
                <a:lnTo>
                  <a:pt x="416699" y="130267"/>
                </a:lnTo>
                <a:lnTo>
                  <a:pt x="456031" y="110874"/>
                </a:lnTo>
                <a:lnTo>
                  <a:pt x="497233" y="93036"/>
                </a:lnTo>
                <a:lnTo>
                  <a:pt x="540149" y="76756"/>
                </a:lnTo>
                <a:lnTo>
                  <a:pt x="584622" y="62034"/>
                </a:lnTo>
                <a:lnTo>
                  <a:pt x="630496" y="48873"/>
                </a:lnTo>
                <a:lnTo>
                  <a:pt x="677615" y="37275"/>
                </a:lnTo>
                <a:lnTo>
                  <a:pt x="725823" y="27242"/>
                </a:lnTo>
                <a:lnTo>
                  <a:pt x="774964" y="18775"/>
                </a:lnTo>
                <a:lnTo>
                  <a:pt x="824881" y="11876"/>
                </a:lnTo>
                <a:lnTo>
                  <a:pt x="875419" y="6547"/>
                </a:lnTo>
                <a:lnTo>
                  <a:pt x="926421" y="2790"/>
                </a:lnTo>
                <a:lnTo>
                  <a:pt x="977732" y="607"/>
                </a:lnTo>
                <a:lnTo>
                  <a:pt x="1029194" y="0"/>
                </a:lnTo>
                <a:lnTo>
                  <a:pt x="1080652" y="969"/>
                </a:lnTo>
                <a:lnTo>
                  <a:pt x="1131950" y="3518"/>
                </a:lnTo>
                <a:lnTo>
                  <a:pt x="1182932" y="7648"/>
                </a:lnTo>
                <a:lnTo>
                  <a:pt x="1233441" y="13361"/>
                </a:lnTo>
                <a:lnTo>
                  <a:pt x="1283321" y="20659"/>
                </a:lnTo>
                <a:lnTo>
                  <a:pt x="1332416" y="29544"/>
                </a:lnTo>
                <a:lnTo>
                  <a:pt x="1380571" y="40016"/>
                </a:lnTo>
                <a:lnTo>
                  <a:pt x="1427628" y="52080"/>
                </a:lnTo>
                <a:lnTo>
                  <a:pt x="1473432" y="65735"/>
                </a:lnTo>
                <a:lnTo>
                  <a:pt x="1517826" y="80984"/>
                </a:lnTo>
                <a:lnTo>
                  <a:pt x="1560655" y="97829"/>
                </a:lnTo>
                <a:lnTo>
                  <a:pt x="1601762" y="116272"/>
                </a:lnTo>
                <a:lnTo>
                  <a:pt x="1649584" y="141095"/>
                </a:lnTo>
                <a:lnTo>
                  <a:pt x="1692563" y="167353"/>
                </a:lnTo>
                <a:lnTo>
                  <a:pt x="1730690" y="194893"/>
                </a:lnTo>
                <a:lnTo>
                  <a:pt x="1763959" y="223563"/>
                </a:lnTo>
                <a:lnTo>
                  <a:pt x="1792362" y="253208"/>
                </a:lnTo>
                <a:lnTo>
                  <a:pt x="1815892" y="283677"/>
                </a:lnTo>
                <a:lnTo>
                  <a:pt x="1848306" y="346471"/>
                </a:lnTo>
                <a:lnTo>
                  <a:pt x="1861142" y="410721"/>
                </a:lnTo>
                <a:lnTo>
                  <a:pt x="1860200" y="443009"/>
                </a:lnTo>
                <a:lnTo>
                  <a:pt x="1843562" y="507148"/>
                </a:lnTo>
                <a:lnTo>
                  <a:pt x="1807203" y="569682"/>
                </a:lnTo>
                <a:lnTo>
                  <a:pt x="1781611" y="599964"/>
                </a:lnTo>
                <a:lnTo>
                  <a:pt x="1751066" y="629387"/>
                </a:lnTo>
                <a:lnTo>
                  <a:pt x="1715563" y="657796"/>
                </a:lnTo>
                <a:lnTo>
                  <a:pt x="1675093" y="685038"/>
                </a:lnTo>
                <a:lnTo>
                  <a:pt x="1629651" y="710962"/>
                </a:lnTo>
                <a:lnTo>
                  <a:pt x="1590318" y="730355"/>
                </a:lnTo>
                <a:lnTo>
                  <a:pt x="1549116" y="748193"/>
                </a:lnTo>
                <a:lnTo>
                  <a:pt x="1506201" y="764473"/>
                </a:lnTo>
                <a:lnTo>
                  <a:pt x="1461728" y="779195"/>
                </a:lnTo>
                <a:lnTo>
                  <a:pt x="1415853" y="792355"/>
                </a:lnTo>
                <a:lnTo>
                  <a:pt x="1368734" y="803953"/>
                </a:lnTo>
                <a:lnTo>
                  <a:pt x="1320525" y="813987"/>
                </a:lnTo>
                <a:lnTo>
                  <a:pt x="1271384" y="822454"/>
                </a:lnTo>
                <a:lnTo>
                  <a:pt x="1221466" y="829353"/>
                </a:lnTo>
                <a:lnTo>
                  <a:pt x="1170927" y="834682"/>
                </a:lnTo>
                <a:lnTo>
                  <a:pt x="1119925" y="838438"/>
                </a:lnTo>
                <a:lnTo>
                  <a:pt x="1068614" y="840622"/>
                </a:lnTo>
                <a:lnTo>
                  <a:pt x="1017151" y="841229"/>
                </a:lnTo>
                <a:lnTo>
                  <a:pt x="965693" y="840259"/>
                </a:lnTo>
                <a:lnTo>
                  <a:pt x="914394" y="837710"/>
                </a:lnTo>
                <a:lnTo>
                  <a:pt x="863413" y="833580"/>
                </a:lnTo>
                <a:lnTo>
                  <a:pt x="812904" y="827867"/>
                </a:lnTo>
                <a:lnTo>
                  <a:pt x="763023" y="820569"/>
                </a:lnTo>
                <a:lnTo>
                  <a:pt x="713928" y="811685"/>
                </a:lnTo>
                <a:lnTo>
                  <a:pt x="665774" y="801212"/>
                </a:lnTo>
                <a:lnTo>
                  <a:pt x="618718" y="789149"/>
                </a:lnTo>
                <a:lnTo>
                  <a:pt x="572915" y="775494"/>
                </a:lnTo>
                <a:lnTo>
                  <a:pt x="528521" y="760245"/>
                </a:lnTo>
                <a:lnTo>
                  <a:pt x="485694" y="743400"/>
                </a:lnTo>
                <a:lnTo>
                  <a:pt x="444588" y="724957"/>
                </a:lnTo>
                <a:lnTo>
                  <a:pt x="390533" y="696558"/>
                </a:lnTo>
                <a:lnTo>
                  <a:pt x="342542" y="666139"/>
                </a:lnTo>
                <a:lnTo>
                  <a:pt x="300716" y="633937"/>
                </a:lnTo>
                <a:lnTo>
                  <a:pt x="265160" y="600185"/>
                </a:lnTo>
                <a:lnTo>
                  <a:pt x="235974" y="565118"/>
                </a:lnTo>
                <a:lnTo>
                  <a:pt x="213262" y="528972"/>
                </a:lnTo>
                <a:lnTo>
                  <a:pt x="197125" y="491980"/>
                </a:lnTo>
                <a:lnTo>
                  <a:pt x="187665" y="454377"/>
                </a:lnTo>
                <a:lnTo>
                  <a:pt x="184987" y="416399"/>
                </a:lnTo>
                <a:lnTo>
                  <a:pt x="189190" y="378279"/>
                </a:lnTo>
                <a:lnTo>
                  <a:pt x="200378" y="340253"/>
                </a:lnTo>
                <a:lnTo>
                  <a:pt x="218654" y="302555"/>
                </a:lnTo>
                <a:lnTo>
                  <a:pt x="244119" y="265420"/>
                </a:lnTo>
                <a:lnTo>
                  <a:pt x="0" y="91595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31256" y="4228232"/>
            <a:ext cx="942975" cy="54962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635" marR="5080" indent="-115570">
              <a:lnSpc>
                <a:spcPts val="2030"/>
              </a:lnSpc>
              <a:spcBef>
                <a:spcPts val="275"/>
              </a:spcBef>
            </a:pPr>
            <a:r>
              <a:rPr sz="18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分子分母 求导数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95704"/>
            <a:ext cx="8279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可证明：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函数的阶低于幂函数的阶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6049" y="2152433"/>
            <a:ext cx="4482005" cy="468000"/>
          </a:xfrm>
          <a:prstGeom prst="rect">
            <a:avLst/>
          </a:prstGeom>
          <a:ln w="25146">
            <a:solidFill>
              <a:srgbClr val="0070C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471805">
              <a:lnSpc>
                <a:spcPts val="2710"/>
              </a:lnSpc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ln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7" baseline="24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2290" y="19636"/>
            <a:ext cx="822706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一些重要结果</a:t>
            </a:r>
            <a:r>
              <a:rPr sz="4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220" y="3260681"/>
            <a:ext cx="33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证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238780" y="3695539"/>
                <a:ext cx="5213054" cy="940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2400" b="1" i="0" smtClean="0"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2400" b="1" i="0" smtClean="0"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80" y="3695539"/>
                <a:ext cx="5213054" cy="940194"/>
              </a:xfrm>
              <a:prstGeom prst="rect">
                <a:avLst/>
              </a:prstGeom>
              <a:blipFill rotWithShape="1">
                <a:blip r:embed="rId1"/>
                <a:stretch>
                  <a:fillRect l="-8" t="-50" r="2" b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0"/>
            <a:ext cx="8305888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r>
              <a:rPr sz="4400" spc="-85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95703"/>
            <a:ext cx="8227060" cy="30968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</a:t>
            </a:r>
            <a:r>
              <a:rPr sz="2800" b="1" spc="-3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设函数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g,</a:t>
            </a:r>
            <a:r>
              <a:rPr sz="2800" b="1" i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的定义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域为自然数集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65100" marR="147955" indent="-635">
              <a:spcBef>
                <a:spcPts val="60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(1)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2800" b="1" spc="-5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800" b="1" spc="-6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，那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么</a:t>
            </a:r>
            <a:r>
              <a:rPr sz="2800" b="1" spc="-5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).  </a:t>
            </a:r>
            <a:endParaRPr lang="en-US" sz="28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65100" marR="147955" indent="-635">
              <a:spcBef>
                <a:spcPts val="600"/>
              </a:spcBef>
            </a:pP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2)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2800" b="1" spc="-6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15" dirty="0">
                <a:latin typeface="Symbol" panose="05050102010706020507"/>
                <a:cs typeface="Symbol" panose="05050102010706020507"/>
              </a:rPr>
              <a:t>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800" b="1" spc="-6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30" dirty="0">
                <a:latin typeface="Symbol" panose="05050102010706020507"/>
                <a:cs typeface="Symbol" panose="05050102010706020507"/>
              </a:rPr>
              <a:t>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i="1" spc="-3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那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么</a:t>
            </a:r>
            <a:r>
              <a:rPr sz="2800" b="1" spc="-5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40" dirty="0">
                <a:latin typeface="Symbol" panose="05050102010706020507"/>
                <a:cs typeface="Symbol" panose="05050102010706020507"/>
              </a:rPr>
              <a:t>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). </a:t>
            </a:r>
            <a:endParaRPr lang="en-US" sz="28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65100" marR="147955" indent="-635">
              <a:spcBef>
                <a:spcPts val="60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2800" b="1" spc="-6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15" dirty="0">
                <a:latin typeface="Symbol" panose="05050102010706020507"/>
                <a:cs typeface="Symbol" panose="05050102010706020507"/>
              </a:rPr>
              <a:t>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800" b="1" spc="-6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30" dirty="0">
                <a:latin typeface="Symbol" panose="05050102010706020507"/>
                <a:cs typeface="Symbol" panose="05050102010706020507"/>
              </a:rPr>
              <a:t>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i="1" spc="-3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那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么</a:t>
            </a:r>
            <a:r>
              <a:rPr sz="2800" b="1" spc="-5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40" dirty="0">
                <a:latin typeface="Symbol" panose="05050102010706020507"/>
                <a:cs typeface="Symbol" panose="05050102010706020507"/>
              </a:rPr>
              <a:t>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600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spcBef>
                <a:spcPts val="6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函数的阶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的关系具有传递性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7664"/>
            <a:ext cx="82270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1：调度问题</a:t>
            </a:r>
            <a:endParaRPr sz="4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95704"/>
            <a:ext cx="8305800" cy="24163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000"/>
              </a:lnSpc>
              <a:spcBef>
                <a:spcPts val="95"/>
              </a:spcBef>
              <a:tabLst>
                <a:tab pos="784225" algn="l"/>
              </a:tabLst>
            </a:pPr>
            <a:r>
              <a:rPr sz="2800" b="1" spc="-5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sz="2800" b="1" spc="-1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zh-CN" altLang="en-US" sz="2800" b="1" spc="-10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b="1" spc="-58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项任务，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每项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任务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工时间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</a:t>
            </a:r>
            <a:r>
              <a:rPr lang="zh-CN" alt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sz="2800" b="1" spc="-56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时刻开始陆续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安排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一台机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器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上加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</a:t>
            </a:r>
            <a:r>
              <a:rPr lang="zh-CN" alt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每个任务的完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成时间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sz="2800" b="1" spc="-54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时刻到任务加工截止的时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spc="-1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1000"/>
              </a:lnSpc>
              <a:spcBef>
                <a:spcPts val="95"/>
              </a:spcBef>
              <a:tabLst>
                <a:tab pos="784225" algn="l"/>
              </a:tabLst>
            </a:pP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	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总完成时间（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所有任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务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完成时</a:t>
            </a: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之和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）最短的安排方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</a:t>
            </a:r>
            <a:r>
              <a:rPr lang="zh-CN" altLang="en-US"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021118"/>
            <a:ext cx="8305800" cy="1486304"/>
          </a:xfrm>
          <a:prstGeom prst="rect">
            <a:avLst/>
          </a:prstGeom>
          <a:ln w="990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b="1" spc="-5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zh-CN" altLang="en-US" sz="2800" b="1" spc="-5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b="1" spc="-5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任务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</a:t>
            </a:r>
            <a:r>
              <a:rPr sz="2800" b="1" spc="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5}，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1518285" algn="l"/>
                <a:tab pos="2266950" algn="l"/>
                <a:tab pos="3016885" algn="l"/>
                <a:tab pos="3765550" algn="l"/>
                <a:tab pos="45847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加工时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	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	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=5,	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	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baseline="-2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732" y="-8394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endParaRPr sz="40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74684"/>
            <a:ext cx="8371490" cy="302505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4965" marR="17780" indent="-330200">
              <a:spcBef>
                <a:spcPts val="600"/>
              </a:spcBef>
            </a:pP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按照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阶从高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到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低排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序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以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下函数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： </a:t>
            </a:r>
            <a:endParaRPr lang="en-US" sz="28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4965" marR="17780" indent="-330200">
              <a:spcBef>
                <a:spcPts val="600"/>
              </a:spcBef>
            </a:pPr>
            <a:r>
              <a:rPr 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8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)=(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)/2</a:t>
            </a:r>
            <a:r>
              <a:rPr sz="28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800" b="1" spc="-5" dirty="0" smtClean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)=10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lang="en-US" sz="2800" b="1" i="1" spc="-5" dirty="0" smtClean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)=1.5</a:t>
            </a:r>
            <a:r>
              <a:rPr sz="2800" b="1" i="1" baseline="26000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6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baseline="26000" dirty="0">
                <a:latin typeface="Times New Roman" panose="02020603050405020304"/>
                <a:cs typeface="Times New Roman" panose="02020603050405020304"/>
              </a:rPr>
              <a:t>1/2</a:t>
            </a:r>
            <a:endParaRPr sz="2800" baseline="26000" dirty="0">
              <a:latin typeface="Times New Roman" panose="02020603050405020304"/>
              <a:cs typeface="Times New Roman" panose="02020603050405020304"/>
            </a:endParaRPr>
          </a:p>
          <a:p>
            <a:pPr marL="431165">
              <a:spcBef>
                <a:spcPts val="60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=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5" dirty="0">
                <a:latin typeface="Symbol" panose="05050102010706020507"/>
                <a:cs typeface="Symbol" panose="05050102010706020507"/>
              </a:rPr>
              <a:t>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))</a:t>
            </a:r>
            <a:r>
              <a:rPr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31165">
              <a:spcBef>
                <a:spcPts val="60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=</a:t>
            </a:r>
            <a:r>
              <a:rPr sz="28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Symbol" panose="05050102010706020507"/>
                <a:cs typeface="Symbol" panose="05050102010706020507"/>
              </a:rPr>
              <a:t>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)),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31165">
              <a:spcBef>
                <a:spcPts val="60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=</a:t>
            </a:r>
            <a:r>
              <a:rPr sz="28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Symbol" panose="05050102010706020507"/>
                <a:cs typeface="Symbol" panose="05050102010706020507"/>
              </a:rPr>
              <a:t>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)),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01600">
              <a:spcBef>
                <a:spcPts val="600"/>
              </a:spcBef>
            </a:pP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排</a:t>
            </a:r>
            <a:r>
              <a:rPr sz="2800" b="1" spc="-1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序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),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25636"/>
            <a:ext cx="8227060" cy="2049780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>
                <a:tab pos="1995805" algn="l"/>
              </a:tabLst>
            </a:pPr>
            <a:r>
              <a:rPr sz="2800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800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</a:t>
            </a:r>
            <a:r>
              <a:rPr sz="2800" spc="-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假设函数</a:t>
            </a:r>
            <a:r>
              <a:rPr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sz="2800" i="1" spc="5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的定义</a:t>
            </a:r>
            <a:r>
              <a:rPr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域为自</a:t>
            </a:r>
            <a:r>
              <a:rPr sz="2800" spc="5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</a:t>
            </a:r>
            <a:r>
              <a:rPr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数集</a:t>
            </a:r>
            <a:r>
              <a:rPr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，若对某个其它函</a:t>
            </a:r>
            <a:r>
              <a:rPr sz="2800" spc="-1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spc="-61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800" spc="-1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sz="2800" spc="-605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i="1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和</a:t>
            </a:r>
            <a:r>
              <a:rPr sz="2800" spc="-605" dirty="0">
                <a:solidFill>
                  <a:srgbClr val="000000"/>
                </a:solidFill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5" dirty="0">
                <a:solidFill>
                  <a:srgbClr val="000000"/>
                </a:solidFill>
              </a:rPr>
              <a:t>，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spc="-5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</a:t>
            </a:r>
            <a:r>
              <a:rPr sz="2800" spc="-1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么</a:t>
            </a:r>
            <a:r>
              <a:rPr sz="2800" spc="-10" dirty="0">
                <a:solidFill>
                  <a:srgbClr val="000000"/>
                </a:solidFill>
              </a:rPr>
              <a:t>	</a:t>
            </a:r>
            <a:br>
              <a:rPr lang="en-US" sz="2800" spc="-10" dirty="0" smtClean="0">
                <a:solidFill>
                  <a:srgbClr val="000000"/>
                </a:solidFill>
              </a:rPr>
            </a:br>
            <a:r>
              <a:rPr lang="en-US" sz="2800" spc="-10" dirty="0">
                <a:solidFill>
                  <a:srgbClr val="000000"/>
                </a:solidFill>
              </a:rPr>
              <a:t> </a:t>
            </a:r>
            <a:r>
              <a:rPr lang="en-US" sz="2800" spc="-10" dirty="0" smtClean="0">
                <a:solidFill>
                  <a:srgbClr val="000000"/>
                </a:solidFill>
              </a:rPr>
              <a:t>               </a:t>
            </a:r>
            <a:br>
              <a:rPr lang="en-US" sz="2800" spc="-10" dirty="0" smtClean="0">
                <a:solidFill>
                  <a:srgbClr val="000000"/>
                </a:solidFill>
              </a:rPr>
            </a:br>
            <a:r>
              <a:rPr sz="2800" i="1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2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spc="-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3045021"/>
            <a:ext cx="8227060" cy="250126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>
              <a:spcBef>
                <a:spcPts val="600"/>
              </a:spcBef>
            </a:pPr>
            <a:endParaRPr sz="2800" b="1" spc="-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该性质可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广到有限个函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57785" algn="just">
              <a:spcBef>
                <a:spcPts val="6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算法由有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骤构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sz="2800" b="1" spc="57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800" b="1" spc="57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57785" algn="just">
              <a:spcBef>
                <a:spcPts val="600"/>
              </a:spcBef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若每一步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的时间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杂度函数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界都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)，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那么该算法的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时间复杂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sz="2800" b="1" spc="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</a:t>
            </a:r>
            <a:r>
              <a:rPr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数可以写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sz="2800" b="1" spc="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)).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6138" y="9637"/>
            <a:ext cx="8283722" cy="771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zh-CN" altLang="en-US" sz="4400" b="1" spc="-1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定理</a:t>
            </a:r>
            <a:r>
              <a:rPr lang="en-US" altLang="zh-CN" sz="4400" b="1" spc="-1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endParaRPr lang="zh-CN" altLang="en-US" sz="4400" b="1" spc="-1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42" y="19636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199" y="1106218"/>
            <a:ext cx="82716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估计函数的阶的方法：计算极限阶具有传递性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318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对数函数的阶低于幂函数的阶，多项式函数的阶低于指数函数的阶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318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算法的时间复杂度是各步操作时间之和，在常数步的情况下取最高阶的函数即可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928" y="2763345"/>
            <a:ext cx="6918072" cy="1031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latin typeface="黑体" panose="02010609060101010101" pitchFamily="49" charset="-122"/>
                <a:ea typeface="黑体" panose="02010609060101010101" pitchFamily="49" charset="-122"/>
              </a:rPr>
              <a:t>几类</a:t>
            </a:r>
            <a:r>
              <a:rPr sz="6600" spc="5" dirty="0">
                <a:latin typeface="黑体" panose="02010609060101010101" pitchFamily="49" charset="-122"/>
                <a:ea typeface="黑体" panose="02010609060101010101" pitchFamily="49" charset="-122"/>
              </a:rPr>
              <a:t>重</a:t>
            </a:r>
            <a:r>
              <a:rPr sz="6600" spc="-5" dirty="0">
                <a:latin typeface="黑体" panose="02010609060101010101" pitchFamily="49" charset="-122"/>
                <a:ea typeface="黑体" panose="02010609060101010101" pitchFamily="49" charset="-122"/>
              </a:rPr>
              <a:t>要的函数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52" y="16644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基本函数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10" y="1053663"/>
            <a:ext cx="8176260" cy="208262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阶的高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至少指数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57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800" b="1" i="1" spc="-7" baseline="2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sz="2800" b="1" i="1" spc="-7" baseline="2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!,</a:t>
            </a:r>
            <a:r>
              <a:rPr sz="2800" b="1" spc="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2043430" algn="l"/>
                <a:tab pos="2544445" algn="l"/>
                <a:tab pos="350139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多项式级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57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	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24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7" baseline="24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3046095" algn="l"/>
                <a:tab pos="3935095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对数多项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800" b="1" spc="-57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sz="2800" b="1" spc="-7" baseline="24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n,</a:t>
            </a:r>
            <a:r>
              <a:rPr lang="en-US" sz="2800" b="1" i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loglog</a:t>
            </a:r>
            <a:r>
              <a:rPr sz="2800" b="1" i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sz="2800" b="1" i="1" spc="-6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730" y="16644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对数函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093866"/>
            <a:ext cx="8229600" cy="428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860"/>
              </a:lnSpc>
              <a:spcBef>
                <a:spcPts val="100"/>
              </a:spcBef>
            </a:pPr>
            <a:r>
              <a:rPr sz="2800" b="1" spc="-5" dirty="0"/>
              <a:t>符号</a:t>
            </a:r>
            <a:r>
              <a:rPr sz="2800" b="1" spc="-10" dirty="0"/>
              <a:t>：</a:t>
            </a:r>
            <a:endParaRPr sz="2800" b="1" spc="-10" dirty="0"/>
          </a:p>
          <a:p>
            <a:pPr marL="44450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b="1" spc="-37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b="1" dirty="0">
              <a:latin typeface="Times New Roman" panose="02020603050405020304"/>
              <a:cs typeface="Times New Roman" panose="02020603050405020304"/>
            </a:endParaRPr>
          </a:p>
          <a:p>
            <a:pPr marL="444500" marR="112268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b="1" i="1" spc="-7" baseline="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b="1" spc="-5" dirty="0" err="1">
                <a:latin typeface="Times New Roman" panose="02020603050405020304"/>
                <a:cs typeface="Times New Roman" panose="02020603050405020304"/>
              </a:rPr>
              <a:t>log</a:t>
            </a:r>
            <a:r>
              <a:rPr b="1" i="1" spc="-5" dirty="0" err="1">
                <a:latin typeface="Times New Roman" panose="02020603050405020304"/>
                <a:cs typeface="Times New Roman" panose="02020603050405020304"/>
              </a:rPr>
              <a:t>n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b="1" i="1" spc="-7" baseline="24000" dirty="0">
                <a:latin typeface="Times New Roman" panose="02020603050405020304"/>
                <a:cs typeface="Times New Roman" panose="02020603050405020304"/>
              </a:rPr>
              <a:t>k </a:t>
            </a:r>
            <a:endParaRPr lang="en-US" b="1" i="1" spc="-7" baseline="24000" dirty="0" smtClean="0">
              <a:latin typeface="Times New Roman" panose="02020603050405020304"/>
              <a:cs typeface="Times New Roman" panose="02020603050405020304"/>
            </a:endParaRPr>
          </a:p>
          <a:p>
            <a:pPr marL="444500" marR="1122680">
              <a:lnSpc>
                <a:spcPct val="100000"/>
              </a:lnSpc>
              <a:spcBef>
                <a:spcPts val="600"/>
              </a:spcBef>
            </a:pPr>
            <a:r>
              <a:rPr b="1" spc="-5" dirty="0" err="1" smtClean="0">
                <a:latin typeface="Times New Roman" panose="02020603050405020304"/>
                <a:cs typeface="Times New Roman" panose="02020603050405020304"/>
              </a:rPr>
              <a:t>loglog</a:t>
            </a:r>
            <a:r>
              <a:rPr b="1" i="1" spc="-5" dirty="0" err="1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b="1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log(log</a:t>
            </a:r>
            <a:r>
              <a:rPr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b="1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ts val="2815"/>
              </a:lnSpc>
              <a:spcBef>
                <a:spcPts val="5"/>
              </a:spcBef>
            </a:pPr>
            <a:r>
              <a:rPr sz="2800" b="1" spc="-5" dirty="0"/>
              <a:t>性质</a:t>
            </a:r>
            <a:r>
              <a:rPr sz="2800" b="1" spc="-10" dirty="0"/>
              <a:t>：</a:t>
            </a:r>
            <a:endParaRPr sz="2800" b="1" spc="-10" dirty="0"/>
          </a:p>
          <a:p>
            <a:pPr marL="952500" indent="-584835">
              <a:lnSpc>
                <a:spcPct val="100000"/>
              </a:lnSpc>
              <a:spcBef>
                <a:spcPts val="600"/>
              </a:spcBef>
              <a:buAutoNum type="arabicParenBoth"/>
              <a:tabLst>
                <a:tab pos="952500" algn="l"/>
                <a:tab pos="953135" algn="l"/>
              </a:tabLst>
            </a:pPr>
            <a:r>
              <a:rPr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b="1" i="1" spc="-80" dirty="0">
                <a:latin typeface="Symbol" panose="05050102010706020507"/>
                <a:cs typeface="Symbol" panose="05050102010706020507"/>
              </a:rPr>
              <a:t></a:t>
            </a:r>
            <a:r>
              <a:rPr b="1" i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(log</a:t>
            </a:r>
            <a:r>
              <a:rPr b="1" i="1" spc="-7" baseline="-21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b="1" i="1" spc="44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b="1" dirty="0">
              <a:latin typeface="Times New Roman" panose="02020603050405020304"/>
              <a:cs typeface="Times New Roman" panose="02020603050405020304"/>
            </a:endParaRPr>
          </a:p>
          <a:p>
            <a:pPr marL="952500" indent="-584835">
              <a:lnSpc>
                <a:spcPct val="100000"/>
              </a:lnSpc>
              <a:spcBef>
                <a:spcPts val="600"/>
              </a:spcBef>
              <a:buAutoNum type="arabicParenBoth"/>
              <a:tabLst>
                <a:tab pos="952500" algn="l"/>
                <a:tab pos="953135" algn="l"/>
                <a:tab pos="3277870" algn="l"/>
              </a:tabLst>
            </a:pPr>
            <a:r>
              <a:rPr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b="1" i="1" spc="-7" baseline="-21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i="1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b="1" i="1" spc="-15" baseline="24000" dirty="0">
                <a:latin typeface="Symbol" panose="05050102010706020507"/>
                <a:cs typeface="Symbol" panose="05050102010706020507"/>
              </a:rPr>
              <a:t></a:t>
            </a:r>
            <a:r>
              <a:rPr b="1" spc="-1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b="1" i="1" spc="-65" dirty="0">
                <a:latin typeface="Symbol" panose="05050102010706020507"/>
                <a:cs typeface="Symbol" panose="05050102010706020507"/>
              </a:rPr>
              <a:t></a:t>
            </a:r>
            <a:r>
              <a:rPr b="1" i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mtClean="0">
                <a:latin typeface="Times New Roman" panose="02020603050405020304"/>
                <a:cs typeface="Times New Roman" panose="02020603050405020304"/>
              </a:rPr>
              <a:t>0</a:t>
            </a:r>
            <a:endParaRPr b="1" dirty="0" smtClean="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ts val="3130"/>
              </a:lnSpc>
            </a:pPr>
            <a:r>
              <a:rPr lang="en-US" altLang="pt-BR" b="1" dirty="0">
                <a:latin typeface="Times New Roman" panose="02020603050405020304"/>
                <a:cs typeface="Times New Roman" panose="02020603050405020304"/>
              </a:rPr>
              <a:t> (3)  </a:t>
            </a:r>
            <a:r>
              <a:rPr b="1" i="1" spc="-7" baseline="-16000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b="1" spc="15" dirty="0">
                <a:latin typeface="Times New Roman" panose="02020603050405020304"/>
                <a:cs typeface="Times New Roman" panose="02020603050405020304"/>
                <a:sym typeface="+mn-ea"/>
              </a:rPr>
              <a:t>log</a:t>
            </a:r>
            <a:r>
              <a:rPr b="1" i="1" spc="22" baseline="-19000" dirty="0"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b="1" i="1" spc="15" dirty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b="1" spc="-7" baseline="-16000" dirty="0">
                <a:latin typeface="Times New Roman" panose="02020603050405020304"/>
                <a:cs typeface="Times New Roman" panose="02020603050405020304"/>
                <a:sym typeface="+mn-ea"/>
              </a:rPr>
              <a:t>=</a:t>
            </a:r>
            <a:r>
              <a:rPr b="1" i="1" spc="-15" baseline="-16000" dirty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lo</a:t>
            </a:r>
            <a:r>
              <a:rPr b="1" spc="15" dirty="0">
                <a:latin typeface="Times New Roman" panose="02020603050405020304"/>
                <a:cs typeface="Times New Roman" panose="02020603050405020304"/>
                <a:sym typeface="+mn-ea"/>
              </a:rPr>
              <a:t>g</a:t>
            </a:r>
            <a:r>
              <a:rPr b="1" spc="-2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i="1" baseline="-19000" dirty="0"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b="1" i="1" spc="15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endParaRPr lang="en-US" altLang="pt-BR" b="1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732" y="16644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有关性质(1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)的证明</a:t>
            </a:r>
            <a:endParaRPr sz="4400"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9389" y="4937873"/>
            <a:ext cx="4934381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根据定理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i="1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b="1" i="1" spc="-2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80" dirty="0">
                <a:latin typeface="Symbol" panose="05050102010706020507"/>
                <a:cs typeface="Symbol" panose="05050102010706020507"/>
              </a:rPr>
              <a:t>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i="1" spc="-7" baseline="-21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7"/>
              <p:cNvSpPr txBox="1"/>
              <p:nvPr/>
            </p:nvSpPr>
            <p:spPr>
              <a:xfrm>
                <a:off x="4951563" y="1979518"/>
                <a:ext cx="2334061" cy="44691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25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fNam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sz="2800" b="1" spc="15" dirty="0" err="1" smtClean="0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为</a:t>
                </a:r>
                <a:r>
                  <a:rPr sz="2800" b="1" spc="20" dirty="0" err="1" smtClean="0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常</a:t>
                </a:r>
                <a:r>
                  <a:rPr sz="2800" b="1" spc="10" dirty="0" err="1" smtClean="0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数</a:t>
                </a:r>
                <a:endParaRPr sz="28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63" y="1979518"/>
                <a:ext cx="2334061" cy="446917"/>
              </a:xfrm>
              <a:prstGeom prst="rect">
                <a:avLst/>
              </a:prstGeom>
              <a:blipFill rotWithShape="1">
                <a:blip r:embed="rId1"/>
                <a:stretch>
                  <a:fillRect l="-20" t="-50" r="1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/>
          <p:nvPr/>
        </p:nvSpPr>
        <p:spPr>
          <a:xfrm>
            <a:off x="2201487" y="1453811"/>
            <a:ext cx="4872697" cy="1354666"/>
          </a:xfrm>
          <a:custGeom>
            <a:avLst/>
            <a:gdLst/>
            <a:ahLst/>
            <a:cxnLst/>
            <a:rect l="l" t="t" r="r" b="b"/>
            <a:pathLst>
              <a:path w="4071620" h="1016000">
                <a:moveTo>
                  <a:pt x="0" y="0"/>
                </a:moveTo>
                <a:lnTo>
                  <a:pt x="4071366" y="0"/>
                </a:lnTo>
                <a:lnTo>
                  <a:pt x="4071366" y="1015746"/>
                </a:lnTo>
                <a:lnTo>
                  <a:pt x="0" y="1015746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558ED5"/>
            </a:solidFill>
          </a:ln>
        </p:spPr>
        <p:txBody>
          <a:bodyPr wrap="square" lIns="0" tIns="0" rIns="0" bIns="0" rtlCol="0"/>
          <a:lstStyle/>
          <a:p/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2201488" y="1708903"/>
                <a:ext cx="2488182" cy="894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88" y="1708903"/>
                <a:ext cx="2488182" cy="894156"/>
              </a:xfrm>
              <a:prstGeom prst="rect">
                <a:avLst/>
              </a:prstGeom>
              <a:blipFill rotWithShape="1">
                <a:blip r:embed="rId2"/>
                <a:stretch>
                  <a:fillRect l="-23" t="-13" r="8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-2147482623"/>
          <p:cNvGraphicFramePr>
            <a:graphicFrameLocks noChangeAspect="1"/>
          </p:cNvGraphicFramePr>
          <p:nvPr/>
        </p:nvGraphicFramePr>
        <p:xfrm>
          <a:off x="1483360" y="3321685"/>
          <a:ext cx="5671820" cy="104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349500" imgH="431800" progId="Equation.KSEE3">
                  <p:embed/>
                </p:oleObj>
              </mc:Choice>
              <mc:Fallback>
                <p:oleObj name="" r:id="rId3" imgW="2349500" imgH="4318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3360" y="3321685"/>
                        <a:ext cx="5671820" cy="1042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40" y="40656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有关性质(2)(3)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的说明</a:t>
            </a:r>
            <a:endParaRPr sz="4400"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3162" y="1152285"/>
            <a:ext cx="2136775" cy="126446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>
              <a:lnSpc>
                <a:spcPct val="140000"/>
              </a:lnSpc>
              <a:spcBef>
                <a:spcPts val="175"/>
              </a:spcBef>
            </a:pP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i="1" spc="-15" baseline="-21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10" dirty="0">
                <a:latin typeface="Symbol" panose="05050102010706020507"/>
                <a:cs typeface="Symbol" panose="05050102010706020507"/>
              </a:rPr>
              <a:t>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(ln</a:t>
            </a:r>
            <a:r>
              <a:rPr sz="28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  ln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22" baseline="24000" dirty="0">
                <a:latin typeface="Symbol" panose="05050102010706020507"/>
                <a:cs typeface="Symbol" panose="05050102010706020507"/>
              </a:rPr>
              <a:t></a:t>
            </a:r>
            <a:r>
              <a:rPr sz="2800" b="1" i="1" spc="-75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4040" y="1872621"/>
            <a:ext cx="2971800" cy="446276"/>
          </a:xfrm>
          <a:prstGeom prst="rect">
            <a:avLst/>
          </a:prstGeom>
          <a:ln w="25146">
            <a:solidFill>
              <a:srgbClr val="558ED5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0"/>
              </a:spcBef>
              <a:tabLst>
                <a:tab pos="2007235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i="1" spc="-7" baseline="-21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7" baseline="24000" dirty="0">
                <a:latin typeface="Symbol" panose="05050102010706020507"/>
                <a:cs typeface="Symbol" panose="05050102010706020507"/>
              </a:rPr>
              <a:t>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800" b="1" i="1" spc="-95" dirty="0">
                <a:latin typeface="Symbol" panose="05050102010706020507"/>
                <a:cs typeface="Symbol" panose="05050102010706020507"/>
              </a:rPr>
              <a:t></a:t>
            </a:r>
            <a:r>
              <a:rPr sz="2800" b="1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1985" y="3209430"/>
            <a:ext cx="3216428" cy="397545"/>
          </a:xfrm>
          <a:prstGeom prst="rect">
            <a:avLst/>
          </a:prstGeom>
          <a:ln w="25146">
            <a:solidFill>
              <a:srgbClr val="558E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130"/>
              </a:lnSpc>
            </a:pPr>
            <a:r>
              <a:rPr sz="2800" b="1" i="1" spc="-7" baseline="-16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i="1" spc="22" baseline="-19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7" baseline="-16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15" baseline="-1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lo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baseline="-19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a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162" y="4497296"/>
            <a:ext cx="4127528" cy="444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log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i="1" baseline="-21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9937" y="1939286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39890" y="76200"/>
                </a:lnTo>
                <a:lnTo>
                  <a:pt x="239890" y="0"/>
                </a:lnTo>
                <a:lnTo>
                  <a:pt x="381000" y="152400"/>
                </a:lnTo>
                <a:lnTo>
                  <a:pt x="239890" y="304800"/>
                </a:lnTo>
                <a:lnTo>
                  <a:pt x="23989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2686049" y="3780424"/>
            <a:ext cx="340929" cy="716871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114300"/>
                </a:moveTo>
                <a:lnTo>
                  <a:pt x="114300" y="0"/>
                </a:lnTo>
                <a:lnTo>
                  <a:pt x="228600" y="114300"/>
                </a:lnTo>
                <a:lnTo>
                  <a:pt x="171450" y="114300"/>
                </a:lnTo>
                <a:lnTo>
                  <a:pt x="171450" y="266700"/>
                </a:lnTo>
                <a:lnTo>
                  <a:pt x="228600" y="266700"/>
                </a:lnTo>
                <a:lnTo>
                  <a:pt x="114300" y="381000"/>
                </a:lnTo>
                <a:lnTo>
                  <a:pt x="0" y="266700"/>
                </a:lnTo>
                <a:lnTo>
                  <a:pt x="57150" y="266700"/>
                </a:lnTo>
                <a:lnTo>
                  <a:pt x="57150" y="114300"/>
                </a:lnTo>
                <a:lnTo>
                  <a:pt x="0" y="114300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6" grpId="0"/>
      <p:bldP spid="7" grpId="0" animBg="1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70" y="27154"/>
            <a:ext cx="83058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指数函数与阶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乘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0138" y="3324033"/>
            <a:ext cx="2820670" cy="1808946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! =</a:t>
            </a:r>
            <a:r>
              <a:rPr sz="28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baseline="2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19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! = </a:t>
            </a:r>
            <a:r>
              <a:rPr sz="2800" b="1" i="1" spc="-105" dirty="0">
                <a:latin typeface="Symbol" panose="05050102010706020507"/>
                <a:cs typeface="Symbol" panose="05050102010706020507"/>
              </a:rPr>
              <a:t></a:t>
            </a:r>
            <a:r>
              <a:rPr sz="2800" b="1" i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2800" b="1" i="1" baseline="2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log(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!) =</a:t>
            </a:r>
            <a:r>
              <a:rPr sz="2800" b="1" spc="-7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5" dirty="0" smtClean="0">
                <a:latin typeface="Symbol" panose="05050102010706020507"/>
                <a:cs typeface="Symbol" panose="05050102010706020507"/>
              </a:rPr>
              <a:t></a:t>
            </a:r>
            <a:r>
              <a:rPr sz="2800" b="1" spc="-1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15" dirty="0" err="1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5" dirty="0" err="1" smtClean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i="1" spc="-15" dirty="0" err="1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5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464" y="2041481"/>
            <a:ext cx="22355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</a:t>
            </a:r>
            <a:r>
              <a:rPr sz="2800" b="1" spc="-1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101708" y="1626815"/>
                <a:ext cx="1714500" cy="414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!=</m:t>
                      </m:r>
                      <m:rad>
                        <m:radPr>
                          <m:deg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708" y="1626815"/>
                <a:ext cx="1714500" cy="414020"/>
              </a:xfrm>
              <a:prstGeom prst="rect">
                <a:avLst/>
              </a:prstGeom>
              <a:blipFill rotWithShape="1">
                <a:blip r:embed="rId1"/>
                <a:stretch>
                  <a:fillRect l="-21" t="-140" r="-5090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67910" y="1558290"/>
          <a:ext cx="1419225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028700" imgH="482600" progId="Equation.KSEE3">
                  <p:embed/>
                </p:oleObj>
              </mc:Choice>
              <mc:Fallback>
                <p:oleObj name="" r:id="rId2" imgW="1028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67910" y="1558290"/>
                        <a:ext cx="1419225" cy="66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9620" y="-1389"/>
            <a:ext cx="822922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应用：估计搜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索空间</a:t>
            </a: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30"/>
              <p:cNvSpPr txBox="1"/>
              <p:nvPr/>
            </p:nvSpPr>
            <p:spPr>
              <a:xfrm>
                <a:off x="618140" y="4554670"/>
                <a:ext cx="2774251" cy="386644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sz="2400" b="1" i="1" spc="-130" dirty="0">
                    <a:latin typeface="Times New Roman" panose="02020603050405020304"/>
                    <a:cs typeface="Times New Roman" panose="02020603050405020304"/>
                  </a:rPr>
                  <a:t>Θ</a:t>
                </a:r>
                <a:r>
                  <a:rPr sz="2400" b="1" spc="-130" dirty="0">
                    <a:latin typeface="Times New Roman" panose="02020603050405020304"/>
                    <a:cs typeface="Times New Roman" panose="02020603050405020304"/>
                  </a:rPr>
                  <a:t>((1</a:t>
                </a:r>
                <a:r>
                  <a:rPr sz="2400" b="1" spc="-145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400" b="1" i="1" spc="-140" dirty="0">
                    <a:latin typeface="Symbol" panose="05050102010706020507"/>
                    <a:cs typeface="Symbol" panose="05050102010706020507"/>
                  </a:rPr>
                  <a:t></a:t>
                </a:r>
                <a:r>
                  <a:rPr sz="2400" b="1" spc="-40" dirty="0">
                    <a:latin typeface="Times New Roman" panose="02020603050405020304"/>
                    <a:cs typeface="Times New Roman" panose="02020603050405020304"/>
                  </a:rPr>
                  <a:t>)</a:t>
                </a:r>
                <a:r>
                  <a:rPr sz="2400" b="1" i="1" spc="-60" baseline="42000" dirty="0">
                    <a:latin typeface="Times New Roman" panose="02020603050405020304"/>
                    <a:cs typeface="Times New Roman" panose="02020603050405020304"/>
                  </a:rPr>
                  <a:t>m</a:t>
                </a:r>
                <a:r>
                  <a:rPr sz="2400" b="1" spc="-60" baseline="4200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400" b="1" i="1" spc="-89" baseline="42000" dirty="0"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sz="2400" b="1" spc="-89" baseline="42000" dirty="0">
                    <a:latin typeface="Times New Roman" panose="02020603050405020304"/>
                    <a:cs typeface="Times New Roman" panose="02020603050405020304"/>
                  </a:rPr>
                  <a:t>-1</a:t>
                </a:r>
                <a:r>
                  <a:rPr sz="2400" b="1" spc="-90" dirty="0"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sz="24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3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0" y="4554670"/>
                <a:ext cx="2774251" cy="386644"/>
              </a:xfrm>
              <a:prstGeom prst="rect">
                <a:avLst/>
              </a:prstGeom>
              <a:blipFill rotWithShape="1">
                <a:blip r:embed="rId1"/>
                <a:stretch>
                  <a:fillRect l="-10" t="-25901" r="8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4"/>
          <p:cNvSpPr/>
          <p:nvPr/>
        </p:nvSpPr>
        <p:spPr>
          <a:xfrm>
            <a:off x="3783003" y="1097276"/>
            <a:ext cx="2918460" cy="1426634"/>
          </a:xfrm>
          <a:custGeom>
            <a:avLst/>
            <a:gdLst/>
            <a:ahLst/>
            <a:cxnLst/>
            <a:rect l="l" t="t" r="r" b="b"/>
            <a:pathLst>
              <a:path w="2918460" h="1069975">
                <a:moveTo>
                  <a:pt x="2917939" y="891527"/>
                </a:moveTo>
                <a:lnTo>
                  <a:pt x="479539" y="891527"/>
                </a:lnTo>
                <a:lnTo>
                  <a:pt x="485908" y="938933"/>
                </a:lnTo>
                <a:lnTo>
                  <a:pt x="503883" y="981531"/>
                </a:lnTo>
                <a:lnTo>
                  <a:pt x="531764" y="1017620"/>
                </a:lnTo>
                <a:lnTo>
                  <a:pt x="567852" y="1045503"/>
                </a:lnTo>
                <a:lnTo>
                  <a:pt x="610446" y="1063478"/>
                </a:lnTo>
                <a:lnTo>
                  <a:pt x="657847" y="1069848"/>
                </a:lnTo>
                <a:lnTo>
                  <a:pt x="2739631" y="1069848"/>
                </a:lnTo>
                <a:lnTo>
                  <a:pt x="2787032" y="1063478"/>
                </a:lnTo>
                <a:lnTo>
                  <a:pt x="2829626" y="1045503"/>
                </a:lnTo>
                <a:lnTo>
                  <a:pt x="2865713" y="1017620"/>
                </a:lnTo>
                <a:lnTo>
                  <a:pt x="2893594" y="981531"/>
                </a:lnTo>
                <a:lnTo>
                  <a:pt x="2911569" y="938933"/>
                </a:lnTo>
                <a:lnTo>
                  <a:pt x="2917939" y="891527"/>
                </a:lnTo>
                <a:close/>
              </a:path>
              <a:path w="2918460" h="1069975">
                <a:moveTo>
                  <a:pt x="2739631" y="0"/>
                </a:moveTo>
                <a:lnTo>
                  <a:pt x="657847" y="0"/>
                </a:lnTo>
                <a:lnTo>
                  <a:pt x="610446" y="6369"/>
                </a:lnTo>
                <a:lnTo>
                  <a:pt x="567852" y="24344"/>
                </a:lnTo>
                <a:lnTo>
                  <a:pt x="531764" y="52225"/>
                </a:lnTo>
                <a:lnTo>
                  <a:pt x="503883" y="88312"/>
                </a:lnTo>
                <a:lnTo>
                  <a:pt x="485908" y="130907"/>
                </a:lnTo>
                <a:lnTo>
                  <a:pt x="479539" y="178308"/>
                </a:lnTo>
                <a:lnTo>
                  <a:pt x="479539" y="624078"/>
                </a:lnTo>
                <a:lnTo>
                  <a:pt x="0" y="628383"/>
                </a:lnTo>
                <a:lnTo>
                  <a:pt x="479539" y="891540"/>
                </a:lnTo>
                <a:lnTo>
                  <a:pt x="2917939" y="891527"/>
                </a:lnTo>
                <a:lnTo>
                  <a:pt x="2917939" y="178308"/>
                </a:lnTo>
                <a:lnTo>
                  <a:pt x="2911569" y="130907"/>
                </a:lnTo>
                <a:lnTo>
                  <a:pt x="2893594" y="88312"/>
                </a:lnTo>
                <a:lnTo>
                  <a:pt x="2865713" y="52225"/>
                </a:lnTo>
                <a:lnTo>
                  <a:pt x="2829626" y="24344"/>
                </a:lnTo>
                <a:lnTo>
                  <a:pt x="2787032" y="6369"/>
                </a:lnTo>
                <a:lnTo>
                  <a:pt x="273963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83003" y="1097276"/>
            <a:ext cx="2918460" cy="1426634"/>
          </a:xfrm>
          <a:custGeom>
            <a:avLst/>
            <a:gdLst/>
            <a:ahLst/>
            <a:cxnLst/>
            <a:rect l="l" t="t" r="r" b="b"/>
            <a:pathLst>
              <a:path w="2918460" h="1069975">
                <a:moveTo>
                  <a:pt x="479539" y="178308"/>
                </a:moveTo>
                <a:lnTo>
                  <a:pt x="485908" y="130907"/>
                </a:lnTo>
                <a:lnTo>
                  <a:pt x="503883" y="88312"/>
                </a:lnTo>
                <a:lnTo>
                  <a:pt x="531764" y="52225"/>
                </a:lnTo>
                <a:lnTo>
                  <a:pt x="567852" y="24344"/>
                </a:lnTo>
                <a:lnTo>
                  <a:pt x="610446" y="6369"/>
                </a:lnTo>
                <a:lnTo>
                  <a:pt x="657847" y="0"/>
                </a:lnTo>
                <a:lnTo>
                  <a:pt x="885939" y="0"/>
                </a:lnTo>
                <a:lnTo>
                  <a:pt x="1495539" y="0"/>
                </a:lnTo>
                <a:lnTo>
                  <a:pt x="2739631" y="0"/>
                </a:lnTo>
                <a:lnTo>
                  <a:pt x="2787032" y="6369"/>
                </a:lnTo>
                <a:lnTo>
                  <a:pt x="2829626" y="24344"/>
                </a:lnTo>
                <a:lnTo>
                  <a:pt x="2865713" y="52225"/>
                </a:lnTo>
                <a:lnTo>
                  <a:pt x="2893594" y="88312"/>
                </a:lnTo>
                <a:lnTo>
                  <a:pt x="2911569" y="130907"/>
                </a:lnTo>
                <a:lnTo>
                  <a:pt x="2917939" y="178308"/>
                </a:lnTo>
                <a:lnTo>
                  <a:pt x="2917939" y="624078"/>
                </a:lnTo>
                <a:lnTo>
                  <a:pt x="2917939" y="891540"/>
                </a:lnTo>
                <a:lnTo>
                  <a:pt x="2911569" y="938933"/>
                </a:lnTo>
                <a:lnTo>
                  <a:pt x="2893594" y="981531"/>
                </a:lnTo>
                <a:lnTo>
                  <a:pt x="2865713" y="1017620"/>
                </a:lnTo>
                <a:lnTo>
                  <a:pt x="2829626" y="1045503"/>
                </a:lnTo>
                <a:lnTo>
                  <a:pt x="2787032" y="1063478"/>
                </a:lnTo>
                <a:lnTo>
                  <a:pt x="2739631" y="1069848"/>
                </a:lnTo>
                <a:lnTo>
                  <a:pt x="1495539" y="1069848"/>
                </a:lnTo>
                <a:lnTo>
                  <a:pt x="885939" y="1069848"/>
                </a:lnTo>
                <a:lnTo>
                  <a:pt x="657847" y="1069848"/>
                </a:lnTo>
                <a:lnTo>
                  <a:pt x="610446" y="1063478"/>
                </a:lnTo>
                <a:lnTo>
                  <a:pt x="567852" y="1045503"/>
                </a:lnTo>
                <a:lnTo>
                  <a:pt x="531764" y="1017620"/>
                </a:lnTo>
                <a:lnTo>
                  <a:pt x="503883" y="981531"/>
                </a:lnTo>
                <a:lnTo>
                  <a:pt x="485908" y="938933"/>
                </a:lnTo>
                <a:lnTo>
                  <a:pt x="479539" y="891527"/>
                </a:lnTo>
                <a:lnTo>
                  <a:pt x="0" y="628383"/>
                </a:lnTo>
                <a:lnTo>
                  <a:pt x="479539" y="624078"/>
                </a:lnTo>
                <a:lnTo>
                  <a:pt x="479539" y="178308"/>
                </a:lnTo>
                <a:close/>
              </a:path>
            </a:pathLst>
          </a:custGeom>
          <a:ln w="25146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393135" y="1176433"/>
            <a:ext cx="222995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元钱、</a:t>
            </a:r>
            <a:r>
              <a:rPr sz="2400" b="1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投</a:t>
            </a: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3135" y="1582834"/>
            <a:ext cx="2306159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 err="1" smtClean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个项</a:t>
            </a:r>
            <a:r>
              <a:rPr sz="2400" b="1" dirty="0" err="1" smtClean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目的</a:t>
            </a:r>
            <a:r>
              <a:rPr sz="2400" b="1" spc="5" dirty="0" err="1" smtClean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00" b="1" dirty="0" err="1" smtClean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配方</a:t>
            </a:r>
            <a:r>
              <a:rPr sz="2400" b="1" spc="-5" dirty="0" err="1" smtClean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案数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7003" y="4473970"/>
            <a:ext cx="2057400" cy="609600"/>
          </a:xfrm>
          <a:custGeom>
            <a:avLst/>
            <a:gdLst/>
            <a:ahLst/>
            <a:cxnLst/>
            <a:rect l="l" t="t" r="r" b="b"/>
            <a:pathLst>
              <a:path w="2057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981200" y="0"/>
                </a:lnTo>
                <a:lnTo>
                  <a:pt x="2010862" y="5987"/>
                </a:lnTo>
                <a:lnTo>
                  <a:pt x="2035082" y="22317"/>
                </a:lnTo>
                <a:lnTo>
                  <a:pt x="2051412" y="46537"/>
                </a:lnTo>
                <a:lnTo>
                  <a:pt x="2057400" y="76200"/>
                </a:lnTo>
                <a:lnTo>
                  <a:pt x="2057400" y="381000"/>
                </a:lnTo>
                <a:lnTo>
                  <a:pt x="2051412" y="410662"/>
                </a:lnTo>
                <a:lnTo>
                  <a:pt x="2035082" y="434882"/>
                </a:lnTo>
                <a:lnTo>
                  <a:pt x="2010862" y="451212"/>
                </a:lnTo>
                <a:lnTo>
                  <a:pt x="198120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99620" y="1419893"/>
                <a:ext cx="3234347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0" y="1419893"/>
                <a:ext cx="3234347" cy="768993"/>
              </a:xfrm>
              <a:prstGeom prst="rect">
                <a:avLst/>
              </a:prstGeom>
              <a:blipFill rotWithShape="1">
                <a:blip r:embed="rId2"/>
                <a:stretch>
                  <a:fillRect l="-16" t="-4" r="-83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556385" y="2770171"/>
                <a:ext cx="7528022" cy="1427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rad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𝜣</m:t>
                              </m:r>
                              <m:d>
                                <m:dPr>
                                  <m:ctrlPr>
                                    <a:rPr lang="el-GR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altLang="zh-CN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𝜣</m:t>
                              </m:r>
                              <m:d>
                                <m:dPr>
                                  <m:ctrlPr>
                                    <a:rPr lang="el-GR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altLang="zh-C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rad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𝜣</m:t>
                              </m:r>
                              <m:d>
                                <m:dPr>
                                  <m:ctrlPr>
                                    <a:rPr lang="el-GR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altLang="zh-C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85" y="2770171"/>
                <a:ext cx="7528022" cy="1427314"/>
              </a:xfrm>
              <a:prstGeom prst="rect">
                <a:avLst/>
              </a:prstGeom>
              <a:blipFill rotWithShape="1">
                <a:blip r:embed="rId3"/>
                <a:stretch>
                  <a:fillRect l="-2" t="-21" r="3" b="-4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89340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0" algn="ctr" rtl="0">
              <a:spcBef>
                <a:spcPts val="95"/>
              </a:spcBef>
            </a:pPr>
            <a:r>
              <a:rPr sz="400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贪心法的解</a:t>
            </a:r>
            <a:endParaRPr sz="40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7398" y="3064328"/>
          <a:ext cx="5680072" cy="4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/>
                <a:gridCol w="613410"/>
                <a:gridCol w="1017269"/>
                <a:gridCol w="1405255"/>
                <a:gridCol w="2148204"/>
              </a:tblGrid>
              <a:tr h="427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948A54"/>
                      </a:solidFill>
                      <a:prstDash val="solid"/>
                    </a:lnL>
                    <a:lnR w="28575">
                      <a:solidFill>
                        <a:srgbClr val="948A54"/>
                      </a:solidFill>
                      <a:prstDash val="solid"/>
                    </a:lnR>
                    <a:lnT w="28575">
                      <a:solidFill>
                        <a:srgbClr val="948A54"/>
                      </a:solidFill>
                      <a:prstDash val="solid"/>
                    </a:lnT>
                    <a:lnB w="28575">
                      <a:solidFill>
                        <a:srgbClr val="948A54"/>
                      </a:solidFill>
                      <a:prstDash val="soli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948A54"/>
                      </a:solidFill>
                      <a:prstDash val="solid"/>
                    </a:lnL>
                    <a:lnR w="28575">
                      <a:solidFill>
                        <a:srgbClr val="948A54"/>
                      </a:solidFill>
                      <a:prstDash val="solid"/>
                    </a:lnR>
                    <a:lnT w="28575">
                      <a:solidFill>
                        <a:srgbClr val="948A54"/>
                      </a:solidFill>
                      <a:prstDash val="solid"/>
                    </a:lnT>
                    <a:lnB w="28575">
                      <a:solidFill>
                        <a:srgbClr val="948A54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948A54"/>
                      </a:solidFill>
                      <a:prstDash val="solid"/>
                    </a:lnL>
                    <a:lnR w="28575">
                      <a:solidFill>
                        <a:srgbClr val="948A54"/>
                      </a:solidFill>
                      <a:prstDash val="solid"/>
                    </a:lnR>
                    <a:lnT w="28575">
                      <a:solidFill>
                        <a:srgbClr val="948A54"/>
                      </a:solidFill>
                      <a:prstDash val="solid"/>
                    </a:lnT>
                    <a:lnB w="28575">
                      <a:solidFill>
                        <a:srgbClr val="948A54"/>
                      </a:solidFill>
                      <a:prstDash val="soli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948A54"/>
                      </a:solidFill>
                      <a:prstDash val="solid"/>
                    </a:lnL>
                    <a:lnR w="28575">
                      <a:solidFill>
                        <a:srgbClr val="948A54"/>
                      </a:solidFill>
                      <a:prstDash val="solid"/>
                    </a:lnR>
                    <a:lnT w="28575">
                      <a:solidFill>
                        <a:srgbClr val="948A54"/>
                      </a:solidFill>
                      <a:prstDash val="solid"/>
                    </a:lnT>
                    <a:lnB w="28575">
                      <a:solidFill>
                        <a:srgbClr val="948A54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15</a:t>
                      </a:r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07" marB="0">
                    <a:lnL w="28575">
                      <a:solidFill>
                        <a:srgbClr val="948A54"/>
                      </a:solidFill>
                      <a:prstDash val="solid"/>
                    </a:lnL>
                    <a:lnR w="28575">
                      <a:solidFill>
                        <a:srgbClr val="948A54"/>
                      </a:solidFill>
                      <a:prstDash val="solid"/>
                    </a:lnR>
                    <a:lnT w="28575">
                      <a:solidFill>
                        <a:srgbClr val="948A54"/>
                      </a:solidFill>
                      <a:prstDash val="solid"/>
                    </a:lnT>
                    <a:lnB w="28575">
                      <a:solidFill>
                        <a:srgbClr val="948A54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00" y="1085196"/>
            <a:ext cx="8305800" cy="470192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：按加工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sz="2800" b="1" spc="-5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z="2800" b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从小到大安排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：1,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69850">
              <a:lnSpc>
                <a:spcPct val="100000"/>
              </a:lnSpc>
              <a:spcBef>
                <a:spcPts val="2000"/>
              </a:spcBef>
              <a:tabLst>
                <a:tab pos="483870" algn="l"/>
                <a:tab pos="1126490" algn="l"/>
                <a:tab pos="2168525" algn="l"/>
                <a:tab pos="3566795" algn="l"/>
                <a:tab pos="5537200" algn="l"/>
              </a:tabLst>
            </a:pPr>
            <a:r>
              <a:rPr lang="en-US" sz="2800" spc="-5" dirty="0" smtClean="0">
                <a:latin typeface="Calibri" panose="020F0502020204030204"/>
                <a:cs typeface="Calibri" panose="020F0502020204030204"/>
              </a:rPr>
              <a:t>           </a:t>
            </a:r>
            <a:r>
              <a:rPr sz="2800" spc="-5" dirty="0" smtClean="0">
                <a:latin typeface="Calibri" panose="020F0502020204030204"/>
                <a:cs typeface="Calibri" panose="020F0502020204030204"/>
              </a:rPr>
              <a:t>0</a:t>
            </a:r>
            <a:r>
              <a:rPr lang="en-US" sz="2800" spc="-5" dirty="0" smtClean="0">
                <a:latin typeface="Calibri" panose="020F0502020204030204"/>
                <a:cs typeface="Calibri" panose="020F0502020204030204"/>
              </a:rPr>
              <a:t>  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800" spc="-5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 smtClean="0">
                <a:latin typeface="Calibri" panose="020F0502020204030204"/>
                <a:cs typeface="Calibri" panose="020F0502020204030204"/>
              </a:rPr>
              <a:t>3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800" spc="-5" dirty="0" smtClean="0">
                <a:latin typeface="Calibri" panose="020F0502020204030204"/>
                <a:cs typeface="Calibri" panose="020F0502020204030204"/>
              </a:rPr>
              <a:t>     </a:t>
            </a:r>
            <a:r>
              <a:rPr sz="2800" spc="-5" dirty="0" smtClean="0">
                <a:latin typeface="Calibri" panose="020F0502020204030204"/>
                <a:cs typeface="Calibri" panose="020F0502020204030204"/>
              </a:rPr>
              <a:t>8</a:t>
            </a:r>
            <a:r>
              <a:rPr lang="en-US" sz="2800" spc="-5" dirty="0" smtClean="0">
                <a:latin typeface="Calibri" panose="020F0502020204030204"/>
                <a:cs typeface="Calibri" panose="020F0502020204030204"/>
              </a:rPr>
              <a:t>         </a:t>
            </a:r>
            <a:r>
              <a:rPr sz="2800" spc="-5" dirty="0" smtClean="0">
                <a:latin typeface="Calibri" panose="020F0502020204030204"/>
                <a:cs typeface="Calibri" panose="020F0502020204030204"/>
              </a:rPr>
              <a:t>16</a:t>
            </a:r>
            <a:r>
              <a:rPr lang="en-US" sz="2800" spc="-5" dirty="0" smtClean="0">
                <a:latin typeface="Calibri" panose="020F0502020204030204"/>
                <a:cs typeface="Calibri" panose="020F0502020204030204"/>
              </a:rPr>
              <a:t>            </a:t>
            </a:r>
            <a:r>
              <a:rPr sz="2800" spc="-5" dirty="0" smtClean="0">
                <a:latin typeface="Calibri" panose="020F0502020204030204"/>
                <a:cs typeface="Calibri" panose="020F0502020204030204"/>
              </a:rPr>
              <a:t>26</a:t>
            </a:r>
            <a:r>
              <a:rPr lang="en-US" sz="2800" spc="-5" dirty="0" smtClean="0">
                <a:latin typeface="Calibri" panose="020F0502020204030204"/>
                <a:cs typeface="Calibri" panose="020F0502020204030204"/>
              </a:rPr>
              <a:t>                      </a:t>
            </a:r>
            <a:r>
              <a:rPr sz="2800" spc="-5" dirty="0" smtClean="0">
                <a:latin typeface="Calibri" panose="020F0502020204030204"/>
                <a:cs typeface="Calibri" panose="020F0502020204030204"/>
              </a:rPr>
              <a:t>41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625"/>
              </a:lnSpc>
            </a:pPr>
            <a:endParaRPr lang="en-US" sz="2800" b="1" spc="-5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sz="28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总完成时间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82550"/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3+(3+5)+(3+5+8)+(3+5+8+10)+(3+5+8+10+15)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2250"/>
            <a:r>
              <a:rPr sz="2800" b="1" dirty="0">
                <a:latin typeface="Times New Roman" panose="02020603050405020304"/>
                <a:cs typeface="Times New Roman" panose="02020603050405020304"/>
              </a:rPr>
              <a:t>= 3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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5 + 5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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4 + 8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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3 + 10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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2 +</a:t>
            </a:r>
            <a:r>
              <a:rPr sz="2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15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2250"/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94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54" y="27152"/>
            <a:ext cx="8274050" cy="69362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sz="4400" spc="-5" dirty="0">
                <a:latin typeface="Times New Roman" panose="02020603050405020304"/>
                <a:cs typeface="Times New Roman" panose="02020603050405020304"/>
              </a:rPr>
              <a:t>log(</a:t>
            </a:r>
            <a:r>
              <a:rPr sz="4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!)</a:t>
            </a:r>
            <a:r>
              <a:rPr sz="4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1" spc="-155" dirty="0">
                <a:latin typeface="Symbol" panose="05050102010706020507"/>
                <a:cs typeface="Symbol" panose="05050102010706020507"/>
              </a:rPr>
              <a:t></a:t>
            </a:r>
            <a:r>
              <a:rPr sz="4400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4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400" spc="-10" dirty="0"/>
              <a:t>的证</a:t>
            </a:r>
            <a:r>
              <a:rPr sz="4400" spc="-15" dirty="0"/>
              <a:t>明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10856" y="5507566"/>
            <a:ext cx="4714240" cy="42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30" dirty="0">
                <a:latin typeface="Symbol" panose="05050102010706020507"/>
                <a:cs typeface="Symbol" panose="05050102010706020507"/>
              </a:rPr>
              <a:t></a:t>
            </a:r>
            <a:r>
              <a:rPr sz="27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80" dirty="0">
                <a:latin typeface="Times New Roman" panose="02020603050405020304"/>
                <a:cs typeface="Times New Roman" panose="02020603050405020304"/>
              </a:rPr>
              <a:t>loge(</a:t>
            </a:r>
            <a:r>
              <a:rPr sz="2700" b="1" i="1" spc="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spc="80" dirty="0">
                <a:latin typeface="Times New Roman" panose="02020603050405020304"/>
                <a:cs typeface="Times New Roman" panose="02020603050405020304"/>
              </a:rPr>
              <a:t>ln</a:t>
            </a:r>
            <a:r>
              <a:rPr sz="2700" b="1" i="1" spc="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i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30" dirty="0">
                <a:latin typeface="Symbol" panose="05050102010706020507"/>
                <a:cs typeface="Symbol" panose="05050102010706020507"/>
              </a:rPr>
              <a:t></a:t>
            </a:r>
            <a:r>
              <a:rPr sz="27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spc="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i="1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3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b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27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30" dirty="0">
                <a:latin typeface="Symbol" panose="05050102010706020507"/>
                <a:cs typeface="Symbol" panose="05050102010706020507"/>
              </a:rPr>
              <a:t></a:t>
            </a:r>
            <a:r>
              <a:rPr sz="2700" b="1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spc="90" dirty="0">
                <a:latin typeface="Times New Roman" panose="02020603050405020304"/>
                <a:cs typeface="Times New Roman" panose="02020603050405020304"/>
              </a:rPr>
              <a:t>Ω</a:t>
            </a:r>
            <a:r>
              <a:rPr sz="2700" b="1" spc="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b="1" i="1" spc="9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2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700" b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spc="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spc="55" dirty="0">
                <a:latin typeface="Times New Roman" panose="02020603050405020304"/>
                <a:cs typeface="Times New Roman" panose="02020603050405020304"/>
              </a:rPr>
              <a:t>)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64402" y="1518655"/>
            <a:ext cx="3828142" cy="2387246"/>
            <a:chOff x="2564402" y="1138991"/>
            <a:chExt cx="3828142" cy="1790435"/>
          </a:xfrm>
        </p:grpSpPr>
        <p:sp>
          <p:nvSpPr>
            <p:cNvPr id="3" name="object 3"/>
            <p:cNvSpPr/>
            <p:nvPr/>
          </p:nvSpPr>
          <p:spPr>
            <a:xfrm>
              <a:off x="3148419" y="1343969"/>
              <a:ext cx="3197860" cy="1287145"/>
            </a:xfrm>
            <a:custGeom>
              <a:avLst/>
              <a:gdLst/>
              <a:ahLst/>
              <a:cxnLst/>
              <a:rect l="l" t="t" r="r" b="b"/>
              <a:pathLst>
                <a:path w="3197860" h="1287145">
                  <a:moveTo>
                    <a:pt x="0" y="1287018"/>
                  </a:moveTo>
                  <a:lnTo>
                    <a:pt x="28776" y="1242724"/>
                  </a:lnTo>
                  <a:lnTo>
                    <a:pt x="57444" y="1198879"/>
                  </a:lnTo>
                  <a:lnTo>
                    <a:pt x="85896" y="1155931"/>
                  </a:lnTo>
                  <a:lnTo>
                    <a:pt x="114025" y="1114329"/>
                  </a:lnTo>
                  <a:lnTo>
                    <a:pt x="141722" y="1074523"/>
                  </a:lnTo>
                  <a:lnTo>
                    <a:pt x="168880" y="1036961"/>
                  </a:lnTo>
                  <a:lnTo>
                    <a:pt x="195390" y="1002093"/>
                  </a:lnTo>
                  <a:lnTo>
                    <a:pt x="221145" y="970368"/>
                  </a:lnTo>
                  <a:lnTo>
                    <a:pt x="258883" y="928368"/>
                  </a:lnTo>
                  <a:lnTo>
                    <a:pt x="293084" y="895437"/>
                  </a:lnTo>
                  <a:lnTo>
                    <a:pt x="326844" y="867164"/>
                  </a:lnTo>
                  <a:lnTo>
                    <a:pt x="363258" y="839137"/>
                  </a:lnTo>
                  <a:lnTo>
                    <a:pt x="405422" y="806945"/>
                  </a:lnTo>
                  <a:lnTo>
                    <a:pt x="436775" y="781630"/>
                  </a:lnTo>
                  <a:lnTo>
                    <a:pt x="466676" y="756405"/>
                  </a:lnTo>
                  <a:lnTo>
                    <a:pt x="497623" y="730733"/>
                  </a:lnTo>
                  <a:lnTo>
                    <a:pt x="532115" y="704079"/>
                  </a:lnTo>
                  <a:lnTo>
                    <a:pt x="572651" y="675906"/>
                  </a:lnTo>
                  <a:lnTo>
                    <a:pt x="621730" y="645680"/>
                  </a:lnTo>
                  <a:lnTo>
                    <a:pt x="681850" y="612863"/>
                  </a:lnTo>
                  <a:lnTo>
                    <a:pt x="716075" y="595169"/>
                  </a:lnTo>
                  <a:lnTo>
                    <a:pt x="752263" y="576474"/>
                  </a:lnTo>
                  <a:lnTo>
                    <a:pt x="790406" y="556922"/>
                  </a:lnTo>
                  <a:lnTo>
                    <a:pt x="830492" y="536660"/>
                  </a:lnTo>
                  <a:lnTo>
                    <a:pt x="872512" y="515831"/>
                  </a:lnTo>
                  <a:lnTo>
                    <a:pt x="916456" y="494582"/>
                  </a:lnTo>
                  <a:lnTo>
                    <a:pt x="962313" y="473057"/>
                  </a:lnTo>
                  <a:lnTo>
                    <a:pt x="1010075" y="451402"/>
                  </a:lnTo>
                  <a:lnTo>
                    <a:pt x="1059730" y="429761"/>
                  </a:lnTo>
                  <a:lnTo>
                    <a:pt x="1111270" y="408280"/>
                  </a:lnTo>
                  <a:lnTo>
                    <a:pt x="1164683" y="387105"/>
                  </a:lnTo>
                  <a:lnTo>
                    <a:pt x="1219960" y="366379"/>
                  </a:lnTo>
                  <a:lnTo>
                    <a:pt x="1277090" y="346249"/>
                  </a:lnTo>
                  <a:lnTo>
                    <a:pt x="1336065" y="326859"/>
                  </a:lnTo>
                  <a:lnTo>
                    <a:pt x="1377009" y="314128"/>
                  </a:lnTo>
                  <a:lnTo>
                    <a:pt x="1419862" y="301250"/>
                  </a:lnTo>
                  <a:lnTo>
                    <a:pt x="1464448" y="288267"/>
                  </a:lnTo>
                  <a:lnTo>
                    <a:pt x="1510585" y="275217"/>
                  </a:lnTo>
                  <a:lnTo>
                    <a:pt x="1558095" y="262141"/>
                  </a:lnTo>
                  <a:lnTo>
                    <a:pt x="1606799" y="249078"/>
                  </a:lnTo>
                  <a:lnTo>
                    <a:pt x="1656518" y="236068"/>
                  </a:lnTo>
                  <a:lnTo>
                    <a:pt x="1707073" y="223150"/>
                  </a:lnTo>
                  <a:lnTo>
                    <a:pt x="1758284" y="210365"/>
                  </a:lnTo>
                  <a:lnTo>
                    <a:pt x="1809973" y="197752"/>
                  </a:lnTo>
                  <a:lnTo>
                    <a:pt x="1861960" y="185350"/>
                  </a:lnTo>
                  <a:lnTo>
                    <a:pt x="1914066" y="173200"/>
                  </a:lnTo>
                  <a:lnTo>
                    <a:pt x="1966113" y="161340"/>
                  </a:lnTo>
                  <a:lnTo>
                    <a:pt x="2017921" y="149812"/>
                  </a:lnTo>
                  <a:lnTo>
                    <a:pt x="2069311" y="138654"/>
                  </a:lnTo>
                  <a:lnTo>
                    <a:pt x="2120105" y="127906"/>
                  </a:lnTo>
                  <a:lnTo>
                    <a:pt x="2170122" y="117609"/>
                  </a:lnTo>
                  <a:lnTo>
                    <a:pt x="2219183" y="107801"/>
                  </a:lnTo>
                  <a:lnTo>
                    <a:pt x="2267111" y="98522"/>
                  </a:lnTo>
                  <a:lnTo>
                    <a:pt x="2313725" y="89812"/>
                  </a:lnTo>
                  <a:lnTo>
                    <a:pt x="2358847" y="81711"/>
                  </a:lnTo>
                  <a:lnTo>
                    <a:pt x="2413123" y="72515"/>
                  </a:lnTo>
                  <a:lnTo>
                    <a:pt x="2466499" y="64116"/>
                  </a:lnTo>
                  <a:lnTo>
                    <a:pt x="2519030" y="56465"/>
                  </a:lnTo>
                  <a:lnTo>
                    <a:pt x="2570773" y="49513"/>
                  </a:lnTo>
                  <a:lnTo>
                    <a:pt x="2621785" y="43210"/>
                  </a:lnTo>
                  <a:lnTo>
                    <a:pt x="2672122" y="37505"/>
                  </a:lnTo>
                  <a:lnTo>
                    <a:pt x="2721839" y="32349"/>
                  </a:lnTo>
                  <a:lnTo>
                    <a:pt x="2770994" y="27692"/>
                  </a:lnTo>
                  <a:lnTo>
                    <a:pt x="2819642" y="23483"/>
                  </a:lnTo>
                  <a:lnTo>
                    <a:pt x="2867840" y="19674"/>
                  </a:lnTo>
                  <a:lnTo>
                    <a:pt x="2915644" y="16215"/>
                  </a:lnTo>
                  <a:lnTo>
                    <a:pt x="2963111" y="13054"/>
                  </a:lnTo>
                  <a:lnTo>
                    <a:pt x="3010296" y="10144"/>
                  </a:lnTo>
                  <a:lnTo>
                    <a:pt x="3057257" y="7433"/>
                  </a:lnTo>
                  <a:lnTo>
                    <a:pt x="3104049" y="4872"/>
                  </a:lnTo>
                  <a:lnTo>
                    <a:pt x="3150728" y="2410"/>
                  </a:lnTo>
                  <a:lnTo>
                    <a:pt x="3197352" y="0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0602" y="2245415"/>
              <a:ext cx="361950" cy="403225"/>
            </a:xfrm>
            <a:custGeom>
              <a:avLst/>
              <a:gdLst/>
              <a:ahLst/>
              <a:cxnLst/>
              <a:rect l="l" t="t" r="r" b="b"/>
              <a:pathLst>
                <a:path w="361950" h="403225">
                  <a:moveTo>
                    <a:pt x="0" y="0"/>
                  </a:moveTo>
                  <a:lnTo>
                    <a:pt x="361950" y="0"/>
                  </a:lnTo>
                  <a:lnTo>
                    <a:pt x="361950" y="403098"/>
                  </a:lnTo>
                  <a:lnTo>
                    <a:pt x="0" y="403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4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80602" y="2245415"/>
              <a:ext cx="361950" cy="403225"/>
            </a:xfrm>
            <a:custGeom>
              <a:avLst/>
              <a:gdLst/>
              <a:ahLst/>
              <a:cxnLst/>
              <a:rect l="l" t="t" r="r" b="b"/>
              <a:pathLst>
                <a:path w="361950" h="403225">
                  <a:moveTo>
                    <a:pt x="0" y="0"/>
                  </a:moveTo>
                  <a:lnTo>
                    <a:pt x="361950" y="0"/>
                  </a:lnTo>
                  <a:lnTo>
                    <a:pt x="361950" y="403098"/>
                  </a:lnTo>
                  <a:lnTo>
                    <a:pt x="0" y="403098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2552" y="1962713"/>
              <a:ext cx="363855" cy="685800"/>
            </a:xfrm>
            <a:custGeom>
              <a:avLst/>
              <a:gdLst/>
              <a:ahLst/>
              <a:cxnLst/>
              <a:rect l="l" t="t" r="r" b="b"/>
              <a:pathLst>
                <a:path w="363855" h="685800">
                  <a:moveTo>
                    <a:pt x="0" y="0"/>
                  </a:moveTo>
                  <a:lnTo>
                    <a:pt x="363473" y="0"/>
                  </a:lnTo>
                  <a:lnTo>
                    <a:pt x="36347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4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42552" y="1962713"/>
              <a:ext cx="363855" cy="685800"/>
            </a:xfrm>
            <a:custGeom>
              <a:avLst/>
              <a:gdLst/>
              <a:ahLst/>
              <a:cxnLst/>
              <a:rect l="l" t="t" r="r" b="b"/>
              <a:pathLst>
                <a:path w="363855" h="685800">
                  <a:moveTo>
                    <a:pt x="0" y="0"/>
                  </a:moveTo>
                  <a:lnTo>
                    <a:pt x="363473" y="0"/>
                  </a:lnTo>
                  <a:lnTo>
                    <a:pt x="36347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06026" y="1792787"/>
              <a:ext cx="361950" cy="855980"/>
            </a:xfrm>
            <a:custGeom>
              <a:avLst/>
              <a:gdLst/>
              <a:ahLst/>
              <a:cxnLst/>
              <a:rect l="l" t="t" r="r" b="b"/>
              <a:pathLst>
                <a:path w="361950" h="855980">
                  <a:moveTo>
                    <a:pt x="0" y="0"/>
                  </a:moveTo>
                  <a:lnTo>
                    <a:pt x="361950" y="0"/>
                  </a:lnTo>
                  <a:lnTo>
                    <a:pt x="361950" y="855726"/>
                  </a:lnTo>
                  <a:lnTo>
                    <a:pt x="0" y="855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4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06026" y="1792787"/>
              <a:ext cx="361950" cy="855980"/>
            </a:xfrm>
            <a:custGeom>
              <a:avLst/>
              <a:gdLst/>
              <a:ahLst/>
              <a:cxnLst/>
              <a:rect l="l" t="t" r="r" b="b"/>
              <a:pathLst>
                <a:path w="361950" h="855980">
                  <a:moveTo>
                    <a:pt x="0" y="0"/>
                  </a:moveTo>
                  <a:lnTo>
                    <a:pt x="361950" y="0"/>
                  </a:lnTo>
                  <a:lnTo>
                    <a:pt x="361950" y="855726"/>
                  </a:lnTo>
                  <a:lnTo>
                    <a:pt x="0" y="85572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7976" y="1641911"/>
              <a:ext cx="363855" cy="1007110"/>
            </a:xfrm>
            <a:custGeom>
              <a:avLst/>
              <a:gdLst/>
              <a:ahLst/>
              <a:cxnLst/>
              <a:rect l="l" t="t" r="r" b="b"/>
              <a:pathLst>
                <a:path w="363855" h="1007110">
                  <a:moveTo>
                    <a:pt x="0" y="0"/>
                  </a:moveTo>
                  <a:lnTo>
                    <a:pt x="363474" y="0"/>
                  </a:lnTo>
                  <a:lnTo>
                    <a:pt x="363474" y="1006601"/>
                  </a:lnTo>
                  <a:lnTo>
                    <a:pt x="0" y="1006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4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67976" y="1641911"/>
              <a:ext cx="363855" cy="1007110"/>
            </a:xfrm>
            <a:custGeom>
              <a:avLst/>
              <a:gdLst/>
              <a:ahLst/>
              <a:cxnLst/>
              <a:rect l="l" t="t" r="r" b="b"/>
              <a:pathLst>
                <a:path w="363855" h="1007110">
                  <a:moveTo>
                    <a:pt x="0" y="0"/>
                  </a:moveTo>
                  <a:lnTo>
                    <a:pt x="363474" y="0"/>
                  </a:lnTo>
                  <a:lnTo>
                    <a:pt x="363474" y="1006601"/>
                  </a:lnTo>
                  <a:lnTo>
                    <a:pt x="0" y="1006601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11026" y="1340922"/>
              <a:ext cx="363855" cy="1308100"/>
            </a:xfrm>
            <a:custGeom>
              <a:avLst/>
              <a:gdLst/>
              <a:ahLst/>
              <a:cxnLst/>
              <a:rect l="l" t="t" r="r" b="b"/>
              <a:pathLst>
                <a:path w="363854" h="1308100">
                  <a:moveTo>
                    <a:pt x="0" y="0"/>
                  </a:moveTo>
                  <a:lnTo>
                    <a:pt x="363474" y="0"/>
                  </a:lnTo>
                  <a:lnTo>
                    <a:pt x="363474" y="1307591"/>
                  </a:lnTo>
                  <a:lnTo>
                    <a:pt x="0" y="1307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4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11026" y="1340922"/>
              <a:ext cx="363855" cy="1308100"/>
            </a:xfrm>
            <a:custGeom>
              <a:avLst/>
              <a:gdLst/>
              <a:ahLst/>
              <a:cxnLst/>
              <a:rect l="l" t="t" r="r" b="b"/>
              <a:pathLst>
                <a:path w="363854" h="1308100">
                  <a:moveTo>
                    <a:pt x="0" y="0"/>
                  </a:moveTo>
                  <a:lnTo>
                    <a:pt x="363474" y="0"/>
                  </a:lnTo>
                  <a:lnTo>
                    <a:pt x="363474" y="1307591"/>
                  </a:lnTo>
                  <a:lnTo>
                    <a:pt x="0" y="1307591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27974" y="2639369"/>
              <a:ext cx="3688079" cy="1905"/>
            </a:xfrm>
            <a:custGeom>
              <a:avLst/>
              <a:gdLst/>
              <a:ahLst/>
              <a:cxnLst/>
              <a:rect l="l" t="t" r="r" b="b"/>
              <a:pathLst>
                <a:path w="3688079" h="1905">
                  <a:moveTo>
                    <a:pt x="0" y="0"/>
                  </a:moveTo>
                  <a:lnTo>
                    <a:pt x="3687762" y="1549"/>
                  </a:lnTo>
                </a:path>
              </a:pathLst>
            </a:custGeom>
            <a:ln w="22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64909" y="2577395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5" h="127000">
                  <a:moveTo>
                    <a:pt x="50" y="0"/>
                  </a:moveTo>
                  <a:lnTo>
                    <a:pt x="50825" y="63525"/>
                  </a:lnTo>
                  <a:lnTo>
                    <a:pt x="0" y="127000"/>
                  </a:lnTo>
                  <a:lnTo>
                    <a:pt x="127025" y="6356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26449" y="1238306"/>
              <a:ext cx="1905" cy="1424305"/>
            </a:xfrm>
            <a:custGeom>
              <a:avLst/>
              <a:gdLst/>
              <a:ahLst/>
              <a:cxnLst/>
              <a:rect l="l" t="t" r="r" b="b"/>
              <a:pathLst>
                <a:path w="1904" h="1424305">
                  <a:moveTo>
                    <a:pt x="0" y="1423987"/>
                  </a:moveTo>
                  <a:lnTo>
                    <a:pt x="1511" y="0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4402" y="1138991"/>
              <a:ext cx="127000" cy="12706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 txBox="1"/>
            <p:nvPr/>
          </p:nvSpPr>
          <p:spPr>
            <a:xfrm>
              <a:off x="2996627" y="2688844"/>
              <a:ext cx="1612900" cy="2405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393065" algn="l"/>
                  <a:tab pos="774065" algn="l"/>
                  <a:tab pos="1091565" algn="l"/>
                  <a:tab pos="1472565" algn="l"/>
                </a:tabLst>
              </a:pPr>
              <a:r>
                <a:rPr sz="2000" b="1" spc="-5" dirty="0">
                  <a:latin typeface="Times New Roman" panose="02020603050405020304"/>
                  <a:cs typeface="Times New Roman" panose="02020603050405020304"/>
                </a:rPr>
                <a:t>1	2	3	4	5</a:t>
              </a:r>
              <a:endParaRPr sz="2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423597" y="2637790"/>
              <a:ext cx="730250" cy="2873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47370" algn="l"/>
                </a:tabLst>
              </a:pPr>
              <a:r>
                <a:rPr sz="2400" b="1" i="1" spc="-10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2000" b="1" spc="-5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2000" spc="-5" dirty="0">
                  <a:latin typeface="Arial" panose="020B0604020202020204"/>
                  <a:cs typeface="Arial" panose="020B0604020202020204"/>
                </a:rPr>
                <a:t>1</a:t>
              </a:r>
              <a:r>
                <a:rPr sz="2000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2400" b="1" i="1" spc="-5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106891" y="1355998"/>
              <a:ext cx="2960370" cy="1306830"/>
            </a:xfrm>
            <a:custGeom>
              <a:avLst/>
              <a:gdLst/>
              <a:ahLst/>
              <a:cxnLst/>
              <a:rect l="l" t="t" r="r" b="b"/>
              <a:pathLst>
                <a:path w="2960370" h="1306830">
                  <a:moveTo>
                    <a:pt x="0" y="1306612"/>
                  </a:moveTo>
                  <a:lnTo>
                    <a:pt x="25430" y="1262594"/>
                  </a:lnTo>
                  <a:lnTo>
                    <a:pt x="51806" y="1218397"/>
                  </a:lnTo>
                  <a:lnTo>
                    <a:pt x="80073" y="1173841"/>
                  </a:lnTo>
                  <a:lnTo>
                    <a:pt x="111176" y="1128749"/>
                  </a:lnTo>
                  <a:lnTo>
                    <a:pt x="146061" y="1082941"/>
                  </a:lnTo>
                  <a:lnTo>
                    <a:pt x="185674" y="1036241"/>
                  </a:lnTo>
                  <a:lnTo>
                    <a:pt x="214097" y="1004612"/>
                  </a:lnTo>
                  <a:lnTo>
                    <a:pt x="243284" y="972664"/>
                  </a:lnTo>
                  <a:lnTo>
                    <a:pt x="273694" y="940399"/>
                  </a:lnTo>
                  <a:lnTo>
                    <a:pt x="305786" y="907815"/>
                  </a:lnTo>
                  <a:lnTo>
                    <a:pt x="340016" y="874914"/>
                  </a:lnTo>
                  <a:lnTo>
                    <a:pt x="376845" y="841694"/>
                  </a:lnTo>
                  <a:lnTo>
                    <a:pt x="416730" y="808157"/>
                  </a:lnTo>
                  <a:lnTo>
                    <a:pt x="460131" y="774301"/>
                  </a:lnTo>
                  <a:lnTo>
                    <a:pt x="507504" y="740128"/>
                  </a:lnTo>
                  <a:lnTo>
                    <a:pt x="543025" y="715897"/>
                  </a:lnTo>
                  <a:lnTo>
                    <a:pt x="580854" y="690869"/>
                  </a:lnTo>
                  <a:lnTo>
                    <a:pt x="620740" y="665237"/>
                  </a:lnTo>
                  <a:lnTo>
                    <a:pt x="662428" y="639195"/>
                  </a:lnTo>
                  <a:lnTo>
                    <a:pt x="705665" y="612937"/>
                  </a:lnTo>
                  <a:lnTo>
                    <a:pt x="750198" y="586655"/>
                  </a:lnTo>
                  <a:lnTo>
                    <a:pt x="795772" y="560543"/>
                  </a:lnTo>
                  <a:lnTo>
                    <a:pt x="842136" y="534795"/>
                  </a:lnTo>
                  <a:lnTo>
                    <a:pt x="889034" y="509604"/>
                  </a:lnTo>
                  <a:lnTo>
                    <a:pt x="936214" y="485162"/>
                  </a:lnTo>
                  <a:lnTo>
                    <a:pt x="983422" y="461664"/>
                  </a:lnTo>
                  <a:lnTo>
                    <a:pt x="1030405" y="439303"/>
                  </a:lnTo>
                  <a:lnTo>
                    <a:pt x="1076909" y="418272"/>
                  </a:lnTo>
                  <a:lnTo>
                    <a:pt x="1123272" y="398451"/>
                  </a:lnTo>
                  <a:lnTo>
                    <a:pt x="1170002" y="379551"/>
                  </a:lnTo>
                  <a:lnTo>
                    <a:pt x="1217099" y="361500"/>
                  </a:lnTo>
                  <a:lnTo>
                    <a:pt x="1264561" y="344229"/>
                  </a:lnTo>
                  <a:lnTo>
                    <a:pt x="1312391" y="327668"/>
                  </a:lnTo>
                  <a:lnTo>
                    <a:pt x="1360587" y="311746"/>
                  </a:lnTo>
                  <a:lnTo>
                    <a:pt x="1409149" y="296392"/>
                  </a:lnTo>
                  <a:lnTo>
                    <a:pt x="1458077" y="281537"/>
                  </a:lnTo>
                  <a:lnTo>
                    <a:pt x="1507372" y="267110"/>
                  </a:lnTo>
                  <a:lnTo>
                    <a:pt x="1557033" y="253041"/>
                  </a:lnTo>
                  <a:lnTo>
                    <a:pt x="1607060" y="239259"/>
                  </a:lnTo>
                  <a:lnTo>
                    <a:pt x="1657453" y="225695"/>
                  </a:lnTo>
                  <a:lnTo>
                    <a:pt x="1708213" y="212278"/>
                  </a:lnTo>
                  <a:lnTo>
                    <a:pt x="1756288" y="199966"/>
                  </a:lnTo>
                  <a:lnTo>
                    <a:pt x="1805721" y="187879"/>
                  </a:lnTo>
                  <a:lnTo>
                    <a:pt x="1856227" y="176046"/>
                  </a:lnTo>
                  <a:lnTo>
                    <a:pt x="1907524" y="164494"/>
                  </a:lnTo>
                  <a:lnTo>
                    <a:pt x="1959325" y="153252"/>
                  </a:lnTo>
                  <a:lnTo>
                    <a:pt x="2011348" y="142348"/>
                  </a:lnTo>
                  <a:lnTo>
                    <a:pt x="2063308" y="131809"/>
                  </a:lnTo>
                  <a:lnTo>
                    <a:pt x="2114921" y="121665"/>
                  </a:lnTo>
                  <a:lnTo>
                    <a:pt x="2165902" y="111942"/>
                  </a:lnTo>
                  <a:lnTo>
                    <a:pt x="2215968" y="102670"/>
                  </a:lnTo>
                  <a:lnTo>
                    <a:pt x="2264834" y="93877"/>
                  </a:lnTo>
                  <a:lnTo>
                    <a:pt x="2312216" y="85590"/>
                  </a:lnTo>
                  <a:lnTo>
                    <a:pt x="2357830" y="77837"/>
                  </a:lnTo>
                  <a:lnTo>
                    <a:pt x="2401392" y="70648"/>
                  </a:lnTo>
                  <a:lnTo>
                    <a:pt x="2461266" y="61675"/>
                  </a:lnTo>
                  <a:lnTo>
                    <a:pt x="2521413" y="53964"/>
                  </a:lnTo>
                  <a:lnTo>
                    <a:pt x="2580867" y="47360"/>
                  </a:lnTo>
                  <a:lnTo>
                    <a:pt x="2638661" y="41708"/>
                  </a:lnTo>
                  <a:lnTo>
                    <a:pt x="2693831" y="36854"/>
                  </a:lnTo>
                  <a:lnTo>
                    <a:pt x="2745412" y="32644"/>
                  </a:lnTo>
                  <a:lnTo>
                    <a:pt x="2792437" y="28923"/>
                  </a:lnTo>
                  <a:lnTo>
                    <a:pt x="2833942" y="25536"/>
                  </a:lnTo>
                  <a:lnTo>
                    <a:pt x="2896527" y="19149"/>
                  </a:lnTo>
                  <a:lnTo>
                    <a:pt x="2936732" y="12047"/>
                  </a:lnTo>
                  <a:lnTo>
                    <a:pt x="2960102" y="308"/>
                  </a:lnTo>
                  <a:lnTo>
                    <a:pt x="2932574" y="0"/>
                  </a:lnTo>
                  <a:lnTo>
                    <a:pt x="2871774" y="6284"/>
                  </a:lnTo>
                  <a:lnTo>
                    <a:pt x="2809495" y="14788"/>
                  </a:lnTo>
                  <a:lnTo>
                    <a:pt x="2771754" y="20184"/>
                  </a:lnTo>
                  <a:lnTo>
                    <a:pt x="2730051" y="26268"/>
                  </a:lnTo>
                  <a:lnTo>
                    <a:pt x="2684718" y="32981"/>
                  </a:lnTo>
                  <a:lnTo>
                    <a:pt x="2636084" y="40266"/>
                  </a:lnTo>
                  <a:lnTo>
                    <a:pt x="2584480" y="48067"/>
                  </a:lnTo>
                  <a:lnTo>
                    <a:pt x="2530235" y="56325"/>
                  </a:lnTo>
                  <a:lnTo>
                    <a:pt x="2473679" y="64984"/>
                  </a:lnTo>
                  <a:lnTo>
                    <a:pt x="2415143" y="73986"/>
                  </a:lnTo>
                  <a:lnTo>
                    <a:pt x="2354957" y="83275"/>
                  </a:lnTo>
                  <a:lnTo>
                    <a:pt x="2293451" y="92792"/>
                  </a:lnTo>
                  <a:lnTo>
                    <a:pt x="2230955" y="102482"/>
                  </a:lnTo>
                  <a:lnTo>
                    <a:pt x="2167799" y="112285"/>
                  </a:lnTo>
                  <a:lnTo>
                    <a:pt x="2104313" y="122146"/>
                  </a:lnTo>
                </a:path>
              </a:pathLst>
            </a:custGeom>
            <a:ln w="32004">
              <a:solidFill>
                <a:srgbClr val="558E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10695" y="1332158"/>
              <a:ext cx="0" cy="1330325"/>
            </a:xfrm>
            <a:custGeom>
              <a:avLst/>
              <a:gdLst/>
              <a:ahLst/>
              <a:cxnLst/>
              <a:rect l="l" t="t" r="r" b="b"/>
              <a:pathLst>
                <a:path h="1330325">
                  <a:moveTo>
                    <a:pt x="0" y="0"/>
                  </a:moveTo>
                  <a:lnTo>
                    <a:pt x="0" y="1330325"/>
                  </a:lnTo>
                </a:path>
              </a:pathLst>
            </a:custGeom>
            <a:ln w="32004">
              <a:solidFill>
                <a:srgbClr val="558E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06891" y="2661087"/>
              <a:ext cx="3024505" cy="1905"/>
            </a:xfrm>
            <a:custGeom>
              <a:avLst/>
              <a:gdLst/>
              <a:ahLst/>
              <a:cxnLst/>
              <a:rect l="l" t="t" r="r" b="b"/>
              <a:pathLst>
                <a:path w="3024504" h="1905">
                  <a:moveTo>
                    <a:pt x="0" y="0"/>
                  </a:moveTo>
                  <a:lnTo>
                    <a:pt x="3024187" y="1587"/>
                  </a:lnTo>
                </a:path>
              </a:pathLst>
            </a:custGeom>
            <a:ln w="32004">
              <a:solidFill>
                <a:srgbClr val="558E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040614" y="4092185"/>
                <a:ext cx="5413470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!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𝒍𝒐𝒈𝒌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1" i="1" smtClean="0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𝒍𝒐𝒈𝒙𝒅𝒙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14" y="4092185"/>
                <a:ext cx="5413470" cy="1266629"/>
              </a:xfrm>
              <a:prstGeom prst="rect">
                <a:avLst/>
              </a:prstGeom>
              <a:blipFill rotWithShape="1">
                <a:blip r:embed="rId2"/>
                <a:stretch>
                  <a:fillRect l="-7" t="-19" r="8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09" y="42784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 panose="02020603050405020304"/>
                <a:cs typeface="Times New Roman" panose="02020603050405020304"/>
              </a:rPr>
              <a:t>log(</a:t>
            </a:r>
            <a:r>
              <a:rPr sz="4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!)</a:t>
            </a:r>
            <a:r>
              <a:rPr sz="4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4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4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400" spc="-10" dirty="0"/>
              <a:t>的证</a:t>
            </a:r>
            <a:r>
              <a:rPr sz="4400" spc="-15" dirty="0"/>
              <a:t>明</a:t>
            </a:r>
            <a:endParaRPr sz="4400" spc="-15" dirty="0"/>
          </a:p>
        </p:txBody>
      </p:sp>
      <p:sp>
        <p:nvSpPr>
          <p:cNvPr id="3" name="object 3"/>
          <p:cNvSpPr/>
          <p:nvPr/>
        </p:nvSpPr>
        <p:spPr>
          <a:xfrm>
            <a:off x="5881158" y="1659525"/>
            <a:ext cx="387350" cy="1610360"/>
          </a:xfrm>
          <a:custGeom>
            <a:avLst/>
            <a:gdLst/>
            <a:ahLst/>
            <a:cxnLst/>
            <a:rect l="l" t="t" r="r" b="b"/>
            <a:pathLst>
              <a:path w="387350" h="1207770">
                <a:moveTo>
                  <a:pt x="0" y="0"/>
                </a:moveTo>
                <a:lnTo>
                  <a:pt x="387096" y="0"/>
                </a:lnTo>
                <a:lnTo>
                  <a:pt x="387096" y="1207770"/>
                </a:lnTo>
                <a:lnTo>
                  <a:pt x="0" y="1207770"/>
                </a:lnTo>
                <a:lnTo>
                  <a:pt x="0" y="0"/>
                </a:lnTo>
                <a:close/>
              </a:path>
            </a:pathLst>
          </a:custGeom>
          <a:solidFill>
            <a:srgbClr val="C0C0C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81158" y="1659525"/>
            <a:ext cx="387350" cy="1610360"/>
          </a:xfrm>
          <a:custGeom>
            <a:avLst/>
            <a:gdLst/>
            <a:ahLst/>
            <a:cxnLst/>
            <a:rect l="l" t="t" r="r" b="b"/>
            <a:pathLst>
              <a:path w="387350" h="1207770">
                <a:moveTo>
                  <a:pt x="0" y="0"/>
                </a:moveTo>
                <a:lnTo>
                  <a:pt x="387096" y="0"/>
                </a:lnTo>
                <a:lnTo>
                  <a:pt x="387096" y="1207770"/>
                </a:lnTo>
                <a:lnTo>
                  <a:pt x="0" y="1207770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1807" y="2744614"/>
            <a:ext cx="387350" cy="525780"/>
          </a:xfrm>
          <a:custGeom>
            <a:avLst/>
            <a:gdLst/>
            <a:ahLst/>
            <a:cxnLst/>
            <a:rect l="l" t="t" r="r" b="b"/>
            <a:pathLst>
              <a:path w="387350" h="394335">
                <a:moveTo>
                  <a:pt x="0" y="0"/>
                </a:moveTo>
                <a:lnTo>
                  <a:pt x="387095" y="0"/>
                </a:lnTo>
                <a:lnTo>
                  <a:pt x="387095" y="393954"/>
                </a:lnTo>
                <a:lnTo>
                  <a:pt x="0" y="393954"/>
                </a:lnTo>
                <a:lnTo>
                  <a:pt x="0" y="0"/>
                </a:lnTo>
                <a:close/>
              </a:path>
            </a:pathLst>
          </a:custGeom>
          <a:solidFill>
            <a:srgbClr val="C0C0C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1807" y="2744614"/>
            <a:ext cx="387350" cy="525780"/>
          </a:xfrm>
          <a:custGeom>
            <a:avLst/>
            <a:gdLst/>
            <a:ahLst/>
            <a:cxnLst/>
            <a:rect l="l" t="t" r="r" b="b"/>
            <a:pathLst>
              <a:path w="387350" h="394335">
                <a:moveTo>
                  <a:pt x="0" y="0"/>
                </a:moveTo>
                <a:lnTo>
                  <a:pt x="387095" y="0"/>
                </a:lnTo>
                <a:lnTo>
                  <a:pt x="387095" y="393954"/>
                </a:lnTo>
                <a:lnTo>
                  <a:pt x="0" y="393954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48903" y="2368693"/>
            <a:ext cx="387350" cy="901700"/>
          </a:xfrm>
          <a:custGeom>
            <a:avLst/>
            <a:gdLst/>
            <a:ahLst/>
            <a:cxnLst/>
            <a:rect l="l" t="t" r="r" b="b"/>
            <a:pathLst>
              <a:path w="387350" h="676275">
                <a:moveTo>
                  <a:pt x="0" y="0"/>
                </a:moveTo>
                <a:lnTo>
                  <a:pt x="387095" y="0"/>
                </a:lnTo>
                <a:lnTo>
                  <a:pt x="387095" y="675894"/>
                </a:lnTo>
                <a:lnTo>
                  <a:pt x="0" y="675894"/>
                </a:lnTo>
                <a:lnTo>
                  <a:pt x="0" y="0"/>
                </a:lnTo>
                <a:close/>
              </a:path>
            </a:pathLst>
          </a:custGeom>
          <a:solidFill>
            <a:srgbClr val="C0C0C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48903" y="2368693"/>
            <a:ext cx="387350" cy="901700"/>
          </a:xfrm>
          <a:custGeom>
            <a:avLst/>
            <a:gdLst/>
            <a:ahLst/>
            <a:cxnLst/>
            <a:rect l="l" t="t" r="r" b="b"/>
            <a:pathLst>
              <a:path w="387350" h="676275">
                <a:moveTo>
                  <a:pt x="0" y="0"/>
                </a:moveTo>
                <a:lnTo>
                  <a:pt x="387095" y="0"/>
                </a:lnTo>
                <a:lnTo>
                  <a:pt x="387095" y="675894"/>
                </a:lnTo>
                <a:lnTo>
                  <a:pt x="0" y="675894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6002" y="2175653"/>
            <a:ext cx="387985" cy="1094740"/>
          </a:xfrm>
          <a:custGeom>
            <a:avLst/>
            <a:gdLst/>
            <a:ahLst/>
            <a:cxnLst/>
            <a:rect l="l" t="t" r="r" b="b"/>
            <a:pathLst>
              <a:path w="387985" h="821055">
                <a:moveTo>
                  <a:pt x="0" y="0"/>
                </a:moveTo>
                <a:lnTo>
                  <a:pt x="387857" y="0"/>
                </a:lnTo>
                <a:lnTo>
                  <a:pt x="387857" y="820674"/>
                </a:lnTo>
                <a:lnTo>
                  <a:pt x="0" y="820674"/>
                </a:lnTo>
                <a:lnTo>
                  <a:pt x="0" y="0"/>
                </a:lnTo>
                <a:close/>
              </a:path>
            </a:pathLst>
          </a:custGeom>
          <a:solidFill>
            <a:srgbClr val="C0C0C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6002" y="2175653"/>
            <a:ext cx="387985" cy="1094740"/>
          </a:xfrm>
          <a:custGeom>
            <a:avLst/>
            <a:gdLst/>
            <a:ahLst/>
            <a:cxnLst/>
            <a:rect l="l" t="t" r="r" b="b"/>
            <a:pathLst>
              <a:path w="387985" h="821055">
                <a:moveTo>
                  <a:pt x="0" y="0"/>
                </a:moveTo>
                <a:lnTo>
                  <a:pt x="387857" y="0"/>
                </a:lnTo>
                <a:lnTo>
                  <a:pt x="387857" y="820674"/>
                </a:lnTo>
                <a:lnTo>
                  <a:pt x="0" y="820674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9857" y="1620917"/>
            <a:ext cx="3411854" cy="1649307"/>
          </a:xfrm>
          <a:custGeom>
            <a:avLst/>
            <a:gdLst/>
            <a:ahLst/>
            <a:cxnLst/>
            <a:rect l="l" t="t" r="r" b="b"/>
            <a:pathLst>
              <a:path w="3411854" h="1236980">
                <a:moveTo>
                  <a:pt x="0" y="1236726"/>
                </a:moveTo>
                <a:lnTo>
                  <a:pt x="30703" y="1194163"/>
                </a:lnTo>
                <a:lnTo>
                  <a:pt x="61292" y="1152031"/>
                </a:lnTo>
                <a:lnTo>
                  <a:pt x="91650" y="1110761"/>
                </a:lnTo>
                <a:lnTo>
                  <a:pt x="121662" y="1070784"/>
                </a:lnTo>
                <a:lnTo>
                  <a:pt x="151214" y="1032533"/>
                </a:lnTo>
                <a:lnTo>
                  <a:pt x="180190" y="996438"/>
                </a:lnTo>
                <a:lnTo>
                  <a:pt x="208475" y="962932"/>
                </a:lnTo>
                <a:lnTo>
                  <a:pt x="235953" y="932446"/>
                </a:lnTo>
                <a:lnTo>
                  <a:pt x="276222" y="892087"/>
                </a:lnTo>
                <a:lnTo>
                  <a:pt x="312715" y="860443"/>
                </a:lnTo>
                <a:lnTo>
                  <a:pt x="348735" y="833277"/>
                </a:lnTo>
                <a:lnTo>
                  <a:pt x="387587" y="806346"/>
                </a:lnTo>
                <a:lnTo>
                  <a:pt x="432574" y="775411"/>
                </a:lnTo>
                <a:lnTo>
                  <a:pt x="466024" y="751084"/>
                </a:lnTo>
                <a:lnTo>
                  <a:pt x="497926" y="726844"/>
                </a:lnTo>
                <a:lnTo>
                  <a:pt x="530947" y="702175"/>
                </a:lnTo>
                <a:lnTo>
                  <a:pt x="567751" y="676563"/>
                </a:lnTo>
                <a:lnTo>
                  <a:pt x="611004" y="649491"/>
                </a:lnTo>
                <a:lnTo>
                  <a:pt x="663372" y="620446"/>
                </a:lnTo>
                <a:lnTo>
                  <a:pt x="727519" y="588911"/>
                </a:lnTo>
                <a:lnTo>
                  <a:pt x="797375" y="556389"/>
                </a:lnTo>
                <a:lnTo>
                  <a:pt x="835034" y="538971"/>
                </a:lnTo>
                <a:lnTo>
                  <a:pt x="874503" y="520934"/>
                </a:lnTo>
                <a:lnTo>
                  <a:pt x="915771" y="502391"/>
                </a:lnTo>
                <a:lnTo>
                  <a:pt x="958831" y="483456"/>
                </a:lnTo>
                <a:lnTo>
                  <a:pt x="1003674" y="464241"/>
                </a:lnTo>
                <a:lnTo>
                  <a:pt x="1050291" y="444860"/>
                </a:lnTo>
                <a:lnTo>
                  <a:pt x="1098673" y="425427"/>
                </a:lnTo>
                <a:lnTo>
                  <a:pt x="1148812" y="406056"/>
                </a:lnTo>
                <a:lnTo>
                  <a:pt x="1200699" y="386858"/>
                </a:lnTo>
                <a:lnTo>
                  <a:pt x="1254324" y="367949"/>
                </a:lnTo>
                <a:lnTo>
                  <a:pt x="1309681" y="349441"/>
                </a:lnTo>
                <a:lnTo>
                  <a:pt x="1366758" y="331448"/>
                </a:lnTo>
                <a:lnTo>
                  <a:pt x="1425549" y="314083"/>
                </a:lnTo>
                <a:lnTo>
                  <a:pt x="1467202" y="302408"/>
                </a:lnTo>
                <a:lnTo>
                  <a:pt x="1510720" y="290604"/>
                </a:lnTo>
                <a:lnTo>
                  <a:pt x="1555937" y="278704"/>
                </a:lnTo>
                <a:lnTo>
                  <a:pt x="1602687" y="266741"/>
                </a:lnTo>
                <a:lnTo>
                  <a:pt x="1650803" y="254749"/>
                </a:lnTo>
                <a:lnTo>
                  <a:pt x="1700120" y="242760"/>
                </a:lnTo>
                <a:lnTo>
                  <a:pt x="1750471" y="230809"/>
                </a:lnTo>
                <a:lnTo>
                  <a:pt x="1801690" y="218927"/>
                </a:lnTo>
                <a:lnTo>
                  <a:pt x="1853611" y="207149"/>
                </a:lnTo>
                <a:lnTo>
                  <a:pt x="1906068" y="195507"/>
                </a:lnTo>
                <a:lnTo>
                  <a:pt x="1958894" y="184035"/>
                </a:lnTo>
                <a:lnTo>
                  <a:pt x="2011923" y="172766"/>
                </a:lnTo>
                <a:lnTo>
                  <a:pt x="2064988" y="161732"/>
                </a:lnTo>
                <a:lnTo>
                  <a:pt x="2117925" y="150968"/>
                </a:lnTo>
                <a:lnTo>
                  <a:pt x="2170566" y="140506"/>
                </a:lnTo>
                <a:lnTo>
                  <a:pt x="2222746" y="130380"/>
                </a:lnTo>
                <a:lnTo>
                  <a:pt x="2274298" y="120622"/>
                </a:lnTo>
                <a:lnTo>
                  <a:pt x="2325056" y="111266"/>
                </a:lnTo>
                <a:lnTo>
                  <a:pt x="2374853" y="102345"/>
                </a:lnTo>
                <a:lnTo>
                  <a:pt x="2423524" y="93892"/>
                </a:lnTo>
                <a:lnTo>
                  <a:pt x="2470903" y="85940"/>
                </a:lnTo>
                <a:lnTo>
                  <a:pt x="2516822" y="78524"/>
                </a:lnTo>
                <a:lnTo>
                  <a:pt x="2571540" y="70155"/>
                </a:lnTo>
                <a:lnTo>
                  <a:pt x="2625398" y="62474"/>
                </a:lnTo>
                <a:lnTo>
                  <a:pt x="2678447" y="55439"/>
                </a:lnTo>
                <a:lnTo>
                  <a:pt x="2730738" y="49009"/>
                </a:lnTo>
                <a:lnTo>
                  <a:pt x="2782321" y="43145"/>
                </a:lnTo>
                <a:lnTo>
                  <a:pt x="2833246" y="37806"/>
                </a:lnTo>
                <a:lnTo>
                  <a:pt x="2883565" y="32952"/>
                </a:lnTo>
                <a:lnTo>
                  <a:pt x="2933327" y="28542"/>
                </a:lnTo>
                <a:lnTo>
                  <a:pt x="2982583" y="24536"/>
                </a:lnTo>
                <a:lnTo>
                  <a:pt x="3031385" y="20894"/>
                </a:lnTo>
                <a:lnTo>
                  <a:pt x="3079781" y="17574"/>
                </a:lnTo>
                <a:lnTo>
                  <a:pt x="3127824" y="14538"/>
                </a:lnTo>
                <a:lnTo>
                  <a:pt x="3175563" y="11744"/>
                </a:lnTo>
                <a:lnTo>
                  <a:pt x="3223049" y="9153"/>
                </a:lnTo>
                <a:lnTo>
                  <a:pt x="3270332" y="6723"/>
                </a:lnTo>
                <a:lnTo>
                  <a:pt x="3317464" y="4414"/>
                </a:lnTo>
                <a:lnTo>
                  <a:pt x="3364494" y="2187"/>
                </a:lnTo>
                <a:lnTo>
                  <a:pt x="3411474" y="0"/>
                </a:lnTo>
              </a:path>
            </a:pathLst>
          </a:custGeom>
          <a:ln w="22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3127" y="3267852"/>
            <a:ext cx="3938904" cy="2540"/>
          </a:xfrm>
          <a:custGeom>
            <a:avLst/>
            <a:gdLst/>
            <a:ahLst/>
            <a:cxnLst/>
            <a:rect l="l" t="t" r="r" b="b"/>
            <a:pathLst>
              <a:path w="3938904" h="1905">
                <a:moveTo>
                  <a:pt x="0" y="0"/>
                </a:moveTo>
                <a:lnTo>
                  <a:pt x="3938587" y="1562"/>
                </a:lnTo>
              </a:path>
            </a:pathLst>
          </a:custGeom>
          <a:ln w="22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80892" y="3185225"/>
            <a:ext cx="127635" cy="169333"/>
          </a:xfrm>
          <a:custGeom>
            <a:avLst/>
            <a:gdLst/>
            <a:ahLst/>
            <a:cxnLst/>
            <a:rect l="l" t="t" r="r" b="b"/>
            <a:pathLst>
              <a:path w="127635" h="127000">
                <a:moveTo>
                  <a:pt x="50" y="0"/>
                </a:moveTo>
                <a:lnTo>
                  <a:pt x="50825" y="63525"/>
                </a:lnTo>
                <a:lnTo>
                  <a:pt x="0" y="127000"/>
                </a:lnTo>
                <a:lnTo>
                  <a:pt x="127025" y="63563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1606" y="1439053"/>
            <a:ext cx="1905" cy="1831340"/>
          </a:xfrm>
          <a:custGeom>
            <a:avLst/>
            <a:gdLst/>
            <a:ahLst/>
            <a:cxnLst/>
            <a:rect l="l" t="t" r="r" b="b"/>
            <a:pathLst>
              <a:path w="1905" h="1373505">
                <a:moveTo>
                  <a:pt x="0" y="1373187"/>
                </a:moveTo>
                <a:lnTo>
                  <a:pt x="1498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29540" y="1337452"/>
            <a:ext cx="127000" cy="1694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72994" y="3367892"/>
            <a:ext cx="1675764" cy="3207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" algn="l"/>
                <a:tab pos="710565" algn="l"/>
                <a:tab pos="1091565" algn="l"/>
                <a:tab pos="153543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1	2	3	4	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2552" y="3299819"/>
            <a:ext cx="967740" cy="38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＋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49997" y="1671210"/>
            <a:ext cx="2818130" cy="1094740"/>
          </a:xfrm>
          <a:custGeom>
            <a:avLst/>
            <a:gdLst/>
            <a:ahLst/>
            <a:cxnLst/>
            <a:rect l="l" t="t" r="r" b="b"/>
            <a:pathLst>
              <a:path w="2818129" h="821055">
                <a:moveTo>
                  <a:pt x="0" y="820674"/>
                </a:moveTo>
                <a:lnTo>
                  <a:pt x="38581" y="790365"/>
                </a:lnTo>
                <a:lnTo>
                  <a:pt x="77708" y="760056"/>
                </a:lnTo>
                <a:lnTo>
                  <a:pt x="117928" y="729748"/>
                </a:lnTo>
                <a:lnTo>
                  <a:pt x="159788" y="699439"/>
                </a:lnTo>
                <a:lnTo>
                  <a:pt x="203835" y="669131"/>
                </a:lnTo>
                <a:lnTo>
                  <a:pt x="250617" y="638822"/>
                </a:lnTo>
                <a:lnTo>
                  <a:pt x="300679" y="608514"/>
                </a:lnTo>
                <a:lnTo>
                  <a:pt x="354571" y="578205"/>
                </a:lnTo>
                <a:lnTo>
                  <a:pt x="393075" y="557703"/>
                </a:lnTo>
                <a:lnTo>
                  <a:pt x="433751" y="536714"/>
                </a:lnTo>
                <a:lnTo>
                  <a:pt x="476305" y="515402"/>
                </a:lnTo>
                <a:lnTo>
                  <a:pt x="520447" y="493927"/>
                </a:lnTo>
                <a:lnTo>
                  <a:pt x="565885" y="472453"/>
                </a:lnTo>
                <a:lnTo>
                  <a:pt x="612327" y="451140"/>
                </a:lnTo>
                <a:lnTo>
                  <a:pt x="659482" y="430151"/>
                </a:lnTo>
                <a:lnTo>
                  <a:pt x="707058" y="409647"/>
                </a:lnTo>
                <a:lnTo>
                  <a:pt x="754764" y="389790"/>
                </a:lnTo>
                <a:lnTo>
                  <a:pt x="802308" y="370743"/>
                </a:lnTo>
                <a:lnTo>
                  <a:pt x="849398" y="352667"/>
                </a:lnTo>
                <a:lnTo>
                  <a:pt x="895743" y="335724"/>
                </a:lnTo>
                <a:lnTo>
                  <a:pt x="945799" y="318446"/>
                </a:lnTo>
                <a:lnTo>
                  <a:pt x="995897" y="302163"/>
                </a:lnTo>
                <a:lnTo>
                  <a:pt x="1046079" y="286791"/>
                </a:lnTo>
                <a:lnTo>
                  <a:pt x="1096386" y="272245"/>
                </a:lnTo>
                <a:lnTo>
                  <a:pt x="1146861" y="258442"/>
                </a:lnTo>
                <a:lnTo>
                  <a:pt x="1197546" y="245298"/>
                </a:lnTo>
                <a:lnTo>
                  <a:pt x="1248483" y="232728"/>
                </a:lnTo>
                <a:lnTo>
                  <a:pt x="1299715" y="220648"/>
                </a:lnTo>
                <a:lnTo>
                  <a:pt x="1351283" y="208975"/>
                </a:lnTo>
                <a:lnTo>
                  <a:pt x="1403230" y="197624"/>
                </a:lnTo>
                <a:lnTo>
                  <a:pt x="1455597" y="186512"/>
                </a:lnTo>
                <a:lnTo>
                  <a:pt x="1504765" y="176722"/>
                </a:lnTo>
                <a:lnTo>
                  <a:pt x="1555553" y="167515"/>
                </a:lnTo>
                <a:lnTo>
                  <a:pt x="1607508" y="158826"/>
                </a:lnTo>
                <a:lnTo>
                  <a:pt x="1660176" y="150591"/>
                </a:lnTo>
                <a:lnTo>
                  <a:pt x="1713104" y="142744"/>
                </a:lnTo>
                <a:lnTo>
                  <a:pt x="1765838" y="135221"/>
                </a:lnTo>
                <a:lnTo>
                  <a:pt x="1817923" y="127957"/>
                </a:lnTo>
                <a:lnTo>
                  <a:pt x="1868907" y="120888"/>
                </a:lnTo>
                <a:lnTo>
                  <a:pt x="1918335" y="113947"/>
                </a:lnTo>
                <a:lnTo>
                  <a:pt x="1965755" y="107072"/>
                </a:lnTo>
                <a:lnTo>
                  <a:pt x="2010711" y="100196"/>
                </a:lnTo>
                <a:lnTo>
                  <a:pt x="2052751" y="93256"/>
                </a:lnTo>
                <a:lnTo>
                  <a:pt x="2109994" y="82654"/>
                </a:lnTo>
                <a:lnTo>
                  <a:pt x="2161369" y="71980"/>
                </a:lnTo>
                <a:lnTo>
                  <a:pt x="2208298" y="61452"/>
                </a:lnTo>
                <a:lnTo>
                  <a:pt x="2252202" y="51288"/>
                </a:lnTo>
                <a:lnTo>
                  <a:pt x="2294502" y="41708"/>
                </a:lnTo>
                <a:lnTo>
                  <a:pt x="2336619" y="32930"/>
                </a:lnTo>
                <a:lnTo>
                  <a:pt x="2379975" y="25173"/>
                </a:lnTo>
                <a:lnTo>
                  <a:pt x="2425992" y="18656"/>
                </a:lnTo>
                <a:lnTo>
                  <a:pt x="2541016" y="9183"/>
                </a:lnTo>
                <a:lnTo>
                  <a:pt x="2669749" y="3498"/>
                </a:lnTo>
                <a:lnTo>
                  <a:pt x="2774574" y="729"/>
                </a:lnTo>
                <a:lnTo>
                  <a:pt x="2817876" y="0"/>
                </a:lnTo>
              </a:path>
            </a:pathLst>
          </a:custGeom>
          <a:ln w="4419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49997" y="1671210"/>
            <a:ext cx="2818130" cy="1617980"/>
          </a:xfrm>
          <a:custGeom>
            <a:avLst/>
            <a:gdLst/>
            <a:ahLst/>
            <a:cxnLst/>
            <a:rect l="l" t="t" r="r" b="b"/>
            <a:pathLst>
              <a:path w="2818129" h="1213485">
                <a:moveTo>
                  <a:pt x="2817876" y="0"/>
                </a:moveTo>
                <a:lnTo>
                  <a:pt x="2817876" y="1194435"/>
                </a:lnTo>
                <a:lnTo>
                  <a:pt x="0" y="1213104"/>
                </a:lnTo>
                <a:lnTo>
                  <a:pt x="18656" y="839838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66740" y="4267384"/>
                <a:ext cx="6926508" cy="170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!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𝒍𝒐𝒈𝒌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nary>
                                <m:nary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1" i="1" smtClean="0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+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𝒍𝒐𝒈𝒙𝒅𝒙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zh-CN" sz="2800" b="1" i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1" i="0" smtClean="0">
                          <a:latin typeface="Cambria Math" panose="02040503050406030204"/>
                        </a:rPr>
                        <m:t>𝐎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𝒏𝒍𝒐𝒈𝒏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40" y="4267384"/>
                <a:ext cx="6926508" cy="1702435"/>
              </a:xfrm>
              <a:prstGeom prst="rect">
                <a:avLst/>
              </a:prstGeom>
              <a:blipFill rotWithShape="1">
                <a:blip r:embed="rId2"/>
                <a:stretch>
                  <a:fillRect l="-4" t="-11" r="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22" y="31530"/>
            <a:ext cx="8227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取整函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2" y="921614"/>
            <a:ext cx="7543800" cy="153952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取整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265">
              <a:lnSpc>
                <a:spcPct val="100000"/>
              </a:lnSpc>
              <a:spcBef>
                <a:spcPts val="620"/>
              </a:spcBef>
            </a:pPr>
            <a:r>
              <a:rPr sz="2600" b="1" spc="-5" dirty="0">
                <a:latin typeface="Symbol" panose="05050102010706020507"/>
                <a:cs typeface="Symbol" panose="05050102010706020507"/>
              </a:rPr>
              <a:t></a:t>
            </a:r>
            <a:r>
              <a:rPr sz="26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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小于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sz="2800" b="1" spc="-6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的最大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265">
              <a:lnSpc>
                <a:spcPct val="100000"/>
              </a:lnSpc>
              <a:spcBef>
                <a:spcPts val="625"/>
              </a:spcBef>
            </a:pPr>
            <a:r>
              <a:rPr sz="2600" b="1" spc="-5" dirty="0">
                <a:latin typeface="Symbol" panose="05050102010706020507"/>
                <a:cs typeface="Symbol" panose="05050102010706020507"/>
              </a:rPr>
              <a:t></a:t>
            </a:r>
            <a:r>
              <a:rPr sz="26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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sz="2800" b="1" spc="-6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i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i="1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的最小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</a:t>
            </a:r>
            <a:r>
              <a:rPr sz="28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994016"/>
            <a:ext cx="2067560" cy="195181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1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实例</a:t>
            </a:r>
            <a:endParaRPr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342265">
              <a:lnSpc>
                <a:spcPct val="100000"/>
              </a:lnSpc>
              <a:spcBef>
                <a:spcPts val="600"/>
              </a:spcBef>
            </a:pPr>
            <a:r>
              <a:rPr sz="2600" b="1" spc="-5" dirty="0">
                <a:latin typeface="Symbol" panose="05050102010706020507"/>
                <a:cs typeface="Symbol" panose="05050102010706020507"/>
              </a:rPr>
              <a:t>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2.6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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6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342265">
              <a:lnSpc>
                <a:spcPct val="100000"/>
              </a:lnSpc>
              <a:spcBef>
                <a:spcPts val="625"/>
              </a:spcBef>
            </a:pPr>
            <a:r>
              <a:rPr sz="2600" b="1" spc="-5" dirty="0">
                <a:latin typeface="Symbol" panose="05050102010706020507"/>
                <a:cs typeface="Symbol" panose="05050102010706020507"/>
              </a:rPr>
              <a:t>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2.6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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6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3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342265">
              <a:lnSpc>
                <a:spcPct val="100000"/>
              </a:lnSpc>
              <a:spcBef>
                <a:spcPts val="620"/>
              </a:spcBef>
            </a:pPr>
            <a:r>
              <a:rPr sz="2600" b="1" spc="-5" dirty="0">
                <a:latin typeface="Symbol" panose="05050102010706020507"/>
                <a:cs typeface="Symbol" panose="05050102010706020507"/>
              </a:rPr>
              <a:t>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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 = 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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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6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2941" y="3447696"/>
            <a:ext cx="4798061" cy="154281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82930">
              <a:lnSpc>
                <a:spcPts val="2870"/>
              </a:lnSpc>
              <a:spcBef>
                <a:spcPts val="200"/>
              </a:spcBef>
            </a:pPr>
            <a:r>
              <a:rPr sz="2400" b="1" spc="-5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应用</a:t>
            </a:r>
            <a:r>
              <a:rPr sz="2400" b="1" spc="-5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：二</a:t>
            </a:r>
            <a:r>
              <a:rPr sz="2400" b="1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分</a:t>
            </a:r>
            <a:r>
              <a:rPr sz="2400" b="1" spc="5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检</a:t>
            </a:r>
            <a:r>
              <a:rPr sz="2400" b="1" spc="-10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索</a:t>
            </a:r>
            <a:r>
              <a:rPr sz="24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endParaRPr lang="en-US" sz="2400" b="1" spc="-10" dirty="0" smtClean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 marR="582930">
              <a:lnSpc>
                <a:spcPts val="2870"/>
              </a:lnSpc>
              <a:spcBef>
                <a:spcPts val="200"/>
              </a:spcBef>
            </a:pP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输入数组</a:t>
            </a: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长</a:t>
            </a:r>
            <a:r>
              <a:rPr sz="2400" b="1" spc="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度</a:t>
            </a:r>
            <a:r>
              <a:rPr sz="24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i="1" spc="-5" dirty="0" err="1">
                <a:latin typeface="Times New Roman" panose="02020603050405020304"/>
                <a:cs typeface="Times New Roman" panose="02020603050405020304"/>
              </a:rPr>
              <a:t>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785"/>
              </a:lnSpc>
            </a:pPr>
            <a:r>
              <a:rPr sz="24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中位数的</a:t>
            </a:r>
            <a:r>
              <a:rPr sz="24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位</a:t>
            </a:r>
            <a:r>
              <a:rPr sz="2400" b="1" spc="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置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5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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/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</a:t>
            </a:r>
            <a:endParaRPr sz="2400" dirty="0">
              <a:latin typeface="Symbol" panose="05050102010706020507"/>
              <a:cs typeface="Symbol" panose="05050102010706020507"/>
            </a:endParaRPr>
          </a:p>
          <a:p>
            <a:pPr marL="12700" marR="140970">
              <a:lnSpc>
                <a:spcPts val="2870"/>
              </a:lnSpc>
              <a:spcBef>
                <a:spcPts val="120"/>
              </a:spcBef>
            </a:pP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与中位数</a:t>
            </a: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比</a:t>
            </a:r>
            <a:r>
              <a:rPr sz="2400" b="1" spc="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较</a:t>
            </a:r>
            <a:r>
              <a:rPr sz="2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后子</a:t>
            </a:r>
            <a:r>
              <a:rPr sz="2400" b="1" spc="-10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问</a:t>
            </a:r>
            <a:r>
              <a:rPr sz="2400" b="1" spc="-5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题大小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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/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 smtClean="0">
                <a:latin typeface="Symbol" panose="05050102010706020507"/>
                <a:cs typeface="Symbol" panose="05050102010706020507"/>
              </a:rPr>
              <a:t></a:t>
            </a:r>
            <a:endParaRPr sz="2400" dirty="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860" y="14983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取整函数的</a:t>
            </a:r>
            <a:r>
              <a:rPr sz="4400" spc="-5" dirty="0"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质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33" y="2976649"/>
            <a:ext cx="414655" cy="39277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50" b="1" spc="1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spc="6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50" b="1" spc="1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50" b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600" y="4468712"/>
            <a:ext cx="382270" cy="367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b="1" spc="4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300" b="1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2300" b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6731" y="1204370"/>
            <a:ext cx="5571490" cy="997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7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(1)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1&lt;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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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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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</a:t>
            </a:r>
            <a:endParaRPr sz="2400" b="1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  <a:tabLst>
                <a:tab pos="520700" algn="l"/>
                <a:tab pos="253428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(2)	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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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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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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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为整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68111" y="1578465"/>
            <a:ext cx="3124200" cy="2540"/>
          </a:xfrm>
          <a:custGeom>
            <a:avLst/>
            <a:gdLst/>
            <a:ahLst/>
            <a:cxnLst/>
            <a:rect l="l" t="t" r="r" b="b"/>
            <a:pathLst>
              <a:path w="3124200" h="1905">
                <a:moveTo>
                  <a:pt x="0" y="0"/>
                </a:moveTo>
                <a:lnTo>
                  <a:pt x="3124200" y="1587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29" name="object 29"/>
          <p:cNvSpPr/>
          <p:nvPr/>
        </p:nvSpPr>
        <p:spPr>
          <a:xfrm>
            <a:off x="1095164" y="2225130"/>
            <a:ext cx="1828800" cy="2540"/>
          </a:xfrm>
          <a:custGeom>
            <a:avLst/>
            <a:gdLst/>
            <a:ahLst/>
            <a:cxnLst/>
            <a:rect l="l" t="t" r="r" b="b"/>
            <a:pathLst>
              <a:path w="1828800" h="1905">
                <a:moveTo>
                  <a:pt x="0" y="0"/>
                </a:moveTo>
                <a:lnTo>
                  <a:pt x="1828800" y="1587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30" name="object 30"/>
          <p:cNvSpPr/>
          <p:nvPr/>
        </p:nvSpPr>
        <p:spPr>
          <a:xfrm>
            <a:off x="967731" y="3454333"/>
            <a:ext cx="1828800" cy="2540"/>
          </a:xfrm>
          <a:custGeom>
            <a:avLst/>
            <a:gdLst/>
            <a:ahLst/>
            <a:cxnLst/>
            <a:rect l="l" t="t" r="r" b="b"/>
            <a:pathLst>
              <a:path w="1828800" h="1905">
                <a:moveTo>
                  <a:pt x="0" y="0"/>
                </a:moveTo>
                <a:lnTo>
                  <a:pt x="1828800" y="1587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17800" y="2744865"/>
                <a:ext cx="2065757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00" y="2744865"/>
                <a:ext cx="2065757" cy="727763"/>
              </a:xfrm>
              <a:prstGeom prst="rect">
                <a:avLst/>
              </a:prstGeom>
              <a:blipFill rotWithShape="1">
                <a:blip r:embed="rId1"/>
                <a:stretch>
                  <a:fillRect l="-11" t="-54" r="16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34049" y="3947063"/>
                <a:ext cx="4309128" cy="987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 panose="02040503050406030204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 panose="02040503050406030204"/>
                                        </a:rPr>
                                        <m:t>𝒂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/>
                                </a:rPr>
                                <m:t>𝒂𝒃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 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 panose="02040503050406030204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 panose="02040503050406030204"/>
                                        </a:rPr>
                                        <m:t>𝒂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𝒂𝒃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49" y="3947063"/>
                <a:ext cx="4309128" cy="987643"/>
              </a:xfrm>
              <a:prstGeom prst="rect">
                <a:avLst/>
              </a:prstGeom>
              <a:blipFill rotWithShape="1">
                <a:blip r:embed="rId2"/>
                <a:stretch>
                  <a:fillRect l="-14" t="-54" r="14" b="-40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798"/>
            <a:ext cx="81534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sz="4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(1)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81807"/>
            <a:ext cx="8229600" cy="4000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0" marR="5080" indent="-1066800">
              <a:lnSpc>
                <a:spcPct val="119000"/>
              </a:lnSpc>
              <a:spcBef>
                <a:spcPts val="100"/>
              </a:spcBef>
              <a:tabLst>
                <a:tab pos="5207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	如果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是整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，根据定</a:t>
            </a: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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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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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sz="2800" b="1" spc="-1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79500" marR="5080" indent="-1066800" algn="ctr">
              <a:lnSpc>
                <a:spcPct val="119000"/>
              </a:lnSpc>
              <a:spcBef>
                <a:spcPts val="100"/>
              </a:spcBef>
              <a:tabLst>
                <a:tab pos="520700" algn="l"/>
              </a:tabLst>
            </a:pPr>
            <a:r>
              <a:rPr sz="2800" b="1" spc="-1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1&lt;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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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=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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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sz="28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+1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2080"/>
              </a:spcBef>
            </a:pP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如</a:t>
            </a: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果</a:t>
            </a:r>
            <a:r>
              <a:rPr sz="2800" b="1" spc="-6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为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整数，那么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412115" algn="ctr">
              <a:lnSpc>
                <a:spcPct val="100000"/>
              </a:lnSpc>
              <a:spcBef>
                <a:spcPts val="575"/>
              </a:spcBef>
              <a:tabLst>
                <a:tab pos="1598930" algn="l"/>
              </a:tabLst>
            </a:pPr>
            <a:r>
              <a:rPr sz="2800" b="1" dirty="0">
                <a:latin typeface="Symbol" panose="05050102010706020507"/>
                <a:cs typeface="Symbol" panose="05050102010706020507"/>
              </a:rPr>
              <a:t>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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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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1465"/>
              </a:spcBef>
            </a:pPr>
            <a:r>
              <a:rPr sz="2800" b="1" spc="-5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从而</a:t>
            </a:r>
            <a:r>
              <a:rPr sz="28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有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354330" algn="ctr">
              <a:lnSpc>
                <a:spcPct val="100000"/>
              </a:lnSpc>
              <a:spcBef>
                <a:spcPts val="57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1&lt;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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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+1=</a:t>
            </a:r>
            <a:r>
              <a:rPr sz="2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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</a:t>
            </a:r>
            <a:endParaRPr sz="2800" dirty="0">
              <a:latin typeface="Symbol" panose="05050102010706020507"/>
              <a:cs typeface="Symbol" panose="05050102010706020507"/>
            </a:endParaRPr>
          </a:p>
          <a:p>
            <a:pPr marL="54610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latin typeface="Symbol" panose="05050102010706020507"/>
                <a:cs typeface="Symbol" panose="05050102010706020507"/>
              </a:rPr>
              <a:t>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1&lt;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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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&lt;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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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=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+1&lt;</a:t>
            </a:r>
            <a:r>
              <a:rPr sz="28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+1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20" y="30147"/>
            <a:ext cx="82296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例：按照阶排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序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735236" y="2017159"/>
                <a:ext cx="6485835" cy="53463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</a:pPr>
                <a:r>
                  <a:rPr lang="en-US" sz="2800" b="1" spc="40" dirty="0" smtClean="0">
                    <a:latin typeface="Times New Roman" panose="02020603050405020304"/>
                    <a:cs typeface="Times New Roman" panose="02020603050405020304"/>
                  </a:rPr>
                  <a:t>(3</a:t>
                </a:r>
                <a:r>
                  <a:rPr lang="en-US" sz="2800" b="1" spc="-5" dirty="0">
                    <a:latin typeface="Times New Roman" panose="02020603050405020304"/>
                    <a:cs typeface="Times New Roman" panose="02020603050405020304"/>
                  </a:rPr>
                  <a:t>/</a:t>
                </a:r>
                <a:r>
                  <a:rPr lang="en-US" sz="2800" b="1" spc="35" dirty="0">
                    <a:latin typeface="Times New Roman" panose="02020603050405020304"/>
                    <a:cs typeface="Times New Roman" panose="02020603050405020304"/>
                  </a:rPr>
                  <a:t>2)</a:t>
                </a:r>
                <a:r>
                  <a:rPr lang="en-US" sz="2800" b="1" i="1" spc="52" baseline="43000" dirty="0"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lang="en-US" sz="2800" b="1" spc="-5" dirty="0">
                    <a:latin typeface="Times New Roman" panose="02020603050405020304"/>
                    <a:cs typeface="Times New Roman" panose="02020603050405020304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altLang="zh-CN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b="1" i="1">
                            <a:latin typeface="Cambria Math" panose="02040503050406030204"/>
                          </a:rPr>
                          <m:t>𝒏𝒍𝒐𝒈𝒏</m:t>
                        </m:r>
                      </m:e>
                    </m:rad>
                    <m:r>
                      <a:rPr lang="zh-CN" altLang="en-US" sz="2800" b="1" i="1" smtClean="0">
                        <a:latin typeface="Cambria Math" panose="02040503050406030204"/>
                      </a:rPr>
                      <m:t>，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/>
                              </a:rPr>
                              <m:t>𝒍𝒐𝒈𝒏</m:t>
                            </m:r>
                            <m:r>
                              <m:rPr>
                                <m:nor/>
                              </m:rPr>
                              <a:rPr lang="zh-CN" altLang="en-US" sz="2800" b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sz="2800" b="1" i="1">
                            <a:latin typeface="Cambria Math" panose="02040503050406030204"/>
                          </a:rPr>
                          <m:t>𝒍𝒐𝒈𝒏</m:t>
                        </m:r>
                      </m:sup>
                    </m:sSup>
                    <m:r>
                      <a:rPr lang="zh-CN" altLang="en-US" sz="2800" b="1" i="1" smtClean="0">
                        <a:latin typeface="Cambria Math" panose="02040503050406030204"/>
                      </a:rPr>
                      <m:t>，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6" y="2017159"/>
                <a:ext cx="6485835" cy="534634"/>
              </a:xfrm>
              <a:prstGeom prst="rect">
                <a:avLst/>
              </a:prstGeom>
              <a:blipFill rotWithShape="1">
                <a:blip r:embed="rId1"/>
                <a:stretch>
                  <a:fillRect l="-8" t="-22879" r="7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426461" y="2887928"/>
            <a:ext cx="56737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  <a:tabLst>
                <a:tab pos="937260" algn="l"/>
                <a:tab pos="2250440" algn="l"/>
                <a:tab pos="3350260" algn="l"/>
              </a:tabLst>
            </a:pPr>
            <a:r>
              <a:rPr sz="2800" b="1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75" baseline="43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spc="-11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,	log</a:t>
            </a:r>
            <a:r>
              <a:rPr sz="2800" b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lang="en-US" sz="28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3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800" b="1" i="1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smtClean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spc="-22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165" y="3599127"/>
            <a:ext cx="4800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i="1" spc="22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7" baseline="-2500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22" baseline="-25000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15" dirty="0" smtClean="0">
                <a:latin typeface="Times New Roman" panose="02020603050405020304"/>
                <a:cs typeface="Times New Roman" panose="02020603050405020304"/>
              </a:rPr>
              <a:t>log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7" baseline="-25000" dirty="0">
                <a:latin typeface="Times New Roman" panose="02020603050405020304"/>
                <a:cs typeface="Times New Roman" panose="02020603050405020304"/>
              </a:rPr>
              <a:t>,</a:t>
            </a:r>
            <a:endParaRPr sz="2800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9163" y="1214974"/>
            <a:ext cx="205828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i="1" spc="60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40" dirty="0">
                <a:latin typeface="Times New Roman" panose="02020603050405020304"/>
                <a:cs typeface="Times New Roman" panose="02020603050405020304"/>
              </a:rPr>
              <a:t>1/</a:t>
            </a:r>
            <a:r>
              <a:rPr sz="280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7" baseline="-25000" dirty="0">
                <a:latin typeface="Times New Roman" panose="02020603050405020304"/>
                <a:cs typeface="Times New Roman" panose="02020603050405020304"/>
              </a:rPr>
              <a:t>,</a:t>
            </a:r>
            <a:endParaRPr sz="2800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650" y="1292575"/>
            <a:ext cx="72513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99515" algn="l"/>
                <a:tab pos="2216150" algn="l"/>
                <a:tab pos="2687955" algn="l"/>
                <a:tab pos="3284220" algn="l"/>
              </a:tabLst>
            </a:pP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log(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!),	</a:t>
            </a:r>
            <a:r>
              <a:rPr sz="2800" b="1" spc="3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800" b="1" spc="5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31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1,	</a:t>
            </a:r>
            <a:r>
              <a:rPr sz="2800" b="1" i="1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!,	</a:t>
            </a:r>
            <a:r>
              <a:rPr sz="2800" b="1" i="1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4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i="1" spc="60" baseline="43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15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,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062" y="21020"/>
            <a:ext cx="8305800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例：按照阶排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序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694533" y="2931578"/>
                <a:ext cx="7755412" cy="603885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76200">
                  <a:spcBef>
                    <a:spcPts val="125"/>
                  </a:spcBef>
                  <a:tabLst>
                    <a:tab pos="1068705" algn="l"/>
                    <a:tab pos="2125980" algn="l"/>
                  </a:tabLst>
                </a:pPr>
                <a:r>
                  <a:rPr sz="3200" b="1" spc="-35" dirty="0">
                    <a:latin typeface="Times New Roman" panose="02020603050405020304"/>
                    <a:cs typeface="Times New Roman" panose="02020603050405020304"/>
                  </a:rPr>
                  <a:t>log</a:t>
                </a:r>
                <a:r>
                  <a:rPr sz="3200" b="1" spc="-52" baseline="43000" dirty="0">
                    <a:latin typeface="Times New Roman" panose="02020603050405020304"/>
                    <a:cs typeface="Times New Roman" panose="02020603050405020304"/>
                  </a:rPr>
                  <a:t>2</a:t>
                </a:r>
                <a:r>
                  <a:rPr sz="3200" b="1" i="1" spc="-75" dirty="0" smtClean="0"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sz="3200" b="1" spc="-75" dirty="0" smtClean="0">
                    <a:latin typeface="Times New Roman" panose="02020603050405020304"/>
                    <a:cs typeface="Times New Roman" panose="02020603050405020304"/>
                  </a:rPr>
                  <a:t>,</a:t>
                </a:r>
                <a:r>
                  <a:rPr lang="en-US" sz="3200" b="1" spc="-75" dirty="0" smtClean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3200" b="1" spc="-80" dirty="0" smtClean="0">
                    <a:latin typeface="Times New Roman" panose="02020603050405020304"/>
                    <a:cs typeface="Times New Roman" panose="02020603050405020304"/>
                  </a:rPr>
                  <a:t>log</a:t>
                </a:r>
                <a:r>
                  <a:rPr sz="3200" b="1" i="1" spc="-75" dirty="0" smtClean="0"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sz="3200" b="1" spc="-75" dirty="0" smtClean="0">
                    <a:latin typeface="Times New Roman" panose="02020603050405020304"/>
                    <a:cs typeface="Times New Roman" panose="02020603050405020304"/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b="1" i="1" spc="-75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3200" b="1" spc="-80" dirty="0">
                            <a:latin typeface="Times New Roman" panose="02020603050405020304"/>
                            <a:cs typeface="Times New Roman" panose="02020603050405020304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zh-CN" sz="3200" b="1" spc="-295" dirty="0">
                            <a:latin typeface="Times New Roman" panose="02020603050405020304"/>
                            <a:cs typeface="Times New Roman" panose="0202060305040502030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3200" b="1" i="1" spc="15" dirty="0">
                            <a:latin typeface="Times New Roman" panose="02020603050405020304"/>
                            <a:cs typeface="Times New Roman" panose="02020603050405020304"/>
                          </a:rPr>
                          <m:t>n</m:t>
                        </m:r>
                      </m:e>
                    </m:rad>
                  </m:oMath>
                </a14:m>
                <a:r>
                  <a:rPr sz="3200" b="1" spc="15" dirty="0" smtClean="0">
                    <a:latin typeface="Times New Roman" panose="02020603050405020304"/>
                    <a:cs typeface="Times New Roman" panose="02020603050405020304"/>
                  </a:rPr>
                  <a:t>,</a:t>
                </a:r>
                <a:r>
                  <a:rPr lang="en-US" altLang="zh-CN" sz="3200" b="1" spc="-80" dirty="0" smtClean="0">
                    <a:latin typeface="Times New Roman" panose="02020603050405020304"/>
                    <a:cs typeface="Times New Roman" panose="02020603050405020304"/>
                  </a:rPr>
                  <a:t> log </a:t>
                </a:r>
                <a:r>
                  <a:rPr lang="en-US" altLang="zh-CN" sz="3200" b="1" spc="-80" dirty="0" err="1">
                    <a:latin typeface="Times New Roman" panose="02020603050405020304"/>
                    <a:cs typeface="Times New Roman" panose="02020603050405020304"/>
                  </a:rPr>
                  <a:t>log</a:t>
                </a:r>
                <a:r>
                  <a:rPr lang="en-US" altLang="zh-CN" sz="3200" b="1" i="1" spc="-75" dirty="0"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lang="en-US" altLang="zh-CN" sz="3200" b="1" spc="-75" dirty="0" smtClean="0"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en-US" altLang="zh-CN" sz="32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3" y="2931578"/>
                <a:ext cx="7755412" cy="603885"/>
              </a:xfrm>
              <a:prstGeom prst="rect">
                <a:avLst/>
              </a:prstGeom>
              <a:blipFill rotWithShape="1">
                <a:blip r:embed="rId1"/>
                <a:stretch>
                  <a:fillRect l="-6" t="-2299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657295" y="2154331"/>
            <a:ext cx="755885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>
              <a:spcBef>
                <a:spcPts val="1030"/>
              </a:spcBef>
              <a:tabLst>
                <a:tab pos="648335" algn="l"/>
              </a:tabLst>
            </a:pPr>
            <a:r>
              <a:rPr lang="pt-BR" altLang="zh-CN" sz="3200" b="1" i="1" spc="-3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pt-BR" altLang="zh-CN" sz="3200" b="1" spc="-44" baseline="43000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pt-BR" altLang="zh-CN" sz="3200" b="1" spc="-50" dirty="0" smtClean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lang="pt-BR" altLang="zh-CN" sz="3200" b="1" spc="-55" dirty="0" smtClean="0">
                <a:latin typeface="Times New Roman" panose="02020603050405020304"/>
                <a:cs typeface="Times New Roman" panose="02020603050405020304"/>
              </a:rPr>
              <a:t>log(</a:t>
            </a:r>
            <a:r>
              <a:rPr lang="pt-BR" altLang="zh-CN" sz="3200" b="1" i="1" spc="-5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pt-BR" altLang="zh-CN" sz="3200" b="1" spc="-55" dirty="0" smtClean="0">
                <a:latin typeface="Times New Roman" panose="02020603050405020304"/>
                <a:cs typeface="Times New Roman" panose="02020603050405020304"/>
              </a:rPr>
              <a:t>!)</a:t>
            </a:r>
            <a:r>
              <a:rPr lang="pt-BR" altLang="zh-CN" sz="3200" b="1" spc="-105" dirty="0" smtClean="0">
                <a:latin typeface="Symbol" panose="05050102010706020507"/>
                <a:cs typeface="Symbol" panose="05050102010706020507"/>
              </a:rPr>
              <a:t></a:t>
            </a:r>
            <a:r>
              <a:rPr lang="pt-BR" altLang="zh-CN" sz="3200" b="1" i="1" spc="-65" dirty="0" smtClean="0">
                <a:latin typeface="Times New Roman" panose="02020603050405020304"/>
                <a:cs typeface="Times New Roman" panose="02020603050405020304"/>
              </a:rPr>
              <a:t>Θ</a:t>
            </a:r>
            <a:r>
              <a:rPr lang="pt-BR" altLang="zh-CN" sz="3200" b="1" spc="-65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pt-BR" altLang="zh-CN" sz="3200" b="1" i="1" spc="-6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pt-BR" altLang="zh-CN" sz="3200" b="1" spc="-80" dirty="0" smtClean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lang="pt-BR" altLang="zh-CN" sz="3200" b="1" i="1" spc="-6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pt-BR" altLang="zh-CN" sz="3200" b="1" spc="-60" dirty="0" smtClean="0">
                <a:latin typeface="Times New Roman" panose="02020603050405020304"/>
                <a:cs typeface="Times New Roman" panose="02020603050405020304"/>
              </a:rPr>
              <a:t>), </a:t>
            </a:r>
            <a:endParaRPr lang="en-US" altLang="zh-CN" sz="3200" dirty="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22082" y="3769210"/>
                <a:ext cx="2910840" cy="52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𝒍𝒐𝒈𝒏</m:t>
                              </m:r>
                            </m:den>
                          </m:f>
                        </m:sup>
                      </m:sSup>
                      <m:r>
                        <a:rPr lang="en-US" altLang="zh-CN" sz="2800" b="1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82" y="3769210"/>
                <a:ext cx="2910840" cy="526415"/>
              </a:xfrm>
              <a:prstGeom prst="rect">
                <a:avLst/>
              </a:prstGeom>
              <a:blipFill rotWithShape="1">
                <a:blip r:embed="rId2"/>
                <a:stretch>
                  <a:fillRect l="-3" t="-92" r="3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81741" y="1311088"/>
                <a:ext cx="6878486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𝟐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 panose="02040503050406030204"/>
                        </a:rPr>
                        <m:t>!, </m:t>
                      </m:r>
                      <m:r>
                        <a:rPr lang="en-US" altLang="zh-CN" sz="2800" b="1" i="1" smtClean="0">
                          <a:latin typeface="Cambria Math" panose="02040503050406030204"/>
                        </a:rPr>
                        <m:t>𝒏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/>
                                </a:rPr>
                                <m:t>𝒍𝒐𝒈𝒏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𝒍𝒐𝒈𝒏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/>
                            </a:rPr>
                            <m:t>𝒍𝒐𝒈𝒍𝒐𝒈𝒏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1" y="1311088"/>
                <a:ext cx="6878486" cy="558038"/>
              </a:xfrm>
              <a:prstGeom prst="rect">
                <a:avLst/>
              </a:prstGeom>
              <a:blipFill rotWithShape="1">
                <a:blip r:embed="rId3"/>
                <a:stretch>
                  <a:fillRect l="-6" t="-80" r="8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8500" y="2214880"/>
          <a:ext cx="158432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736600" imgH="228600" progId="Equation.KSEE3">
                  <p:embed/>
                </p:oleObj>
              </mc:Choice>
              <mc:Fallback>
                <p:oleObj name="" r:id="rId4" imgW="736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2214880"/>
                        <a:ext cx="158432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1" y="0"/>
            <a:ext cx="8229599" cy="691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sz="4400" spc="-15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sz="4400"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218" y="1074683"/>
            <a:ext cx="8271641" cy="3195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1229995" indent="-341630" algn="just">
              <a:lnSpc>
                <a:spcPct val="12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几类常用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</a:t>
            </a:r>
            <a:r>
              <a:rPr sz="2800" b="1" spc="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的阶的性质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65" marR="1229995" algn="just">
              <a:lnSpc>
                <a:spcPct val="12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2800" b="1" spc="-5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对数函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 marR="3377565" algn="just">
              <a:lnSpc>
                <a:spcPct val="120000"/>
              </a:lnSpc>
            </a:pPr>
            <a:r>
              <a:rPr sz="2800" b="1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指数函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800" b="1" spc="-1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 marR="3377565" algn="just">
              <a:lnSpc>
                <a:spcPct val="120000"/>
              </a:lnSpc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阶乘函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sz="2800" b="1" spc="-1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800" b="1" spc="-1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3695" marR="3377565" algn="just">
              <a:lnSpc>
                <a:spcPct val="120000"/>
              </a:lnSpc>
            </a:pPr>
            <a:r>
              <a:rPr sz="2800" b="1" spc="-5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取整函</a:t>
            </a:r>
            <a:r>
              <a:rPr sz="2800" b="1" spc="-1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如何利用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sz="2800" b="1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述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性质估计函数的阶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eaacb6b-23b6-4701-87be-587526b80ccb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12347</Words>
  <Application>WPS 演示</Application>
  <PresentationFormat>全屏显示(4:3)</PresentationFormat>
  <Paragraphs>1839</Paragraphs>
  <Slides>97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97</vt:i4>
      </vt:variant>
    </vt:vector>
  </HeadingPairs>
  <TitlesOfParts>
    <vt:vector size="131" baseType="lpstr">
      <vt:lpstr>Arial</vt:lpstr>
      <vt:lpstr>宋体</vt:lpstr>
      <vt:lpstr>Wingdings</vt:lpstr>
      <vt:lpstr>华文行楷</vt:lpstr>
      <vt:lpstr>微软雅黑</vt:lpstr>
      <vt:lpstr>Monotype Corsiva</vt:lpstr>
      <vt:lpstr>楷体_GB2312</vt:lpstr>
      <vt:lpstr>Times New Roman</vt:lpstr>
      <vt:lpstr>黑体</vt:lpstr>
      <vt:lpstr>楷体</vt:lpstr>
      <vt:lpstr>Tahoma</vt:lpstr>
      <vt:lpstr>Times New Roman</vt:lpstr>
      <vt:lpstr>Calibri</vt:lpstr>
      <vt:lpstr>Symbol</vt:lpstr>
      <vt:lpstr>Cambria Math</vt:lpstr>
      <vt:lpstr>Cambria Math</vt:lpstr>
      <vt:lpstr>Mongolian Baiti</vt:lpstr>
      <vt:lpstr>Arial Unicode MS</vt:lpstr>
      <vt:lpstr>等线</vt:lpstr>
      <vt:lpstr>Arial</vt:lpstr>
      <vt:lpstr>TTNBGF+SymbolMT</vt:lpstr>
      <vt:lpstr>Segoe Print</vt:lpstr>
      <vt:lpstr>Lucida Sans Unicode</vt:lpstr>
      <vt:lpstr>等线 Light</vt:lpstr>
      <vt:lpstr>Calibri Light</vt:lpstr>
      <vt:lpstr>新宋体</vt:lpstr>
      <vt:lpstr>Office 主题​​</vt:lpstr>
      <vt:lpstr>1_Office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《算法设计与分析》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两个例子: 调度问题与投资问题</vt:lpstr>
      <vt:lpstr>PowerPoint 演示文稿</vt:lpstr>
      <vt:lpstr>贪心法的解</vt:lpstr>
      <vt:lpstr>问题建模</vt:lpstr>
      <vt:lpstr>贪心算法</vt:lpstr>
      <vt:lpstr>直觉不一定是正确的</vt:lpstr>
      <vt:lpstr>实例的解</vt:lpstr>
      <vt:lpstr>算法设计</vt:lpstr>
      <vt:lpstr>例2：投资问题</vt:lpstr>
      <vt:lpstr>问题建模</vt:lpstr>
      <vt:lpstr>蛮力算法</vt:lpstr>
      <vt:lpstr>实例计算</vt:lpstr>
      <vt:lpstr>蛮力算法的效率</vt:lpstr>
      <vt:lpstr>蛮力算法的效率</vt:lpstr>
      <vt:lpstr>小结</vt:lpstr>
      <vt:lpstr>问题计算复杂度的界定：               排序问题</vt:lpstr>
      <vt:lpstr>例3 排序算法的效率</vt:lpstr>
      <vt:lpstr>插入排序的插入操作</vt:lpstr>
      <vt:lpstr>插入排序运行实例</vt:lpstr>
      <vt:lpstr>冒泡排序的一次巡回</vt:lpstr>
      <vt:lpstr>冒泡排序运行实例</vt:lpstr>
      <vt:lpstr>快速排序一次递归运行</vt:lpstr>
      <vt:lpstr>二分归并排序运行实例</vt:lpstr>
      <vt:lpstr>问题的计算复杂度分析</vt:lpstr>
      <vt:lpstr>PowerPoint 演示文稿</vt:lpstr>
      <vt:lpstr>PowerPoint 演示文稿</vt:lpstr>
      <vt:lpstr>小结</vt:lpstr>
      <vt:lpstr>算法及其时间复杂度</vt:lpstr>
      <vt:lpstr>问题及实例</vt:lpstr>
      <vt:lpstr>算法</vt:lpstr>
      <vt:lpstr>基本运算与输入规模</vt:lpstr>
      <vt:lpstr>输入规模</vt:lpstr>
      <vt:lpstr>基本运算的例子</vt:lpstr>
      <vt:lpstr>算法的两种时间复杂度</vt:lpstr>
      <vt:lpstr>A(n) 计算公式</vt:lpstr>
      <vt:lpstr>例子：检索</vt:lpstr>
      <vt:lpstr>顺序检索算法</vt:lpstr>
      <vt:lpstr>最坏情况的时间估计</vt:lpstr>
      <vt:lpstr>平均情况的时间估计</vt:lpstr>
      <vt:lpstr>改进顺序检索算法</vt:lpstr>
      <vt:lpstr>时间估计</vt:lpstr>
      <vt:lpstr>算法的伪码表示</vt:lpstr>
      <vt:lpstr>算法的伪码描述</vt:lpstr>
      <vt:lpstr>例：求最大公约数</vt:lpstr>
      <vt:lpstr>运行实例：n=36，m=15</vt:lpstr>
      <vt:lpstr>例：求最大公约数</vt:lpstr>
      <vt:lpstr>例：求最大公约数</vt:lpstr>
      <vt:lpstr>例：改进的顺序检索</vt:lpstr>
      <vt:lpstr>例：插入排序</vt:lpstr>
      <vt:lpstr>运行实例</vt:lpstr>
      <vt:lpstr>例：二分归并排序</vt:lpstr>
      <vt:lpstr>例：算法A的伪码</vt:lpstr>
      <vt:lpstr>power  power ∗ x   y  y + P[i]∗ power</vt:lpstr>
      <vt:lpstr>小结</vt:lpstr>
      <vt:lpstr>函数的渐近的界</vt:lpstr>
      <vt:lpstr>大O符号</vt:lpstr>
      <vt:lpstr>例子</vt:lpstr>
      <vt:lpstr>大符号</vt:lpstr>
      <vt:lpstr>例子</vt:lpstr>
      <vt:lpstr>小o符号</vt:lpstr>
      <vt:lpstr>例子</vt:lpstr>
      <vt:lpstr>小 符号</vt:lpstr>
      <vt:lpstr>例子</vt:lpstr>
      <vt:lpstr>	符号</vt:lpstr>
      <vt:lpstr>例子：素数测试</vt:lpstr>
      <vt:lpstr>小结</vt:lpstr>
      <vt:lpstr>有关函数渐 近的界的定理</vt:lpstr>
      <vt:lpstr>定理1</vt:lpstr>
      <vt:lpstr>证明定理1(1)</vt:lpstr>
      <vt:lpstr>例：估计函数的阶</vt:lpstr>
      <vt:lpstr>一些重要结果</vt:lpstr>
      <vt:lpstr>一些重要结果(续)</vt:lpstr>
      <vt:lpstr>定理 2</vt:lpstr>
      <vt:lpstr>例子</vt:lpstr>
      <vt:lpstr>定理 假设函数f 和g的定义域为自然数集，若对某个其它函数 h, 有 f =O(h) 和 g=O(h)， 那么	                  f + g = O(h).</vt:lpstr>
      <vt:lpstr>小结</vt:lpstr>
      <vt:lpstr>几类重要的函数</vt:lpstr>
      <vt:lpstr>基本函数类</vt:lpstr>
      <vt:lpstr>对数函数</vt:lpstr>
      <vt:lpstr>有关性质(1)的证明</vt:lpstr>
      <vt:lpstr>有关性质(2)(3)的说明</vt:lpstr>
      <vt:lpstr>指数函数与阶乘</vt:lpstr>
      <vt:lpstr>应用：估计搜索空间大小</vt:lpstr>
      <vt:lpstr>log(n!) =  (nlogn)的证明</vt:lpstr>
      <vt:lpstr>log(n!) = O(nlogn)的证明</vt:lpstr>
      <vt:lpstr>取整函数</vt:lpstr>
      <vt:lpstr>取整函数的性质</vt:lpstr>
      <vt:lpstr>证明(1)</vt:lpstr>
      <vt:lpstr>例：按照阶排序</vt:lpstr>
      <vt:lpstr>例：按照阶排序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</dc:title>
  <dc:creator>boo</dc:creator>
  <cp:lastModifiedBy>S</cp:lastModifiedBy>
  <cp:revision>77</cp:revision>
  <dcterms:created xsi:type="dcterms:W3CDTF">2019-06-18T12:29:00Z</dcterms:created>
  <dcterms:modified xsi:type="dcterms:W3CDTF">2022-02-28T02:13:37Z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9277F4BA5CC849E49EB24141022AC9CC</vt:lpwstr>
  </property>
</Properties>
</file>