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1" r:id="rId1"/>
    <p:sldMasterId id="2147484223" r:id="rId2"/>
  </p:sldMasterIdLst>
  <p:notesMasterIdLst>
    <p:notesMasterId r:id="rId54"/>
  </p:notesMasterIdLst>
  <p:handoutMasterIdLst>
    <p:handoutMasterId r:id="rId55"/>
  </p:handoutMasterIdLst>
  <p:sldIdLst>
    <p:sldId id="291" r:id="rId3"/>
    <p:sldId id="410" r:id="rId4"/>
    <p:sldId id="520" r:id="rId5"/>
    <p:sldId id="413" r:id="rId6"/>
    <p:sldId id="435" r:id="rId7"/>
    <p:sldId id="513" r:id="rId8"/>
    <p:sldId id="431" r:id="rId9"/>
    <p:sldId id="531" r:id="rId10"/>
    <p:sldId id="509" r:id="rId11"/>
    <p:sldId id="414" r:id="rId12"/>
    <p:sldId id="416" r:id="rId13"/>
    <p:sldId id="482" r:id="rId14"/>
    <p:sldId id="483" r:id="rId15"/>
    <p:sldId id="464" r:id="rId16"/>
    <p:sldId id="436" r:id="rId17"/>
    <p:sldId id="437" r:id="rId18"/>
    <p:sldId id="484" r:id="rId19"/>
    <p:sldId id="485" r:id="rId20"/>
    <p:sldId id="514" r:id="rId21"/>
    <p:sldId id="515" r:id="rId22"/>
    <p:sldId id="516" r:id="rId23"/>
    <p:sldId id="517" r:id="rId24"/>
    <p:sldId id="518" r:id="rId25"/>
    <p:sldId id="519" r:id="rId26"/>
    <p:sldId id="486" r:id="rId27"/>
    <p:sldId id="487" r:id="rId28"/>
    <p:sldId id="532" r:id="rId29"/>
    <p:sldId id="510" r:id="rId30"/>
    <p:sldId id="488" r:id="rId31"/>
    <p:sldId id="489" r:id="rId32"/>
    <p:sldId id="491" r:id="rId33"/>
    <p:sldId id="490" r:id="rId34"/>
    <p:sldId id="492" r:id="rId35"/>
    <p:sldId id="493" r:id="rId36"/>
    <p:sldId id="494" r:id="rId37"/>
    <p:sldId id="495" r:id="rId38"/>
    <p:sldId id="496" r:id="rId39"/>
    <p:sldId id="511" r:id="rId40"/>
    <p:sldId id="497" r:id="rId41"/>
    <p:sldId id="498" r:id="rId42"/>
    <p:sldId id="499" r:id="rId43"/>
    <p:sldId id="500" r:id="rId44"/>
    <p:sldId id="501" r:id="rId45"/>
    <p:sldId id="512" r:id="rId46"/>
    <p:sldId id="502" r:id="rId47"/>
    <p:sldId id="503" r:id="rId48"/>
    <p:sldId id="504" r:id="rId49"/>
    <p:sldId id="505" r:id="rId50"/>
    <p:sldId id="506" r:id="rId51"/>
    <p:sldId id="507" r:id="rId52"/>
    <p:sldId id="508" r:id="rId53"/>
  </p:sldIdLst>
  <p:sldSz cx="9144000" cy="6858000" type="screen4x3"/>
  <p:notesSz cx="7099300" cy="10234613"/>
  <p:defaultTextStyle>
    <a:defPPr>
      <a:defRPr lang="pl-PL"/>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1D2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207" autoAdjust="0"/>
    <p:restoredTop sz="95059" autoAdjust="0"/>
  </p:normalViewPr>
  <p:slideViewPr>
    <p:cSldViewPr>
      <p:cViewPr varScale="1">
        <p:scale>
          <a:sx n="103" d="100"/>
          <a:sy n="103" d="100"/>
        </p:scale>
        <p:origin x="6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3" d="100"/>
          <a:sy n="83" d="100"/>
        </p:scale>
        <p:origin x="-3120"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7099300" cy="545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lgn="ctr"/>
            <a:endParaRPr lang="pl-PL" dirty="0"/>
          </a:p>
        </p:txBody>
      </p:sp>
      <p:sp>
        <p:nvSpPr>
          <p:cNvPr id="45060" name="Rectangle 4"/>
          <p:cNvSpPr>
            <a:spLocks noGrp="1" noChangeArrowheads="1"/>
          </p:cNvSpPr>
          <p:nvPr>
            <p:ph type="ftr" sz="quarter" idx="2"/>
          </p:nvPr>
        </p:nvSpPr>
        <p:spPr bwMode="auto">
          <a:xfrm>
            <a:off x="0" y="9719329"/>
            <a:ext cx="3075424"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pl-PL"/>
          </a:p>
        </p:txBody>
      </p:sp>
      <p:sp>
        <p:nvSpPr>
          <p:cNvPr id="45061" name="Rectangle 5"/>
          <p:cNvSpPr>
            <a:spLocks noGrp="1" noChangeArrowheads="1"/>
          </p:cNvSpPr>
          <p:nvPr>
            <p:ph type="sldNum" sz="quarter" idx="3"/>
          </p:nvPr>
        </p:nvSpPr>
        <p:spPr bwMode="auto">
          <a:xfrm>
            <a:off x="4021528" y="9719329"/>
            <a:ext cx="3076599"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5AEE7B2C-8B7B-4E41-9BE9-6DFEE0C05302}" type="slidenum">
              <a:rPr lang="pl-PL"/>
              <a:pPr/>
              <a:t>‹#›</a:t>
            </a:fld>
            <a:endParaRPr lang="pl-PL" dirty="0"/>
          </a:p>
        </p:txBody>
      </p:sp>
      <p:cxnSp>
        <p:nvCxnSpPr>
          <p:cNvPr id="6" name="Łącznik prosty 5"/>
          <p:cNvCxnSpPr/>
          <p:nvPr/>
        </p:nvCxnSpPr>
        <p:spPr>
          <a:xfrm>
            <a:off x="0" y="468313"/>
            <a:ext cx="7099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4"/>
          <p:cNvSpPr txBox="1">
            <a:spLocks noChangeArrowheads="1"/>
          </p:cNvSpPr>
          <p:nvPr/>
        </p:nvSpPr>
        <p:spPr bwMode="auto">
          <a:xfrm>
            <a:off x="0" y="9718675"/>
            <a:ext cx="7099300" cy="514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dirty="0" smtClean="0">
                <a:latin typeface="+mn-lt"/>
                <a:cs typeface="+mn-cs"/>
              </a:defRPr>
            </a:lvl1pPr>
          </a:lstStyle>
          <a:p>
            <a:pPr lvl="0">
              <a:defRPr/>
            </a:pPr>
            <a:r>
              <a:rPr lang="pl-PL" dirty="0" smtClean="0"/>
              <a:t>Copyright</a:t>
            </a:r>
            <a:r>
              <a:rPr kumimoji="0" lang="en-GB" sz="1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000" b="0" i="0" u="none" strike="noStrike" kern="1200" cap="none" spc="0" normalizeH="0" baseline="0" noProof="0" smtClean="0">
                <a:ln>
                  <a:noFill/>
                </a:ln>
                <a:solidFill>
                  <a:schemeClr val="tx1"/>
                </a:solidFill>
                <a:effectLst/>
                <a:uLnTx/>
                <a:uFillTx/>
                <a:latin typeface="+mn-lt"/>
                <a:ea typeface="+mn-ea"/>
                <a:cs typeface="+mn-cs"/>
              </a:rPr>
              <a:t>© </a:t>
            </a:r>
            <a:r>
              <a:rPr kumimoji="0" lang="pl-PL" sz="1000" b="0" i="0" u="none" strike="noStrike" kern="1200" cap="none" spc="0" normalizeH="0" baseline="0" noProof="0" smtClean="0">
                <a:ln>
                  <a:noFill/>
                </a:ln>
                <a:solidFill>
                  <a:schemeClr val="tx1"/>
                </a:solidFill>
                <a:effectLst/>
                <a:uLnTx/>
                <a:uFillTx/>
                <a:latin typeface="+mn-lt"/>
                <a:ea typeface="+mn-ea"/>
                <a:cs typeface="+mn-cs"/>
              </a:rPr>
              <a:t>by Uniwersytet </a:t>
            </a:r>
            <a:r>
              <a:rPr kumimoji="0" lang="pl-PL" sz="1000" b="0" i="0" u="none" strike="noStrike" kern="1200" cap="none" spc="0" normalizeH="0" baseline="0" noProof="0" dirty="0" smtClean="0">
                <a:ln>
                  <a:noFill/>
                </a:ln>
                <a:solidFill>
                  <a:schemeClr val="tx1"/>
                </a:solidFill>
                <a:effectLst/>
                <a:uLnTx/>
                <a:uFillTx/>
                <a:latin typeface="+mn-lt"/>
                <a:ea typeface="+mn-ea"/>
                <a:cs typeface="+mn-cs"/>
              </a:rPr>
              <a:t>Ekonomiczny w Krakowie</a:t>
            </a:r>
            <a:endParaRPr kumimoji="0" lang="en-GB"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pl-PL"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2"/>
          <p:cNvSpPr txBox="1">
            <a:spLocks noChangeArrowheads="1"/>
          </p:cNvSpPr>
          <p:nvPr/>
        </p:nvSpPr>
        <p:spPr bwMode="auto">
          <a:xfrm>
            <a:off x="0" y="0"/>
            <a:ext cx="7099300" cy="544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dirty="0" smtClean="0">
                <a:latin typeface="+mn-lt"/>
                <a:cs typeface="+mn-cs"/>
              </a:defRPr>
            </a:lvl1pPr>
          </a:lstStyle>
          <a:p>
            <a:pPr lvl="0">
              <a:defRPr/>
            </a:pPr>
            <a:r>
              <a:rPr kumimoji="0" lang="pl-PL" sz="1000" b="1" i="0" u="none" strike="noStrike" kern="1200" cap="none" spc="0" normalizeH="0" baseline="0" noProof="0" dirty="0" smtClean="0">
                <a:ln>
                  <a:noFill/>
                </a:ln>
                <a:solidFill>
                  <a:schemeClr val="tx1"/>
                </a:solidFill>
                <a:effectLst/>
                <a:uLnTx/>
                <a:uFillTx/>
                <a:latin typeface="+mn-lt"/>
                <a:ea typeface="+mn-ea"/>
                <a:cs typeface="+mn-cs"/>
              </a:rPr>
              <a:t>Materiały dla studentów z przedmiotu</a:t>
            </a:r>
            <a:r>
              <a:rPr kumimoji="0" lang="en-GB" sz="1000" b="1" i="0" u="none" strike="noStrike" kern="1200" cap="none" spc="0" normalizeH="0" baseline="0" noProof="0" dirty="0" smtClean="0">
                <a:ln>
                  <a:noFill/>
                </a:ln>
                <a:solidFill>
                  <a:schemeClr val="tx1"/>
                </a:solidFill>
                <a:effectLst/>
                <a:uLnTx/>
                <a:uFillTx/>
                <a:latin typeface="+mn-lt"/>
                <a:ea typeface="+mn-ea"/>
                <a:cs typeface="+mn-cs"/>
              </a:rPr>
              <a:t> </a:t>
            </a:r>
            <a:r>
              <a:rPr lang="pl-PL" i="1" dirty="0" smtClean="0"/>
              <a:t>Wprowadzenie do baz danych</a:t>
            </a:r>
            <a:endParaRPr kumimoji="0" lang="en-GB" sz="1000" b="1" i="1" u="none" strike="noStrike" kern="1200" cap="none" spc="0" normalizeH="0" baseline="0" noProof="0" dirty="0" smtClean="0">
              <a:ln>
                <a:noFill/>
              </a:ln>
              <a:solidFill>
                <a:schemeClr val="tx1"/>
              </a:solidFill>
              <a:effectLst/>
              <a:uLnTx/>
              <a:uFillTx/>
              <a:latin typeface="+mn-lt"/>
              <a:ea typeface="+mn-ea"/>
              <a:cs typeface="+mn-cs"/>
            </a:endParaRPr>
          </a:p>
          <a:p>
            <a:pPr lvl="0">
              <a:defRPr/>
            </a:pPr>
            <a:r>
              <a:rPr kumimoji="0" lang="pl-PL" sz="1000" b="1" i="0" u="none" strike="noStrike" kern="1200" cap="none" spc="0" normalizeH="0" baseline="0" noProof="0" dirty="0" smtClean="0">
                <a:ln>
                  <a:noFill/>
                </a:ln>
                <a:solidFill>
                  <a:schemeClr val="tx1"/>
                </a:solidFill>
                <a:effectLst/>
                <a:uLnTx/>
                <a:uFillTx/>
                <a:latin typeface="+mn-lt"/>
                <a:ea typeface="+mn-ea"/>
                <a:cs typeface="+mn-cs"/>
              </a:rPr>
              <a:t>Relacje</a:t>
            </a:r>
            <a:endParaRPr kumimoji="0" lang="en-GB" sz="10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22695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5424" cy="513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pl-PL"/>
          </a:p>
        </p:txBody>
      </p:sp>
      <p:sp>
        <p:nvSpPr>
          <p:cNvPr id="49155" name="Rectangle 3"/>
          <p:cNvSpPr>
            <a:spLocks noGrp="1" noChangeArrowheads="1"/>
          </p:cNvSpPr>
          <p:nvPr>
            <p:ph type="dt" idx="1"/>
          </p:nvPr>
        </p:nvSpPr>
        <p:spPr bwMode="auto">
          <a:xfrm>
            <a:off x="4021528" y="0"/>
            <a:ext cx="3076599" cy="513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pl-PL"/>
          </a:p>
        </p:txBody>
      </p:sp>
      <p:sp>
        <p:nvSpPr>
          <p:cNvPr id="49156"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710166" y="4861888"/>
            <a:ext cx="5678971" cy="46042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9158" name="Rectangle 6"/>
          <p:cNvSpPr>
            <a:spLocks noGrp="1" noChangeArrowheads="1"/>
          </p:cNvSpPr>
          <p:nvPr>
            <p:ph type="ftr" sz="quarter" idx="4"/>
          </p:nvPr>
        </p:nvSpPr>
        <p:spPr bwMode="auto">
          <a:xfrm>
            <a:off x="0" y="9719329"/>
            <a:ext cx="3075424"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pl-PL" dirty="0"/>
          </a:p>
        </p:txBody>
      </p:sp>
      <p:sp>
        <p:nvSpPr>
          <p:cNvPr id="49159" name="Rectangle 7"/>
          <p:cNvSpPr>
            <a:spLocks noGrp="1" noChangeArrowheads="1"/>
          </p:cNvSpPr>
          <p:nvPr>
            <p:ph type="sldNum" sz="quarter" idx="5"/>
          </p:nvPr>
        </p:nvSpPr>
        <p:spPr bwMode="auto">
          <a:xfrm>
            <a:off x="4021528" y="9719329"/>
            <a:ext cx="3076599"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8C4402D-B936-4E91-8F17-ABB741B4E7D2}" type="slidenum">
              <a:rPr lang="pl-PL"/>
              <a:pPr/>
              <a:t>‹#›</a:t>
            </a:fld>
            <a:endParaRPr lang="pl-PL"/>
          </a:p>
        </p:txBody>
      </p:sp>
    </p:spTree>
    <p:extLst>
      <p:ext uri="{BB962C8B-B14F-4D97-AF65-F5344CB8AC3E}">
        <p14:creationId xmlns:p14="http://schemas.microsoft.com/office/powerpoint/2010/main" val="9088012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XML" TargetMode="External"/><Relationship Id="rId13" Type="http://schemas.openxmlformats.org/officeDocument/2006/relationships/hyperlink" Target="http://en.wikipedia.org/wiki/Application_software" TargetMode="External"/><Relationship Id="rId3" Type="http://schemas.openxmlformats.org/officeDocument/2006/relationships/hyperlink" Target="http://en.wikipedia.org/wiki/Web_feed" TargetMode="External"/><Relationship Id="rId7" Type="http://schemas.openxmlformats.org/officeDocument/2006/relationships/hyperlink" Target="http://en.wikipedia.org/wiki/Web_syndication" TargetMode="External"/><Relationship Id="rId12" Type="http://schemas.openxmlformats.org/officeDocument/2006/relationships/hyperlink" Target="http://en.wikipedia.org/wiki/Web_application" TargetMode="External"/><Relationship Id="rId2" Type="http://schemas.openxmlformats.org/officeDocument/2006/relationships/slide" Target="../slides/slide4.xml"/><Relationship Id="rId16" Type="http://schemas.openxmlformats.org/officeDocument/2006/relationships/hyperlink" Target="http://en.wikipedia.org/wiki/User_interface" TargetMode="Externa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News_aggregator" TargetMode="External"/><Relationship Id="rId5" Type="http://schemas.openxmlformats.org/officeDocument/2006/relationships/hyperlink" Target="http://en.wikipedia.org/wiki/RSS" TargetMode="External"/><Relationship Id="rId15" Type="http://schemas.openxmlformats.org/officeDocument/2006/relationships/hyperlink" Target="http://en.wikipedia.org/wiki/Feed_icon" TargetMode="External"/><Relationship Id="rId10" Type="http://schemas.openxmlformats.org/officeDocument/2006/relationships/hyperlink" Target="http://en.wikipedia.org/wiki/RSS_reader" TargetMode="External"/><Relationship Id="rId4" Type="http://schemas.openxmlformats.org/officeDocument/2006/relationships/hyperlink" Target="http://en.wikipedia.org/wiki/Blog" TargetMode="External"/><Relationship Id="rId9" Type="http://schemas.openxmlformats.org/officeDocument/2006/relationships/hyperlink" Target="http://en.wikipedia.org/wiki/Software" TargetMode="External"/><Relationship Id="rId14" Type="http://schemas.openxmlformats.org/officeDocument/2006/relationships/hyperlink" Target="http://en.wikipedia.org/wiki/Uniform_Resource_Identifi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2B04B-58CA-482F-803E-0DD9291FA5FC}" type="slidenum">
              <a:rPr lang="pl-PL"/>
              <a:pPr/>
              <a:t>1</a:t>
            </a:fld>
            <a:endParaRPr lang="pl-PL" dirty="0"/>
          </a:p>
        </p:txBody>
      </p:sp>
      <p:sp>
        <p:nvSpPr>
          <p:cNvPr id="197634" name="Rectangle 2"/>
          <p:cNvSpPr>
            <a:spLocks noGrp="1" noRot="1" noChangeAspect="1" noChangeArrowheads="1" noTextEdit="1"/>
          </p:cNvSpPr>
          <p:nvPr>
            <p:ph type="sldImg"/>
          </p:nvPr>
        </p:nvSpPr>
        <p:spPr>
          <a:xfrm>
            <a:off x="996950" y="768350"/>
            <a:ext cx="5114925" cy="3836988"/>
          </a:xfrm>
          <a:ln/>
        </p:spPr>
      </p:sp>
      <p:sp>
        <p:nvSpPr>
          <p:cNvPr id="197635" name="Rectangle 3"/>
          <p:cNvSpPr>
            <a:spLocks noGrp="1" noChangeArrowheads="1"/>
          </p:cNvSpPr>
          <p:nvPr>
            <p:ph type="body" idx="1"/>
          </p:nvPr>
        </p:nvSpPr>
        <p:spPr>
          <a:xfrm>
            <a:off x="947279" y="4859666"/>
            <a:ext cx="5204745" cy="4606464"/>
          </a:xfrm>
        </p:spPr>
        <p:txBody>
          <a:bodyPr/>
          <a:lstStyle/>
          <a:p>
            <a:endParaRPr lang="pl-PL"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2</a:t>
            </a:fld>
            <a:endParaRPr lang="pl-P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dirty="0" smtClean="0"/>
              <a:t>http://www.rssy.pl/default.html</a:t>
            </a:r>
          </a:p>
          <a:p>
            <a:r>
              <a:rPr lang="pl-PL" dirty="0" smtClean="0"/>
              <a:t>http://www.w3schools.com/rss/rss_intro.asp</a:t>
            </a:r>
          </a:p>
          <a:p>
            <a:endParaRPr lang="pl-PL" dirty="0" smtClean="0"/>
          </a:p>
          <a:p>
            <a:r>
              <a:rPr lang="pl-PL" dirty="0" smtClean="0"/>
              <a:t>http://en.wikipedia.org/wiki/RSS</a:t>
            </a:r>
          </a:p>
          <a:p>
            <a:r>
              <a:rPr lang="en-US" b="1" dirty="0" smtClean="0"/>
              <a:t>RSS</a:t>
            </a:r>
            <a:r>
              <a:rPr lang="en-US" dirty="0" smtClean="0"/>
              <a:t> (originally </a:t>
            </a:r>
            <a:r>
              <a:rPr lang="en-US" b="1" dirty="0" smtClean="0"/>
              <a:t>RDF Site Summary</a:t>
            </a:r>
            <a:r>
              <a:rPr lang="en-US" dirty="0" smtClean="0"/>
              <a:t>, often dubbed </a:t>
            </a:r>
            <a:r>
              <a:rPr lang="en-US" i="1" dirty="0" smtClean="0"/>
              <a:t>Really Simple Syndication</a:t>
            </a:r>
            <a:r>
              <a:rPr lang="en-US" dirty="0" smtClean="0"/>
              <a:t>) is a family of </a:t>
            </a:r>
            <a:r>
              <a:rPr lang="en-US" dirty="0" smtClean="0">
                <a:hlinkClick r:id="rId3" tooltip="Web feed"/>
              </a:rPr>
              <a:t>web feed</a:t>
            </a:r>
            <a:r>
              <a:rPr lang="en-US" dirty="0" smtClean="0"/>
              <a:t> formats used to publish frequently updated works—such as </a:t>
            </a:r>
            <a:r>
              <a:rPr lang="en-US" dirty="0" smtClean="0">
                <a:hlinkClick r:id="rId4" tooltip="Blog"/>
              </a:rPr>
              <a:t>blog</a:t>
            </a:r>
            <a:r>
              <a:rPr lang="en-US" dirty="0" smtClean="0"/>
              <a:t> entries, news headlines, audio, and video—in a standardized format.</a:t>
            </a:r>
            <a:r>
              <a:rPr lang="en-US" baseline="30000" dirty="0" smtClean="0">
                <a:hlinkClick r:id="rId5"/>
              </a:rPr>
              <a:t>[2]</a:t>
            </a:r>
            <a:r>
              <a:rPr lang="en-US" dirty="0" smtClean="0"/>
              <a:t> An RSS document (which is called a "feed", "web feed",</a:t>
            </a:r>
            <a:r>
              <a:rPr lang="en-US" baseline="30000" dirty="0" smtClean="0">
                <a:hlinkClick r:id="rId5"/>
              </a:rPr>
              <a:t>[3]</a:t>
            </a:r>
            <a:r>
              <a:rPr lang="en-US" dirty="0" smtClean="0"/>
              <a:t> or "channel") includes full or summarized text, plus </a:t>
            </a:r>
            <a:r>
              <a:rPr lang="en-US" dirty="0" smtClean="0">
                <a:hlinkClick r:id="rId6" tooltip="Metadata"/>
              </a:rPr>
              <a:t>metadata</a:t>
            </a:r>
            <a:r>
              <a:rPr lang="en-US" dirty="0" smtClean="0"/>
              <a:t> such as publishing dates and authorship.</a:t>
            </a:r>
          </a:p>
          <a:p>
            <a:r>
              <a:rPr lang="en-US" dirty="0" smtClean="0"/>
              <a:t>RSS feeds benefit publishers by letting them </a:t>
            </a:r>
            <a:r>
              <a:rPr lang="en-US" dirty="0" smtClean="0">
                <a:hlinkClick r:id="rId7" tooltip="Web syndication"/>
              </a:rPr>
              <a:t>syndicate</a:t>
            </a:r>
            <a:r>
              <a:rPr lang="en-US" dirty="0" smtClean="0"/>
              <a:t> content automatically. A standardized </a:t>
            </a:r>
            <a:r>
              <a:rPr lang="en-US" dirty="0" smtClean="0">
                <a:hlinkClick r:id="rId8" tooltip="XML"/>
              </a:rPr>
              <a:t>XML</a:t>
            </a:r>
            <a:r>
              <a:rPr lang="en-US" dirty="0" smtClean="0"/>
              <a:t> file format allows the information to be published once and viewed by many different programs. They benefit readers who want to subscribe to timely updates from favored websites or to aggregate feeds from many sites into one place.</a:t>
            </a:r>
          </a:p>
          <a:p>
            <a:r>
              <a:rPr lang="en-US" dirty="0" smtClean="0"/>
              <a:t>RSS feeds can be read using </a:t>
            </a:r>
            <a:r>
              <a:rPr lang="en-US" dirty="0" smtClean="0">
                <a:hlinkClick r:id="rId9" tooltip="Software"/>
              </a:rPr>
              <a:t>software</a:t>
            </a:r>
            <a:r>
              <a:rPr lang="en-US" dirty="0" smtClean="0"/>
              <a:t> called an "</a:t>
            </a:r>
            <a:r>
              <a:rPr lang="en-US" dirty="0" smtClean="0">
                <a:hlinkClick r:id="rId10" tooltip="RSS reader"/>
              </a:rPr>
              <a:t>RSS reader</a:t>
            </a:r>
            <a:r>
              <a:rPr lang="en-US" dirty="0" smtClean="0"/>
              <a:t>", "feed reader", or "</a:t>
            </a:r>
            <a:r>
              <a:rPr lang="en-US" dirty="0" smtClean="0">
                <a:hlinkClick r:id="rId11" tooltip="News aggregator"/>
              </a:rPr>
              <a:t>aggregator</a:t>
            </a:r>
            <a:r>
              <a:rPr lang="en-US" dirty="0" smtClean="0"/>
              <a:t>", which can be </a:t>
            </a:r>
            <a:r>
              <a:rPr lang="en-US" dirty="0" smtClean="0">
                <a:hlinkClick r:id="rId12" tooltip="Web application"/>
              </a:rPr>
              <a:t>web-based</a:t>
            </a:r>
            <a:r>
              <a:rPr lang="en-US" dirty="0" smtClean="0"/>
              <a:t>, </a:t>
            </a:r>
            <a:r>
              <a:rPr lang="en-US" dirty="0" smtClean="0">
                <a:hlinkClick r:id="rId13" tooltip="Application software"/>
              </a:rPr>
              <a:t>desktop-based</a:t>
            </a:r>
            <a:r>
              <a:rPr lang="en-US" dirty="0" smtClean="0"/>
              <a:t>, or mobile-device-based. The user subscribes to a feed by entering into the reader the feed's </a:t>
            </a:r>
            <a:r>
              <a:rPr lang="en-US" dirty="0" smtClean="0">
                <a:hlinkClick r:id="rId14" tooltip="Uniform Resource Identifier"/>
              </a:rPr>
              <a:t>URI</a:t>
            </a:r>
            <a:r>
              <a:rPr lang="en-US" dirty="0" smtClean="0"/>
              <a:t> or by clicking a </a:t>
            </a:r>
            <a:r>
              <a:rPr lang="en-US" dirty="0" smtClean="0">
                <a:hlinkClick r:id="rId15" tooltip="Feed icon"/>
              </a:rPr>
              <a:t>feed icon</a:t>
            </a:r>
            <a:r>
              <a:rPr lang="en-US" dirty="0" smtClean="0"/>
              <a:t> in a web browser that initiates the subscription process. The RSS reader checks the user's subscribed feeds regularly for new work, downloads any updates that it finds, and provides a </a:t>
            </a:r>
            <a:r>
              <a:rPr lang="en-US" dirty="0" smtClean="0">
                <a:hlinkClick r:id="rId16" tooltip="User interface"/>
              </a:rPr>
              <a:t>user interface</a:t>
            </a:r>
            <a:r>
              <a:rPr lang="en-US" dirty="0" smtClean="0"/>
              <a:t> to monitor and read the feeds. RSS allows users to avoid manually inspecting all of the websites they are interested in, and instead subscribe to websites such that all new content is pushed onto their browsers when it becomes available.</a:t>
            </a:r>
          </a:p>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4</a:t>
            </a:fld>
            <a:endParaRPr lang="pl-PL"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7</a:t>
            </a:fld>
            <a:endParaRPr lang="pl-PL"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10</a:t>
            </a:fld>
            <a:endParaRPr lang="pl-PL"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11</a:t>
            </a:fld>
            <a:endParaRPr lang="pl-P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Slajd tytułowy">
    <p:spTree>
      <p:nvGrpSpPr>
        <p:cNvPr id="1" name=""/>
        <p:cNvGrpSpPr/>
        <p:nvPr/>
      </p:nvGrpSpPr>
      <p:grpSpPr>
        <a:xfrm>
          <a:off x="0" y="0"/>
          <a:ext cx="0" cy="0"/>
          <a:chOff x="0" y="0"/>
          <a:chExt cx="0" cy="0"/>
        </a:xfrm>
      </p:grpSpPr>
      <p:pic>
        <p:nvPicPr>
          <p:cNvPr id="5" name="Obraz 9" descr="logotyp IS.jpg"/>
          <p:cNvPicPr>
            <a:picLocks noChangeAspect="1"/>
          </p:cNvPicPr>
          <p:nvPr/>
        </p:nvPicPr>
        <p:blipFill>
          <a:blip r:embed="rId2" cstate="print"/>
          <a:srcRect/>
          <a:stretch>
            <a:fillRect/>
          </a:stretch>
        </p:blipFill>
        <p:spPr bwMode="auto">
          <a:xfrm>
            <a:off x="6858000" y="5943600"/>
            <a:ext cx="2057400" cy="725488"/>
          </a:xfrm>
          <a:prstGeom prst="rect">
            <a:avLst/>
          </a:prstGeom>
          <a:noFill/>
          <a:ln w="9525">
            <a:noFill/>
            <a:miter lim="800000"/>
            <a:headEnd/>
            <a:tailEnd/>
          </a:ln>
        </p:spPr>
      </p:pic>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dirty="0"/>
          </a:p>
        </p:txBody>
      </p:sp>
      <p:sp>
        <p:nvSpPr>
          <p:cNvPr id="8" name="Symbol zastępczy numeru slajdu 5"/>
          <p:cNvSpPr>
            <a:spLocks noGrp="1"/>
          </p:cNvSpPr>
          <p:nvPr>
            <p:ph type="sldNum" sz="quarter" idx="12"/>
          </p:nvPr>
        </p:nvSpPr>
        <p:spPr/>
        <p:txBody>
          <a:bodyPr/>
          <a:lstStyle>
            <a:lvl1pPr>
              <a:defRPr smtClean="0"/>
            </a:lvl1pPr>
          </a:lstStyle>
          <a:p>
            <a:fld id="{7E179A1A-A0F5-4001-A6E3-A7675233E5F9}" type="slidenum">
              <a:rPr lang="pl-PL" smtClean="0"/>
              <a:pPr/>
              <a:t>‹#›</a:t>
            </a:fld>
            <a:endParaRPr lang="pl-PL"/>
          </a:p>
        </p:txBody>
      </p:sp>
      <p:pic>
        <p:nvPicPr>
          <p:cNvPr id="11" name="Obraz 10" descr="wizualizacja UE.jpg"/>
          <p:cNvPicPr>
            <a:picLocks noChangeAspect="1"/>
          </p:cNvPicPr>
          <p:nvPr/>
        </p:nvPicPr>
        <p:blipFill>
          <a:blip r:embed="rId3" cstate="print"/>
          <a:stretch>
            <a:fillRect/>
          </a:stretch>
        </p:blipFill>
        <p:spPr>
          <a:xfrm>
            <a:off x="0" y="76200"/>
            <a:ext cx="9144000" cy="993120"/>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lajd tytułowy">
    <p:spTree>
      <p:nvGrpSpPr>
        <p:cNvPr id="1" name=""/>
        <p:cNvGrpSpPr/>
        <p:nvPr/>
      </p:nvGrpSpPr>
      <p:grpSpPr>
        <a:xfrm>
          <a:off x="0" y="0"/>
          <a:ext cx="0" cy="0"/>
          <a:chOff x="0" y="0"/>
          <a:chExt cx="0" cy="0"/>
        </a:xfrm>
      </p:grpSpPr>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l-PL" smtClean="0"/>
              <a:t>Kliknij, aby edytować styl wzorca podtytułu</a:t>
            </a:r>
            <a:endParaRPr lang="en-US" dirty="0"/>
          </a:p>
        </p:txBody>
      </p:sp>
      <p:sp>
        <p:nvSpPr>
          <p:cNvPr id="20" name="Tytuł 19"/>
          <p:cNvSpPr>
            <a:spLocks noGrp="1"/>
          </p:cNvSpPr>
          <p:nvPr>
            <p:ph type="title"/>
          </p:nvPr>
        </p:nvSpPr>
        <p:spPr>
          <a:xfrm>
            <a:off x="457200" y="304800"/>
            <a:ext cx="8229600" cy="3267076"/>
          </a:xfrm>
        </p:spPr>
        <p:txBody>
          <a:bodyPr/>
          <a:lstStyle>
            <a:lvl1pPr algn="ctr">
              <a:defRPr sz="5800"/>
            </a:lvl1pPr>
          </a:lstStyle>
          <a:p>
            <a:r>
              <a:rPr lang="pl-PL" smtClean="0"/>
              <a:t>Kliknij, aby edytować styl</a:t>
            </a:r>
            <a:endParaRPr lang="en-US" dirty="0"/>
          </a:p>
        </p:txBody>
      </p:sp>
      <p:sp>
        <p:nvSpPr>
          <p:cNvPr id="7" name="Symbol zastępczy numeru slajdu 26"/>
          <p:cNvSpPr>
            <a:spLocks noGrp="1"/>
          </p:cNvSpPr>
          <p:nvPr>
            <p:ph type="sldNum" sz="quarter" idx="11"/>
          </p:nvPr>
        </p:nvSpPr>
        <p:spPr/>
        <p:txBody>
          <a:bodyPr/>
          <a:lstStyle>
            <a:lvl1pPr>
              <a:defRPr/>
            </a:lvl1pPr>
          </a:lstStyle>
          <a:p>
            <a:fld id="{1934D22F-1F04-4BF8-AF4B-817408F2A286}" type="slidenum">
              <a:rPr lang="pl-PL" smtClean="0"/>
              <a:pPr/>
              <a:t>‹#›</a:t>
            </a:fld>
            <a:endParaRPr lang="pl-PL"/>
          </a:p>
        </p:txBody>
      </p:sp>
      <p:sp>
        <p:nvSpPr>
          <p:cNvPr id="5" name="Dowolny kształt 4"/>
          <p:cNvSpPr>
            <a:spLocks/>
          </p:cNvSpPr>
          <p:nvPr userDrawn="1"/>
        </p:nvSpPr>
        <p:spPr bwMode="auto">
          <a:xfrm>
            <a:off x="506105"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Arial" charset="0"/>
            </a:endParaRPr>
          </a:p>
        </p:txBody>
      </p:sp>
      <p:sp>
        <p:nvSpPr>
          <p:cNvPr id="6" name="Dowolny kształt 15"/>
          <p:cNvSpPr>
            <a:spLocks/>
          </p:cNvSpPr>
          <p:nvPr userDrawn="1"/>
        </p:nvSpPr>
        <p:spPr bwMode="auto">
          <a:xfrm>
            <a:off x="491817" y="5938838"/>
            <a:ext cx="3690938"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8" name="Trójkąt prostokątny 7"/>
          <p:cNvSpPr>
            <a:spLocks/>
          </p:cNvSpPr>
          <p:nvPr userDrawn="1"/>
        </p:nvSpPr>
        <p:spPr bwMode="auto">
          <a:xfrm>
            <a:off x="0"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9" name="Picture 2" descr="http://www.wsei.edu.pl/pliki/logo-ws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35713"/>
            <a:ext cx="1428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ytuł i zawartość">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Rectangle 3"/>
          <p:cNvSpPr>
            <a:spLocks noGrp="1"/>
          </p:cNvSpPr>
          <p:nvPr>
            <p:ph idx="1"/>
          </p:nvPr>
        </p:nvSpPr>
        <p:spPr/>
        <p:txBody>
          <a:bodyPr/>
          <a:lstStyle/>
          <a:p>
            <a:pPr lvl="0"/>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style </a:t>
            </a:r>
            <a:r>
              <a:rPr lang="en-GB" noProof="0" dirty="0" err="1" smtClean="0"/>
              <a:t>wzorca</a:t>
            </a:r>
            <a:r>
              <a:rPr lang="en-GB" noProof="0" dirty="0" smtClean="0"/>
              <a:t> </a:t>
            </a:r>
            <a:r>
              <a:rPr lang="en-GB" noProof="0" dirty="0" err="1" smtClean="0"/>
              <a:t>tekstu</a:t>
            </a:r>
            <a:endParaRPr lang="en-GB" noProof="0" dirty="0" smtClean="0"/>
          </a:p>
          <a:p>
            <a:pPr lvl="1"/>
            <a:r>
              <a:rPr lang="en-GB" noProof="0" dirty="0" err="1" smtClean="0"/>
              <a:t>Drugi</a:t>
            </a:r>
            <a:r>
              <a:rPr lang="en-GB" noProof="0" dirty="0" smtClean="0"/>
              <a:t> </a:t>
            </a:r>
            <a:r>
              <a:rPr lang="en-GB" noProof="0" dirty="0" err="1" smtClean="0"/>
              <a:t>poziom</a:t>
            </a:r>
            <a:endParaRPr lang="en-GB" noProof="0" dirty="0" smtClean="0"/>
          </a:p>
          <a:p>
            <a:pPr lvl="2"/>
            <a:r>
              <a:rPr lang="en-GB" noProof="0" dirty="0" err="1" smtClean="0"/>
              <a:t>Trzeci</a:t>
            </a:r>
            <a:r>
              <a:rPr lang="en-GB" noProof="0" dirty="0" smtClean="0"/>
              <a:t> </a:t>
            </a:r>
            <a:r>
              <a:rPr lang="en-GB" noProof="0" dirty="0" err="1" smtClean="0"/>
              <a:t>poziom</a:t>
            </a:r>
            <a:endParaRPr lang="en-GB" noProof="0" dirty="0" smtClean="0"/>
          </a:p>
          <a:p>
            <a:pPr lvl="3"/>
            <a:r>
              <a:rPr lang="en-GB" noProof="0" dirty="0" err="1" smtClean="0"/>
              <a:t>Czwarty</a:t>
            </a:r>
            <a:r>
              <a:rPr lang="en-GB" noProof="0" dirty="0" smtClean="0"/>
              <a:t> </a:t>
            </a:r>
            <a:r>
              <a:rPr lang="en-GB" noProof="0" dirty="0" err="1" smtClean="0"/>
              <a:t>poziom</a:t>
            </a:r>
            <a:endParaRPr lang="en-GB" noProof="0" dirty="0" smtClean="0"/>
          </a:p>
          <a:p>
            <a:pPr lvl="4"/>
            <a:r>
              <a:rPr lang="en-GB" noProof="0" dirty="0" err="1" smtClean="0"/>
              <a:t>Piąty</a:t>
            </a:r>
            <a:r>
              <a:rPr lang="en-GB" noProof="0" dirty="0" smtClean="0"/>
              <a:t> </a:t>
            </a:r>
            <a:r>
              <a:rPr lang="en-GB" noProof="0" dirty="0" err="1" smtClean="0"/>
              <a:t>poziom</a:t>
            </a:r>
            <a:endParaRPr lang="en-GB" noProof="0" dirty="0"/>
          </a:p>
        </p:txBody>
      </p:sp>
      <p:sp>
        <p:nvSpPr>
          <p:cNvPr id="4" name="Rectangle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Rectangle 5"/>
          <p:cNvSpPr>
            <a:spLocks noGrp="1"/>
          </p:cNvSpPr>
          <p:nvPr>
            <p:ph type="ftr" sz="quarter" idx="11"/>
          </p:nvPr>
        </p:nvSpPr>
        <p:spPr/>
        <p:txBody>
          <a:bodyPr/>
          <a:lstStyle>
            <a:lvl1pPr>
              <a:defRPr/>
            </a:lvl1pPr>
          </a:lstStyle>
          <a:p>
            <a:endParaRPr lang="pl-PL"/>
          </a:p>
        </p:txBody>
      </p:sp>
      <p:sp>
        <p:nvSpPr>
          <p:cNvPr id="6" name="Rectangle 6"/>
          <p:cNvSpPr>
            <a:spLocks noGrp="1"/>
          </p:cNvSpPr>
          <p:nvPr>
            <p:ph type="sldNum" sz="quarter" idx="12"/>
          </p:nvPr>
        </p:nvSpPr>
        <p:spPr/>
        <p:txBody>
          <a:bodyPr/>
          <a:lstStyle>
            <a:lvl1pPr>
              <a:defRPr/>
            </a:lvl1pPr>
          </a:lstStyle>
          <a:p>
            <a:fld id="{83D82602-3ACC-4341-B614-755528165B64}" type="slidenum">
              <a:rPr lang="pl-PL" smtClean="0"/>
              <a:pPr/>
              <a:t>‹#›</a:t>
            </a:fld>
            <a:endParaRPr lang="pl-PL"/>
          </a:p>
        </p:txBody>
      </p:sp>
      <p:sp>
        <p:nvSpPr>
          <p:cNvPr id="7" name="Dowolny kształt 6"/>
          <p:cNvSpPr>
            <a:spLocks/>
          </p:cNvSpPr>
          <p:nvPr userDrawn="1"/>
        </p:nvSpPr>
        <p:spPr bwMode="auto">
          <a:xfrm>
            <a:off x="506105"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Arial" charset="0"/>
            </a:endParaRPr>
          </a:p>
        </p:txBody>
      </p:sp>
      <p:sp>
        <p:nvSpPr>
          <p:cNvPr id="8" name="Dowolny kształt 15"/>
          <p:cNvSpPr>
            <a:spLocks/>
          </p:cNvSpPr>
          <p:nvPr userDrawn="1"/>
        </p:nvSpPr>
        <p:spPr bwMode="auto">
          <a:xfrm>
            <a:off x="491817" y="5938838"/>
            <a:ext cx="3690938"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9" name="Trójkąt prostokątny 8"/>
          <p:cNvSpPr>
            <a:spLocks/>
          </p:cNvSpPr>
          <p:nvPr userDrawn="1"/>
        </p:nvSpPr>
        <p:spPr bwMode="auto">
          <a:xfrm>
            <a:off x="0"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 name="Picture 2" descr="http://www.wsei.edu.pl/pliki/logo-ws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35713"/>
            <a:ext cx="1428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style </a:t>
            </a:r>
            <a:r>
              <a:rPr lang="en-GB" noProof="0" dirty="0" err="1" smtClean="0"/>
              <a:t>wzorca</a:t>
            </a:r>
            <a:r>
              <a:rPr lang="en-GB" noProof="0" dirty="0" smtClean="0"/>
              <a:t> </a:t>
            </a:r>
            <a:r>
              <a:rPr lang="en-GB" noProof="0" dirty="0" err="1" smtClean="0"/>
              <a:t>tekstu</a:t>
            </a:r>
            <a:endParaRPr lang="en-GB" noProof="0" dirty="0" smtClean="0"/>
          </a:p>
        </p:txBody>
      </p:sp>
      <p:sp>
        <p:nvSpPr>
          <p:cNvPr id="4" name="Rectangle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Rectangle 5"/>
          <p:cNvSpPr>
            <a:spLocks noGrp="1"/>
          </p:cNvSpPr>
          <p:nvPr>
            <p:ph type="ftr" sz="quarter" idx="11"/>
          </p:nvPr>
        </p:nvSpPr>
        <p:spPr/>
        <p:txBody>
          <a:bodyPr/>
          <a:lstStyle>
            <a:lvl1pPr>
              <a:defRPr/>
            </a:lvl1pPr>
          </a:lstStyle>
          <a:p>
            <a:endParaRPr lang="pl-PL"/>
          </a:p>
        </p:txBody>
      </p:sp>
      <p:sp>
        <p:nvSpPr>
          <p:cNvPr id="6" name="Rectangle 6"/>
          <p:cNvSpPr>
            <a:spLocks noGrp="1"/>
          </p:cNvSpPr>
          <p:nvPr>
            <p:ph type="sldNum" sz="quarter" idx="12"/>
          </p:nvPr>
        </p:nvSpPr>
        <p:spPr/>
        <p:txBody>
          <a:bodyPr/>
          <a:lstStyle>
            <a:lvl1pPr>
              <a:defRPr/>
            </a:lvl1pPr>
          </a:lstStyle>
          <a:p>
            <a:fld id="{9A7A7B9F-A4E2-478E-88C0-8808838EDADE}" type="slidenum">
              <a:rPr lang="pl-PL" smtClean="0"/>
              <a:pPr/>
              <a:t>‹#›</a:t>
            </a:fld>
            <a:endParaRPr lang="pl-PL"/>
          </a:p>
        </p:txBody>
      </p:sp>
      <p:sp>
        <p:nvSpPr>
          <p:cNvPr id="7" name="Dowolny kształt 6"/>
          <p:cNvSpPr>
            <a:spLocks/>
          </p:cNvSpPr>
          <p:nvPr userDrawn="1"/>
        </p:nvSpPr>
        <p:spPr bwMode="auto">
          <a:xfrm>
            <a:off x="506105"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Arial" charset="0"/>
            </a:endParaRPr>
          </a:p>
        </p:txBody>
      </p:sp>
      <p:sp>
        <p:nvSpPr>
          <p:cNvPr id="8" name="Dowolny kształt 15"/>
          <p:cNvSpPr>
            <a:spLocks/>
          </p:cNvSpPr>
          <p:nvPr userDrawn="1"/>
        </p:nvSpPr>
        <p:spPr bwMode="auto">
          <a:xfrm>
            <a:off x="491817" y="5938838"/>
            <a:ext cx="3690938"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9" name="Trójkąt prostokątny 8"/>
          <p:cNvSpPr>
            <a:spLocks/>
          </p:cNvSpPr>
          <p:nvPr userDrawn="1"/>
        </p:nvSpPr>
        <p:spPr bwMode="auto">
          <a:xfrm>
            <a:off x="0"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 name="Picture 2" descr="http://www.wsei.edu.pl/pliki/logo-ws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35713"/>
            <a:ext cx="1428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wa elementy zawartości">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pl-PL" smtClean="0"/>
              <a:t>Kliknij, aby edytować styl</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6" name="Rectangle 5"/>
          <p:cNvSpPr>
            <a:spLocks noGrp="1"/>
          </p:cNvSpPr>
          <p:nvPr>
            <p:ph type="ftr" sz="quarter" idx="11"/>
          </p:nvPr>
        </p:nvSpPr>
        <p:spPr/>
        <p:txBody>
          <a:bodyPr/>
          <a:lstStyle>
            <a:lvl1pPr>
              <a:defRPr/>
            </a:lvl1pPr>
          </a:lstStyle>
          <a:p>
            <a:endParaRPr lang="pl-PL"/>
          </a:p>
        </p:txBody>
      </p:sp>
      <p:sp>
        <p:nvSpPr>
          <p:cNvPr id="7" name="Rectangle 6"/>
          <p:cNvSpPr>
            <a:spLocks noGrp="1"/>
          </p:cNvSpPr>
          <p:nvPr>
            <p:ph type="sldNum" sz="quarter" idx="12"/>
          </p:nvPr>
        </p:nvSpPr>
        <p:spPr/>
        <p:txBody>
          <a:bodyPr/>
          <a:lstStyle>
            <a:lvl1pPr>
              <a:defRPr/>
            </a:lvl1pPr>
          </a:lstStyle>
          <a:p>
            <a:fld id="{316769CD-9C0F-4EAD-A457-AC02690CABB9}"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pl-PL" smtClean="0"/>
              <a:t>Kliknij, aby edytować styl</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8" name="Rectangle 7"/>
          <p:cNvSpPr>
            <a:spLocks noGrp="1"/>
          </p:cNvSpPr>
          <p:nvPr>
            <p:ph type="ftr" sz="quarter" idx="11"/>
          </p:nvPr>
        </p:nvSpPr>
        <p:spPr/>
        <p:txBody>
          <a:bodyPr/>
          <a:lstStyle>
            <a:lvl1pPr>
              <a:defRPr/>
            </a:lvl1pPr>
          </a:lstStyle>
          <a:p>
            <a:endParaRPr lang="pl-PL"/>
          </a:p>
        </p:txBody>
      </p:sp>
      <p:sp>
        <p:nvSpPr>
          <p:cNvPr id="9" name="Rectangle 8"/>
          <p:cNvSpPr>
            <a:spLocks noGrp="1"/>
          </p:cNvSpPr>
          <p:nvPr>
            <p:ph type="sldNum" sz="quarter" idx="12"/>
          </p:nvPr>
        </p:nvSpPr>
        <p:spPr/>
        <p:txBody>
          <a:bodyPr/>
          <a:lstStyle>
            <a:lvl1pPr>
              <a:defRPr/>
            </a:lvl1pPr>
          </a:lstStyle>
          <a:p>
            <a:fld id="{BF88CAE6-C8BA-4C5E-95DA-70F0F0B51DD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ylko tytuł">
    <p:spTree>
      <p:nvGrpSpPr>
        <p:cNvPr id="1" name=""/>
        <p:cNvGrpSpPr/>
        <p:nvPr/>
      </p:nvGrpSpPr>
      <p:grpSpPr>
        <a:xfrm>
          <a:off x="0" y="0"/>
          <a:ext cx="0" cy="0"/>
          <a:chOff x="0" y="0"/>
          <a:chExt cx="0" cy="0"/>
        </a:xfrm>
      </p:grpSpPr>
      <p:sp>
        <p:nvSpPr>
          <p:cNvPr id="9" name="Tytuł 8"/>
          <p:cNvSpPr>
            <a:spLocks noGrp="1"/>
          </p:cNvSpPr>
          <p:nvPr>
            <p:ph type="title"/>
          </p:nvPr>
        </p:nvSpPr>
        <p:spPr/>
        <p:txBody>
          <a:body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Symbol zastępczy daty 5"/>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4" name="Symbol zastępczy numeru slajdu 6"/>
          <p:cNvSpPr>
            <a:spLocks noGrp="1"/>
          </p:cNvSpPr>
          <p:nvPr>
            <p:ph type="sldNum" sz="quarter" idx="11"/>
          </p:nvPr>
        </p:nvSpPr>
        <p:spPr/>
        <p:txBody>
          <a:bodyPr/>
          <a:lstStyle>
            <a:lvl1pPr>
              <a:defRPr/>
            </a:lvl1pPr>
          </a:lstStyle>
          <a:p>
            <a:fld id="{CC9AA8DC-4906-4B66-9C9F-7CEF6B8C3D24}" type="slidenum">
              <a:rPr lang="pl-PL" smtClean="0"/>
              <a:pPr/>
              <a:t>‹#›</a:t>
            </a:fld>
            <a:endParaRPr lang="pl-PL"/>
          </a:p>
        </p:txBody>
      </p:sp>
      <p:sp>
        <p:nvSpPr>
          <p:cNvPr id="5" name="Symbol zastępczy stopki 7"/>
          <p:cNvSpPr>
            <a:spLocks noGrp="1"/>
          </p:cNvSpPr>
          <p:nvPr>
            <p:ph type="ftr" sz="quarter" idx="12"/>
          </p:nvPr>
        </p:nvSpPr>
        <p:spPr/>
        <p:txBody>
          <a:bodyPr/>
          <a:lstStyle>
            <a:lvl1pPr>
              <a:defRPr/>
            </a:lvl1p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4" name="Rectangle 4"/>
          <p:cNvSpPr>
            <a:spLocks noGrp="1"/>
          </p:cNvSpPr>
          <p:nvPr>
            <p:ph type="sldNum" sz="quarter" idx="12"/>
          </p:nvPr>
        </p:nvSpPr>
        <p:spPr/>
        <p:txBody>
          <a:bodyPr/>
          <a:lstStyle>
            <a:lvl1pPr>
              <a:defRPr/>
            </a:lvl1pPr>
          </a:lstStyle>
          <a:p>
            <a:fld id="{8FBA5C85-AAD4-47BE-B152-06EBA5423A95}"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pl-PL" smtClean="0"/>
              <a:t>Kliknij, aby edytować styl</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6" name="Rectangle 5"/>
          <p:cNvSpPr>
            <a:spLocks noGrp="1"/>
          </p:cNvSpPr>
          <p:nvPr>
            <p:ph type="ftr" sz="quarter" idx="11"/>
          </p:nvPr>
        </p:nvSpPr>
        <p:spPr/>
        <p:txBody>
          <a:bodyPr/>
          <a:lstStyle>
            <a:lvl1pPr>
              <a:defRPr/>
            </a:lvl1pPr>
          </a:lstStyle>
          <a:p>
            <a:endParaRPr lang="pl-PL"/>
          </a:p>
        </p:txBody>
      </p:sp>
      <p:sp>
        <p:nvSpPr>
          <p:cNvPr id="7" name="Rectangle 6"/>
          <p:cNvSpPr>
            <a:spLocks noGrp="1"/>
          </p:cNvSpPr>
          <p:nvPr>
            <p:ph type="sldNum" sz="quarter" idx="12"/>
          </p:nvPr>
        </p:nvSpPr>
        <p:spPr/>
        <p:txBody>
          <a:bodyPr/>
          <a:lstStyle>
            <a:lvl1pPr>
              <a:defRPr/>
            </a:lvl1pPr>
          </a:lstStyle>
          <a:p>
            <a:fld id="{D7FE20BB-BCA9-4C44-973E-AC8BB353618C}"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5" name="Rectangle 7"/>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chemeClr val="accent1"/>
              </a:buClr>
              <a:buSzPct val="80000"/>
              <a:buFont typeface="Wingdings 2" pitchFamily="18" charset="2"/>
              <a:buNone/>
              <a:defRPr/>
            </a:pPr>
            <a:endParaRPr lang="en-US" sz="2000"/>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pl-PL" smtClean="0"/>
              <a:t>Kliknij, aby edytować styl</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pl-PL" noProof="0" smtClean="0"/>
              <a:t>Kliknij ikonę, aby dodać obraz</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pl-PL" smtClean="0"/>
              <a:t>Kliknij, aby edytować style wzorca tekstu</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7" name="Rectangle 6"/>
          <p:cNvSpPr>
            <a:spLocks noGrp="1"/>
          </p:cNvSpPr>
          <p:nvPr>
            <p:ph type="ftr" sz="quarter" idx="11"/>
          </p:nvPr>
        </p:nvSpPr>
        <p:spPr/>
        <p:txBody>
          <a:bodyPr/>
          <a:lstStyle>
            <a:lvl1pPr>
              <a:defRPr/>
            </a:lvl1pPr>
          </a:lstStyle>
          <a:p>
            <a:endParaRPr lang="pl-PL"/>
          </a:p>
        </p:txBody>
      </p:sp>
      <p:sp>
        <p:nvSpPr>
          <p:cNvPr id="8" name="Rectangle 7"/>
          <p:cNvSpPr>
            <a:spLocks noGrp="1"/>
          </p:cNvSpPr>
          <p:nvPr>
            <p:ph type="sldNum" sz="quarter" idx="12"/>
          </p:nvPr>
        </p:nvSpPr>
        <p:spPr/>
        <p:txBody>
          <a:bodyPr/>
          <a:lstStyle>
            <a:lvl1pPr>
              <a:defRPr/>
            </a:lvl1pPr>
          </a:lstStyle>
          <a:p>
            <a:fld id="{BC127F80-EF27-45F7-8D66-F37ADA1D5D3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Footer Placeholder 4"/>
          <p:cNvSpPr>
            <a:spLocks noGrp="1"/>
          </p:cNvSpPr>
          <p:nvPr>
            <p:ph type="ftr" sz="quarter" idx="11"/>
          </p:nvPr>
        </p:nvSpPr>
        <p:spPr/>
        <p:txBody>
          <a:bodyPr/>
          <a:lstStyle>
            <a:lvl1pPr>
              <a:defRPr/>
            </a:lvl1pPr>
          </a:lstStyle>
          <a:p>
            <a:endParaRPr lang="pl-PL"/>
          </a:p>
        </p:txBody>
      </p:sp>
      <p:sp>
        <p:nvSpPr>
          <p:cNvPr id="6" name="Slide Number Placeholder 5"/>
          <p:cNvSpPr>
            <a:spLocks noGrp="1"/>
          </p:cNvSpPr>
          <p:nvPr>
            <p:ph type="sldNum" sz="quarter" idx="12"/>
          </p:nvPr>
        </p:nvSpPr>
        <p:spPr/>
        <p:txBody>
          <a:bodyPr/>
          <a:lstStyle>
            <a:lvl1pPr>
              <a:defRPr/>
            </a:lvl1pPr>
          </a:lstStyle>
          <a:p>
            <a:fld id="{328E9841-B391-4F9A-85E3-312E3B57445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Footer Placeholder 4"/>
          <p:cNvSpPr>
            <a:spLocks noGrp="1"/>
          </p:cNvSpPr>
          <p:nvPr>
            <p:ph type="ftr" sz="quarter" idx="11"/>
          </p:nvPr>
        </p:nvSpPr>
        <p:spPr/>
        <p:txBody>
          <a:bodyPr/>
          <a:lstStyle>
            <a:lvl1pPr>
              <a:defRPr/>
            </a:lvl1pPr>
          </a:lstStyle>
          <a:p>
            <a:endParaRPr lang="pl-PL"/>
          </a:p>
        </p:txBody>
      </p:sp>
      <p:sp>
        <p:nvSpPr>
          <p:cNvPr id="6" name="Slide Number Placeholder 5"/>
          <p:cNvSpPr>
            <a:spLocks noGrp="1"/>
          </p:cNvSpPr>
          <p:nvPr>
            <p:ph type="sldNum" sz="quarter" idx="12"/>
          </p:nvPr>
        </p:nvSpPr>
        <p:spPr/>
        <p:txBody>
          <a:bodyPr/>
          <a:lstStyle>
            <a:lvl1pPr>
              <a:defRPr/>
            </a:lvl1pPr>
          </a:lstStyle>
          <a:p>
            <a:fld id="{F2A9D78A-F3DC-4F41-94DA-37A002F9188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97874F0E-BC3B-4EDF-A997-5330FA2DBB94}" type="datetimeFigureOut">
              <a:rPr lang="pl-PL" smtClean="0"/>
              <a:pPr/>
              <a:t>03.10.2019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74F0E-BC3B-4EDF-A997-5330FA2DBB94}" type="datetimeFigureOut">
              <a:rPr lang="pl-PL" smtClean="0"/>
              <a:pPr/>
              <a:t>03.10.2019</a:t>
            </a:fld>
            <a:endParaRPr lang="pl-PL" dirty="0"/>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4B2D9-DB10-4EB9-B7A6-032A6D4E75AC}"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vert="horz" wrap="square" lIns="91440" tIns="45720" rIns="91440" bIns="45720" numCol="1" anchor="b" anchorCtr="0" compatLnSpc="1">
            <a:prstTxWarp prst="textNoShape">
              <a:avLst/>
            </a:prstTxWarp>
            <a:normAutofit/>
          </a:bodyPr>
          <a:lstStyle/>
          <a:p>
            <a:pPr lvl="0"/>
            <a:r>
              <a:rPr lang="pl-PL" smtClean="0"/>
              <a:t>Kliknij, aby edytować styl</a:t>
            </a:r>
            <a:endParaRPr lang="en-US" smtClean="0"/>
          </a:p>
        </p:txBody>
      </p:sp>
      <p:sp>
        <p:nvSpPr>
          <p:cNvPr id="1027"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smtClean="0"/>
          </a:p>
        </p:txBody>
      </p:sp>
      <p:sp>
        <p:nvSpPr>
          <p:cNvPr id="18" name="Rectangle 18"/>
          <p:cNvSpPr>
            <a:spLocks noGrp="1"/>
          </p:cNvSpPr>
          <p:nvPr>
            <p:ph type="ftr" sz="quarter" idx="3"/>
          </p:nvPr>
        </p:nvSpPr>
        <p:spPr>
          <a:xfrm>
            <a:off x="3124200" y="6400800"/>
            <a:ext cx="2895600" cy="476250"/>
          </a:xfrm>
          <a:prstGeom prst="rect">
            <a:avLst/>
          </a:prstGeom>
        </p:spPr>
        <p:txBody>
          <a:bodyPr anchor="b" anchorCtr="0"/>
          <a:lstStyle>
            <a:lvl1pPr algn="ctr">
              <a:defRPr lang="en-US" sz="1200">
                <a:solidFill>
                  <a:schemeClr val="tx2"/>
                </a:solidFill>
                <a:latin typeface="+mn-lt"/>
                <a:ea typeface="+mn-lt"/>
                <a:cs typeface="+mn-lt"/>
              </a:defRPr>
            </a:lvl1pPr>
          </a:lstStyle>
          <a:p>
            <a:endParaRPr lang="pl-PL"/>
          </a:p>
        </p:txBody>
      </p:sp>
      <p:sp>
        <p:nvSpPr>
          <p:cNvPr id="13" name="Rectangle 15"/>
          <p:cNvSpPr>
            <a:spLocks noGrp="1"/>
          </p:cNvSpPr>
          <p:nvPr>
            <p:ph type="sldNum" sz="quarter" idx="4"/>
          </p:nvPr>
        </p:nvSpPr>
        <p:spPr>
          <a:xfrm>
            <a:off x="6553200" y="640397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7E179A1A-A0F5-4001-A6E3-A7675233E5F9}" type="slidenum">
              <a:rPr lang="pl-PL" smtClean="0"/>
              <a:pPr/>
              <a:t>‹#›</a:t>
            </a:fld>
            <a:endParaRPr lang="pl-PL"/>
          </a:p>
        </p:txBody>
      </p:sp>
      <p:sp>
        <p:nvSpPr>
          <p:cNvPr id="9" name="pole tekstowe 8"/>
          <p:cNvSpPr txBox="1"/>
          <p:nvPr/>
        </p:nvSpPr>
        <p:spPr>
          <a:xfrm>
            <a:off x="428625" y="6659563"/>
            <a:ext cx="2857500" cy="215900"/>
          </a:xfrm>
          <a:prstGeom prst="rect">
            <a:avLst/>
          </a:prstGeom>
          <a:noFill/>
        </p:spPr>
        <p:txBody>
          <a:bodyPr>
            <a:spAutoFit/>
          </a:bodyPr>
          <a:lstStyle/>
          <a:p>
            <a:pPr>
              <a:defRPr/>
            </a:pPr>
            <a:r>
              <a:rPr lang="pl-PL" sz="800" dirty="0">
                <a:solidFill>
                  <a:schemeClr val="tx2"/>
                </a:solidFill>
                <a:latin typeface="Candara" pitchFamily="34" charset="0"/>
                <a:cs typeface="+mn-cs"/>
              </a:rPr>
              <a:t>© UEK w Krakowie     </a:t>
            </a:r>
            <a:r>
              <a:rPr lang="pl-PL" sz="800" dirty="0" smtClean="0">
                <a:solidFill>
                  <a:schemeClr val="tx2"/>
                </a:solidFill>
                <a:latin typeface="Candara" pitchFamily="34" charset="0"/>
                <a:cs typeface="+mn-cs"/>
              </a:rPr>
              <a:t>Dariusz </a:t>
            </a:r>
            <a:r>
              <a:rPr lang="pl-PL" sz="800" dirty="0" err="1" smtClean="0">
                <a:solidFill>
                  <a:schemeClr val="tx2"/>
                </a:solidFill>
                <a:latin typeface="Candara" pitchFamily="34" charset="0"/>
                <a:cs typeface="+mn-cs"/>
              </a:rPr>
              <a:t>Put</a:t>
            </a:r>
            <a:endParaRPr lang="en-US" sz="800" dirty="0">
              <a:solidFill>
                <a:schemeClr val="tx2"/>
              </a:solidFill>
              <a:latin typeface="Candara" pitchFamily="34" charset="0"/>
              <a:cs typeface="+mn-cs"/>
            </a:endParaRPr>
          </a:p>
        </p:txBody>
      </p:sp>
    </p:spTree>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Lst>
  <p:hf hdr="0" ftr="0" dt="0"/>
  <p:txStyles>
    <p:titleStyle>
      <a:defPPr>
        <a:defRPr sz="4400">
          <a:solidFill>
            <a:schemeClr val="tx2">
              <a:shade val="85000"/>
              <a:satMod val="150000"/>
            </a:schemeClr>
          </a:solidFill>
          <a:latin typeface="+mj-lt"/>
          <a:ea typeface="+mj-ea"/>
          <a:cs typeface="+mj-cs"/>
        </a:defRPr>
      </a:defPPr>
      <a:lvl1pPr algn="l" rtl="0" eaLnBrk="1" fontAlgn="base" hangingPunct="1">
        <a:spcBef>
          <a:spcPct val="0"/>
        </a:spcBef>
        <a:spcAft>
          <a:spcPct val="0"/>
        </a:spcAft>
        <a:defRPr lang="en-US" sz="4800" b="1" kern="1200" dirty="0">
          <a:solidFill>
            <a:srgbClr val="1D2474"/>
          </a:solidFill>
          <a:effectLst>
            <a:outerShdw blurRad="63500" dist="38100" dir="8220000" algn="tl" rotWithShape="0">
              <a:srgbClr val="000000">
                <a:alpha val="30000"/>
              </a:srgbClr>
            </a:outerShdw>
          </a:effectLst>
          <a:latin typeface="+mj-lt"/>
          <a:ea typeface="+mj-lt"/>
          <a:cs typeface="+mj-lt"/>
        </a:defRPr>
      </a:lvl1pPr>
      <a:lvl2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2pPr>
      <a:lvl3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3pPr>
      <a:lvl4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4pPr>
      <a:lvl5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5pPr>
      <a:lvl6pPr marL="4572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6pPr>
      <a:lvl7pPr marL="9144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7pPr>
      <a:lvl8pPr marL="13716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8pPr>
      <a:lvl9pPr marL="18288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marL="273050" indent="-273050" algn="l" rtl="0" eaLnBrk="1" fontAlgn="base" hangingPunct="1">
        <a:spcBef>
          <a:spcPts val="12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eaLnBrk="1" fontAlgn="base" hangingPunct="1">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eaLnBrk="1" fontAlgn="base" hangingPunct="1">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eaLnBrk="1" fontAlgn="base" hangingPunct="1">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eaLnBrk="1" fontAlgn="base" hangingPunct="1">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1828800"/>
            <a:ext cx="8229600" cy="2286000"/>
          </a:xfrm>
        </p:spPr>
        <p:txBody>
          <a:bodyPr anchor="t">
            <a:noAutofit/>
          </a:bodyPr>
          <a:lstStyle/>
          <a:p>
            <a:r>
              <a:rPr lang="pl-PL" sz="4800" dirty="0" smtClean="0"/>
              <a:t>Pojęcia związane ze strukturami danych</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dtytuł 2"/>
          <p:cNvSpPr txBox="1">
            <a:spLocks/>
          </p:cNvSpPr>
          <p:nvPr/>
        </p:nvSpPr>
        <p:spPr>
          <a:xfrm>
            <a:off x="185678" y="461230"/>
            <a:ext cx="8501122" cy="456797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ts val="0"/>
              </a:spcBef>
              <a:spcAft>
                <a:spcPts val="0"/>
              </a:spcAft>
              <a:buClrTx/>
              <a:buSzTx/>
              <a:tabLst/>
              <a:defRPr/>
            </a:pPr>
            <a:r>
              <a:rPr lang="pl-PL" sz="2400" b="1" smtClean="0">
                <a:latin typeface="Arial Narrow" pitchFamily="34" charset="0"/>
              </a:rPr>
              <a:t>Podstawowe typy pól w modelu relacyjnym:</a:t>
            </a:r>
            <a:endParaRPr lang="pl-PL" sz="2400" b="1" dirty="0" smtClean="0">
              <a:latin typeface="Arial Narrow" pitchFamily="34" charset="0"/>
            </a:endParaRP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solidFill>
                  <a:schemeClr val="accent1">
                    <a:lumMod val="75000"/>
                  </a:schemeClr>
                </a:solidFill>
                <a:latin typeface="Arial Narrow" pitchFamily="34" charset="0"/>
              </a:rPr>
              <a:t>tekstowe</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latin typeface="Arial Narrow" pitchFamily="34" charset="0"/>
              </a:rPr>
              <a:t>liczbowe:</a:t>
            </a:r>
          </a:p>
          <a:p>
            <a:pPr marL="342900" marR="0" lvl="0" indent="-342900" defTabSz="914400" rtl="0" eaLnBrk="1" fontAlgn="auto" latinLnBrk="0" hangingPunct="1">
              <a:lnSpc>
                <a:spcPct val="100000"/>
              </a:lnSpc>
              <a:spcBef>
                <a:spcPts val="0"/>
              </a:spcBef>
              <a:spcAft>
                <a:spcPts val="0"/>
              </a:spcAft>
              <a:buClrTx/>
              <a:buSzTx/>
              <a:tabLst/>
              <a:defRPr/>
            </a:pPr>
            <a:r>
              <a:rPr lang="pl-PL" sz="2400" b="1" dirty="0" smtClean="0">
                <a:latin typeface="Arial Narrow" pitchFamily="34" charset="0"/>
              </a:rPr>
              <a:t>		</a:t>
            </a:r>
            <a:r>
              <a:rPr lang="pl-PL" sz="2400" dirty="0" smtClean="0">
                <a:latin typeface="Arial Narrow" pitchFamily="34" charset="0"/>
              </a:rPr>
              <a:t>rzeczywiste (pojedynczej lub podwójnej precyzji)</a:t>
            </a:r>
            <a:br>
              <a:rPr lang="pl-PL" sz="2400" dirty="0" smtClean="0">
                <a:latin typeface="Arial Narrow" pitchFamily="34" charset="0"/>
              </a:rPr>
            </a:br>
            <a:r>
              <a:rPr lang="pl-PL" sz="2400" dirty="0" smtClean="0">
                <a:latin typeface="Arial Narrow" pitchFamily="34" charset="0"/>
              </a:rPr>
              <a:t>	dokładne lub przybliżone</a:t>
            </a:r>
          </a:p>
          <a:p>
            <a:pPr marL="342900" marR="0" lvl="0" indent="-342900" defTabSz="914400" rtl="0" eaLnBrk="1" fontAlgn="auto" latinLnBrk="0" hangingPunct="1">
              <a:lnSpc>
                <a:spcPct val="100000"/>
              </a:lnSpc>
              <a:spcBef>
                <a:spcPts val="0"/>
              </a:spcBef>
              <a:spcAft>
                <a:spcPts val="0"/>
              </a:spcAft>
              <a:buClrTx/>
              <a:buSzTx/>
              <a:tabLst/>
              <a:defRPr/>
            </a:pPr>
            <a:r>
              <a:rPr lang="pl-PL" sz="2400" dirty="0" smtClean="0">
                <a:latin typeface="Arial Narrow" pitchFamily="34" charset="0"/>
              </a:rPr>
              <a:t>		całkowite (1, 2, 4, 8, 16 bajtowe)</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latin typeface="Arial Narrow" pitchFamily="34" charset="0"/>
              </a:rPr>
              <a:t>walutowe</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latin typeface="Arial Narrow" pitchFamily="34" charset="0"/>
              </a:rPr>
              <a:t>daty, czasu, daty i czasu łącznie</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latin typeface="Arial Narrow" pitchFamily="34" charset="0"/>
              </a:rPr>
              <a:t>logiczne </a:t>
            </a:r>
            <a:r>
              <a:rPr lang="pl-PL" sz="2400" dirty="0" smtClean="0">
                <a:latin typeface="Arial Narrow" pitchFamily="34" charset="0"/>
              </a:rPr>
              <a:t>(yes/no)</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latin typeface="Arial Narrow" pitchFamily="34" charset="0"/>
              </a:rPr>
              <a:t>memo</a:t>
            </a:r>
          </a:p>
          <a:p>
            <a:pPr marL="342900" marR="0" lvl="0" indent="-342900" defTabSz="914400" rtl="0" eaLnBrk="1" fontAlgn="auto" latinLnBrk="0" hangingPunct="1">
              <a:lnSpc>
                <a:spcPct val="100000"/>
              </a:lnSpc>
              <a:spcBef>
                <a:spcPts val="0"/>
              </a:spcBef>
              <a:spcAft>
                <a:spcPts val="0"/>
              </a:spcAft>
              <a:buClrTx/>
              <a:buSzTx/>
              <a:buFont typeface="Arial" pitchFamily="34" charset="0"/>
              <a:buChar char="•"/>
              <a:tabLst/>
              <a:defRPr/>
            </a:pPr>
            <a:r>
              <a:rPr lang="pl-PL" sz="2400" b="1" dirty="0" smtClean="0">
                <a:solidFill>
                  <a:schemeClr val="accent1">
                    <a:lumMod val="75000"/>
                  </a:schemeClr>
                </a:solidFill>
                <a:latin typeface="Arial Narrow" pitchFamily="34" charset="0"/>
              </a:rPr>
              <a:t>autonumerowane</a:t>
            </a:r>
          </a:p>
        </p:txBody>
      </p:sp>
      <p:sp>
        <p:nvSpPr>
          <p:cNvPr id="10"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noProof="0" dirty="0" smtClean="0">
                <a:latin typeface="Arial" pitchFamily="34" charset="0"/>
                <a:ea typeface="+mj-lt"/>
                <a:cs typeface="Arial" pitchFamily="34" charset="0"/>
              </a:rPr>
              <a:t>Typy pól</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11</a:t>
            </a:fld>
            <a:endParaRPr lang="pl-PL" dirty="0"/>
          </a:p>
        </p:txBody>
      </p:sp>
      <p:sp>
        <p:nvSpPr>
          <p:cNvPr id="12"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b="1" kern="0" dirty="0" smtClean="0">
                <a:latin typeface="Arial Narrow" pitchFamily="34" charset="0"/>
                <a:ea typeface="+mn-lt"/>
                <a:cs typeface="+mn-lt"/>
              </a:rPr>
              <a:t>T</a:t>
            </a:r>
            <a:r>
              <a:rPr kumimoji="0" lang="pl-PL" sz="2800" b="1" i="0" u="none" strike="noStrike" kern="0" cap="none" spc="0" normalizeH="0" baseline="0" noProof="0" dirty="0" smtClean="0">
                <a:ln>
                  <a:noFill/>
                </a:ln>
                <a:effectLst/>
                <a:uLnTx/>
                <a:uFillTx/>
                <a:latin typeface="Arial Narrow" pitchFamily="34" charset="0"/>
                <a:ea typeface="+mn-lt"/>
                <a:cs typeface="+mn-lt"/>
              </a:rPr>
              <a:t>yp tekstowy</a:t>
            </a:r>
            <a:r>
              <a:rPr kumimoji="0" lang="pl-PL" sz="2800" b="1" i="0" u="none" strike="noStrike" kern="0" cap="none" spc="0" normalizeH="0" noProof="0" dirty="0" smtClean="0">
                <a:ln>
                  <a:noFill/>
                </a:ln>
                <a:effectLst/>
                <a:uLnTx/>
                <a:uFillTx/>
                <a:latin typeface="Arial Narrow" pitchFamily="34" charset="0"/>
                <a:ea typeface="+mn-lt"/>
                <a:cs typeface="+mn-lt"/>
              </a:rPr>
              <a:t>:</a:t>
            </a:r>
          </a:p>
          <a:p>
            <a:pPr marL="182563" marR="0" lvl="0" indent="-182563" defTabSz="914400" rtl="0" eaLnBrk="1" fontAlgn="base" latinLnBrk="0" hangingPunct="1">
              <a:lnSpc>
                <a:spcPct val="100000"/>
              </a:lnSpc>
              <a:spcBef>
                <a:spcPts val="0"/>
              </a:spcBef>
              <a:spcAft>
                <a:spcPct val="0"/>
              </a:spcAft>
              <a:buSzPct val="100000"/>
              <a:buFont typeface="Arial" panose="020B0604020202020204" pitchFamily="34" charset="0"/>
              <a:buChar char="•"/>
              <a:tabLst/>
              <a:defRPr/>
            </a:pPr>
            <a:r>
              <a:rPr lang="pl-PL" sz="2800" kern="0" baseline="0" dirty="0" smtClean="0">
                <a:latin typeface="Arial Narrow" pitchFamily="34" charset="0"/>
                <a:ea typeface="+mn-lt"/>
                <a:cs typeface="+mn-lt"/>
              </a:rPr>
              <a:t>o zmiennej długości:</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baseline="0" dirty="0" smtClean="0">
                <a:latin typeface="Arial Narrow" pitchFamily="34" charset="0"/>
                <a:ea typeface="+mn-lt"/>
                <a:cs typeface="+mn-lt"/>
              </a:rPr>
              <a:t>		</a:t>
            </a:r>
            <a:r>
              <a:rPr lang="pl-PL" sz="2800" i="1" kern="0" dirty="0" smtClean="0">
                <a:latin typeface="Arial Narrow" pitchFamily="34" charset="0"/>
                <a:ea typeface="+mn-lt"/>
                <a:cs typeface="+mn-lt"/>
              </a:rPr>
              <a:t>nazwisko, </a:t>
            </a:r>
            <a:r>
              <a:rPr kumimoji="0" lang="pl-PL" sz="2800" i="1" u="none" strike="noStrike" kern="0" cap="none" spc="0" normalizeH="0" noProof="0" dirty="0" smtClean="0">
                <a:ln>
                  <a:noFill/>
                </a:ln>
                <a:effectLst/>
                <a:uLnTx/>
                <a:uFillTx/>
                <a:latin typeface="Arial Narrow" pitchFamily="34" charset="0"/>
                <a:ea typeface="+mn-lt"/>
                <a:cs typeface="+mn-lt"/>
              </a:rPr>
              <a:t>imię, ulica</a:t>
            </a:r>
          </a:p>
          <a:p>
            <a:pPr marL="182563" marR="0" lvl="0" indent="-182563" defTabSz="914400" rtl="0" eaLnBrk="1" fontAlgn="base" latinLnBrk="0" hangingPunct="1">
              <a:lnSpc>
                <a:spcPct val="100000"/>
              </a:lnSpc>
              <a:spcBef>
                <a:spcPts val="0"/>
              </a:spcBef>
              <a:spcAft>
                <a:spcPct val="0"/>
              </a:spcAft>
              <a:buSzPct val="100000"/>
              <a:buFont typeface="Arial" panose="020B0604020202020204" pitchFamily="34" charset="0"/>
              <a:buChar char="•"/>
              <a:tabLst/>
              <a:defRPr/>
            </a:pPr>
            <a:r>
              <a:rPr kumimoji="0" lang="pl-PL" sz="2800" i="0" u="none" strike="noStrike" kern="0" cap="none" spc="0" normalizeH="0" noProof="0" dirty="0" smtClean="0">
                <a:ln>
                  <a:noFill/>
                </a:ln>
                <a:effectLst/>
                <a:uLnTx/>
                <a:uFillTx/>
                <a:latin typeface="Arial Narrow" pitchFamily="34" charset="0"/>
                <a:ea typeface="+mn-lt"/>
                <a:cs typeface="+mn-lt"/>
              </a:rPr>
              <a:t>o stałej długości:</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noProof="0" dirty="0" smtClean="0">
                <a:latin typeface="Arial Narrow" pitchFamily="34" charset="0"/>
                <a:ea typeface="+mn-lt"/>
                <a:cs typeface="+mn-lt"/>
              </a:rPr>
              <a:t>		</a:t>
            </a:r>
            <a:r>
              <a:rPr lang="pl-PL" sz="2800" i="1" kern="0" noProof="0" dirty="0" smtClean="0">
                <a:latin typeface="Arial Narrow" pitchFamily="34" charset="0"/>
                <a:ea typeface="+mn-lt"/>
                <a:cs typeface="+mn-lt"/>
              </a:rPr>
              <a:t>NIP </a:t>
            </a:r>
            <a:r>
              <a:rPr lang="pl-PL" sz="2400" i="1" kern="0" noProof="0" dirty="0" smtClean="0">
                <a:latin typeface="Arial Narrow" pitchFamily="34" charset="0"/>
                <a:ea typeface="+mn-lt"/>
                <a:cs typeface="+mn-lt"/>
              </a:rPr>
              <a:t>(np.: 123-123-12-12, 1231231212)</a:t>
            </a:r>
            <a:endParaRPr lang="pl-PL" sz="2800" i="1" kern="0" noProof="0" dirty="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i="1" kern="0" dirty="0" smtClean="0">
                <a:latin typeface="Arial Narrow" pitchFamily="34" charset="0"/>
                <a:ea typeface="+mn-lt"/>
                <a:cs typeface="+mn-lt"/>
              </a:rPr>
              <a:t>		kod_pocztowy</a:t>
            </a:r>
            <a:r>
              <a:rPr lang="pl-PL" sz="2400" i="1" kern="0" dirty="0" smtClean="0">
                <a:latin typeface="Arial Narrow" pitchFamily="34" charset="0"/>
                <a:ea typeface="+mn-lt"/>
                <a:cs typeface="+mn-lt"/>
              </a:rPr>
              <a:t> (np.: 12-123)</a:t>
            </a:r>
            <a:endParaRPr lang="pl-PL" sz="2800" i="1" kern="0" noProof="0" dirty="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noProof="0" dirty="0" smtClean="0">
                <a:latin typeface="Arial Narrow" pitchFamily="34" charset="0"/>
                <a:ea typeface="+mn-lt"/>
                <a:cs typeface="+mn-lt"/>
              </a:rPr>
              <a:t>	ale także:</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noProof="0" dirty="0" smtClean="0">
                <a:latin typeface="Arial Narrow" pitchFamily="34" charset="0"/>
                <a:ea typeface="+mn-lt"/>
                <a:cs typeface="+mn-lt"/>
              </a:rPr>
              <a:t>		</a:t>
            </a:r>
            <a:r>
              <a:rPr lang="pl-PL" sz="2800" i="1" kern="0" noProof="0" dirty="0" smtClean="0">
                <a:latin typeface="Arial Narrow" pitchFamily="34" charset="0"/>
                <a:ea typeface="+mn-lt"/>
                <a:cs typeface="+mn-lt"/>
              </a:rPr>
              <a:t>PESEL </a:t>
            </a:r>
            <a:r>
              <a:rPr lang="pl-PL" sz="2400" i="1" kern="0" noProof="0" dirty="0" smtClean="0">
                <a:latin typeface="Arial Narrow" pitchFamily="34" charset="0"/>
                <a:ea typeface="+mn-lt"/>
                <a:cs typeface="+mn-lt"/>
              </a:rPr>
              <a:t>(zawsze 11 znaków)</a:t>
            </a:r>
            <a:endParaRPr lang="pl-PL" sz="2800" i="1" kern="0" noProof="0" dirty="0" smtClean="0">
              <a:latin typeface="Arial Narrow" pitchFamily="34" charset="0"/>
              <a:ea typeface="+mn-lt"/>
              <a:cs typeface="+mn-lt"/>
            </a:endParaRPr>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Typ tekstowy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12</a:t>
            </a:fld>
            <a:endParaRPr lang="pl-PL" dirty="0"/>
          </a:p>
        </p:txBody>
      </p:sp>
      <p:sp>
        <p:nvSpPr>
          <p:cNvPr id="5"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Typ autonumerowany</a:t>
            </a:r>
            <a:r>
              <a:rPr kumimoji="0" lang="pl-PL" sz="2800" b="1" i="0" u="none" strike="noStrike" kern="0" cap="none" spc="0" normalizeH="0" noProof="0" dirty="0" smtClean="0">
                <a:ln>
                  <a:noFill/>
                </a:ln>
                <a:effectLst/>
                <a:uLnTx/>
                <a:uFillTx/>
                <a:latin typeface="Arial Narrow" pitchFamily="34" charset="0"/>
                <a:ea typeface="+mn-lt"/>
                <a:cs typeface="+mn-lt"/>
              </a:rPr>
              <a:t>:</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baseline="0" dirty="0" smtClean="0">
                <a:latin typeface="Arial Narrow" pitchFamily="34" charset="0"/>
                <a:ea typeface="+mn-lt"/>
                <a:cs typeface="+mn-lt"/>
              </a:rPr>
              <a:t>1. </a:t>
            </a:r>
            <a:r>
              <a:rPr lang="pl-PL" sz="2800" kern="0" dirty="0">
                <a:latin typeface="Arial Narrow" pitchFamily="34" charset="0"/>
                <a:ea typeface="+mn-lt"/>
                <a:cs typeface="+mn-lt"/>
              </a:rPr>
              <a:t>L</a:t>
            </a:r>
            <a:r>
              <a:rPr lang="pl-PL" sz="2800" kern="0" baseline="0" dirty="0" smtClean="0">
                <a:latin typeface="Arial Narrow" pitchFamily="34" charset="0"/>
                <a:ea typeface="+mn-lt"/>
                <a:cs typeface="+mn-lt"/>
              </a:rPr>
              <a:t>iczby całkowite</a:t>
            </a:r>
            <a:endParaRPr lang="pl-PL" sz="2800" kern="0" dirty="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baseline="0" dirty="0" smtClean="0">
                <a:latin typeface="Arial Narrow" pitchFamily="34" charset="0"/>
                <a:ea typeface="+mn-lt"/>
                <a:cs typeface="+mn-lt"/>
              </a:rPr>
              <a:t>2.</a:t>
            </a:r>
            <a:r>
              <a:rPr lang="pl-PL" sz="2800" kern="0" dirty="0" smtClean="0">
                <a:latin typeface="Arial Narrow" pitchFamily="34" charset="0"/>
                <a:ea typeface="+mn-lt"/>
                <a:cs typeface="+mn-lt"/>
              </a:rPr>
              <a:t> </a:t>
            </a:r>
            <a:r>
              <a:rPr lang="pl-PL" sz="2800" kern="0" baseline="0" dirty="0" smtClean="0">
                <a:latin typeface="Arial Narrow" pitchFamily="34" charset="0"/>
                <a:ea typeface="+mn-lt"/>
                <a:cs typeface="+mn-lt"/>
              </a:rPr>
              <a:t>Dla każdego rekordu wartość jest wstawiana przez system</a:t>
            </a:r>
            <a:endParaRPr lang="pl-PL" sz="2800" kern="0" dirty="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dirty="0" smtClean="0">
                <a:latin typeface="Arial Narrow" pitchFamily="34" charset="0"/>
                <a:ea typeface="+mn-lt"/>
                <a:cs typeface="+mn-lt"/>
              </a:rPr>
              <a:t>3</a:t>
            </a:r>
            <a:r>
              <a:rPr lang="pl-PL" sz="2800" kern="0" noProof="0" dirty="0" smtClean="0">
                <a:latin typeface="Arial Narrow" pitchFamily="34" charset="0"/>
                <a:ea typeface="+mn-lt"/>
                <a:cs typeface="+mn-lt"/>
              </a:rPr>
              <a:t>. Wartości nie mogą być modyfikowane i usunięte</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dirty="0" smtClean="0">
                <a:latin typeface="Arial Narrow" pitchFamily="34" charset="0"/>
                <a:ea typeface="+mn-lt"/>
                <a:cs typeface="+mn-lt"/>
              </a:rPr>
              <a:t>4. Wartości w polu nie będą się powtarzać </a:t>
            </a:r>
            <a:br>
              <a:rPr lang="pl-PL" sz="2800" kern="0" dirty="0" smtClean="0">
                <a:latin typeface="Arial Narrow" pitchFamily="34" charset="0"/>
                <a:ea typeface="+mn-lt"/>
                <a:cs typeface="+mn-lt"/>
              </a:rPr>
            </a:br>
            <a:r>
              <a:rPr lang="pl-PL" sz="2800" kern="0" dirty="0" smtClean="0">
                <a:latin typeface="Arial Narrow" pitchFamily="34" charset="0"/>
                <a:ea typeface="+mn-lt"/>
                <a:cs typeface="+mn-lt"/>
              </a:rPr>
              <a:t>(odpowiada za to system)</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800" kern="0" dirty="0" smtClean="0">
                <a:latin typeface="Arial Narrow" pitchFamily="34" charset="0"/>
                <a:ea typeface="+mn-lt"/>
                <a:cs typeface="+mn-lt"/>
              </a:rPr>
              <a:t>5</a:t>
            </a:r>
            <a:r>
              <a:rPr lang="pl-PL" sz="2800" kern="0" noProof="0" dirty="0" smtClean="0">
                <a:latin typeface="Arial Narrow" pitchFamily="34" charset="0"/>
                <a:ea typeface="+mn-lt"/>
                <a:cs typeface="+mn-lt"/>
              </a:rPr>
              <a:t>. Wartości zawsze istnieją</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Typ autonumerowany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13</a:t>
            </a:fld>
            <a:endParaRPr lang="pl-PL" dirty="0"/>
          </a:p>
        </p:txBody>
      </p:sp>
      <p:sp>
        <p:nvSpPr>
          <p:cNvPr id="5"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kern="0" dirty="0" smtClean="0">
                <a:latin typeface="Arial Narrow" pitchFamily="34" charset="0"/>
                <a:ea typeface="+mn-lt"/>
                <a:cs typeface="+mn-lt"/>
              </a:rPr>
              <a:t>Każde pole ma nazwę i typ</a:t>
            </a:r>
            <a:r>
              <a:rPr kumimoji="0" lang="pl-PL" sz="2800" i="0" u="none" strike="noStrike" kern="0" cap="none" spc="0" normalizeH="0" noProof="0" dirty="0" smtClean="0">
                <a:ln>
                  <a:noFill/>
                </a:ln>
                <a:effectLst/>
                <a:uLnTx/>
                <a:uFillTx/>
                <a:latin typeface="Arial Narrow" pitchFamily="34" charset="0"/>
                <a:ea typeface="+mn-lt"/>
                <a:cs typeface="+mn-lt"/>
              </a:rPr>
              <a:t>.</a:t>
            </a:r>
          </a:p>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kern="0" dirty="0" smtClean="0">
                <a:latin typeface="Arial Narrow" pitchFamily="34" charset="0"/>
                <a:ea typeface="+mn-lt"/>
                <a:cs typeface="+mn-lt"/>
              </a:rPr>
              <a:t>Istnieją także inne, opcjonalne atrybuty…</a:t>
            </a:r>
            <a:endParaRPr lang="pl-PL" sz="2800" kern="0" noProof="0" dirty="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noProof="0" dirty="0" smtClean="0">
              <a:latin typeface="Calibri" pitchFamily="34" charset="0"/>
              <a:ea typeface="+mn-lt"/>
              <a:cs typeface="+mn-lt"/>
            </a:endParaRPr>
          </a:p>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endParaRPr kumimoji="0" lang="pl-PL" sz="3200" b="1" i="0" u="none" strike="noStrike" kern="0" cap="none" spc="0" normalizeH="0" baseline="0" noProof="0" dirty="0" smtClean="0">
              <a:ln>
                <a:noFill/>
              </a:ln>
              <a:effectLst/>
              <a:uLnTx/>
              <a:uFillTx/>
              <a:latin typeface="Calibri" pitchFamily="34" charset="0"/>
              <a:ea typeface="+mn-lt"/>
              <a:cs typeface="+mn-lt"/>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Opcjonalne</a:t>
            </a:r>
            <a:r>
              <a:rPr kumimoji="0" lang="pl-PL" sz="1600" b="0" i="0" u="none" strike="noStrike" kern="1200" cap="none" spc="0" normalizeH="0" noProof="0" dirty="0" smtClean="0">
                <a:ln>
                  <a:noFill/>
                </a:ln>
                <a:solidFill>
                  <a:schemeClr val="tx1"/>
                </a:solidFill>
                <a:effectLst/>
                <a:uLnTx/>
                <a:uFillTx/>
                <a:latin typeface="Arial" pitchFamily="34" charset="0"/>
                <a:ea typeface="+mj-lt"/>
                <a:cs typeface="Arial" pitchFamily="34" charset="0"/>
              </a:rPr>
              <a:t> atrybuty pól</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14</a:t>
            </a:fld>
            <a:endParaRPr lang="pl-PL" dirty="0"/>
          </a:p>
        </p:txBody>
      </p:sp>
      <p:sp>
        <p:nvSpPr>
          <p:cNvPr id="7" name="Podtytuł 2"/>
          <p:cNvSpPr txBox="1">
            <a:spLocks/>
          </p:cNvSpPr>
          <p:nvPr/>
        </p:nvSpPr>
        <p:spPr bwMode="auto">
          <a:xfrm>
            <a:off x="261878" y="685800"/>
            <a:ext cx="8501122" cy="2743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b="1" kern="0" dirty="0" smtClean="0">
                <a:latin typeface="Arial Narrow" pitchFamily="34" charset="0"/>
                <a:ea typeface="+mn-lt"/>
                <a:cs typeface="+mn-lt"/>
              </a:rPr>
              <a:t>Wartość domyślna</a:t>
            </a:r>
            <a:r>
              <a:rPr kumimoji="0" lang="pl-PL" sz="2800" b="1" i="0" u="none" strike="noStrike" kern="0" cap="none" spc="0" normalizeH="0" baseline="0" noProof="0" dirty="0" smtClean="0">
                <a:ln>
                  <a:noFill/>
                </a:ln>
                <a:effectLst/>
                <a:uLnTx/>
                <a:uFillTx/>
                <a:latin typeface="Arial Narrow" pitchFamily="34" charset="0"/>
                <a:ea typeface="+mn-lt"/>
                <a:cs typeface="+mn-lt"/>
              </a:rPr>
              <a:t> </a:t>
            </a:r>
            <a:r>
              <a:rPr kumimoji="0" lang="pl-PL" sz="2800" i="0" u="none" strike="noStrike" kern="0" cap="none" spc="0" normalizeH="0" baseline="0" noProof="0" dirty="0" smtClean="0">
                <a:ln>
                  <a:noFill/>
                </a:ln>
                <a:effectLst/>
                <a:uLnTx/>
                <a:uFillTx/>
                <a:latin typeface="Arial Narrow" pitchFamily="34" charset="0"/>
                <a:ea typeface="+mn-lt"/>
                <a:cs typeface="+mn-lt"/>
              </a:rPr>
              <a:t>jest wstawiana do pola, gdy użytkownik, dodając rekord do tabeli, nie poda </a:t>
            </a:r>
            <a:r>
              <a:rPr kumimoji="0" lang="pl-PL" sz="2800" i="0" u="none" strike="noStrike" kern="0" cap="none" spc="0" normalizeH="0" baseline="0" noProof="0" smtClean="0">
                <a:ln>
                  <a:noFill/>
                </a:ln>
                <a:effectLst/>
                <a:uLnTx/>
                <a:uFillTx/>
                <a:latin typeface="Arial Narrow" pitchFamily="34" charset="0"/>
                <a:ea typeface="+mn-lt"/>
                <a:cs typeface="+mn-lt"/>
              </a:rPr>
              <a:t>wartości dla </a:t>
            </a:r>
            <a:r>
              <a:rPr kumimoji="0" lang="pl-PL" sz="2800" i="0" u="none" strike="noStrike" kern="0" cap="none" spc="0" normalizeH="0" baseline="0" noProof="0" dirty="0" smtClean="0">
                <a:ln>
                  <a:noFill/>
                </a:ln>
                <a:effectLst/>
                <a:uLnTx/>
                <a:uFillTx/>
                <a:latin typeface="Arial Narrow" pitchFamily="34" charset="0"/>
                <a:ea typeface="+mn-lt"/>
                <a:cs typeface="+mn-lt"/>
              </a:rPr>
              <a:t>pola.</a:t>
            </a:r>
            <a:endParaRPr kumimoji="0" lang="pl-PL" sz="2800" i="0" u="none" strike="noStrike" kern="0" cap="none" spc="0" normalizeH="0" noProof="0" dirty="0" smtClean="0">
              <a:ln>
                <a:noFill/>
              </a:ln>
              <a:effectLst/>
              <a:uLnTx/>
              <a:uFillTx/>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baseline="0" dirty="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400" kern="0" baseline="0" dirty="0" smtClean="0">
                <a:latin typeface="Arial Narrow" pitchFamily="34" charset="0"/>
                <a:ea typeface="+mn-lt"/>
                <a:cs typeface="+mn-lt"/>
              </a:rPr>
              <a:t>Przykłady:</a:t>
            </a:r>
            <a:br>
              <a:rPr lang="pl-PL" sz="2400" kern="0" baseline="0" dirty="0" smtClean="0">
                <a:latin typeface="Arial Narrow" pitchFamily="34" charset="0"/>
                <a:ea typeface="+mn-lt"/>
                <a:cs typeface="+mn-lt"/>
              </a:rPr>
            </a:br>
            <a:r>
              <a:rPr lang="pl-PL" sz="2400" i="1" kern="0" baseline="0" dirty="0" smtClean="0">
                <a:latin typeface="Arial Narrow" pitchFamily="34" charset="0"/>
                <a:ea typeface="+mn-lt"/>
                <a:cs typeface="+mn-lt"/>
              </a:rPr>
              <a:t>nazwa miejscowości</a:t>
            </a:r>
            <a:r>
              <a:rPr lang="pl-PL" sz="2400" i="1" kern="0" dirty="0" smtClean="0">
                <a:latin typeface="Arial Narrow" pitchFamily="34" charset="0"/>
                <a:ea typeface="+mn-lt"/>
                <a:cs typeface="+mn-lt"/>
              </a:rPr>
              <a:t> zamieszkania klienta biblioteki</a:t>
            </a:r>
            <a:br>
              <a:rPr lang="pl-PL" sz="2400" i="1" kern="0" dirty="0" smtClean="0">
                <a:latin typeface="Arial Narrow" pitchFamily="34" charset="0"/>
                <a:ea typeface="+mn-lt"/>
                <a:cs typeface="+mn-lt"/>
              </a:rPr>
            </a:br>
            <a:r>
              <a:rPr lang="pl-PL" sz="2400" i="1" kern="0" smtClean="0">
                <a:latin typeface="Arial Narrow" pitchFamily="34" charset="0"/>
                <a:ea typeface="+mn-lt"/>
                <a:cs typeface="+mn-lt"/>
              </a:rPr>
              <a:t>data zamówienia</a:t>
            </a:r>
            <a:endParaRPr lang="pl-PL" sz="2800" i="1" kern="0" noProof="0" dirty="0" smtClean="0">
              <a:latin typeface="Arial Narrow" pitchFamily="34" charset="0"/>
              <a:ea typeface="+mn-lt"/>
              <a:cs typeface="+mn-lt"/>
            </a:endParaRPr>
          </a:p>
        </p:txBody>
      </p:sp>
      <p:sp>
        <p:nvSpPr>
          <p:cNvPr id="8"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Wartość domyślna</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15</a:t>
            </a:fld>
            <a:endParaRPr lang="pl-PL" dirty="0"/>
          </a:p>
        </p:txBody>
      </p:sp>
      <p:sp>
        <p:nvSpPr>
          <p:cNvPr id="5"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u="none" strike="noStrike" kern="0" cap="none" spc="0" normalizeH="0" baseline="0" noProof="0" dirty="0" smtClean="0">
                <a:ln>
                  <a:noFill/>
                </a:ln>
                <a:effectLst/>
                <a:uLnTx/>
                <a:uFillTx/>
                <a:latin typeface="Arial Narrow" pitchFamily="34" charset="0"/>
                <a:ea typeface="+mn-lt"/>
                <a:cs typeface="+mn-lt"/>
              </a:rPr>
              <a:t>Wymagalność</a:t>
            </a:r>
            <a:r>
              <a:rPr kumimoji="0" lang="pl-PL" sz="2800" b="1" i="0" u="none" strike="noStrike" kern="0" cap="none" spc="0" normalizeH="0" baseline="0" noProof="0" dirty="0" smtClean="0">
                <a:ln>
                  <a:noFill/>
                </a:ln>
                <a:effectLst/>
                <a:uLnTx/>
                <a:uFillTx/>
                <a:latin typeface="Arial Narrow" pitchFamily="34" charset="0"/>
                <a:ea typeface="+mn-lt"/>
                <a:cs typeface="+mn-lt"/>
              </a:rPr>
              <a:t> </a:t>
            </a:r>
            <a:r>
              <a:rPr kumimoji="0" lang="pl-PL" sz="2800" i="0" u="none" strike="noStrike" kern="0" cap="none" spc="0" normalizeH="0" baseline="0" noProof="0" dirty="0" smtClean="0">
                <a:ln>
                  <a:noFill/>
                </a:ln>
                <a:effectLst/>
                <a:uLnTx/>
                <a:uFillTx/>
                <a:latin typeface="Arial Narrow" pitchFamily="34" charset="0"/>
                <a:ea typeface="+mn-lt"/>
                <a:cs typeface="+mn-lt"/>
              </a:rPr>
              <a:t>jest nadawana polom, które muszą być wypełnione w momencie wpisywania rekordu do tabeli</a:t>
            </a:r>
            <a:r>
              <a:rPr kumimoji="0" lang="pl-PL" sz="2800" i="0" u="none" strike="noStrike" kern="0" cap="none" spc="0" normalizeH="0" baseline="0" noProof="0" smtClean="0">
                <a:ln>
                  <a:noFill/>
                </a:ln>
                <a:effectLst/>
                <a:uLnTx/>
                <a:uFillTx/>
                <a:latin typeface="Arial Narrow" pitchFamily="34" charset="0"/>
                <a:ea typeface="+mn-lt"/>
                <a:cs typeface="+mn-lt"/>
              </a:rPr>
              <a:t>. </a:t>
            </a:r>
            <a:br>
              <a:rPr kumimoji="0" lang="pl-PL" sz="2800" i="0" u="none" strike="noStrike" kern="0" cap="none" spc="0" normalizeH="0" baseline="0" noProof="0" smtClean="0">
                <a:ln>
                  <a:noFill/>
                </a:ln>
                <a:effectLst/>
                <a:uLnTx/>
                <a:uFillTx/>
                <a:latin typeface="Arial Narrow" pitchFamily="34" charset="0"/>
                <a:ea typeface="+mn-lt"/>
                <a:cs typeface="+mn-lt"/>
              </a:rPr>
            </a:br>
            <a:r>
              <a:rPr kumimoji="0" lang="pl-PL" sz="2800" i="0" u="none" strike="noStrike" kern="0" cap="none" spc="0" normalizeH="0" baseline="0" noProof="0" smtClean="0">
                <a:ln>
                  <a:noFill/>
                </a:ln>
                <a:effectLst/>
                <a:uLnTx/>
                <a:uFillTx/>
                <a:latin typeface="Arial Narrow" pitchFamily="34" charset="0"/>
                <a:ea typeface="+mn-lt"/>
                <a:cs typeface="+mn-lt"/>
              </a:rPr>
              <a:t>Aby rekord został zaakceptowany, wypełnione muszą być wszystkie pola posiadające ustawiony ten atrybut.</a:t>
            </a:r>
            <a:endParaRPr kumimoji="0" lang="pl-PL" sz="2800" i="0" u="none" strike="noStrike" kern="0" cap="none" spc="0" normalizeH="0" noProof="0" dirty="0" smtClean="0">
              <a:ln>
                <a:noFill/>
              </a:ln>
              <a:effectLst/>
              <a:uLnTx/>
              <a:uFillTx/>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2400" kern="0" baseline="0" smtClean="0">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400" kern="0" baseline="0" smtClean="0">
                <a:latin typeface="Arial Narrow" pitchFamily="34" charset="0"/>
                <a:ea typeface="+mn-lt"/>
                <a:cs typeface="+mn-lt"/>
              </a:rPr>
              <a:t>Przykład</a:t>
            </a:r>
            <a:r>
              <a:rPr lang="pl-PL" sz="2400" kern="0" baseline="0" dirty="0" smtClean="0">
                <a:latin typeface="Arial Narrow" pitchFamily="34" charset="0"/>
                <a:ea typeface="+mn-lt"/>
                <a:cs typeface="+mn-lt"/>
              </a:rPr>
              <a:t>:</a:t>
            </a:r>
            <a:r>
              <a:rPr lang="pl-PL" sz="3200" kern="0" baseline="0" dirty="0" smtClean="0">
                <a:latin typeface="Calibri" pitchFamily="34" charset="0"/>
                <a:ea typeface="+mn-lt"/>
                <a:cs typeface="+mn-lt"/>
              </a:rPr>
              <a:t/>
            </a:r>
            <a:br>
              <a:rPr lang="pl-PL" sz="3200" kern="0" baseline="0" dirty="0" smtClean="0">
                <a:latin typeface="Calibri" pitchFamily="34" charset="0"/>
                <a:ea typeface="+mn-lt"/>
                <a:cs typeface="+mn-lt"/>
              </a:rPr>
            </a:br>
            <a:endParaRPr lang="pl-PL" sz="3200" kern="0" noProof="0" dirty="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noProof="0" dirty="0" smtClean="0">
              <a:latin typeface="Calibri" pitchFamily="34" charset="0"/>
              <a:ea typeface="+mn-lt"/>
              <a:cs typeface="+mn-lt"/>
            </a:endParaRPr>
          </a:p>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endParaRPr kumimoji="0" lang="pl-PL" sz="3200" b="1" i="0" u="none" strike="noStrike" kern="0" cap="none" spc="0" normalizeH="0" baseline="0" noProof="0" dirty="0" smtClean="0">
              <a:ln>
                <a:noFill/>
              </a:ln>
              <a:effectLst/>
              <a:uLnTx/>
              <a:uFillTx/>
              <a:latin typeface="Calibri" pitchFamily="34" charset="0"/>
              <a:ea typeface="+mn-lt"/>
              <a:cs typeface="+mn-lt"/>
            </a:endParaRPr>
          </a:p>
        </p:txBody>
      </p:sp>
      <p:sp>
        <p:nvSpPr>
          <p:cNvPr id="8"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Wymagalność</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9" name="Tabela 8"/>
          <p:cNvGraphicFramePr>
            <a:graphicFrameLocks noGrp="1"/>
          </p:cNvGraphicFramePr>
          <p:nvPr>
            <p:extLst>
              <p:ext uri="{D42A27DB-BD31-4B8C-83A1-F6EECF244321}">
                <p14:modId xmlns:p14="http://schemas.microsoft.com/office/powerpoint/2010/main" val="1053486016"/>
              </p:ext>
            </p:extLst>
          </p:nvPr>
        </p:nvGraphicFramePr>
        <p:xfrm>
          <a:off x="747712" y="3512816"/>
          <a:ext cx="6415087" cy="1706880"/>
        </p:xfrm>
        <a:graphic>
          <a:graphicData uri="http://schemas.openxmlformats.org/drawingml/2006/table">
            <a:tbl>
              <a:tblPr/>
              <a:tblGrid>
                <a:gridCol w="1233488">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828799">
                  <a:extLst>
                    <a:ext uri="{9D8B030D-6E8A-4147-A177-3AD203B41FA5}">
                      <a16:colId xmlns:a16="http://schemas.microsoft.com/office/drawing/2014/main" val="20003"/>
                    </a:ext>
                  </a:extLst>
                </a:gridCol>
              </a:tblGrid>
              <a:tr h="0">
                <a:tc>
                  <a:txBody>
                    <a:bodyPr/>
                    <a:lstStyle/>
                    <a:p>
                      <a:pPr algn="ctr">
                        <a:spcAft>
                          <a:spcPts val="0"/>
                        </a:spcAft>
                      </a:pPr>
                      <a:r>
                        <a:rPr lang="pl-PL" sz="1600" b="1" dirty="0" smtClean="0">
                          <a:latin typeface="Times New Roman"/>
                          <a:ea typeface="Times New Roman"/>
                          <a:cs typeface="Times New Roman"/>
                        </a:rPr>
                        <a:t>nazwisko_ </a:t>
                      </a:r>
                      <a:br>
                        <a:rPr lang="pl-PL" sz="1600" b="1" dirty="0" smtClean="0">
                          <a:latin typeface="Times New Roman"/>
                          <a:ea typeface="Times New Roman"/>
                          <a:cs typeface="Times New Roman"/>
                        </a:rPr>
                      </a:br>
                      <a:r>
                        <a:rPr lang="pl-PL" sz="1600" b="1" dirty="0" smtClean="0">
                          <a:latin typeface="Times New Roman"/>
                          <a:ea typeface="Times New Roman"/>
                          <a:cs typeface="Times New Roman"/>
                        </a:rPr>
                        <a:t>autora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pitchFamily="18" charset="0"/>
                          <a:ea typeface="Times New Roman"/>
                          <a:cs typeface="Times New Roman" pitchFamily="18" charset="0"/>
                        </a:rPr>
                        <a:t>imię_ </a:t>
                      </a:r>
                      <a:br>
                        <a:rPr lang="pl-PL" sz="1600" b="1" dirty="0" smtClean="0">
                          <a:latin typeface="Times New Roman" pitchFamily="18" charset="0"/>
                          <a:ea typeface="Times New Roman"/>
                          <a:cs typeface="Times New Roman" pitchFamily="18" charset="0"/>
                        </a:rPr>
                      </a:br>
                      <a:r>
                        <a:rPr lang="pl-PL" sz="1600" b="1" dirty="0" smtClean="0">
                          <a:latin typeface="Times New Roman" pitchFamily="18" charset="0"/>
                          <a:ea typeface="Times New Roman"/>
                          <a:cs typeface="Times New Roman" pitchFamily="18" charset="0"/>
                        </a:rPr>
                        <a:t>autora</a:t>
                      </a:r>
                      <a:endParaRPr lang="pl-PL" sz="1600" b="1" dirty="0">
                        <a:latin typeface="Times New Roman" pitchFamily="18" charset="0"/>
                        <a:ea typeface="Times New Roman"/>
                        <a:cs typeface="Times New Roman"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a:ea typeface="Times New Roman"/>
                          <a:cs typeface="Times New Roman"/>
                        </a:rPr>
                        <a:t>tytuł_książki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a:ea typeface="Times New Roman"/>
                          <a:cs typeface="Times New Roman"/>
                        </a:rPr>
                        <a:t>kategoria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spcAft>
                          <a:spcPts val="0"/>
                        </a:spcAft>
                      </a:pPr>
                      <a:r>
                        <a:rPr lang="pl-PL" sz="1600" dirty="0" smtClean="0">
                          <a:latin typeface="Times New Roman"/>
                          <a:ea typeface="Times New Roman"/>
                          <a:cs typeface="Times New Roman"/>
                        </a:rPr>
                        <a:t>Michalska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Iwona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II Wojna Światowa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historyczna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pl-PL" sz="1600" dirty="0" smtClean="0">
                          <a:latin typeface="Times New Roman"/>
                          <a:ea typeface="Times New Roman"/>
                          <a:cs typeface="Times New Roman"/>
                        </a:rPr>
                        <a:t>Kwiatkowska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Maria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Jeden dzień w</a:t>
                      </a:r>
                      <a:r>
                        <a:rPr lang="pl-PL" sz="1600" baseline="0" dirty="0" smtClean="0">
                          <a:latin typeface="Times New Roman"/>
                          <a:ea typeface="Times New Roman"/>
                          <a:cs typeface="Times New Roman"/>
                        </a:rPr>
                        <a:t> Chicago</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przygodowa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Wojciech</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Polska w XIX wieku</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historyczna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pl-PL" sz="1600" dirty="0" smtClean="0">
                          <a:latin typeface="Times New Roman"/>
                          <a:ea typeface="Times New Roman"/>
                          <a:cs typeface="Times New Roman"/>
                        </a:rPr>
                        <a:t>Malinowski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Jan</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Wyprawa</a:t>
                      </a:r>
                      <a:r>
                        <a:rPr lang="pl-PL" sz="1600" baseline="0" dirty="0" smtClean="0">
                          <a:latin typeface="Times New Roman"/>
                          <a:ea typeface="Times New Roman"/>
                          <a:cs typeface="Times New Roman"/>
                        </a:rPr>
                        <a:t> na Marsa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fantastyka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Jerzy</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przygodowa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pole tekstowe 9"/>
          <p:cNvSpPr txBox="1"/>
          <p:nvPr/>
        </p:nvSpPr>
        <p:spPr>
          <a:xfrm>
            <a:off x="685800" y="3152776"/>
            <a:ext cx="1728192" cy="369332"/>
          </a:xfrm>
          <a:prstGeom prst="rect">
            <a:avLst/>
          </a:prstGeom>
          <a:noFill/>
        </p:spPr>
        <p:txBody>
          <a:bodyPr wrap="square" rtlCol="0">
            <a:spAutoFit/>
          </a:bodyPr>
          <a:lstStyle/>
          <a:p>
            <a:r>
              <a:rPr lang="pl-PL" b="1" dirty="0" smtClean="0">
                <a:latin typeface="Times New Roman" pitchFamily="18" charset="0"/>
                <a:cs typeface="Times New Roman" pitchFamily="18" charset="0"/>
              </a:rPr>
              <a:t>Książki</a:t>
            </a:r>
            <a:endParaRPr lang="pl-PL" b="1" dirty="0">
              <a:latin typeface="Times New Roman" pitchFamily="18" charset="0"/>
              <a:cs typeface="Times New Roman" pitchFamily="18" charset="0"/>
            </a:endParaRPr>
          </a:p>
        </p:txBody>
      </p:sp>
      <p:sp>
        <p:nvSpPr>
          <p:cNvPr id="11" name="Strzałka w prawo 10"/>
          <p:cNvSpPr/>
          <p:nvPr/>
        </p:nvSpPr>
        <p:spPr>
          <a:xfrm rot="16200000">
            <a:off x="3726653" y="5479253"/>
            <a:ext cx="571504" cy="3571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16</a:t>
            </a:fld>
            <a:endParaRPr lang="pl-PL" dirty="0"/>
          </a:p>
        </p:txBody>
      </p:sp>
      <p:sp>
        <p:nvSpPr>
          <p:cNvPr id="5" name="Symbol zastępczy numeru slajdu 3"/>
          <p:cNvSpPr txBox="1">
            <a:spLocks/>
          </p:cNvSpPr>
          <p:nvPr/>
        </p:nvSpPr>
        <p:spPr>
          <a:xfrm>
            <a:off x="6553200" y="6403975"/>
            <a:ext cx="2133600" cy="476250"/>
          </a:xfrm>
          <a:prstGeom prst="rect">
            <a:avLst/>
          </a:prstGeom>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83D82602-3ACC-4341-B614-755528165B64}" type="slidenum">
              <a:rPr kumimoji="0" lang="pl-PL" sz="1200" b="0" i="0" u="none" strike="noStrike" kern="1200" cap="none" spc="0" normalizeH="0" baseline="0" noProof="0" smtClean="0">
                <a:ln>
                  <a:noFill/>
                </a:ln>
                <a:solidFill>
                  <a:schemeClr val="tx2"/>
                </a:solidFill>
                <a:effectLst/>
                <a:uLnTx/>
                <a:uFillTx/>
                <a:latin typeface="+mn-lt"/>
                <a:ea typeface="+mn-lt"/>
                <a:cs typeface="+mn-lt"/>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pl-PL" sz="1200" b="0" i="0" u="none" strike="noStrike" kern="1200" cap="none" spc="0" normalizeH="0" baseline="0" noProof="0" dirty="0">
              <a:ln>
                <a:noFill/>
              </a:ln>
              <a:solidFill>
                <a:schemeClr val="tx2"/>
              </a:solidFill>
              <a:effectLst/>
              <a:uLnTx/>
              <a:uFillTx/>
              <a:latin typeface="+mn-lt"/>
              <a:ea typeface="+mn-lt"/>
              <a:cs typeface="+mn-lt"/>
            </a:endParaRPr>
          </a:p>
        </p:txBody>
      </p:sp>
      <p:sp>
        <p:nvSpPr>
          <p:cNvPr id="8"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b="1" kern="0" dirty="0" smtClean="0">
                <a:latin typeface="Arial Narrow" pitchFamily="34" charset="0"/>
                <a:ea typeface="+mn-lt"/>
                <a:cs typeface="+mn-lt"/>
              </a:rPr>
              <a:t>Atrybut unikalności </a:t>
            </a:r>
            <a:r>
              <a:rPr lang="pl-PL" sz="2800" kern="0" dirty="0" smtClean="0">
                <a:latin typeface="Arial Narrow" pitchFamily="34" charset="0"/>
                <a:ea typeface="+mn-lt"/>
                <a:cs typeface="+mn-lt"/>
              </a:rPr>
              <a:t>jest nadawany polom, w których wartości nie mogą się powtarzać</a:t>
            </a:r>
            <a:r>
              <a:rPr kumimoji="0" lang="pl-PL" sz="2800" i="0" u="none" strike="noStrike" kern="0" cap="none" spc="0" normalizeH="0" baseline="0" noProof="0" dirty="0" smtClean="0">
                <a:ln>
                  <a:noFill/>
                </a:ln>
                <a:effectLst/>
                <a:uLnTx/>
                <a:uFillTx/>
                <a:latin typeface="Arial Narrow" pitchFamily="34" charset="0"/>
                <a:ea typeface="+mn-lt"/>
                <a:cs typeface="+mn-lt"/>
              </a:rPr>
              <a:t>.</a:t>
            </a:r>
            <a:endParaRPr kumimoji="0" lang="pl-PL" sz="2800" i="0" u="none" strike="noStrike" kern="0" cap="none" spc="0" normalizeH="0" noProof="0" dirty="0" smtClean="0">
              <a:ln>
                <a:noFill/>
              </a:ln>
              <a:effectLst/>
              <a:uLnTx/>
              <a:uFillTx/>
              <a:latin typeface="Arial Narrow"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baseline="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baseline="0" dirty="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400" kern="0" baseline="0" dirty="0" smtClean="0">
                <a:latin typeface="Arial Narrow" pitchFamily="34" charset="0"/>
                <a:ea typeface="+mn-lt"/>
                <a:cs typeface="+mn-lt"/>
              </a:rPr>
              <a:t>Przykład</a:t>
            </a:r>
            <a:r>
              <a:rPr lang="pl-PL" sz="2400" kern="0" baseline="0" dirty="0" smtClean="0">
                <a:latin typeface="Calibri" pitchFamily="34" charset="0"/>
                <a:ea typeface="+mn-lt"/>
                <a:cs typeface="+mn-lt"/>
              </a:rPr>
              <a:t>:</a:t>
            </a:r>
            <a:r>
              <a:rPr lang="pl-PL" sz="3200" kern="0" baseline="0" dirty="0" smtClean="0">
                <a:latin typeface="Calibri" pitchFamily="34" charset="0"/>
                <a:ea typeface="+mn-lt"/>
                <a:cs typeface="+mn-lt"/>
              </a:rPr>
              <a:t/>
            </a:r>
            <a:br>
              <a:rPr lang="pl-PL" sz="3200" kern="0" baseline="0" dirty="0" smtClean="0">
                <a:latin typeface="Calibri" pitchFamily="34" charset="0"/>
                <a:ea typeface="+mn-lt"/>
                <a:cs typeface="+mn-lt"/>
              </a:rPr>
            </a:br>
            <a:endParaRPr lang="pl-PL" sz="3200" kern="0" noProof="0" dirty="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noProof="0" dirty="0" smtClean="0">
              <a:latin typeface="Calibri" pitchFamily="34" charset="0"/>
              <a:ea typeface="+mn-lt"/>
              <a:cs typeface="+mn-lt"/>
            </a:endParaRPr>
          </a:p>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endParaRPr kumimoji="0" lang="pl-PL" sz="3200" b="1" i="0" u="none" strike="noStrike" kern="0" cap="none" spc="0" normalizeH="0" baseline="0" noProof="0" dirty="0" smtClean="0">
              <a:ln>
                <a:noFill/>
              </a:ln>
              <a:effectLst/>
              <a:uLnTx/>
              <a:uFillTx/>
              <a:latin typeface="Calibri" pitchFamily="34" charset="0"/>
              <a:ea typeface="+mn-lt"/>
              <a:cs typeface="+mn-lt"/>
            </a:endParaRPr>
          </a:p>
        </p:txBody>
      </p:sp>
      <p:sp>
        <p:nvSpPr>
          <p:cNvPr id="9"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Unikalność</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10" name="Tabela 9"/>
          <p:cNvGraphicFramePr>
            <a:graphicFrameLocks noGrp="1"/>
          </p:cNvGraphicFramePr>
          <p:nvPr/>
        </p:nvGraphicFramePr>
        <p:xfrm>
          <a:off x="747712" y="3246120"/>
          <a:ext cx="6338887" cy="1706880"/>
        </p:xfrm>
        <a:graphic>
          <a:graphicData uri="http://schemas.openxmlformats.org/drawingml/2006/table">
            <a:tbl>
              <a:tblPr/>
              <a:tblGrid>
                <a:gridCol w="1616536">
                  <a:extLst>
                    <a:ext uri="{9D8B030D-6E8A-4147-A177-3AD203B41FA5}">
                      <a16:colId xmlns:a16="http://schemas.microsoft.com/office/drawing/2014/main" val="20000"/>
                    </a:ext>
                  </a:extLst>
                </a:gridCol>
                <a:gridCol w="1521952">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199">
                  <a:extLst>
                    <a:ext uri="{9D8B030D-6E8A-4147-A177-3AD203B41FA5}">
                      <a16:colId xmlns:a16="http://schemas.microsoft.com/office/drawing/2014/main" val="20003"/>
                    </a:ext>
                  </a:extLst>
                </a:gridCol>
              </a:tblGrid>
              <a:tr h="0">
                <a:tc>
                  <a:txBody>
                    <a:bodyPr/>
                    <a:lstStyle/>
                    <a:p>
                      <a:pPr algn="ctr">
                        <a:spcAft>
                          <a:spcPts val="0"/>
                        </a:spcAft>
                      </a:pPr>
                      <a:r>
                        <a:rPr lang="pl-PL" sz="1600" b="1" dirty="0" smtClean="0">
                          <a:latin typeface="Times New Roman"/>
                          <a:ea typeface="Times New Roman"/>
                          <a:cs typeface="Times New Roman"/>
                        </a:rPr>
                        <a:t>nazwisko_</a:t>
                      </a:r>
                      <a:br>
                        <a:rPr lang="pl-PL" sz="1600" b="1" dirty="0" smtClean="0">
                          <a:latin typeface="Times New Roman"/>
                          <a:ea typeface="Times New Roman"/>
                          <a:cs typeface="Times New Roman"/>
                        </a:rPr>
                      </a:br>
                      <a:r>
                        <a:rPr lang="pl-PL" sz="1600" b="1" dirty="0" smtClean="0">
                          <a:latin typeface="Times New Roman"/>
                          <a:ea typeface="Times New Roman"/>
                          <a:cs typeface="Times New Roman"/>
                        </a:rPr>
                        <a:t>czytelnika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pitchFamily="18" charset="0"/>
                          <a:ea typeface="Times New Roman"/>
                          <a:cs typeface="Times New Roman" pitchFamily="18" charset="0"/>
                        </a:rPr>
                        <a:t>imię_</a:t>
                      </a:r>
                      <a:br>
                        <a:rPr lang="pl-PL" sz="1600" b="1" dirty="0" smtClean="0">
                          <a:latin typeface="Times New Roman" pitchFamily="18" charset="0"/>
                          <a:ea typeface="Times New Roman"/>
                          <a:cs typeface="Times New Roman" pitchFamily="18" charset="0"/>
                        </a:rPr>
                      </a:br>
                      <a:r>
                        <a:rPr lang="pl-PL" sz="1600" b="1" dirty="0" smtClean="0">
                          <a:latin typeface="Times New Roman" pitchFamily="18" charset="0"/>
                          <a:ea typeface="Times New Roman"/>
                          <a:cs typeface="Times New Roman" pitchFamily="18" charset="0"/>
                        </a:rPr>
                        <a:t>czytelnika</a:t>
                      </a:r>
                      <a:endParaRPr lang="pl-PL" sz="1600" b="1" dirty="0">
                        <a:latin typeface="Times New Roman" pitchFamily="18" charset="0"/>
                        <a:ea typeface="Times New Roman"/>
                        <a:cs typeface="Times New Roman"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a:ea typeface="Times New Roman"/>
                          <a:cs typeface="Times New Roman"/>
                        </a:rPr>
                        <a:t>nr_</a:t>
                      </a:r>
                      <a:br>
                        <a:rPr lang="pl-PL" sz="1600" b="1" dirty="0" smtClean="0">
                          <a:latin typeface="Times New Roman"/>
                          <a:ea typeface="Times New Roman"/>
                          <a:cs typeface="Times New Roman"/>
                        </a:rPr>
                      </a:br>
                      <a:r>
                        <a:rPr lang="pl-PL" sz="1600" b="1" dirty="0" smtClean="0">
                          <a:latin typeface="Times New Roman"/>
                          <a:ea typeface="Times New Roman"/>
                          <a:cs typeface="Times New Roman"/>
                        </a:rPr>
                        <a:t>dowodu</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a:ea typeface="Times New Roman"/>
                          <a:cs typeface="Times New Roman"/>
                        </a:rPr>
                        <a:t>PESEL</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spcAft>
                          <a:spcPts val="0"/>
                        </a:spcAft>
                      </a:pPr>
                      <a:r>
                        <a:rPr lang="pl-PL" sz="1600" dirty="0" smtClean="0">
                          <a:latin typeface="Times New Roman"/>
                          <a:ea typeface="Times New Roman"/>
                          <a:cs typeface="Times New Roman"/>
                        </a:rPr>
                        <a:t>Michalska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Iwona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ABC123456</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12345678901</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pl-PL" sz="1600" dirty="0" smtClean="0">
                          <a:latin typeface="Times New Roman"/>
                          <a:ea typeface="Times New Roman"/>
                          <a:cs typeface="Times New Roman"/>
                        </a:rPr>
                        <a:t>Kwiatkowska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Maria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DEF123456</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12345678902</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Wojciech</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ABC111222</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12345678903</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pl-PL" sz="1600" dirty="0" smtClean="0">
                          <a:latin typeface="Times New Roman"/>
                          <a:ea typeface="Times New Roman"/>
                          <a:cs typeface="Times New Roman"/>
                        </a:rPr>
                        <a:t>Malinowski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Jan</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AAA123123</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12345678904</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Jerzy</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WER123321</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12345678905</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pole tekstowe 10"/>
          <p:cNvSpPr txBox="1"/>
          <p:nvPr/>
        </p:nvSpPr>
        <p:spPr>
          <a:xfrm>
            <a:off x="685800" y="2886080"/>
            <a:ext cx="1728192" cy="369332"/>
          </a:xfrm>
          <a:prstGeom prst="rect">
            <a:avLst/>
          </a:prstGeom>
          <a:noFill/>
        </p:spPr>
        <p:txBody>
          <a:bodyPr wrap="square" rtlCol="0">
            <a:spAutoFit/>
          </a:bodyPr>
          <a:lstStyle/>
          <a:p>
            <a:r>
              <a:rPr lang="pl-PL" b="1" dirty="0" smtClean="0">
                <a:latin typeface="Times New Roman" pitchFamily="18" charset="0"/>
                <a:cs typeface="Times New Roman" pitchFamily="18" charset="0"/>
              </a:rPr>
              <a:t>Czytelnicy</a:t>
            </a:r>
            <a:endParaRPr lang="pl-PL" b="1" dirty="0">
              <a:latin typeface="Times New Roman" pitchFamily="18" charset="0"/>
              <a:cs typeface="Times New Roman" pitchFamily="18" charset="0"/>
            </a:endParaRPr>
          </a:p>
        </p:txBody>
      </p:sp>
      <p:sp>
        <p:nvSpPr>
          <p:cNvPr id="12" name="Strzałka w prawo 11"/>
          <p:cNvSpPr/>
          <p:nvPr/>
        </p:nvSpPr>
        <p:spPr>
          <a:xfrm rot="16200000">
            <a:off x="4388643" y="5212557"/>
            <a:ext cx="571504" cy="3571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FF0000"/>
              </a:solidFill>
            </a:endParaRPr>
          </a:p>
        </p:txBody>
      </p:sp>
      <p:sp>
        <p:nvSpPr>
          <p:cNvPr id="13" name="Strzałka w prawo 12"/>
          <p:cNvSpPr/>
          <p:nvPr/>
        </p:nvSpPr>
        <p:spPr>
          <a:xfrm rot="16200000">
            <a:off x="5988843" y="5212557"/>
            <a:ext cx="571504" cy="3571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17</a:t>
            </a:fld>
            <a:endParaRPr lang="pl-PL" dirty="0"/>
          </a:p>
        </p:txBody>
      </p:sp>
      <p:sp>
        <p:nvSpPr>
          <p:cNvPr id="5"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Reguły poprawności</a:t>
            </a:r>
            <a:r>
              <a:rPr kumimoji="0" lang="pl-PL" sz="2800" i="0" u="none" strike="noStrike" kern="0" cap="none" spc="0" normalizeH="0" baseline="0" noProof="0" dirty="0" smtClean="0">
                <a:ln>
                  <a:noFill/>
                </a:ln>
                <a:effectLst/>
                <a:uLnTx/>
                <a:uFillTx/>
                <a:latin typeface="Arial Narrow" pitchFamily="34" charset="0"/>
                <a:ea typeface="+mn-lt"/>
                <a:cs typeface="+mn-lt"/>
              </a:rPr>
              <a:t> to wyrażenia logiczne,</a:t>
            </a:r>
            <a:r>
              <a:rPr kumimoji="0" lang="pl-PL" sz="2800" i="0" u="none" strike="noStrike" kern="0" cap="none" spc="0" normalizeH="0" noProof="0" dirty="0" smtClean="0">
                <a:ln>
                  <a:noFill/>
                </a:ln>
                <a:effectLst/>
                <a:uLnTx/>
                <a:uFillTx/>
                <a:latin typeface="Arial Narrow" pitchFamily="34" charset="0"/>
                <a:ea typeface="+mn-lt"/>
                <a:cs typeface="+mn-lt"/>
              </a:rPr>
              <a:t> które są sprawdzane w momencie dodawania rekordu do tabeli lub modyfikacji wpisanych wartości.</a:t>
            </a: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endParaRPr lang="pl-PL" sz="3200" kern="0" baseline="0" dirty="0" smtClean="0">
              <a:latin typeface="Calibri" pitchFamily="34" charset="0"/>
              <a:ea typeface="+mn-lt"/>
              <a:cs typeface="+mn-lt"/>
            </a:endParaRPr>
          </a:p>
          <a:p>
            <a:pPr marL="273050" marR="0" lvl="0" indent="-273050" defTabSz="914400" rtl="0" eaLnBrk="1" fontAlgn="base" latinLnBrk="0" hangingPunct="1">
              <a:lnSpc>
                <a:spcPct val="100000"/>
              </a:lnSpc>
              <a:spcBef>
                <a:spcPts val="0"/>
              </a:spcBef>
              <a:spcAft>
                <a:spcPct val="0"/>
              </a:spcAft>
              <a:buClr>
                <a:schemeClr val="accent1"/>
              </a:buClr>
              <a:buSzPct val="80000"/>
              <a:tabLst/>
              <a:defRPr/>
            </a:pPr>
            <a:r>
              <a:rPr lang="pl-PL" sz="2400" kern="0" baseline="0" dirty="0" smtClean="0">
                <a:latin typeface="Arial Narrow" pitchFamily="34" charset="0"/>
                <a:ea typeface="+mn-lt"/>
                <a:cs typeface="+mn-lt"/>
              </a:rPr>
              <a:t>Istnieją dwa typy reguł poprawności</a:t>
            </a:r>
            <a:r>
              <a:rPr lang="pl-PL" sz="2400" kern="0" dirty="0" smtClean="0">
                <a:latin typeface="Arial Narrow" pitchFamily="34" charset="0"/>
                <a:ea typeface="+mn-lt"/>
                <a:cs typeface="+mn-lt"/>
              </a:rPr>
              <a:t>:</a:t>
            </a:r>
          </a:p>
          <a:p>
            <a:pPr marL="273050" marR="0" lvl="0" indent="-273050" defTabSz="914400" rtl="0" eaLnBrk="1" fontAlgn="base" latinLnBrk="0" hangingPunct="1">
              <a:lnSpc>
                <a:spcPct val="100000"/>
              </a:lnSpc>
              <a:spcBef>
                <a:spcPts val="0"/>
              </a:spcBef>
              <a:spcAft>
                <a:spcPct val="0"/>
              </a:spcAft>
              <a:buSzPct val="100000"/>
              <a:buFont typeface="Arial" pitchFamily="34" charset="0"/>
              <a:buChar char="•"/>
              <a:tabLst/>
              <a:defRPr/>
            </a:pPr>
            <a:r>
              <a:rPr lang="pl-PL" sz="2400" kern="0" dirty="0" smtClean="0">
                <a:latin typeface="Arial Narrow" pitchFamily="34" charset="0"/>
                <a:ea typeface="+mn-lt"/>
                <a:cs typeface="+mn-lt"/>
              </a:rPr>
              <a:t>dotyczące pól (w wyrażeniu logicznym można wykorzystać jedynie nazwę pola, dla którego tworzona jest reguła poprawności),</a:t>
            </a:r>
          </a:p>
          <a:p>
            <a:pPr marL="273050" marR="0" lvl="0" indent="-273050" defTabSz="914400" rtl="0" eaLnBrk="1" fontAlgn="base" latinLnBrk="0" hangingPunct="1">
              <a:lnSpc>
                <a:spcPct val="100000"/>
              </a:lnSpc>
              <a:spcBef>
                <a:spcPts val="0"/>
              </a:spcBef>
              <a:spcAft>
                <a:spcPct val="0"/>
              </a:spcAft>
              <a:buSzPct val="100000"/>
              <a:buFont typeface="Arial" pitchFamily="34" charset="0"/>
              <a:buChar char="•"/>
              <a:tabLst/>
              <a:defRPr/>
            </a:pPr>
            <a:r>
              <a:rPr lang="pl-PL" sz="2400" kern="0" dirty="0" smtClean="0">
                <a:latin typeface="Arial Narrow" pitchFamily="34" charset="0"/>
                <a:ea typeface="+mn-lt"/>
                <a:cs typeface="+mn-lt"/>
              </a:rPr>
              <a:t>dotyczące tabel (w wyrażeniu logicznym można wykorzystać wszystkie pola zdefiniowane w tabeli).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Reguły poprawności</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18</a:t>
            </a:fld>
            <a:endParaRPr lang="pl-PL"/>
          </a:p>
        </p:txBody>
      </p:sp>
      <p:sp>
        <p:nvSpPr>
          <p:cNvPr id="6" name="Podtytuł 2"/>
          <p:cNvSpPr txBox="1">
            <a:spLocks/>
          </p:cNvSpPr>
          <p:nvPr/>
        </p:nvSpPr>
        <p:spPr bwMode="auto">
          <a:xfrm>
            <a:off x="261878" y="457200"/>
            <a:ext cx="8729722" cy="457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Przykłady:</a:t>
            </a:r>
          </a:p>
          <a:p>
            <a:pPr marL="273050" lvl="0" indent="-273050">
              <a:spcBef>
                <a:spcPts val="1200"/>
              </a:spcBef>
              <a:buSzPct val="100000"/>
              <a:defRPr/>
            </a:pPr>
            <a:r>
              <a:rPr lang="pl-PL" sz="2400" b="1" kern="0" dirty="0" smtClean="0">
                <a:latin typeface="Arial Narrow" pitchFamily="34" charset="0"/>
                <a:ea typeface="+mn-lt"/>
                <a:cs typeface="+mn-lt"/>
              </a:rPr>
              <a:t>Reguły poprawności dla pola:</a:t>
            </a: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każdy klient musi być pełnoletni (pole </a:t>
            </a:r>
            <a:r>
              <a:rPr lang="pl-PL" sz="2400" kern="0" dirty="0" err="1" smtClean="0">
                <a:latin typeface="Arial Narrow" pitchFamily="34" charset="0"/>
                <a:ea typeface="+mn-lt"/>
                <a:cs typeface="+mn-lt"/>
              </a:rPr>
              <a:t>data_urodzenia</a:t>
            </a:r>
            <a:r>
              <a:rPr lang="pl-PL" sz="2400" kern="0" dirty="0" smtClean="0">
                <a:latin typeface="Arial Narrow" pitchFamily="34" charset="0"/>
                <a:ea typeface="+mn-lt"/>
                <a:cs typeface="+mn-lt"/>
              </a:rPr>
              <a:t>)</a:t>
            </a:r>
            <a:br>
              <a:rPr lang="pl-PL" sz="2400" kern="0" dirty="0" smtClean="0">
                <a:latin typeface="Arial Narrow" pitchFamily="34" charset="0"/>
                <a:ea typeface="+mn-lt"/>
                <a:cs typeface="+mn-lt"/>
              </a:rPr>
            </a:br>
            <a:r>
              <a:rPr lang="pl-PL" sz="2400" i="1" kern="0" dirty="0" err="1" smtClean="0">
                <a:latin typeface="Arial Narrow" pitchFamily="34" charset="0"/>
                <a:ea typeface="+mn-lt"/>
                <a:cs typeface="+mn-lt"/>
              </a:rPr>
              <a:t>data_urodzenia</a:t>
            </a:r>
            <a:r>
              <a:rPr lang="pl-PL" sz="2400" i="1" kern="0" dirty="0" smtClean="0">
                <a:latin typeface="Arial Narrow" pitchFamily="34" charset="0"/>
                <a:ea typeface="+mn-lt"/>
                <a:cs typeface="+mn-lt"/>
              </a:rPr>
              <a:t> </a:t>
            </a:r>
            <a:r>
              <a:rPr lang="pl-PL" sz="2400" i="1" kern="0" smtClean="0">
                <a:latin typeface="Arial Narrow" pitchFamily="34" charset="0"/>
                <a:ea typeface="+mn-lt"/>
                <a:cs typeface="+mn-lt"/>
              </a:rPr>
              <a:t>&lt;= </a:t>
            </a:r>
            <a:r>
              <a:rPr lang="pl-PL" sz="2400" i="1" kern="0" smtClean="0">
                <a:latin typeface="Arial Narrow" pitchFamily="34" charset="0"/>
                <a:ea typeface="+mn-lt"/>
                <a:cs typeface="+mn-lt"/>
              </a:rPr>
              <a:t>DateAdd(year ; </a:t>
            </a:r>
            <a:r>
              <a:rPr lang="pl-PL" sz="2400" i="1" kern="0" smtClean="0">
                <a:latin typeface="Arial Narrow" pitchFamily="34" charset="0"/>
                <a:ea typeface="+mn-lt"/>
                <a:cs typeface="+mn-lt"/>
              </a:rPr>
              <a:t>-</a:t>
            </a:r>
            <a:r>
              <a:rPr lang="pl-PL" sz="2400" i="1" kern="0" smtClean="0">
                <a:latin typeface="Arial Narrow" pitchFamily="34" charset="0"/>
                <a:ea typeface="+mn-lt"/>
                <a:cs typeface="+mn-lt"/>
              </a:rPr>
              <a:t>18 ; getdate</a:t>
            </a:r>
            <a:r>
              <a:rPr lang="pl-PL" sz="2400" i="1" kern="0" dirty="0" smtClean="0">
                <a:latin typeface="Arial Narrow" pitchFamily="34" charset="0"/>
                <a:ea typeface="+mn-lt"/>
                <a:cs typeface="+mn-lt"/>
              </a:rPr>
              <a:t>())</a:t>
            </a: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rabat nie może być większy niż 10% (pole rabat)</a:t>
            </a:r>
            <a:br>
              <a:rPr lang="pl-PL" sz="2400" kern="0" dirty="0" smtClean="0">
                <a:latin typeface="Arial Narrow" pitchFamily="34" charset="0"/>
                <a:ea typeface="+mn-lt"/>
                <a:cs typeface="+mn-lt"/>
              </a:rPr>
            </a:br>
            <a:r>
              <a:rPr lang="pl-PL" sz="2400" i="1" kern="0" dirty="0" smtClean="0">
                <a:latin typeface="Arial Narrow" pitchFamily="34" charset="0"/>
                <a:ea typeface="+mn-lt"/>
                <a:cs typeface="+mn-lt"/>
              </a:rPr>
              <a:t>rabat &gt;= 0 and rabat &lt;=10</a:t>
            </a:r>
          </a:p>
          <a:p>
            <a:pPr marL="273050" lvl="0" indent="-273050">
              <a:spcBef>
                <a:spcPts val="1200"/>
              </a:spcBef>
              <a:buSzPct val="100000"/>
              <a:defRPr/>
            </a:pPr>
            <a:r>
              <a:rPr lang="pl-PL" sz="2400" b="1" kern="0" dirty="0" smtClean="0">
                <a:latin typeface="Arial Narrow" pitchFamily="34" charset="0"/>
                <a:ea typeface="+mn-lt"/>
                <a:cs typeface="+mn-lt"/>
              </a:rPr>
              <a:t>Reguły poprawności dla tabeli:</a:t>
            </a: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produkty są dostarczane nie wcześniej niż 3 dni po złożeniu zamówienia</a:t>
            </a:r>
            <a:br>
              <a:rPr lang="pl-PL" sz="2400" kern="0" dirty="0" smtClean="0">
                <a:latin typeface="Arial Narrow" pitchFamily="34" charset="0"/>
                <a:ea typeface="+mn-lt"/>
                <a:cs typeface="+mn-lt"/>
              </a:rPr>
            </a:br>
            <a:r>
              <a:rPr lang="pl-PL" sz="2400" i="1" kern="0" dirty="0" err="1" smtClean="0">
                <a:latin typeface="Arial Narrow" pitchFamily="34" charset="0"/>
                <a:ea typeface="+mn-lt"/>
                <a:cs typeface="+mn-lt"/>
              </a:rPr>
              <a:t>data_realizacji</a:t>
            </a:r>
            <a:r>
              <a:rPr lang="pl-PL" sz="2400" i="1" kern="0" dirty="0" smtClean="0">
                <a:latin typeface="Arial Narrow" pitchFamily="34" charset="0"/>
                <a:ea typeface="+mn-lt"/>
                <a:cs typeface="+mn-lt"/>
              </a:rPr>
              <a:t> &gt;= </a:t>
            </a:r>
            <a:r>
              <a:rPr lang="pl-PL" sz="2400" i="1" kern="0" dirty="0" err="1" smtClean="0">
                <a:latin typeface="Arial Narrow" pitchFamily="34" charset="0"/>
                <a:ea typeface="+mn-lt"/>
                <a:cs typeface="+mn-lt"/>
              </a:rPr>
              <a:t>data_zamówienia</a:t>
            </a:r>
            <a:r>
              <a:rPr lang="pl-PL" sz="2400" i="1" kern="0" dirty="0" smtClean="0">
                <a:latin typeface="Arial Narrow" pitchFamily="34" charset="0"/>
                <a:ea typeface="+mn-lt"/>
                <a:cs typeface="+mn-lt"/>
              </a:rPr>
              <a:t> </a:t>
            </a:r>
            <a:r>
              <a:rPr lang="pl-PL" sz="2400" i="1" kern="0" smtClean="0">
                <a:latin typeface="Arial Narrow" pitchFamily="34" charset="0"/>
                <a:ea typeface="+mn-lt"/>
                <a:cs typeface="+mn-lt"/>
              </a:rPr>
              <a:t>+ </a:t>
            </a:r>
            <a:r>
              <a:rPr lang="pl-PL" sz="2400" i="1" kern="0" smtClean="0">
                <a:latin typeface="Arial Narrow" pitchFamily="34" charset="0"/>
                <a:ea typeface="+mn-lt"/>
                <a:cs typeface="+mn-lt"/>
              </a:rPr>
              <a:t>3</a:t>
            </a:r>
            <a:endParaRPr lang="pl-PL" sz="2400" i="1" kern="0" dirty="0" smtClean="0">
              <a:latin typeface="Arial Narrow" pitchFamily="34" charset="0"/>
              <a:ea typeface="+mn-lt"/>
              <a:cs typeface="+mn-lt"/>
            </a:endParaRPr>
          </a:p>
        </p:txBody>
      </p:sp>
      <p:sp>
        <p:nvSpPr>
          <p:cNvPr id="7"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Reguły poprawności</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19</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odtytuł 2"/>
          <p:cNvSpPr txBox="1">
            <a:spLocks/>
          </p:cNvSpPr>
          <p:nvPr/>
        </p:nvSpPr>
        <p:spPr bwMode="auto">
          <a:xfrm>
            <a:off x="261878" y="457200"/>
            <a:ext cx="8501122" cy="5181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Indeksy</a:t>
            </a:r>
            <a:r>
              <a:rPr kumimoji="0" lang="pl-PL" sz="2800" b="1" i="0" u="none" strike="noStrike" kern="0" cap="none" spc="0" normalizeH="0" noProof="0" dirty="0" smtClean="0">
                <a:ln>
                  <a:noFill/>
                </a:ln>
                <a:effectLst/>
                <a:uLnTx/>
                <a:uFillTx/>
                <a:latin typeface="Arial Narrow" pitchFamily="34" charset="0"/>
                <a:ea typeface="+mn-lt"/>
                <a:cs typeface="+mn-lt"/>
              </a:rPr>
              <a:t>:</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są wykorzystywane w procesie wyszukiwania danych w większości przypadków przyspieszając te operacje</a:t>
            </a:r>
            <a:endParaRPr lang="pl-PL" sz="2400" i="1" kern="0" dirty="0" smtClean="0">
              <a:latin typeface="Arial Narrow" pitchFamily="34" charset="0"/>
              <a:ea typeface="+mn-lt"/>
              <a:cs typeface="+mn-lt"/>
            </a:endParaRP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spowalniają operacje funkcjonalne (dodawanie i modyfikację danych)</a:t>
            </a: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należy je ustawiać rozsądnie, aby uzyskać rzeczywiste zwiększenie szybkości działania bazy danych</a:t>
            </a: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są często umieszczane w pamięci RAM, co dodatkowo zwiększa szybkość wyszukiwania</a:t>
            </a: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należy rozważyć ich ustawianie, gdy w tabeli będzie co najmniej kilkanaście tysięcy rekordów</a:t>
            </a: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SZBD nadają ten atrybut automatycznie kluczom podstawowym</a:t>
            </a:r>
          </a:p>
          <a:p>
            <a:pPr marL="273050" lvl="0" indent="-273050">
              <a:spcBef>
                <a:spcPts val="1200"/>
              </a:spcBef>
              <a:buSzPct val="100000"/>
              <a:defRPr/>
            </a:pPr>
            <a:endParaRPr lang="pl-PL" sz="2800" i="1" kern="0" dirty="0" smtClean="0">
              <a:latin typeface="Arial Narrow" pitchFamily="34" charset="0"/>
              <a:ea typeface="+mn-lt"/>
              <a:cs typeface="+mn-lt"/>
            </a:endParaRPr>
          </a:p>
          <a:p>
            <a:pPr marL="273050" lvl="0" indent="-273050">
              <a:spcBef>
                <a:spcPts val="1200"/>
              </a:spcBef>
              <a:buSzPct val="100000"/>
              <a:defRPr/>
            </a:pPr>
            <a:endParaRPr lang="pl-PL" sz="2800" i="1" kern="0" dirty="0" smtClean="0">
              <a:latin typeface="Arial Narrow" pitchFamily="34" charset="0"/>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09600" y="457200"/>
            <a:ext cx="8229600" cy="4495799"/>
          </a:xfrm>
        </p:spPr>
        <p:txBody>
          <a:bodyPr anchor="t">
            <a:normAutofit/>
          </a:bodyPr>
          <a:lstStyle/>
          <a:p>
            <a:r>
              <a:rPr lang="pl-PL" sz="4000" dirty="0" smtClean="0"/>
              <a:t>Plan:</a:t>
            </a:r>
            <a:endParaRPr lang="en-US" sz="4000" dirty="0"/>
          </a:p>
        </p:txBody>
      </p:sp>
      <p:sp>
        <p:nvSpPr>
          <p:cNvPr id="3" name="Symbol zastępczy zawartości 2"/>
          <p:cNvSpPr>
            <a:spLocks noGrp="1"/>
          </p:cNvSpPr>
          <p:nvPr>
            <p:ph idx="1"/>
          </p:nvPr>
        </p:nvSpPr>
        <p:spPr>
          <a:xfrm>
            <a:off x="609600" y="1219200"/>
            <a:ext cx="8382000" cy="4800600"/>
          </a:xfrm>
        </p:spPr>
        <p:txBody>
          <a:bodyPr/>
          <a:lstStyle/>
          <a:p>
            <a:pPr marL="0" indent="0">
              <a:buClrTx/>
              <a:buNone/>
            </a:pPr>
            <a:r>
              <a:rPr lang="pl-PL" sz="2400" dirty="0" smtClean="0">
                <a:latin typeface="Arial" pitchFamily="34" charset="0"/>
                <a:cs typeface="Arial" pitchFamily="34" charset="0"/>
              </a:rPr>
              <a:t>Omówienie pojęć związanych ze strukturami danych</a:t>
            </a:r>
            <a:r>
              <a:rPr lang="en-GB" sz="2400" dirty="0" smtClean="0">
                <a:latin typeface="Arial" pitchFamily="34" charset="0"/>
                <a:cs typeface="Arial" pitchFamily="34" charset="0"/>
              </a:rPr>
              <a:t>:</a:t>
            </a:r>
          </a:p>
          <a:p>
            <a:pPr marL="0" indent="0">
              <a:spcBef>
                <a:spcPts val="0"/>
              </a:spcBef>
              <a:buClrTx/>
              <a:buSzPct val="100000"/>
              <a:buFont typeface="Arial" pitchFamily="34" charset="0"/>
              <a:buChar char="•"/>
              <a:tabLst>
                <a:tab pos="180000" algn="l"/>
              </a:tabLst>
            </a:pPr>
            <a:r>
              <a:rPr lang="pl-PL" sz="2400" smtClean="0">
                <a:latin typeface="Arial" pitchFamily="34" charset="0"/>
                <a:cs typeface="Arial" pitchFamily="34" charset="0"/>
              </a:rPr>
              <a:t> tabele </a:t>
            </a:r>
            <a:r>
              <a:rPr lang="pl-PL" sz="2400" dirty="0" smtClean="0">
                <a:latin typeface="Arial" pitchFamily="34" charset="0"/>
                <a:cs typeface="Arial" pitchFamily="34" charset="0"/>
              </a:rPr>
              <a:t>i ich atrybuty</a:t>
            </a:r>
          </a:p>
          <a:p>
            <a:pPr marL="0" indent="0">
              <a:spcBef>
                <a:spcPts val="0"/>
              </a:spcBef>
              <a:buClrTx/>
              <a:buSzPct val="100000"/>
              <a:buFont typeface="Arial" pitchFamily="34" charset="0"/>
              <a:buChar char="•"/>
              <a:tabLst>
                <a:tab pos="180000" algn="l"/>
              </a:tabLst>
            </a:pPr>
            <a:r>
              <a:rPr lang="en-GB" sz="2400" dirty="0" smtClean="0">
                <a:latin typeface="Arial" pitchFamily="34" charset="0"/>
                <a:cs typeface="Arial" pitchFamily="34" charset="0"/>
              </a:rPr>
              <a:t> </a:t>
            </a:r>
            <a:r>
              <a:rPr lang="pl-PL" sz="2400" dirty="0" smtClean="0">
                <a:latin typeface="Arial" pitchFamily="34" charset="0"/>
                <a:cs typeface="Arial" pitchFamily="34" charset="0"/>
              </a:rPr>
              <a:t>klucze</a:t>
            </a:r>
            <a:endParaRPr lang="en-GB" sz="2400" dirty="0" smtClean="0">
              <a:latin typeface="Arial" pitchFamily="34" charset="0"/>
              <a:cs typeface="Arial" pitchFamily="34" charset="0"/>
            </a:endParaRPr>
          </a:p>
          <a:p>
            <a:pPr marL="0" indent="0">
              <a:spcBef>
                <a:spcPts val="0"/>
              </a:spcBef>
              <a:buClrTx/>
              <a:buSzPct val="100000"/>
              <a:buFont typeface="Arial" pitchFamily="34" charset="0"/>
              <a:buChar char="•"/>
              <a:tabLst>
                <a:tab pos="180000" algn="l"/>
              </a:tabLst>
            </a:pPr>
            <a:r>
              <a:rPr lang="en-GB" sz="2400" dirty="0" smtClean="0">
                <a:latin typeface="Arial" pitchFamily="34" charset="0"/>
                <a:cs typeface="Arial" pitchFamily="34" charset="0"/>
              </a:rPr>
              <a:t>	</a:t>
            </a:r>
            <a:r>
              <a:rPr lang="pl-PL" sz="2400" dirty="0" smtClean="0">
                <a:latin typeface="Arial" pitchFamily="34" charset="0"/>
                <a:cs typeface="Arial" pitchFamily="34" charset="0"/>
              </a:rPr>
              <a:t>rodzaje tabel w bazach danych</a:t>
            </a:r>
            <a:endParaRPr lang="en-GB" sz="2400" dirty="0" smtClean="0">
              <a:latin typeface="Arial" pitchFamily="34" charset="0"/>
              <a:cs typeface="Arial" pitchFamily="34" charset="0"/>
            </a:endParaRPr>
          </a:p>
          <a:p>
            <a:pPr marL="0" indent="0">
              <a:spcBef>
                <a:spcPts val="0"/>
              </a:spcBef>
              <a:buClrTx/>
              <a:buSzPct val="100000"/>
              <a:buFont typeface="Arial" pitchFamily="34" charset="0"/>
              <a:buChar char="•"/>
              <a:tabLst>
                <a:tab pos="180000" algn="l"/>
              </a:tabLst>
            </a:pPr>
            <a:r>
              <a:rPr lang="pl-PL" sz="2400" dirty="0" smtClean="0">
                <a:latin typeface="Arial" pitchFamily="34" charset="0"/>
                <a:cs typeface="Arial" pitchFamily="34" charset="0"/>
              </a:rPr>
              <a:t> pola nieatomowe i wyliczane</a:t>
            </a:r>
            <a:r>
              <a:rPr lang="pl-PL" sz="2400" dirty="0" smtClean="0">
                <a:solidFill>
                  <a:schemeClr val="bg1">
                    <a:lumMod val="50000"/>
                  </a:schemeClr>
                </a:solidFill>
                <a:latin typeface="Arial" pitchFamily="34" charset="0"/>
                <a:cs typeface="Arial" pitchFamily="34" charset="0"/>
              </a:rPr>
              <a:t> </a:t>
            </a:r>
            <a:endParaRPr lang="en-GB" sz="2400" dirty="0" smtClean="0">
              <a:solidFill>
                <a:schemeClr val="bg1">
                  <a:lumMod val="50000"/>
                </a:schemeClr>
              </a:solidFill>
              <a:latin typeface="Arial" pitchFamily="34" charset="0"/>
              <a:cs typeface="Arial" pitchFamily="34" charset="0"/>
            </a:endParaRPr>
          </a:p>
        </p:txBody>
      </p:sp>
      <p:sp>
        <p:nvSpPr>
          <p:cNvPr id="4" name="Symbol zastępczy numeru slajdu 3"/>
          <p:cNvSpPr>
            <a:spLocks noGrp="1"/>
          </p:cNvSpPr>
          <p:nvPr>
            <p:ph type="sldNum" sz="quarter" idx="12"/>
          </p:nvPr>
        </p:nvSpPr>
        <p:spPr/>
        <p:txBody>
          <a:bodyPr/>
          <a:lstStyle/>
          <a:p>
            <a:fld id="{83D82602-3ACC-4341-B614-755528165B64}" type="slidenum">
              <a:rPr lang="pl-PL" smtClean="0"/>
              <a:pPr/>
              <a:t>2</a:t>
            </a:fld>
            <a:endParaRPr lang="pl-P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20</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odtytuł 2"/>
          <p:cNvSpPr txBox="1">
            <a:spLocks/>
          </p:cNvSpPr>
          <p:nvPr/>
        </p:nvSpPr>
        <p:spPr bwMode="auto">
          <a:xfrm>
            <a:off x="261878" y="533400"/>
            <a:ext cx="8501122" cy="457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Rodzaje</a:t>
            </a:r>
            <a:r>
              <a:rPr kumimoji="0" lang="pl-PL" sz="2800" b="1" i="0" u="none" strike="noStrike" kern="0" cap="none" spc="0" normalizeH="0" noProof="0" dirty="0" smtClean="0">
                <a:ln>
                  <a:noFill/>
                </a:ln>
                <a:effectLst/>
                <a:uLnTx/>
                <a:uFillTx/>
                <a:latin typeface="Arial Narrow" pitchFamily="34" charset="0"/>
                <a:ea typeface="+mn-lt"/>
                <a:cs typeface="+mn-lt"/>
              </a:rPr>
              <a:t> indeksów:</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0"/>
              </a:spcBef>
              <a:buSzPct val="100000"/>
              <a:defRPr/>
            </a:pPr>
            <a:r>
              <a:rPr lang="pl-PL" sz="2400" kern="0" dirty="0" smtClean="0">
                <a:latin typeface="Arial Narrow" pitchFamily="34" charset="0"/>
                <a:ea typeface="+mn-lt"/>
                <a:cs typeface="+mn-lt"/>
              </a:rPr>
              <a:t>Ze względu na powtarzalność wartości w polu indeksowanym:</a:t>
            </a: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unikatowe – tworzone dla pól, w których wartości nie mogą się powtarzać</a:t>
            </a:r>
          </a:p>
          <a:p>
            <a:pPr marL="273050" lvl="0" indent="-273050">
              <a:spcBef>
                <a:spcPts val="0"/>
              </a:spcBef>
              <a:buSzPct val="100000"/>
              <a:buFont typeface="Arial" pitchFamily="34" charset="0"/>
              <a:buChar char="•"/>
              <a:defRPr/>
            </a:pPr>
            <a:r>
              <a:rPr lang="pl-PL" sz="2400" kern="0" dirty="0" err="1" smtClean="0">
                <a:latin typeface="Arial Narrow" pitchFamily="34" charset="0"/>
                <a:ea typeface="+mn-lt"/>
                <a:cs typeface="+mn-lt"/>
              </a:rPr>
              <a:t>nieunikatowe</a:t>
            </a:r>
            <a:r>
              <a:rPr lang="pl-PL" sz="2400" kern="0" dirty="0" smtClean="0">
                <a:latin typeface="Arial Narrow" pitchFamily="34" charset="0"/>
                <a:ea typeface="+mn-lt"/>
                <a:cs typeface="+mn-lt"/>
              </a:rPr>
              <a:t> – tworzone dla pól, w których wartości mogą się powtarzać</a:t>
            </a:r>
          </a:p>
          <a:p>
            <a:pPr marL="273050" lvl="0" indent="-273050">
              <a:spcBef>
                <a:spcPts val="1200"/>
              </a:spcBef>
              <a:buSzPct val="100000"/>
              <a:buFont typeface="Arial" pitchFamily="34" charset="0"/>
              <a:buChar char="•"/>
              <a:defRPr/>
            </a:pPr>
            <a:endParaRPr lang="pl-PL" sz="2400" kern="0" dirty="0" smtClean="0">
              <a:latin typeface="Arial Narrow" pitchFamily="34" charset="0"/>
              <a:ea typeface="+mn-lt"/>
              <a:cs typeface="+mn-lt"/>
            </a:endParaRPr>
          </a:p>
          <a:p>
            <a:pPr marL="273050" lvl="0" indent="-273050">
              <a:spcBef>
                <a:spcPts val="0"/>
              </a:spcBef>
              <a:buSzPct val="100000"/>
              <a:defRPr/>
            </a:pPr>
            <a:r>
              <a:rPr lang="pl-PL" sz="2400" kern="0" dirty="0" smtClean="0">
                <a:latin typeface="Arial Narrow" pitchFamily="34" charset="0"/>
                <a:ea typeface="+mn-lt"/>
                <a:cs typeface="+mn-lt"/>
              </a:rPr>
              <a:t>Ze względu na liczbę pól tworzących indeks:</a:t>
            </a: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jednopolowe – składające się z jednego pola</a:t>
            </a: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wielopolowe – składające się z wielu pól</a:t>
            </a:r>
          </a:p>
          <a:p>
            <a:pPr marL="273050" lvl="0" indent="-273050">
              <a:spcBef>
                <a:spcPts val="0"/>
              </a:spcBef>
              <a:buSzPct val="100000"/>
              <a:buFont typeface="Arial" pitchFamily="34" charset="0"/>
              <a:buChar char="•"/>
              <a:defRPr/>
            </a:pPr>
            <a:endParaRPr lang="pl-PL" sz="2400" kern="0" dirty="0" smtClean="0">
              <a:latin typeface="Arial Narrow" pitchFamily="34" charset="0"/>
              <a:ea typeface="+mn-lt"/>
              <a:cs typeface="+mn-lt"/>
            </a:endParaRPr>
          </a:p>
          <a:p>
            <a:pPr marL="273050" lvl="0" indent="-273050">
              <a:spcBef>
                <a:spcPts val="0"/>
              </a:spcBef>
              <a:buSzPct val="100000"/>
              <a:defRPr/>
            </a:pPr>
            <a:r>
              <a:rPr lang="pl-PL" sz="2400" kern="0" dirty="0" smtClean="0">
                <a:latin typeface="Arial Narrow" pitchFamily="34" charset="0"/>
                <a:ea typeface="+mn-lt"/>
                <a:cs typeface="+mn-lt"/>
              </a:rPr>
              <a:t>Indeksy jednopolowe mogą być unikatowe lub </a:t>
            </a:r>
            <a:r>
              <a:rPr lang="pl-PL" sz="2400" kern="0" dirty="0" err="1" smtClean="0">
                <a:latin typeface="Arial Narrow" pitchFamily="34" charset="0"/>
                <a:ea typeface="+mn-lt"/>
                <a:cs typeface="+mn-lt"/>
              </a:rPr>
              <a:t>nieunikatowe</a:t>
            </a:r>
            <a:r>
              <a:rPr lang="pl-PL" sz="2400" kern="0" dirty="0" smtClean="0">
                <a:latin typeface="Arial Narrow" pitchFamily="34" charset="0"/>
                <a:ea typeface="+mn-lt"/>
                <a:cs typeface="+mn-lt"/>
              </a:rPr>
              <a:t>.</a:t>
            </a:r>
          </a:p>
          <a:p>
            <a:pPr marL="273050" lvl="0" indent="-273050">
              <a:spcBef>
                <a:spcPts val="0"/>
              </a:spcBef>
              <a:buSzPct val="100000"/>
              <a:defRPr/>
            </a:pPr>
            <a:r>
              <a:rPr lang="pl-PL" sz="2400" kern="0" dirty="0" smtClean="0">
                <a:latin typeface="Arial Narrow" pitchFamily="34" charset="0"/>
                <a:ea typeface="+mn-lt"/>
                <a:cs typeface="+mn-lt"/>
              </a:rPr>
              <a:t>Indeksy wielopolowe mogą być tylko </a:t>
            </a:r>
            <a:r>
              <a:rPr lang="pl-PL" sz="2400" kern="0" dirty="0" err="1" smtClean="0">
                <a:latin typeface="Arial Narrow" pitchFamily="34" charset="0"/>
                <a:ea typeface="+mn-lt"/>
                <a:cs typeface="+mn-lt"/>
              </a:rPr>
              <a:t>nieunikatowe</a:t>
            </a:r>
            <a:r>
              <a:rPr lang="pl-PL" sz="2400" kern="0" dirty="0" smtClean="0">
                <a:latin typeface="Arial Narrow" pitchFamily="34" charset="0"/>
                <a:ea typeface="+mn-lt"/>
                <a:cs typeface="+mn-lt"/>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21</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odtytuł 2"/>
          <p:cNvSpPr txBox="1">
            <a:spLocks/>
          </p:cNvSpPr>
          <p:nvPr/>
        </p:nvSpPr>
        <p:spPr bwMode="auto">
          <a:xfrm>
            <a:off x="261878" y="457200"/>
            <a:ext cx="8501122" cy="2133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Metody tworzenia indeksów</a:t>
            </a:r>
            <a:r>
              <a:rPr kumimoji="0" lang="pl-PL" sz="2800" b="1" i="0" u="none" strike="noStrike" kern="0" cap="none" spc="0" normalizeH="0" noProof="0" dirty="0" smtClean="0">
                <a:ln>
                  <a:noFill/>
                </a:ln>
                <a:effectLst/>
                <a:uLnTx/>
                <a:uFillTx/>
                <a:latin typeface="Arial Narrow" pitchFamily="34" charset="0"/>
                <a:ea typeface="+mn-lt"/>
                <a:cs typeface="+mn-lt"/>
              </a:rPr>
              <a:t>:</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0"/>
              </a:spcBef>
              <a:buSzPct val="100000"/>
              <a:defRPr/>
            </a:pPr>
            <a:endParaRPr lang="pl-PL" sz="2400" kern="0" dirty="0" smtClean="0">
              <a:latin typeface="Arial Narrow" pitchFamily="34" charset="0"/>
              <a:ea typeface="+mn-lt"/>
              <a:cs typeface="+mn-lt"/>
            </a:endParaRP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indeksy proste</a:t>
            </a:r>
          </a:p>
          <a:p>
            <a:pPr marL="273050" lvl="0" indent="-273050">
              <a:spcBef>
                <a:spcPts val="0"/>
              </a:spcBef>
              <a:buSzPct val="100000"/>
              <a:buFont typeface="Arial" pitchFamily="34" charset="0"/>
              <a:buChar char="•"/>
              <a:defRPr/>
            </a:pPr>
            <a:r>
              <a:rPr lang="pl-PL" sz="2400" kern="0" dirty="0" smtClean="0">
                <a:latin typeface="Arial Narrow" pitchFamily="34" charset="0"/>
                <a:ea typeface="+mn-lt"/>
                <a:cs typeface="+mn-lt"/>
              </a:rPr>
              <a:t>indeksy w postaci drzewa zrównoważonego (</a:t>
            </a:r>
            <a:r>
              <a:rPr lang="pl-PL" sz="2400" kern="0" dirty="0" err="1" smtClean="0">
                <a:latin typeface="Arial Narrow" pitchFamily="34" charset="0"/>
                <a:ea typeface="+mn-lt"/>
                <a:cs typeface="+mn-lt"/>
              </a:rPr>
              <a:t>B-tree</a:t>
            </a:r>
            <a:r>
              <a:rPr lang="pl-PL" sz="2400" kern="0" dirty="0" smtClean="0">
                <a:latin typeface="Arial Narrow" pitchFamily="34" charset="0"/>
                <a:ea typeface="+mn-lt"/>
                <a:cs typeface="+mn-lt"/>
              </a:rPr>
              <a:t>)</a:t>
            </a:r>
          </a:p>
          <a:p>
            <a:pPr marL="273050" lvl="0" indent="-273050">
              <a:spcBef>
                <a:spcPts val="1200"/>
              </a:spcBef>
              <a:buSzPct val="100000"/>
              <a:buFont typeface="Arial" pitchFamily="34" charset="0"/>
              <a:buChar char="•"/>
              <a:defRPr/>
            </a:pPr>
            <a:endParaRPr lang="pl-PL" sz="2400" kern="0" dirty="0" smtClean="0">
              <a:latin typeface="Arial Narrow" pitchFamily="34" charset="0"/>
              <a:ea typeface="+mn-lt"/>
              <a:cs typeface="+mn-lt"/>
            </a:endParaRPr>
          </a:p>
          <a:p>
            <a:pPr marL="273050" lvl="0" indent="-273050">
              <a:spcBef>
                <a:spcPts val="1200"/>
              </a:spcBef>
              <a:buSzPct val="100000"/>
              <a:defRPr/>
            </a:pPr>
            <a:endParaRPr lang="pl-PL" sz="2800" i="1" kern="0" dirty="0" smtClean="0">
              <a:latin typeface="Arial Narrow" pitchFamily="34" charset="0"/>
              <a:ea typeface="+mn-lt"/>
              <a:cs typeface="+mn-lt"/>
            </a:endParaRPr>
          </a:p>
          <a:p>
            <a:pPr marL="273050" lvl="0" indent="-273050">
              <a:spcBef>
                <a:spcPts val="1200"/>
              </a:spcBef>
              <a:buSzPct val="100000"/>
              <a:defRPr/>
            </a:pPr>
            <a:endParaRPr lang="pl-PL" sz="2800" i="1" kern="0" dirty="0" smtClean="0">
              <a:latin typeface="Arial Narrow" pitchFamily="34" charset="0"/>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22</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odtytuł 2"/>
          <p:cNvSpPr txBox="1">
            <a:spLocks/>
          </p:cNvSpPr>
          <p:nvPr/>
        </p:nvSpPr>
        <p:spPr bwMode="auto">
          <a:xfrm>
            <a:off x="261878" y="685800"/>
            <a:ext cx="8501122" cy="54102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Przykład budowy indeksu prostego</a:t>
            </a:r>
            <a:r>
              <a:rPr kumimoji="0" lang="pl-PL" sz="2800" b="1" i="0" u="none" strike="noStrike" kern="0" cap="none" spc="0" normalizeH="0" noProof="0" dirty="0" smtClean="0">
                <a:ln>
                  <a:noFill/>
                </a:ln>
                <a:effectLst/>
                <a:uLnTx/>
                <a:uFillTx/>
                <a:latin typeface="Arial Narrow" pitchFamily="34" charset="0"/>
                <a:ea typeface="+mn-lt"/>
                <a:cs typeface="+mn-lt"/>
              </a:rPr>
              <a:t>:</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1200"/>
              </a:spcBef>
              <a:buSzPct val="100000"/>
              <a:defRPr/>
            </a:pPr>
            <a:r>
              <a:rPr lang="pl-PL" sz="2800" kern="0" dirty="0" smtClean="0">
                <a:latin typeface="Arial Narrow" pitchFamily="34" charset="0"/>
                <a:ea typeface="+mn-lt"/>
                <a:cs typeface="+mn-lt"/>
              </a:rPr>
              <a:t>Dane w bazie danych:		Plik indeksowy:</a:t>
            </a:r>
          </a:p>
          <a:p>
            <a:pPr marL="273050" lvl="0" indent="-273050">
              <a:spcBef>
                <a:spcPts val="0"/>
              </a:spcBef>
              <a:buSzPct val="100000"/>
              <a:defRPr/>
            </a:pPr>
            <a:r>
              <a:rPr lang="pl-PL" sz="2400" kern="0" dirty="0" smtClean="0">
                <a:latin typeface="Arial Narrow" pitchFamily="34" charset="0"/>
                <a:ea typeface="+mn-lt"/>
                <a:cs typeface="+mn-lt"/>
              </a:rPr>
              <a:t>Kowalski				Jeż		234987</a:t>
            </a:r>
          </a:p>
          <a:p>
            <a:pPr marL="273050" lvl="0" indent="-273050">
              <a:spcBef>
                <a:spcPts val="0"/>
              </a:spcBef>
              <a:buSzPct val="100000"/>
              <a:defRPr/>
            </a:pPr>
            <a:r>
              <a:rPr lang="pl-PL" sz="2400" kern="0" dirty="0">
                <a:latin typeface="Arial Narrow" pitchFamily="34" charset="0"/>
                <a:ea typeface="+mn-lt"/>
                <a:cs typeface="+mn-lt"/>
              </a:rPr>
              <a:t>N</a:t>
            </a:r>
            <a:r>
              <a:rPr lang="pl-PL" sz="2400" kern="0" dirty="0" smtClean="0">
                <a:latin typeface="Arial Narrow" pitchFamily="34" charset="0"/>
                <a:ea typeface="+mn-lt"/>
                <a:cs typeface="+mn-lt"/>
              </a:rPr>
              <a:t>owak					Kowalski	876243</a:t>
            </a:r>
          </a:p>
          <a:p>
            <a:pPr marL="273050" lvl="0" indent="-273050">
              <a:spcBef>
                <a:spcPts val="0"/>
              </a:spcBef>
              <a:buSzPct val="100000"/>
              <a:defRPr/>
            </a:pPr>
            <a:r>
              <a:rPr lang="pl-PL" sz="2400" kern="0" dirty="0" smtClean="0">
                <a:latin typeface="Arial Narrow" pitchFamily="34" charset="0"/>
                <a:ea typeface="+mn-lt"/>
                <a:cs typeface="+mn-lt"/>
              </a:rPr>
              <a:t>Kowalski				</a:t>
            </a:r>
            <a:r>
              <a:rPr lang="pl-PL" sz="2400" kern="0" dirty="0" err="1" smtClean="0">
                <a:latin typeface="Arial Narrow" pitchFamily="34" charset="0"/>
                <a:ea typeface="+mn-lt"/>
                <a:cs typeface="+mn-lt"/>
              </a:rPr>
              <a:t>Kowalski</a:t>
            </a:r>
            <a:r>
              <a:rPr lang="pl-PL" sz="2400" kern="0" dirty="0" smtClean="0">
                <a:latin typeface="Arial Narrow" pitchFamily="34" charset="0"/>
                <a:ea typeface="+mn-lt"/>
                <a:cs typeface="+mn-lt"/>
              </a:rPr>
              <a:t>	277654</a:t>
            </a:r>
          </a:p>
          <a:p>
            <a:pPr marL="273050" lvl="0" indent="-273050">
              <a:spcBef>
                <a:spcPts val="0"/>
              </a:spcBef>
              <a:buSzPct val="100000"/>
              <a:defRPr/>
            </a:pPr>
            <a:r>
              <a:rPr lang="pl-PL" sz="2400" kern="0" dirty="0" smtClean="0">
                <a:latin typeface="Arial Narrow" pitchFamily="34" charset="0"/>
                <a:ea typeface="+mn-lt"/>
                <a:cs typeface="+mn-lt"/>
              </a:rPr>
              <a:t>Jeż					Kowalski	637765</a:t>
            </a:r>
          </a:p>
          <a:p>
            <a:pPr marL="273050" lvl="0" indent="-273050">
              <a:spcBef>
                <a:spcPts val="0"/>
              </a:spcBef>
              <a:buSzPct val="100000"/>
              <a:defRPr/>
            </a:pPr>
            <a:r>
              <a:rPr lang="pl-PL" sz="2400" kern="0" dirty="0" smtClean="0">
                <a:latin typeface="Arial Narrow" pitchFamily="34" charset="0"/>
                <a:ea typeface="+mn-lt"/>
                <a:cs typeface="+mn-lt"/>
              </a:rPr>
              <a:t>Kwiatkowska				</a:t>
            </a:r>
            <a:r>
              <a:rPr lang="pl-PL" sz="2400" kern="0" dirty="0" err="1" smtClean="0">
                <a:latin typeface="Arial Narrow" pitchFamily="34" charset="0"/>
                <a:ea typeface="+mn-lt"/>
                <a:cs typeface="+mn-lt"/>
              </a:rPr>
              <a:t>Kwiatkowska</a:t>
            </a:r>
            <a:r>
              <a:rPr lang="pl-PL" sz="2400" kern="0" dirty="0" smtClean="0">
                <a:latin typeface="Arial Narrow" pitchFamily="34" charset="0"/>
                <a:ea typeface="+mn-lt"/>
                <a:cs typeface="+mn-lt"/>
              </a:rPr>
              <a:t>	556342</a:t>
            </a:r>
          </a:p>
          <a:p>
            <a:pPr marL="273050" lvl="0" indent="-273050">
              <a:spcBef>
                <a:spcPts val="0"/>
              </a:spcBef>
              <a:buSzPct val="100000"/>
              <a:defRPr/>
            </a:pPr>
            <a:r>
              <a:rPr lang="pl-PL" sz="2400" kern="0" dirty="0" smtClean="0">
                <a:latin typeface="Arial Narrow" pitchFamily="34" charset="0"/>
                <a:ea typeface="+mn-lt"/>
                <a:cs typeface="+mn-lt"/>
              </a:rPr>
              <a:t>Kowalski				Malinowski	876241</a:t>
            </a:r>
          </a:p>
          <a:p>
            <a:pPr marL="273050" lvl="0" indent="-273050">
              <a:spcBef>
                <a:spcPts val="0"/>
              </a:spcBef>
              <a:buSzPct val="100000"/>
              <a:defRPr/>
            </a:pPr>
            <a:r>
              <a:rPr lang="pl-PL" sz="2400" kern="0" dirty="0" smtClean="0">
                <a:latin typeface="Arial Narrow" pitchFamily="34" charset="0"/>
                <a:ea typeface="+mn-lt"/>
                <a:cs typeface="+mn-lt"/>
              </a:rPr>
              <a:t>Staniszewski				Nowak		782431</a:t>
            </a:r>
          </a:p>
          <a:p>
            <a:pPr marL="273050" lvl="0" indent="-273050">
              <a:spcBef>
                <a:spcPts val="0"/>
              </a:spcBef>
              <a:buSzPct val="100000"/>
              <a:defRPr/>
            </a:pPr>
            <a:r>
              <a:rPr lang="pl-PL" sz="2400" kern="0" dirty="0" smtClean="0">
                <a:latin typeface="Arial Narrow" pitchFamily="34" charset="0"/>
                <a:ea typeface="+mn-lt"/>
                <a:cs typeface="+mn-lt"/>
              </a:rPr>
              <a:t>Nowak					Nowak		654318</a:t>
            </a:r>
          </a:p>
          <a:p>
            <a:pPr marL="273050" lvl="0" indent="-273050">
              <a:spcBef>
                <a:spcPts val="0"/>
              </a:spcBef>
              <a:buSzPct val="100000"/>
              <a:defRPr/>
            </a:pPr>
            <a:r>
              <a:rPr lang="pl-PL" sz="2400" kern="0" dirty="0" smtClean="0">
                <a:latin typeface="Arial Narrow" pitchFamily="34" charset="0"/>
                <a:ea typeface="+mn-lt"/>
                <a:cs typeface="+mn-lt"/>
              </a:rPr>
              <a:t>Malinowski				Staniszewski	725543</a:t>
            </a:r>
          </a:p>
          <a:p>
            <a:pPr marL="273050" lvl="0" indent="-273050">
              <a:spcBef>
                <a:spcPts val="0"/>
              </a:spcBef>
              <a:buSzPct val="100000"/>
              <a:defRPr/>
            </a:pPr>
            <a:endParaRPr lang="pl-PL" sz="2400" kern="0" dirty="0" smtClean="0">
              <a:latin typeface="Arial Narrow" pitchFamily="34" charset="0"/>
              <a:ea typeface="+mn-lt"/>
              <a:cs typeface="+mn-lt"/>
            </a:endParaRPr>
          </a:p>
          <a:p>
            <a:pPr marL="273050" lvl="0" indent="-273050">
              <a:spcBef>
                <a:spcPts val="0"/>
              </a:spcBef>
              <a:buSzPct val="100000"/>
              <a:defRPr/>
            </a:pPr>
            <a:r>
              <a:rPr lang="pl-PL" sz="2400" kern="0" dirty="0" smtClean="0">
                <a:latin typeface="Arial Narrow" pitchFamily="34" charset="0"/>
                <a:ea typeface="+mn-lt"/>
                <a:cs typeface="+mn-lt"/>
              </a:rPr>
              <a:t>Znajdź osoby noszące nazwisko Nowak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23</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210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4" name="Podtytuł 2"/>
          <p:cNvSpPr txBox="1">
            <a:spLocks/>
          </p:cNvSpPr>
          <p:nvPr/>
        </p:nvSpPr>
        <p:spPr bwMode="auto">
          <a:xfrm>
            <a:off x="261878" y="457200"/>
            <a:ext cx="8501122" cy="533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Indeks w postaci drzewa zrównoważonego (</a:t>
            </a:r>
            <a:r>
              <a:rPr kumimoji="0" lang="pl-PL" sz="2800" b="1" i="0" u="none" strike="noStrike" kern="0" cap="none" spc="0" normalizeH="0" baseline="0" noProof="0" dirty="0" err="1" smtClean="0">
                <a:ln>
                  <a:noFill/>
                </a:ln>
                <a:effectLst/>
                <a:uLnTx/>
                <a:uFillTx/>
                <a:latin typeface="Arial Narrow" pitchFamily="34" charset="0"/>
                <a:ea typeface="+mn-lt"/>
                <a:cs typeface="+mn-lt"/>
              </a:rPr>
              <a:t>B-tree</a:t>
            </a:r>
            <a:r>
              <a:rPr kumimoji="0" lang="pl-PL" sz="2800" b="1" i="0" u="none" strike="noStrike" kern="0" cap="none" spc="0" normalizeH="0" baseline="0" noProof="0" dirty="0" smtClean="0">
                <a:ln>
                  <a:noFill/>
                </a:ln>
                <a:effectLst/>
                <a:uLnTx/>
                <a:uFillTx/>
                <a:latin typeface="Arial Narrow" pitchFamily="34" charset="0"/>
                <a:ea typeface="+mn-lt"/>
                <a:cs typeface="+mn-lt"/>
              </a:rPr>
              <a:t>)</a:t>
            </a:r>
            <a:r>
              <a:rPr kumimoji="0" lang="pl-PL" sz="2800" b="1" i="0" u="none" strike="noStrike" kern="0" cap="none" spc="0" normalizeH="0" noProof="0" dirty="0" smtClean="0">
                <a:ln>
                  <a:noFill/>
                </a:ln>
                <a:effectLst/>
                <a:uLnTx/>
                <a:uFillTx/>
                <a:latin typeface="Arial Narrow" pitchFamily="34" charset="0"/>
                <a:ea typeface="+mn-lt"/>
                <a:cs typeface="+mn-lt"/>
              </a:rPr>
              <a:t>:</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p:txBody>
      </p:sp>
      <p:sp>
        <p:nvSpPr>
          <p:cNvPr id="60" name="pole tekstowe 59"/>
          <p:cNvSpPr txBox="1"/>
          <p:nvPr/>
        </p:nvSpPr>
        <p:spPr>
          <a:xfrm>
            <a:off x="3657600" y="1676400"/>
            <a:ext cx="756000" cy="338554"/>
          </a:xfrm>
          <a:prstGeom prst="rect">
            <a:avLst/>
          </a:prstGeom>
          <a:solidFill>
            <a:schemeClr val="bg2">
              <a:lumMod val="75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1-200</a:t>
            </a:r>
            <a:endParaRPr lang="pl-PL" sz="1600" b="1" dirty="0">
              <a:latin typeface="Arial Narrow" pitchFamily="34" charset="0"/>
            </a:endParaRPr>
          </a:p>
        </p:txBody>
      </p:sp>
      <p:sp>
        <p:nvSpPr>
          <p:cNvPr id="61" name="pole tekstowe 60"/>
          <p:cNvSpPr txBox="1"/>
          <p:nvPr/>
        </p:nvSpPr>
        <p:spPr>
          <a:xfrm>
            <a:off x="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1-25</a:t>
            </a:r>
            <a:endParaRPr lang="pl-PL" sz="1600" b="1" dirty="0">
              <a:latin typeface="Arial Narrow" pitchFamily="34" charset="0"/>
            </a:endParaRPr>
          </a:p>
        </p:txBody>
      </p:sp>
      <p:sp>
        <p:nvSpPr>
          <p:cNvPr id="62" name="pole tekstowe 61"/>
          <p:cNvSpPr txBox="1"/>
          <p:nvPr/>
        </p:nvSpPr>
        <p:spPr>
          <a:xfrm>
            <a:off x="1035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26-50</a:t>
            </a:r>
            <a:endParaRPr lang="pl-PL" sz="1600" b="1" dirty="0">
              <a:latin typeface="Arial Narrow" pitchFamily="34" charset="0"/>
            </a:endParaRPr>
          </a:p>
        </p:txBody>
      </p:sp>
      <p:sp>
        <p:nvSpPr>
          <p:cNvPr id="63" name="pole tekstowe 62"/>
          <p:cNvSpPr txBox="1"/>
          <p:nvPr/>
        </p:nvSpPr>
        <p:spPr>
          <a:xfrm>
            <a:off x="2070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51-75</a:t>
            </a:r>
            <a:endParaRPr lang="pl-PL" sz="1600" b="1" dirty="0">
              <a:latin typeface="Arial Narrow" pitchFamily="34" charset="0"/>
            </a:endParaRPr>
          </a:p>
        </p:txBody>
      </p:sp>
      <p:sp>
        <p:nvSpPr>
          <p:cNvPr id="65" name="pole tekstowe 64"/>
          <p:cNvSpPr txBox="1"/>
          <p:nvPr/>
        </p:nvSpPr>
        <p:spPr>
          <a:xfrm>
            <a:off x="3105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76-100</a:t>
            </a:r>
            <a:endParaRPr lang="pl-PL" sz="1600" b="1" dirty="0">
              <a:latin typeface="Arial Narrow" pitchFamily="34" charset="0"/>
            </a:endParaRPr>
          </a:p>
        </p:txBody>
      </p:sp>
      <p:sp>
        <p:nvSpPr>
          <p:cNvPr id="66" name="pole tekstowe 65"/>
          <p:cNvSpPr txBox="1"/>
          <p:nvPr/>
        </p:nvSpPr>
        <p:spPr>
          <a:xfrm>
            <a:off x="4140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101-125</a:t>
            </a:r>
            <a:endParaRPr lang="pl-PL" sz="1600" b="1" dirty="0">
              <a:latin typeface="Arial Narrow" pitchFamily="34" charset="0"/>
            </a:endParaRPr>
          </a:p>
        </p:txBody>
      </p:sp>
      <p:sp>
        <p:nvSpPr>
          <p:cNvPr id="67" name="pole tekstowe 66"/>
          <p:cNvSpPr txBox="1"/>
          <p:nvPr/>
        </p:nvSpPr>
        <p:spPr>
          <a:xfrm>
            <a:off x="5175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126-150</a:t>
            </a:r>
            <a:endParaRPr lang="pl-PL" sz="1600" b="1" dirty="0">
              <a:latin typeface="Arial Narrow" pitchFamily="34" charset="0"/>
            </a:endParaRPr>
          </a:p>
        </p:txBody>
      </p:sp>
      <p:sp>
        <p:nvSpPr>
          <p:cNvPr id="68" name="pole tekstowe 67"/>
          <p:cNvSpPr txBox="1"/>
          <p:nvPr/>
        </p:nvSpPr>
        <p:spPr>
          <a:xfrm>
            <a:off x="6210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151-175</a:t>
            </a:r>
            <a:endParaRPr lang="pl-PL" sz="1600" b="1" dirty="0">
              <a:latin typeface="Arial Narrow" pitchFamily="34" charset="0"/>
            </a:endParaRPr>
          </a:p>
        </p:txBody>
      </p:sp>
      <p:sp>
        <p:nvSpPr>
          <p:cNvPr id="69" name="pole tekstowe 68"/>
          <p:cNvSpPr txBox="1"/>
          <p:nvPr/>
        </p:nvSpPr>
        <p:spPr>
          <a:xfrm>
            <a:off x="7245000" y="4577179"/>
            <a:ext cx="756000" cy="338554"/>
          </a:xfrm>
          <a:prstGeom prst="rect">
            <a:avLst/>
          </a:prstGeom>
          <a:solidFill>
            <a:srgbClr val="FFFF00"/>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176-200</a:t>
            </a:r>
            <a:endParaRPr lang="pl-PL" sz="1600" b="1" dirty="0">
              <a:latin typeface="Arial Narrow" pitchFamily="34" charset="0"/>
            </a:endParaRPr>
          </a:p>
        </p:txBody>
      </p:sp>
      <p:cxnSp>
        <p:nvCxnSpPr>
          <p:cNvPr id="70" name="Łącznik prosty ze strzałką 69"/>
          <p:cNvCxnSpPr>
            <a:stCxn id="61" idx="3"/>
            <a:endCxn id="62" idx="1"/>
          </p:cNvCxnSpPr>
          <p:nvPr/>
        </p:nvCxnSpPr>
        <p:spPr>
          <a:xfrm>
            <a:off x="756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Łącznik prosty ze strzałką 70"/>
          <p:cNvCxnSpPr>
            <a:stCxn id="62" idx="3"/>
            <a:endCxn id="63" idx="1"/>
          </p:cNvCxnSpPr>
          <p:nvPr/>
        </p:nvCxnSpPr>
        <p:spPr>
          <a:xfrm>
            <a:off x="1791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Łącznik prosty ze strzałką 71"/>
          <p:cNvCxnSpPr>
            <a:stCxn id="63" idx="3"/>
            <a:endCxn id="65" idx="1"/>
          </p:cNvCxnSpPr>
          <p:nvPr/>
        </p:nvCxnSpPr>
        <p:spPr>
          <a:xfrm>
            <a:off x="2826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Łącznik prosty ze strzałką 72"/>
          <p:cNvCxnSpPr/>
          <p:nvPr/>
        </p:nvCxnSpPr>
        <p:spPr>
          <a:xfrm>
            <a:off x="3861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Łącznik prosty ze strzałką 73"/>
          <p:cNvCxnSpPr/>
          <p:nvPr/>
        </p:nvCxnSpPr>
        <p:spPr>
          <a:xfrm>
            <a:off x="4896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Łącznik prosty ze strzałką 74"/>
          <p:cNvCxnSpPr/>
          <p:nvPr/>
        </p:nvCxnSpPr>
        <p:spPr>
          <a:xfrm>
            <a:off x="5931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Łącznik prosty ze strzałką 75"/>
          <p:cNvCxnSpPr/>
          <p:nvPr/>
        </p:nvCxnSpPr>
        <p:spPr>
          <a:xfrm>
            <a:off x="6966000" y="4746456"/>
            <a:ext cx="279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Nawias klamrowy otwierający 76"/>
          <p:cNvSpPr/>
          <p:nvPr/>
        </p:nvSpPr>
        <p:spPr>
          <a:xfrm rot="16200000">
            <a:off x="3848100" y="1110079"/>
            <a:ext cx="304800" cy="8001000"/>
          </a:xfrm>
          <a:prstGeom prst="leftBrace">
            <a:avLst>
              <a:gd name="adj1" fmla="val 8333"/>
              <a:gd name="adj2" fmla="val 50000"/>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78" name="pole tekstowe 77"/>
          <p:cNvSpPr txBox="1"/>
          <p:nvPr/>
        </p:nvSpPr>
        <p:spPr>
          <a:xfrm>
            <a:off x="542925" y="3605629"/>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1-50</a:t>
            </a:r>
            <a:endParaRPr lang="pl-PL" sz="1600" b="1" dirty="0">
              <a:latin typeface="Arial Narrow" pitchFamily="34" charset="0"/>
            </a:endParaRPr>
          </a:p>
        </p:txBody>
      </p:sp>
      <p:sp>
        <p:nvSpPr>
          <p:cNvPr id="79" name="pole tekstowe 78"/>
          <p:cNvSpPr txBox="1"/>
          <p:nvPr/>
        </p:nvSpPr>
        <p:spPr>
          <a:xfrm>
            <a:off x="2603400" y="3586579"/>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51-100</a:t>
            </a:r>
            <a:endParaRPr lang="pl-PL" sz="1600" b="1" dirty="0">
              <a:latin typeface="Arial Narrow" pitchFamily="34" charset="0"/>
            </a:endParaRPr>
          </a:p>
        </p:txBody>
      </p:sp>
      <p:sp>
        <p:nvSpPr>
          <p:cNvPr id="80" name="pole tekstowe 79"/>
          <p:cNvSpPr txBox="1"/>
          <p:nvPr/>
        </p:nvSpPr>
        <p:spPr>
          <a:xfrm>
            <a:off x="4673400" y="3586579"/>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101-150</a:t>
            </a:r>
            <a:endParaRPr lang="pl-PL" sz="1600" b="1" dirty="0">
              <a:latin typeface="Arial Narrow" pitchFamily="34" charset="0"/>
            </a:endParaRPr>
          </a:p>
        </p:txBody>
      </p:sp>
      <p:sp>
        <p:nvSpPr>
          <p:cNvPr id="81" name="pole tekstowe 80"/>
          <p:cNvSpPr txBox="1"/>
          <p:nvPr/>
        </p:nvSpPr>
        <p:spPr>
          <a:xfrm>
            <a:off x="6743400" y="3586579"/>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151-200</a:t>
            </a:r>
            <a:endParaRPr lang="pl-PL" sz="1600" b="1" dirty="0">
              <a:latin typeface="Arial Narrow" pitchFamily="34" charset="0"/>
            </a:endParaRPr>
          </a:p>
        </p:txBody>
      </p:sp>
      <p:sp>
        <p:nvSpPr>
          <p:cNvPr id="82" name="pole tekstowe 81"/>
          <p:cNvSpPr txBox="1"/>
          <p:nvPr/>
        </p:nvSpPr>
        <p:spPr>
          <a:xfrm>
            <a:off x="1581000" y="2638425"/>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1-100</a:t>
            </a:r>
            <a:endParaRPr lang="pl-PL" sz="1600" b="1" dirty="0">
              <a:latin typeface="Arial Narrow" pitchFamily="34" charset="0"/>
            </a:endParaRPr>
          </a:p>
        </p:txBody>
      </p:sp>
      <p:sp>
        <p:nvSpPr>
          <p:cNvPr id="83" name="pole tekstowe 82"/>
          <p:cNvSpPr txBox="1"/>
          <p:nvPr/>
        </p:nvSpPr>
        <p:spPr>
          <a:xfrm>
            <a:off x="5721000" y="2638425"/>
            <a:ext cx="756000" cy="338554"/>
          </a:xfrm>
          <a:prstGeom prst="rect">
            <a:avLst/>
          </a:prstGeom>
          <a:solidFill>
            <a:schemeClr val="accent5">
              <a:lumMod val="40000"/>
              <a:lumOff val="60000"/>
            </a:schemeClr>
          </a:solidFill>
          <a:ln w="25400">
            <a:solidFill>
              <a:srgbClr val="000000"/>
            </a:solidFill>
          </a:ln>
        </p:spPr>
        <p:txBody>
          <a:bodyPr wrap="square" lIns="72000" rIns="72000" rtlCol="0" anchor="ctr" anchorCtr="0">
            <a:spAutoFit/>
          </a:bodyPr>
          <a:lstStyle/>
          <a:p>
            <a:pPr algn="ctr"/>
            <a:r>
              <a:rPr lang="pl-PL" sz="1600" b="1" dirty="0" smtClean="0">
                <a:latin typeface="Arial Narrow" pitchFamily="34" charset="0"/>
              </a:rPr>
              <a:t>101-200</a:t>
            </a:r>
            <a:endParaRPr lang="pl-PL" sz="1600" b="1" dirty="0">
              <a:latin typeface="Arial Narrow" pitchFamily="34" charset="0"/>
            </a:endParaRPr>
          </a:p>
        </p:txBody>
      </p:sp>
      <p:cxnSp>
        <p:nvCxnSpPr>
          <p:cNvPr id="84" name="Łącznik prosty 83"/>
          <p:cNvCxnSpPr>
            <a:stCxn id="61" idx="0"/>
          </p:cNvCxnSpPr>
          <p:nvPr/>
        </p:nvCxnSpPr>
        <p:spPr>
          <a:xfrm rot="5400000" flipH="1" flipV="1">
            <a:off x="227100" y="44232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Łącznik prosty 84"/>
          <p:cNvCxnSpPr/>
          <p:nvPr/>
        </p:nvCxnSpPr>
        <p:spPr>
          <a:xfrm rot="5400000" flipH="1" flipV="1">
            <a:off x="1265325" y="44232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Łącznik prosty 85"/>
          <p:cNvCxnSpPr/>
          <p:nvPr/>
        </p:nvCxnSpPr>
        <p:spPr>
          <a:xfrm rot="10800000">
            <a:off x="384750" y="4272379"/>
            <a:ext cx="10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Łącznik prosty 86"/>
          <p:cNvCxnSpPr/>
          <p:nvPr/>
        </p:nvCxnSpPr>
        <p:spPr>
          <a:xfrm rot="5400000" flipH="1" flipV="1">
            <a:off x="763500" y="411847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Łącznik prosty 87"/>
          <p:cNvCxnSpPr/>
          <p:nvPr/>
        </p:nvCxnSpPr>
        <p:spPr>
          <a:xfrm rot="5400000" flipH="1" flipV="1">
            <a:off x="2303550"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Łącznik prosty 88"/>
          <p:cNvCxnSpPr/>
          <p:nvPr/>
        </p:nvCxnSpPr>
        <p:spPr>
          <a:xfrm rot="5400000" flipH="1" flipV="1">
            <a:off x="3341775"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Łącznik prosty 89"/>
          <p:cNvCxnSpPr/>
          <p:nvPr/>
        </p:nvCxnSpPr>
        <p:spPr>
          <a:xfrm rot="10800000">
            <a:off x="2461200" y="4253329"/>
            <a:ext cx="10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Łącznik prosty 90"/>
          <p:cNvCxnSpPr/>
          <p:nvPr/>
        </p:nvCxnSpPr>
        <p:spPr>
          <a:xfrm rot="5400000" flipH="1" flipV="1">
            <a:off x="2839950" y="409942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Łącznik prosty 91"/>
          <p:cNvCxnSpPr/>
          <p:nvPr/>
        </p:nvCxnSpPr>
        <p:spPr>
          <a:xfrm rot="5400000" flipH="1" flipV="1">
            <a:off x="4380000"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Łącznik prosty 92"/>
          <p:cNvCxnSpPr/>
          <p:nvPr/>
        </p:nvCxnSpPr>
        <p:spPr>
          <a:xfrm rot="5400000" flipH="1" flipV="1">
            <a:off x="5418225"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Łącznik prosty 93"/>
          <p:cNvCxnSpPr/>
          <p:nvPr/>
        </p:nvCxnSpPr>
        <p:spPr>
          <a:xfrm rot="10800000">
            <a:off x="4537650" y="4253329"/>
            <a:ext cx="10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Łącznik prosty 94"/>
          <p:cNvCxnSpPr/>
          <p:nvPr/>
        </p:nvCxnSpPr>
        <p:spPr>
          <a:xfrm rot="5400000" flipH="1" flipV="1">
            <a:off x="4916400" y="409942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Łącznik prosty 95"/>
          <p:cNvCxnSpPr/>
          <p:nvPr/>
        </p:nvCxnSpPr>
        <p:spPr>
          <a:xfrm rot="5400000" flipH="1" flipV="1">
            <a:off x="6456450"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Łącznik prosty 96"/>
          <p:cNvCxnSpPr/>
          <p:nvPr/>
        </p:nvCxnSpPr>
        <p:spPr>
          <a:xfrm rot="5400000" flipH="1" flipV="1">
            <a:off x="7494675" y="440422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Łącznik prosty 97"/>
          <p:cNvCxnSpPr/>
          <p:nvPr/>
        </p:nvCxnSpPr>
        <p:spPr>
          <a:xfrm rot="10800000">
            <a:off x="6614100" y="4253329"/>
            <a:ext cx="10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Łącznik prosty 98"/>
          <p:cNvCxnSpPr/>
          <p:nvPr/>
        </p:nvCxnSpPr>
        <p:spPr>
          <a:xfrm rot="5400000" flipH="1" flipV="1">
            <a:off x="6992850" y="409942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Łącznik prosty 99"/>
          <p:cNvCxnSpPr/>
          <p:nvPr/>
        </p:nvCxnSpPr>
        <p:spPr>
          <a:xfrm rot="5400000" flipH="1" flipV="1">
            <a:off x="763500" y="34326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Łącznik prosty 100"/>
          <p:cNvCxnSpPr/>
          <p:nvPr/>
        </p:nvCxnSpPr>
        <p:spPr>
          <a:xfrm rot="5400000" flipH="1" flipV="1">
            <a:off x="2817900" y="34326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2" name="Łącznik prosty 101"/>
          <p:cNvCxnSpPr/>
          <p:nvPr/>
        </p:nvCxnSpPr>
        <p:spPr>
          <a:xfrm rot="10800000">
            <a:off x="919800" y="3281779"/>
            <a:ext cx="205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Łącznik prosty 102"/>
          <p:cNvCxnSpPr/>
          <p:nvPr/>
        </p:nvCxnSpPr>
        <p:spPr>
          <a:xfrm rot="5400000" flipH="1" flipV="1">
            <a:off x="1801725" y="312787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Łącznik prosty 103"/>
          <p:cNvCxnSpPr/>
          <p:nvPr/>
        </p:nvCxnSpPr>
        <p:spPr>
          <a:xfrm rot="5400000" flipH="1" flipV="1">
            <a:off x="4916400" y="34326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Łącznik prosty 104"/>
          <p:cNvCxnSpPr/>
          <p:nvPr/>
        </p:nvCxnSpPr>
        <p:spPr>
          <a:xfrm rot="5400000" flipH="1" flipV="1">
            <a:off x="6970800" y="3432679"/>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Łącznik prosty 105"/>
          <p:cNvCxnSpPr/>
          <p:nvPr/>
        </p:nvCxnSpPr>
        <p:spPr>
          <a:xfrm rot="10800000">
            <a:off x="5072700" y="3281779"/>
            <a:ext cx="205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Łącznik prosty 106"/>
          <p:cNvCxnSpPr/>
          <p:nvPr/>
        </p:nvCxnSpPr>
        <p:spPr>
          <a:xfrm rot="5400000" flipH="1" flipV="1">
            <a:off x="5954625" y="3127879"/>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Łącznik prosty 107"/>
          <p:cNvCxnSpPr/>
          <p:nvPr/>
        </p:nvCxnSpPr>
        <p:spPr>
          <a:xfrm rot="5400000" flipH="1" flipV="1">
            <a:off x="1830300" y="2470654"/>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Łącznik prosty 108"/>
          <p:cNvCxnSpPr/>
          <p:nvPr/>
        </p:nvCxnSpPr>
        <p:spPr>
          <a:xfrm rot="5400000" flipH="1" flipV="1">
            <a:off x="5961150" y="2470654"/>
            <a:ext cx="304800" cy="3000"/>
          </a:xfrm>
          <a:prstGeom prst="line">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Łącznik prosty 109"/>
          <p:cNvCxnSpPr/>
          <p:nvPr/>
        </p:nvCxnSpPr>
        <p:spPr>
          <a:xfrm rot="10800000">
            <a:off x="1987650" y="2319754"/>
            <a:ext cx="412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Łącznik prosty 110"/>
          <p:cNvCxnSpPr/>
          <p:nvPr/>
        </p:nvCxnSpPr>
        <p:spPr>
          <a:xfrm rot="5400000" flipH="1" flipV="1">
            <a:off x="3878175" y="2165854"/>
            <a:ext cx="304800" cy="30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Łącznik prosty 111"/>
          <p:cNvCxnSpPr/>
          <p:nvPr/>
        </p:nvCxnSpPr>
        <p:spPr>
          <a:xfrm>
            <a:off x="0" y="1256524"/>
            <a:ext cx="8388000"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Łącznik prosty 112"/>
          <p:cNvCxnSpPr/>
          <p:nvPr/>
        </p:nvCxnSpPr>
        <p:spPr>
          <a:xfrm>
            <a:off x="0" y="2475724"/>
            <a:ext cx="8388000"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Łącznik prosty 113"/>
          <p:cNvCxnSpPr/>
          <p:nvPr/>
        </p:nvCxnSpPr>
        <p:spPr>
          <a:xfrm>
            <a:off x="0" y="4114800"/>
            <a:ext cx="8388000"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Łącznik prosty 114"/>
          <p:cNvCxnSpPr/>
          <p:nvPr/>
        </p:nvCxnSpPr>
        <p:spPr>
          <a:xfrm>
            <a:off x="0" y="5599924"/>
            <a:ext cx="8388000"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 name="pole tekstowe 115"/>
          <p:cNvSpPr txBox="1"/>
          <p:nvPr/>
        </p:nvSpPr>
        <p:spPr>
          <a:xfrm>
            <a:off x="3381376" y="5191125"/>
            <a:ext cx="1250663" cy="369332"/>
          </a:xfrm>
          <a:prstGeom prst="rect">
            <a:avLst/>
          </a:prstGeom>
          <a:noFill/>
        </p:spPr>
        <p:txBody>
          <a:bodyPr wrap="none" rtlCol="0">
            <a:spAutoFit/>
          </a:bodyPr>
          <a:lstStyle/>
          <a:p>
            <a:r>
              <a:rPr lang="pl-PL" dirty="0" err="1" smtClean="0">
                <a:latin typeface="Arial Narrow" pitchFamily="34" charset="0"/>
              </a:rPr>
              <a:t>Index</a:t>
            </a:r>
            <a:r>
              <a:rPr lang="pl-PL" dirty="0" smtClean="0">
                <a:latin typeface="Arial Narrow" pitchFamily="34" charset="0"/>
              </a:rPr>
              <a:t> </a:t>
            </a:r>
            <a:r>
              <a:rPr lang="pl-PL" dirty="0" err="1" smtClean="0">
                <a:latin typeface="Arial Narrow" pitchFamily="34" charset="0"/>
              </a:rPr>
              <a:t>Nodes</a:t>
            </a:r>
            <a:endParaRPr lang="pl-PL" dirty="0">
              <a:latin typeface="Arial Narrow" pitchFamily="34" charset="0"/>
            </a:endParaRPr>
          </a:p>
        </p:txBody>
      </p:sp>
      <p:sp>
        <p:nvSpPr>
          <p:cNvPr id="117" name="pole tekstowe 116"/>
          <p:cNvSpPr txBox="1"/>
          <p:nvPr/>
        </p:nvSpPr>
        <p:spPr>
          <a:xfrm rot="16200000">
            <a:off x="7694380" y="4704977"/>
            <a:ext cx="1061509" cy="369332"/>
          </a:xfrm>
          <a:prstGeom prst="rect">
            <a:avLst/>
          </a:prstGeom>
          <a:solidFill>
            <a:srgbClr val="FFFF00"/>
          </a:solidFill>
        </p:spPr>
        <p:txBody>
          <a:bodyPr wrap="none" rtlCol="0">
            <a:spAutoFit/>
          </a:bodyPr>
          <a:lstStyle/>
          <a:p>
            <a:r>
              <a:rPr lang="pl-PL" dirty="0" err="1" smtClean="0">
                <a:latin typeface="Arial Narrow" pitchFamily="34" charset="0"/>
              </a:rPr>
              <a:t>Leaf</a:t>
            </a:r>
            <a:r>
              <a:rPr lang="pl-PL" dirty="0" smtClean="0">
                <a:latin typeface="Arial Narrow" pitchFamily="34" charset="0"/>
              </a:rPr>
              <a:t> </a:t>
            </a:r>
            <a:r>
              <a:rPr lang="pl-PL" dirty="0" err="1" smtClean="0">
                <a:latin typeface="Arial Narrow" pitchFamily="34" charset="0"/>
              </a:rPr>
              <a:t>Level</a:t>
            </a:r>
            <a:endParaRPr lang="pl-PL" dirty="0">
              <a:latin typeface="Arial Narrow" pitchFamily="34" charset="0"/>
            </a:endParaRPr>
          </a:p>
        </p:txBody>
      </p:sp>
      <p:sp>
        <p:nvSpPr>
          <p:cNvPr id="118" name="pole tekstowe 117"/>
          <p:cNvSpPr txBox="1"/>
          <p:nvPr/>
        </p:nvSpPr>
        <p:spPr>
          <a:xfrm rot="16200000">
            <a:off x="7466914" y="2959319"/>
            <a:ext cx="1239442" cy="646331"/>
          </a:xfrm>
          <a:prstGeom prst="rect">
            <a:avLst/>
          </a:prstGeom>
          <a:solidFill>
            <a:schemeClr val="accent5">
              <a:lumMod val="40000"/>
              <a:lumOff val="60000"/>
            </a:schemeClr>
          </a:solidFill>
        </p:spPr>
        <p:txBody>
          <a:bodyPr wrap="none" rtlCol="0">
            <a:spAutoFit/>
          </a:bodyPr>
          <a:lstStyle/>
          <a:p>
            <a:pPr algn="ctr"/>
            <a:r>
              <a:rPr lang="pl-PL" dirty="0" err="1" smtClean="0">
                <a:latin typeface="Arial Narrow" pitchFamily="34" charset="0"/>
              </a:rPr>
              <a:t>Intermediate</a:t>
            </a:r>
            <a:r>
              <a:rPr lang="pl-PL" dirty="0" smtClean="0">
                <a:latin typeface="Arial Narrow" pitchFamily="34" charset="0"/>
              </a:rPr>
              <a:t/>
            </a:r>
            <a:br>
              <a:rPr lang="pl-PL" dirty="0" smtClean="0">
                <a:latin typeface="Arial Narrow" pitchFamily="34" charset="0"/>
              </a:rPr>
            </a:br>
            <a:r>
              <a:rPr lang="pl-PL" dirty="0" err="1" smtClean="0">
                <a:latin typeface="Arial Narrow" pitchFamily="34" charset="0"/>
              </a:rPr>
              <a:t>Levels</a:t>
            </a:r>
            <a:endParaRPr lang="pl-PL" dirty="0">
              <a:latin typeface="Arial Narrow" pitchFamily="34" charset="0"/>
            </a:endParaRPr>
          </a:p>
        </p:txBody>
      </p:sp>
      <p:sp>
        <p:nvSpPr>
          <p:cNvPr id="119" name="pole tekstowe 118"/>
          <p:cNvSpPr txBox="1"/>
          <p:nvPr/>
        </p:nvSpPr>
        <p:spPr>
          <a:xfrm rot="16200000">
            <a:off x="7679152" y="1689696"/>
            <a:ext cx="1091966" cy="369332"/>
          </a:xfrm>
          <a:prstGeom prst="rect">
            <a:avLst/>
          </a:prstGeom>
          <a:solidFill>
            <a:schemeClr val="bg2">
              <a:lumMod val="75000"/>
            </a:schemeClr>
          </a:solidFill>
        </p:spPr>
        <p:txBody>
          <a:bodyPr wrap="none" rtlCol="0">
            <a:spAutoFit/>
          </a:bodyPr>
          <a:lstStyle/>
          <a:p>
            <a:r>
              <a:rPr lang="pl-PL" dirty="0" smtClean="0">
                <a:latin typeface="Arial Narrow" pitchFamily="34" charset="0"/>
              </a:rPr>
              <a:t>Root </a:t>
            </a:r>
            <a:r>
              <a:rPr lang="pl-PL" dirty="0" err="1" smtClean="0">
                <a:latin typeface="Arial Narrow" pitchFamily="34" charset="0"/>
              </a:rPr>
              <a:t>Level</a:t>
            </a:r>
            <a:endParaRPr lang="pl-PL" dirty="0">
              <a:latin typeface="Arial Narrow" pitchFamily="34" charset="0"/>
            </a:endParaRPr>
          </a:p>
        </p:txBody>
      </p:sp>
      <p:sp>
        <p:nvSpPr>
          <p:cNvPr id="120" name="pole tekstowe 119"/>
          <p:cNvSpPr txBox="1"/>
          <p:nvPr/>
        </p:nvSpPr>
        <p:spPr>
          <a:xfrm rot="16200000">
            <a:off x="8255805" y="2520824"/>
            <a:ext cx="1281120" cy="369332"/>
          </a:xfrm>
          <a:prstGeom prst="rect">
            <a:avLst/>
          </a:prstGeom>
          <a:solidFill>
            <a:schemeClr val="accent1">
              <a:lumMod val="40000"/>
              <a:lumOff val="60000"/>
            </a:schemeClr>
          </a:solidFill>
        </p:spPr>
        <p:txBody>
          <a:bodyPr wrap="none" rtlCol="0">
            <a:spAutoFit/>
          </a:bodyPr>
          <a:lstStyle/>
          <a:p>
            <a:r>
              <a:rPr lang="pl-PL" b="1" smtClean="0">
                <a:latin typeface="Arial Narrow" pitchFamily="34" charset="0"/>
              </a:rPr>
              <a:t>Index pages</a:t>
            </a:r>
            <a:endParaRPr lang="pl-PL" b="1" dirty="0">
              <a:latin typeface="Arial Narrow" pitchFamily="34" charset="0"/>
            </a:endParaRPr>
          </a:p>
        </p:txBody>
      </p:sp>
      <p:sp>
        <p:nvSpPr>
          <p:cNvPr id="121" name="pole tekstowe 120"/>
          <p:cNvSpPr txBox="1"/>
          <p:nvPr/>
        </p:nvSpPr>
        <p:spPr>
          <a:xfrm rot="16200000">
            <a:off x="8273386" y="4678308"/>
            <a:ext cx="1196161" cy="369332"/>
          </a:xfrm>
          <a:prstGeom prst="rect">
            <a:avLst/>
          </a:prstGeom>
          <a:solidFill>
            <a:schemeClr val="accent1">
              <a:lumMod val="40000"/>
              <a:lumOff val="60000"/>
            </a:schemeClr>
          </a:solidFill>
        </p:spPr>
        <p:txBody>
          <a:bodyPr wrap="none" rtlCol="0">
            <a:spAutoFit/>
          </a:bodyPr>
          <a:lstStyle/>
          <a:p>
            <a:r>
              <a:rPr lang="pl-PL" b="1" smtClean="0">
                <a:latin typeface="Arial Narrow" pitchFamily="34" charset="0"/>
              </a:rPr>
              <a:t>Data pages</a:t>
            </a:r>
            <a:endParaRPr lang="pl-PL" b="1" dirty="0">
              <a:latin typeface="Arial Narrow" pitchFamily="34" charset="0"/>
            </a:endParaRPr>
          </a:p>
        </p:txBody>
      </p:sp>
      <p:sp>
        <p:nvSpPr>
          <p:cNvPr id="2" name="Nawias klamrowy zamykający 1"/>
          <p:cNvSpPr/>
          <p:nvPr/>
        </p:nvSpPr>
        <p:spPr>
          <a:xfrm>
            <a:off x="8483225" y="1244949"/>
            <a:ext cx="152400" cy="28582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2" name="Nawias klamrowy zamykający 121"/>
          <p:cNvSpPr/>
          <p:nvPr/>
        </p:nvSpPr>
        <p:spPr>
          <a:xfrm>
            <a:off x="8484425" y="4142894"/>
            <a:ext cx="151200" cy="147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24</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Indeksy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odtytuł 2"/>
          <p:cNvSpPr txBox="1">
            <a:spLocks/>
          </p:cNvSpPr>
          <p:nvPr/>
        </p:nvSpPr>
        <p:spPr bwMode="auto">
          <a:xfrm>
            <a:off x="261878" y="685800"/>
            <a:ext cx="8501122" cy="472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Działanie indeksu wielopolowego na przykładzie danych adresowych</a:t>
            </a:r>
            <a:r>
              <a:rPr kumimoji="0" lang="pl-PL" sz="2800" b="1" i="0" u="none" strike="noStrike" kern="0" cap="none" spc="0" normalizeH="0" noProof="0" dirty="0" smtClean="0">
                <a:ln>
                  <a:noFill/>
                </a:ln>
                <a:effectLst/>
                <a:uLnTx/>
                <a:uFillTx/>
                <a:latin typeface="Arial Narrow" pitchFamily="34" charset="0"/>
                <a:ea typeface="+mn-lt"/>
                <a:cs typeface="+mn-lt"/>
              </a:rPr>
              <a:t>:</a:t>
            </a:r>
          </a:p>
          <a:p>
            <a:pPr marL="273050" lvl="0" indent="-273050">
              <a:spcBef>
                <a:spcPts val="0"/>
              </a:spcBef>
              <a:buSzPct val="100000"/>
              <a:defRPr/>
            </a:pPr>
            <a:endParaRPr lang="pl-PL" sz="2400" kern="0" dirty="0" smtClean="0">
              <a:latin typeface="Arial Narrow" pitchFamily="34" charset="0"/>
              <a:ea typeface="+mn-lt"/>
              <a:cs typeface="+mn-lt"/>
            </a:endParaRPr>
          </a:p>
          <a:p>
            <a:pPr marL="273050" lvl="0" indent="-273050">
              <a:spcBef>
                <a:spcPts val="0"/>
              </a:spcBef>
              <a:buSzPct val="100000"/>
              <a:defRPr/>
            </a:pPr>
            <a:r>
              <a:rPr lang="pl-PL" sz="2400" kern="0" dirty="0" smtClean="0">
                <a:latin typeface="Arial Narrow" pitchFamily="34" charset="0"/>
                <a:ea typeface="+mn-lt"/>
                <a:cs typeface="+mn-lt"/>
              </a:rPr>
              <a:t>Jeż		Iwona		Stroma 23	</a:t>
            </a:r>
          </a:p>
          <a:p>
            <a:pPr marL="273050" lvl="0" indent="-273050">
              <a:spcBef>
                <a:spcPts val="0"/>
              </a:spcBef>
              <a:buSzPct val="100000"/>
              <a:defRPr/>
            </a:pPr>
            <a:r>
              <a:rPr lang="pl-PL" sz="2400" kern="0" dirty="0" smtClean="0">
                <a:solidFill>
                  <a:srgbClr val="FF0000"/>
                </a:solidFill>
                <a:latin typeface="Arial Narrow" pitchFamily="34" charset="0"/>
                <a:ea typeface="+mn-lt"/>
                <a:cs typeface="+mn-lt"/>
              </a:rPr>
              <a:t>Kowal		Bartłomiej	Długa 10</a:t>
            </a:r>
          </a:p>
          <a:p>
            <a:pPr marL="273050" lvl="0" indent="-273050">
              <a:spcBef>
                <a:spcPts val="0"/>
              </a:spcBef>
              <a:buSzPct val="100000"/>
              <a:defRPr/>
            </a:pPr>
            <a:r>
              <a:rPr lang="pl-PL" sz="2400" kern="0" dirty="0" smtClean="0">
                <a:solidFill>
                  <a:srgbClr val="FF0000"/>
                </a:solidFill>
                <a:latin typeface="Arial Narrow" pitchFamily="34" charset="0"/>
                <a:ea typeface="+mn-lt"/>
                <a:cs typeface="+mn-lt"/>
              </a:rPr>
              <a:t>Kowal		Jan		Krótka 16</a:t>
            </a:r>
          </a:p>
          <a:p>
            <a:pPr marL="273050" lvl="0" indent="-273050">
              <a:spcBef>
                <a:spcPts val="0"/>
              </a:spcBef>
              <a:buSzPct val="100000"/>
              <a:defRPr/>
            </a:pPr>
            <a:r>
              <a:rPr lang="pl-PL" sz="2400" kern="0" dirty="0" smtClean="0">
                <a:solidFill>
                  <a:srgbClr val="FF0000"/>
                </a:solidFill>
                <a:latin typeface="Arial Narrow" pitchFamily="34" charset="0"/>
                <a:ea typeface="+mn-lt"/>
                <a:cs typeface="+mn-lt"/>
              </a:rPr>
              <a:t>Kowal		Jan		Lipowa 21</a:t>
            </a:r>
          </a:p>
          <a:p>
            <a:pPr marL="273050" lvl="0" indent="-273050">
              <a:spcBef>
                <a:spcPts val="0"/>
              </a:spcBef>
              <a:buSzPct val="100000"/>
              <a:defRPr/>
            </a:pPr>
            <a:r>
              <a:rPr lang="pl-PL" sz="2400" kern="0" dirty="0" smtClean="0">
                <a:latin typeface="Arial Narrow" pitchFamily="34" charset="0"/>
                <a:ea typeface="+mn-lt"/>
                <a:cs typeface="+mn-lt"/>
              </a:rPr>
              <a:t>Kwiatkowska	Izabela		Akacjowa 12/3</a:t>
            </a:r>
          </a:p>
          <a:p>
            <a:pPr marL="273050" lvl="0" indent="-273050">
              <a:spcBef>
                <a:spcPts val="0"/>
              </a:spcBef>
              <a:buSzPct val="100000"/>
              <a:defRPr/>
            </a:pPr>
            <a:r>
              <a:rPr lang="pl-PL" sz="2400" kern="0" dirty="0" smtClean="0">
                <a:solidFill>
                  <a:srgbClr val="00B050"/>
                </a:solidFill>
                <a:latin typeface="Arial Narrow" pitchFamily="34" charset="0"/>
                <a:ea typeface="+mn-lt"/>
                <a:cs typeface="+mn-lt"/>
              </a:rPr>
              <a:t>Malinowski	Wojciech	Dębowa 6</a:t>
            </a:r>
          </a:p>
          <a:p>
            <a:pPr marL="273050" lvl="0" indent="-273050">
              <a:spcBef>
                <a:spcPts val="0"/>
              </a:spcBef>
              <a:buSzPct val="100000"/>
              <a:defRPr/>
            </a:pPr>
            <a:r>
              <a:rPr lang="pl-PL" sz="2400" kern="0" dirty="0" smtClean="0">
                <a:solidFill>
                  <a:srgbClr val="00B050"/>
                </a:solidFill>
                <a:latin typeface="Arial Narrow" pitchFamily="34" charset="0"/>
                <a:ea typeface="+mn-lt"/>
                <a:cs typeface="+mn-lt"/>
              </a:rPr>
              <a:t>Malinowski	Zenon		</a:t>
            </a:r>
            <a:r>
              <a:rPr lang="pl-PL" sz="2400" kern="0" dirty="0" err="1" smtClean="0">
                <a:solidFill>
                  <a:srgbClr val="00B050"/>
                </a:solidFill>
                <a:latin typeface="Arial Narrow" pitchFamily="34" charset="0"/>
                <a:ea typeface="+mn-lt"/>
                <a:cs typeface="+mn-lt"/>
              </a:rPr>
              <a:t>Jerzynowa</a:t>
            </a:r>
            <a:r>
              <a:rPr lang="pl-PL" sz="2400" kern="0" dirty="0" smtClean="0">
                <a:solidFill>
                  <a:srgbClr val="00B050"/>
                </a:solidFill>
                <a:latin typeface="Arial Narrow" pitchFamily="34" charset="0"/>
                <a:ea typeface="+mn-lt"/>
                <a:cs typeface="+mn-lt"/>
              </a:rPr>
              <a:t> 3</a:t>
            </a:r>
          </a:p>
          <a:p>
            <a:pPr marL="273050" lvl="0" indent="-273050">
              <a:spcBef>
                <a:spcPts val="0"/>
              </a:spcBef>
              <a:buSzPct val="100000"/>
              <a:defRPr/>
            </a:pPr>
            <a:r>
              <a:rPr lang="pl-PL" sz="2400" kern="0" dirty="0" smtClean="0">
                <a:latin typeface="Arial Narrow" pitchFamily="34" charset="0"/>
                <a:ea typeface="+mn-lt"/>
                <a:cs typeface="+mn-lt"/>
              </a:rPr>
              <a:t>Okulicki		Stanisław	Biała 7/23</a:t>
            </a:r>
          </a:p>
          <a:p>
            <a:pPr marL="273050" lvl="0" indent="-273050">
              <a:spcBef>
                <a:spcPts val="0"/>
              </a:spcBef>
              <a:buSzPct val="100000"/>
              <a:defRPr/>
            </a:pPr>
            <a:r>
              <a:rPr lang="pl-PL" sz="2400" kern="0" dirty="0" smtClean="0">
                <a:latin typeface="Arial Narrow" pitchFamily="34" charset="0"/>
                <a:ea typeface="+mn-lt"/>
                <a:cs typeface="+mn-lt"/>
              </a:rPr>
              <a:t>Staniszewski	Mirosław	Kręta 9/2</a:t>
            </a:r>
            <a:endParaRPr kumimoji="0" lang="pl-PL" sz="2800" b="1" i="0" u="none" strike="noStrike" kern="0" cap="none" spc="0" normalizeH="0" noProof="0" dirty="0" smtClean="0">
              <a:ln>
                <a:noFill/>
              </a:ln>
              <a:effectLst/>
              <a:uLnTx/>
              <a:uFillTx/>
              <a:latin typeface="Arial Narrow" pitchFamily="34" charset="0"/>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25</a:t>
            </a:fld>
            <a:endParaRPr lang="pl-PL"/>
          </a:p>
        </p:txBody>
      </p:sp>
      <p:sp>
        <p:nvSpPr>
          <p:cNvPr id="5" name="Podtytuł 2"/>
          <p:cNvSpPr txBox="1">
            <a:spLocks/>
          </p:cNvSpPr>
          <p:nvPr/>
        </p:nvSpPr>
        <p:spPr bwMode="auto">
          <a:xfrm>
            <a:off x="261878" y="685800"/>
            <a:ext cx="8501122" cy="457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Klucz podstawowy (główny)</a:t>
            </a:r>
            <a:r>
              <a:rPr kumimoji="0" lang="pl-PL" sz="2800" b="1" i="0" u="none" strike="noStrike" kern="0" cap="none" spc="0" normalizeH="0" noProof="0" dirty="0" smtClean="0">
                <a:ln>
                  <a:noFill/>
                </a:ln>
                <a:effectLst/>
                <a:uLnTx/>
                <a:uFillTx/>
                <a:latin typeface="Arial Narrow" pitchFamily="34" charset="0"/>
                <a:ea typeface="+mn-lt"/>
                <a:cs typeface="+mn-lt"/>
              </a:rPr>
              <a:t>:</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pole (lub kilka pól), które jednoznacznie identyfikuje każdy rekord tabeli</a:t>
            </a:r>
            <a:endParaRPr lang="pl-PL" sz="2400" i="1" kern="0" dirty="0" smtClean="0">
              <a:latin typeface="Arial Narrow" pitchFamily="34" charset="0"/>
              <a:ea typeface="+mn-lt"/>
              <a:cs typeface="+mn-lt"/>
            </a:endParaRP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każda tabela ma dokładnie jeden klucz podstawowy</a:t>
            </a:r>
          </a:p>
          <a:p>
            <a:pPr marL="273050" lvl="0" indent="-273050">
              <a:spcBef>
                <a:spcPts val="1200"/>
              </a:spcBef>
              <a:buSzPct val="100000"/>
              <a:buFont typeface="Arial" pitchFamily="34" charset="0"/>
              <a:buChar char="•"/>
              <a:defRPr/>
            </a:pPr>
            <a:r>
              <a:rPr lang="pl-PL" sz="2400" kern="0" dirty="0" smtClean="0">
                <a:latin typeface="Arial Narrow" pitchFamily="34" charset="0"/>
                <a:ea typeface="+mn-lt"/>
                <a:cs typeface="+mn-lt"/>
              </a:rPr>
              <a:t>decyzja o wyborze klucza podstawowego jest podejmowana po utworzeniu wszystkich pól w tabeli</a:t>
            </a:r>
          </a:p>
          <a:p>
            <a:pPr marL="273050" lvl="0" indent="-273050">
              <a:spcBef>
                <a:spcPts val="1200"/>
              </a:spcBef>
              <a:buSzPct val="100000"/>
              <a:defRPr/>
            </a:pPr>
            <a:endParaRPr lang="pl-PL" sz="2800" i="1" kern="0" dirty="0" smtClean="0">
              <a:latin typeface="Arial Narrow" pitchFamily="34" charset="0"/>
              <a:ea typeface="+mn-lt"/>
              <a:cs typeface="+mn-lt"/>
            </a:endParaRPr>
          </a:p>
          <a:p>
            <a:pPr marL="273050" lvl="0" indent="-273050">
              <a:spcBef>
                <a:spcPts val="1200"/>
              </a:spcBef>
              <a:buSzPct val="100000"/>
              <a:defRPr/>
            </a:pPr>
            <a:endParaRPr lang="pl-PL" sz="2800" i="1" kern="0" dirty="0" smtClean="0">
              <a:latin typeface="Arial Narrow" pitchFamily="34" charset="0"/>
              <a:ea typeface="+mn-lt"/>
              <a:cs typeface="+mn-lt"/>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 podstawowy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26</a:t>
            </a:fld>
            <a:endParaRPr lang="pl-PL"/>
          </a:p>
        </p:txBody>
      </p:sp>
      <p:sp>
        <p:nvSpPr>
          <p:cNvPr id="5" name="Podtytuł 2"/>
          <p:cNvSpPr txBox="1">
            <a:spLocks/>
          </p:cNvSpPr>
          <p:nvPr/>
        </p:nvSpPr>
        <p:spPr bwMode="auto">
          <a:xfrm>
            <a:off x="261878" y="685800"/>
            <a:ext cx="8501122" cy="457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b="1" kern="0" dirty="0" smtClean="0">
                <a:latin typeface="Arial Narrow" pitchFamily="34" charset="0"/>
                <a:ea typeface="+mn-lt"/>
                <a:cs typeface="+mn-lt"/>
              </a:rPr>
              <a:t>K</a:t>
            </a:r>
            <a:r>
              <a:rPr kumimoji="0" lang="pl-PL" sz="2800" b="1" i="0" u="none" strike="noStrike" kern="0" cap="none" spc="0" normalizeH="0" baseline="0" noProof="0" dirty="0" err="1" smtClean="0">
                <a:ln>
                  <a:noFill/>
                </a:ln>
                <a:effectLst/>
                <a:uLnTx/>
                <a:uFillTx/>
                <a:latin typeface="Arial Narrow" pitchFamily="34" charset="0"/>
                <a:ea typeface="+mn-lt"/>
                <a:cs typeface="+mn-lt"/>
              </a:rPr>
              <a:t>lucz</a:t>
            </a:r>
            <a:r>
              <a:rPr kumimoji="0" lang="pl-PL" sz="2800" b="1" i="0" u="none" strike="noStrike" kern="0" cap="none" spc="0" normalizeH="0" baseline="0" noProof="0" dirty="0" smtClean="0">
                <a:ln>
                  <a:noFill/>
                </a:ln>
                <a:effectLst/>
                <a:uLnTx/>
                <a:uFillTx/>
                <a:latin typeface="Arial Narrow" pitchFamily="34" charset="0"/>
                <a:ea typeface="+mn-lt"/>
                <a:cs typeface="+mn-lt"/>
              </a:rPr>
              <a:t> podstawowy</a:t>
            </a:r>
            <a:r>
              <a:rPr kumimoji="0" lang="pl-PL" sz="2800" b="1" i="0" u="none" strike="noStrike" kern="0" cap="none" spc="0" normalizeH="0" noProof="0" dirty="0" smtClean="0">
                <a:ln>
                  <a:noFill/>
                </a:ln>
                <a:effectLst/>
                <a:uLnTx/>
                <a:uFillTx/>
                <a:latin typeface="Arial Narrow" pitchFamily="34" charset="0"/>
                <a:ea typeface="+mn-lt"/>
                <a:cs typeface="+mn-lt"/>
              </a:rPr>
              <a:t> – własności:</a:t>
            </a:r>
            <a:endParaRPr kumimoji="0" lang="pl-PL" sz="2800" b="1" i="0" u="none" strike="noStrike" kern="0" cap="none" spc="0" normalizeH="0" baseline="0" noProof="0" dirty="0" smtClean="0">
              <a:ln>
                <a:noFill/>
              </a:ln>
              <a:effectLst/>
              <a:uLnTx/>
              <a:uFillTx/>
              <a:latin typeface="Arial Narrow" pitchFamily="34" charset="0"/>
              <a:ea typeface="+mn-lt"/>
              <a:cs typeface="+mn-lt"/>
            </a:endParaRP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wartości nie mogą się powtarzać (klucz podstawowy ma automatycznie włączony atrybut unikalności)</a:t>
            </a:r>
            <a:endParaRPr lang="pl-PL" sz="2400" i="1" kern="0" dirty="0" smtClean="0">
              <a:latin typeface="Arial Narrow" pitchFamily="34" charset="0"/>
              <a:ea typeface="+mn-lt"/>
              <a:cs typeface="+mn-lt"/>
            </a:endParaRP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musi mieć wartość (klucz podstawowy ma automatycznie włączony atrybut wymagalności)</a:t>
            </a: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składa się z minimalnej liczby pól niezbędnych do zapewnienia niepowtarzalności rekordów</a:t>
            </a: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wartości w polu będącym kluczem podstawowym powinny być niezmienne lub zmieniać się sporadycznie</a:t>
            </a:r>
          </a:p>
          <a:p>
            <a:pPr marL="273050" lvl="0" indent="-273050">
              <a:spcBef>
                <a:spcPts val="600"/>
              </a:spcBef>
              <a:buSzPct val="100000"/>
              <a:buFont typeface="Arial" pitchFamily="34" charset="0"/>
              <a:buChar char="•"/>
              <a:defRPr/>
            </a:pPr>
            <a:r>
              <a:rPr lang="pl-PL" sz="2400" kern="0" dirty="0" smtClean="0">
                <a:latin typeface="Arial Narrow" pitchFamily="34" charset="0"/>
                <a:ea typeface="+mn-lt"/>
                <a:cs typeface="+mn-lt"/>
              </a:rPr>
              <a:t>wszystkie SZBD dla pola będącego kluczem podstawowym tworzą indeks unikatowy</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 podstawowy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27</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dirty="0" smtClean="0">
                <a:ln>
                  <a:noFill/>
                </a:ln>
                <a:solidFill>
                  <a:schemeClr val="tx1"/>
                </a:solidFill>
                <a:effectLst/>
                <a:uLnTx/>
                <a:uFillTx/>
                <a:latin typeface="Arial" pitchFamily="34" charset="0"/>
                <a:ea typeface="+mj-lt"/>
                <a:cs typeface="Arial" pitchFamily="34" charset="0"/>
              </a:rPr>
              <a:t>Specyfikacja tabeli</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3868420"/>
              </p:ext>
            </p:extLst>
          </p:nvPr>
        </p:nvGraphicFramePr>
        <p:xfrm>
          <a:off x="140969" y="451739"/>
          <a:ext cx="8839201" cy="4108958"/>
        </p:xfrm>
        <a:graphic>
          <a:graphicData uri="http://schemas.openxmlformats.org/drawingml/2006/table">
            <a:tbl>
              <a:tblPr firstRow="1" firstCol="1" bandRow="1">
                <a:tableStyleId>{D7AC3CCA-C797-4891-BE02-D94E43425B78}</a:tableStyleId>
              </a:tblPr>
              <a:tblGrid>
                <a:gridCol w="1905001">
                  <a:extLst>
                    <a:ext uri="{9D8B030D-6E8A-4147-A177-3AD203B41FA5}">
                      <a16:colId xmlns:a16="http://schemas.microsoft.com/office/drawing/2014/main" val="816547398"/>
                    </a:ext>
                  </a:extLst>
                </a:gridCol>
                <a:gridCol w="1764482">
                  <a:extLst>
                    <a:ext uri="{9D8B030D-6E8A-4147-A177-3AD203B41FA5}">
                      <a16:colId xmlns:a16="http://schemas.microsoft.com/office/drawing/2014/main" val="596195196"/>
                    </a:ext>
                  </a:extLst>
                </a:gridCol>
                <a:gridCol w="1223800">
                  <a:extLst>
                    <a:ext uri="{9D8B030D-6E8A-4147-A177-3AD203B41FA5}">
                      <a16:colId xmlns:a16="http://schemas.microsoft.com/office/drawing/2014/main" val="605873917"/>
                    </a:ext>
                  </a:extLst>
                </a:gridCol>
                <a:gridCol w="1126518">
                  <a:extLst>
                    <a:ext uri="{9D8B030D-6E8A-4147-A177-3AD203B41FA5}">
                      <a16:colId xmlns:a16="http://schemas.microsoft.com/office/drawing/2014/main" val="286600194"/>
                    </a:ext>
                  </a:extLst>
                </a:gridCol>
                <a:gridCol w="914400">
                  <a:extLst>
                    <a:ext uri="{9D8B030D-6E8A-4147-A177-3AD203B41FA5}">
                      <a16:colId xmlns:a16="http://schemas.microsoft.com/office/drawing/2014/main" val="811902285"/>
                    </a:ext>
                  </a:extLst>
                </a:gridCol>
                <a:gridCol w="1905000">
                  <a:extLst>
                    <a:ext uri="{9D8B030D-6E8A-4147-A177-3AD203B41FA5}">
                      <a16:colId xmlns:a16="http://schemas.microsoft.com/office/drawing/2014/main" val="2914382759"/>
                    </a:ext>
                  </a:extLst>
                </a:gridCol>
              </a:tblGrid>
              <a:tr h="0">
                <a:tc gridSpan="6">
                  <a:txBody>
                    <a:bodyPr/>
                    <a:lstStyle/>
                    <a:p>
                      <a:pPr>
                        <a:lnSpc>
                          <a:spcPct val="107000"/>
                        </a:lnSpc>
                        <a:spcAft>
                          <a:spcPts val="0"/>
                        </a:spcAft>
                      </a:pPr>
                      <a:r>
                        <a:rPr lang="pl-PL" sz="1800" b="1" dirty="0" err="1">
                          <a:effectLst/>
                        </a:rPr>
                        <a:t>Table</a:t>
                      </a:r>
                      <a:r>
                        <a:rPr lang="pl-PL" sz="1800" b="1" dirty="0">
                          <a:effectLst/>
                        </a:rPr>
                        <a:t> </a:t>
                      </a:r>
                      <a:r>
                        <a:rPr lang="pl-PL" sz="1800" b="1" dirty="0" err="1">
                          <a:effectLst/>
                        </a:rPr>
                        <a:t>name</a:t>
                      </a:r>
                      <a:r>
                        <a:rPr lang="pl-PL" sz="1800" b="1" dirty="0">
                          <a:effectLst/>
                        </a:rPr>
                        <a:t>: </a:t>
                      </a:r>
                      <a:r>
                        <a:rPr lang="pl-PL" sz="1800" b="1" dirty="0" err="1" smtClean="0">
                          <a:solidFill>
                            <a:srgbClr val="FF0000"/>
                          </a:solidFill>
                          <a:effectLst/>
                        </a:rPr>
                        <a:t>employees</a:t>
                      </a:r>
                      <a:endParaRPr lang="pl-PL"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142018409"/>
                  </a:ext>
                </a:extLst>
              </a:tr>
              <a:tr h="0">
                <a:tc>
                  <a:txBody>
                    <a:bodyPr/>
                    <a:lstStyle/>
                    <a:p>
                      <a:pPr>
                        <a:lnSpc>
                          <a:spcPct val="107000"/>
                        </a:lnSpc>
                        <a:spcAft>
                          <a:spcPts val="0"/>
                        </a:spcAft>
                      </a:pPr>
                      <a:r>
                        <a:rPr lang="pl-PL" sz="1800" b="1" dirty="0">
                          <a:effectLst/>
                        </a:rPr>
                        <a:t>Field </a:t>
                      </a:r>
                      <a:r>
                        <a:rPr lang="pl-PL" sz="1800" b="1" dirty="0" err="1">
                          <a:effectLst/>
                        </a:rPr>
                        <a:t>name</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0"/>
                        </a:spcAft>
                      </a:pPr>
                      <a:r>
                        <a:rPr lang="pl-PL" sz="1800" b="1" dirty="0">
                          <a:effectLst/>
                        </a:rPr>
                        <a:t>Field </a:t>
                      </a:r>
                      <a:r>
                        <a:rPr lang="pl-PL" sz="1800" b="1" dirty="0" err="1">
                          <a:effectLst/>
                        </a:rPr>
                        <a:t>type</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0"/>
                        </a:spcAft>
                      </a:pPr>
                      <a:r>
                        <a:rPr lang="pl-PL" sz="1800" b="1" dirty="0" err="1">
                          <a:effectLst/>
                        </a:rPr>
                        <a:t>Default</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0"/>
                        </a:spcAft>
                      </a:pPr>
                      <a:r>
                        <a:rPr lang="pl-PL" sz="1800" b="1" dirty="0">
                          <a:effectLst/>
                        </a:rPr>
                        <a:t>Not </a:t>
                      </a:r>
                      <a:r>
                        <a:rPr lang="pl-PL" sz="1800" b="1" dirty="0" err="1">
                          <a:effectLst/>
                        </a:rPr>
                        <a:t>Null</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0"/>
                        </a:spcAft>
                      </a:pPr>
                      <a:r>
                        <a:rPr lang="pl-PL" sz="1800" b="1" dirty="0" err="1">
                          <a:effectLst/>
                        </a:rPr>
                        <a:t>Unique</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0"/>
                        </a:spcAft>
                      </a:pPr>
                      <a:r>
                        <a:rPr lang="pl-PL" sz="1800" b="1" dirty="0" err="1">
                          <a:effectLst/>
                        </a:rPr>
                        <a:t>Check</a:t>
                      </a: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2673028981"/>
                  </a:ext>
                </a:extLst>
              </a:tr>
              <a:tr h="0">
                <a:tc>
                  <a:txBody>
                    <a:bodyPr/>
                    <a:lstStyle/>
                    <a:p>
                      <a:pPr>
                        <a:lnSpc>
                          <a:spcPct val="107000"/>
                        </a:lnSpc>
                        <a:spcAft>
                          <a:spcPts val="0"/>
                        </a:spcAft>
                      </a:pPr>
                      <a:r>
                        <a:rPr lang="pl-PL" sz="1800" dirty="0" err="1" smtClean="0">
                          <a:solidFill>
                            <a:srgbClr val="FF0000"/>
                          </a:solidFill>
                          <a:effectLst/>
                        </a:rPr>
                        <a:t>employee_id</a:t>
                      </a:r>
                      <a:endParaRPr lang="pl-P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err="1" smtClean="0">
                          <a:solidFill>
                            <a:schemeClr val="tx1"/>
                          </a:solidFill>
                          <a:effectLst/>
                        </a:rPr>
                        <a:t>int</a:t>
                      </a:r>
                      <a:r>
                        <a:rPr lang="pl-PL" sz="1800" dirty="0" smtClean="0">
                          <a:solidFill>
                            <a:schemeClr val="tx1"/>
                          </a:solidFill>
                          <a:effectLst/>
                        </a:rPr>
                        <a:t>, </a:t>
                      </a:r>
                      <a:r>
                        <a:rPr lang="pl-PL" sz="1800" dirty="0" err="1" smtClean="0">
                          <a:solidFill>
                            <a:schemeClr val="tx1"/>
                          </a:solidFill>
                          <a:effectLst/>
                        </a:rPr>
                        <a:t>autoincr</a:t>
                      </a:r>
                      <a:r>
                        <a:rPr lang="pl-PL" sz="1800" dirty="0" smtClean="0">
                          <a:solidFill>
                            <a:schemeClr val="tx1"/>
                          </a:solidFill>
                          <a:effectLst/>
                        </a:rPr>
                        <a:t>.</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solidFill>
                            <a:srgbClr val="00B050"/>
                          </a:solidFill>
                          <a:effectLst/>
                        </a:rPr>
                        <a:t>x</a:t>
                      </a:r>
                      <a:endParaRPr lang="pl-PL"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solidFill>
                            <a:srgbClr val="00B050"/>
                          </a:solidFill>
                          <a:effectLst/>
                        </a:rPr>
                        <a:t>x</a:t>
                      </a:r>
                      <a:endParaRPr lang="pl-PL"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931053"/>
                  </a:ext>
                </a:extLst>
              </a:tr>
              <a:tr h="0">
                <a:tc>
                  <a:txBody>
                    <a:bodyPr/>
                    <a:lstStyle/>
                    <a:p>
                      <a:pPr>
                        <a:lnSpc>
                          <a:spcPct val="107000"/>
                        </a:lnSpc>
                        <a:spcAft>
                          <a:spcPts val="0"/>
                        </a:spcAft>
                      </a:pPr>
                      <a:r>
                        <a:rPr lang="en-GB" sz="1800" dirty="0" err="1" smtClean="0">
                          <a:solidFill>
                            <a:srgbClr val="FF0000"/>
                          </a:solidFill>
                          <a:effectLst/>
                        </a:rPr>
                        <a:t>employee_name</a:t>
                      </a:r>
                      <a:endParaRPr lang="pl-P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varchar(50)</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x</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7855700"/>
                  </a:ext>
                </a:extLst>
              </a:tr>
              <a:tr h="0">
                <a:tc>
                  <a:txBody>
                    <a:bodyPr/>
                    <a:lstStyle/>
                    <a:p>
                      <a:pPr>
                        <a:lnSpc>
                          <a:spcPct val="107000"/>
                        </a:lnSpc>
                        <a:spcAft>
                          <a:spcPts val="0"/>
                        </a:spcAft>
                      </a:pPr>
                      <a:r>
                        <a:rPr lang="en-GB" sz="1800">
                          <a:solidFill>
                            <a:srgbClr val="FF0000"/>
                          </a:solidFill>
                          <a:effectLst/>
                        </a:rPr>
                        <a:t>salary</a:t>
                      </a:r>
                      <a:endParaRPr lang="pl-P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money</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&gt;0</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9176312"/>
                  </a:ext>
                </a:extLst>
              </a:tr>
              <a:tr h="0">
                <a:tc>
                  <a:txBody>
                    <a:bodyPr/>
                    <a:lstStyle/>
                    <a:p>
                      <a:pPr>
                        <a:lnSpc>
                          <a:spcPct val="107000"/>
                        </a:lnSpc>
                        <a:spcAft>
                          <a:spcPts val="0"/>
                        </a:spcAft>
                      </a:pPr>
                      <a:r>
                        <a:rPr lang="pl-PL" sz="1800" dirty="0" smtClean="0">
                          <a:solidFill>
                            <a:srgbClr val="FF0000"/>
                          </a:solidFill>
                          <a:effectLst/>
                        </a:rPr>
                        <a:t>e</a:t>
                      </a:r>
                      <a:r>
                        <a:rPr lang="en-GB" sz="1800" dirty="0" err="1" smtClean="0">
                          <a:solidFill>
                            <a:srgbClr val="FF0000"/>
                          </a:solidFill>
                          <a:effectLst/>
                        </a:rPr>
                        <a:t>mployment</a:t>
                      </a:r>
                      <a:r>
                        <a:rPr lang="pl-PL" sz="1800" dirty="0" smtClean="0">
                          <a:solidFill>
                            <a:srgbClr val="FF0000"/>
                          </a:solidFill>
                          <a:effectLst/>
                        </a:rPr>
                        <a:t>_</a:t>
                      </a:r>
                      <a:br>
                        <a:rPr lang="pl-PL" sz="1800" dirty="0" smtClean="0">
                          <a:solidFill>
                            <a:srgbClr val="FF0000"/>
                          </a:solidFill>
                          <a:effectLst/>
                        </a:rPr>
                      </a:br>
                      <a:r>
                        <a:rPr lang="en-GB" sz="1800" dirty="0" smtClean="0">
                          <a:solidFill>
                            <a:srgbClr val="FF0000"/>
                          </a:solidFill>
                          <a:effectLst/>
                        </a:rPr>
                        <a:t>date</a:t>
                      </a:r>
                      <a:endParaRPr lang="pl-P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date</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smtClean="0">
                          <a:solidFill>
                            <a:schemeClr val="tx1"/>
                          </a:solidFill>
                          <a:effectLst/>
                        </a:rPr>
                        <a:t>date</a:t>
                      </a:r>
                      <a:r>
                        <a:rPr lang="en-GB" sz="1800" dirty="0">
                          <a:solidFill>
                            <a:schemeClr val="tx1"/>
                          </a:solidFill>
                          <a:effectLst/>
                        </a:rPr>
                        <a:t>()</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6964583"/>
                  </a:ext>
                </a:extLst>
              </a:tr>
              <a:tr h="0">
                <a:tc>
                  <a:txBody>
                    <a:bodyPr/>
                    <a:lstStyle/>
                    <a:p>
                      <a:pPr>
                        <a:lnSpc>
                          <a:spcPct val="107000"/>
                        </a:lnSpc>
                        <a:spcAft>
                          <a:spcPts val="0"/>
                        </a:spcAft>
                      </a:pPr>
                      <a:r>
                        <a:rPr lang="en-GB" sz="1800">
                          <a:solidFill>
                            <a:srgbClr val="FF0000"/>
                          </a:solidFill>
                          <a:effectLst/>
                        </a:rPr>
                        <a:t>PESEL</a:t>
                      </a:r>
                      <a:endParaRPr lang="pl-P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varchar(11)</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x</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x</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979551"/>
                  </a:ext>
                </a:extLst>
              </a:tr>
              <a:tr h="0">
                <a:tc>
                  <a:txBody>
                    <a:bodyPr/>
                    <a:lstStyle/>
                    <a:p>
                      <a:pPr>
                        <a:lnSpc>
                          <a:spcPct val="107000"/>
                        </a:lnSpc>
                        <a:spcAft>
                          <a:spcPts val="0"/>
                        </a:spcAft>
                      </a:pPr>
                      <a:r>
                        <a:rPr lang="en-GB" sz="1800" dirty="0" err="1">
                          <a:solidFill>
                            <a:srgbClr val="FF0000"/>
                          </a:solidFill>
                          <a:effectLst/>
                        </a:rPr>
                        <a:t>date_of_birth</a:t>
                      </a:r>
                      <a:endParaRPr lang="pl-P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date</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solidFill>
                            <a:schemeClr val="tx1"/>
                          </a:solidFill>
                          <a:effectLst/>
                        </a:rPr>
                        <a:t> </a:t>
                      </a:r>
                      <a:endParaRPr lang="pl-PL"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solidFill>
                            <a:schemeClr val="tx1"/>
                          </a:solidFill>
                          <a:effectLst/>
                        </a:rPr>
                        <a:t> </a:t>
                      </a:r>
                      <a:r>
                        <a:rPr lang="pl-PL" sz="1800" dirty="0" smtClean="0">
                          <a:solidFill>
                            <a:schemeClr val="tx1"/>
                          </a:solidFill>
                          <a:effectLst/>
                        </a:rPr>
                        <a:t>&lt;=</a:t>
                      </a:r>
                      <a:r>
                        <a:rPr lang="pl-PL" sz="1800" dirty="0" err="1" smtClean="0">
                          <a:solidFill>
                            <a:schemeClr val="tx1"/>
                          </a:solidFill>
                          <a:effectLst/>
                        </a:rPr>
                        <a:t>date</a:t>
                      </a:r>
                      <a:r>
                        <a:rPr lang="pl-PL" sz="1800" dirty="0" smtClean="0">
                          <a:solidFill>
                            <a:schemeClr val="tx1"/>
                          </a:solidFill>
                          <a:effectLst/>
                        </a:rPr>
                        <a:t>()</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3861357"/>
                  </a:ext>
                </a:extLst>
              </a:tr>
              <a:tr h="0">
                <a:tc gridSpan="6">
                  <a:txBody>
                    <a:bodyPr/>
                    <a:lstStyle/>
                    <a:p>
                      <a:pPr>
                        <a:lnSpc>
                          <a:spcPct val="107000"/>
                        </a:lnSpc>
                        <a:spcAft>
                          <a:spcPts val="0"/>
                        </a:spcAft>
                      </a:pPr>
                      <a:r>
                        <a:rPr lang="en-GB" sz="1800" dirty="0">
                          <a:solidFill>
                            <a:schemeClr val="tx1"/>
                          </a:solidFill>
                          <a:effectLst/>
                        </a:rPr>
                        <a:t>Constraints</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3240966610"/>
                  </a:ext>
                </a:extLst>
              </a:tr>
              <a:tr h="0">
                <a:tc>
                  <a:txBody>
                    <a:bodyPr/>
                    <a:lstStyle/>
                    <a:p>
                      <a:pPr>
                        <a:lnSpc>
                          <a:spcPct val="107000"/>
                        </a:lnSpc>
                        <a:spcAft>
                          <a:spcPts val="0"/>
                        </a:spcAft>
                      </a:pPr>
                      <a:r>
                        <a:rPr lang="en-GB" sz="1800">
                          <a:effectLst/>
                        </a:rPr>
                        <a:t>primary key</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0"/>
                        </a:spcAft>
                      </a:pPr>
                      <a:r>
                        <a:rPr lang="en-GB" sz="1800" dirty="0" err="1">
                          <a:solidFill>
                            <a:schemeClr val="tx1"/>
                          </a:solidFill>
                          <a:effectLst/>
                        </a:rPr>
                        <a:t>employee_id</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688029374"/>
                  </a:ext>
                </a:extLst>
              </a:tr>
              <a:tr h="0">
                <a:tc>
                  <a:txBody>
                    <a:bodyPr/>
                    <a:lstStyle/>
                    <a:p>
                      <a:pPr>
                        <a:lnSpc>
                          <a:spcPct val="107000"/>
                        </a:lnSpc>
                        <a:spcAft>
                          <a:spcPts val="0"/>
                        </a:spcAft>
                      </a:pPr>
                      <a:r>
                        <a:rPr lang="en-GB" sz="1800">
                          <a:effectLst/>
                        </a:rPr>
                        <a:t>check</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0"/>
                        </a:spcAft>
                      </a:pPr>
                      <a:r>
                        <a:rPr lang="en-GB" sz="1800" dirty="0">
                          <a:solidFill>
                            <a:schemeClr val="tx1"/>
                          </a:solidFill>
                          <a:effectLst/>
                        </a:rPr>
                        <a:t> </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151501447"/>
                  </a:ext>
                </a:extLst>
              </a:tr>
              <a:tr h="0">
                <a:tc>
                  <a:txBody>
                    <a:bodyPr/>
                    <a:lstStyle/>
                    <a:p>
                      <a:pPr>
                        <a:lnSpc>
                          <a:spcPct val="107000"/>
                        </a:lnSpc>
                        <a:spcAft>
                          <a:spcPts val="0"/>
                        </a:spcAft>
                      </a:pPr>
                      <a:r>
                        <a:rPr lang="en-GB" sz="1800">
                          <a:effectLst/>
                        </a:rPr>
                        <a:t>foreign key</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0"/>
                        </a:spcAft>
                      </a:pPr>
                      <a:r>
                        <a:rPr lang="en-GB" sz="1800" dirty="0">
                          <a:effectLst/>
                        </a:rPr>
                        <a:t>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3371536761"/>
                  </a:ext>
                </a:extLst>
              </a:tr>
              <a:tr h="0">
                <a:tc>
                  <a:txBody>
                    <a:bodyPr/>
                    <a:lstStyle/>
                    <a:p>
                      <a:pPr>
                        <a:lnSpc>
                          <a:spcPct val="107000"/>
                        </a:lnSpc>
                        <a:spcAft>
                          <a:spcPts val="0"/>
                        </a:spcAft>
                      </a:pPr>
                      <a:r>
                        <a:rPr lang="pl-PL" sz="1800" dirty="0" smtClean="0">
                          <a:effectLst/>
                          <a:latin typeface="Calibri" panose="020F0502020204030204" pitchFamily="34" charset="0"/>
                          <a:ea typeface="Calibri" panose="020F0502020204030204" pitchFamily="34" charset="0"/>
                          <a:cs typeface="Times New Roman" panose="02020603050405020304" pitchFamily="18" charset="0"/>
                        </a:rPr>
                        <a:t>index</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nSpc>
                          <a:spcPct val="107000"/>
                        </a:lnSpc>
                        <a:spcAft>
                          <a:spcPts val="0"/>
                        </a:spcAft>
                      </a:pPr>
                      <a:r>
                        <a:rPr lang="pl-PL" sz="1800" dirty="0" err="1" smtClean="0">
                          <a:effectLst/>
                          <a:latin typeface="Calibri" panose="020F0502020204030204" pitchFamily="34" charset="0"/>
                          <a:ea typeface="Calibri" panose="020F0502020204030204" pitchFamily="34" charset="0"/>
                          <a:cs typeface="Times New Roman" panose="02020603050405020304" pitchFamily="18" charset="0"/>
                        </a:rPr>
                        <a:t>employee_name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98834736"/>
                  </a:ext>
                </a:extLst>
              </a:tr>
            </a:tbl>
          </a:graphicData>
        </a:graphic>
      </p:graphicFrame>
      <p:sp>
        <p:nvSpPr>
          <p:cNvPr id="7" name="Rectangle 7"/>
          <p:cNvSpPr/>
          <p:nvPr/>
        </p:nvSpPr>
        <p:spPr>
          <a:xfrm>
            <a:off x="5025390" y="1025842"/>
            <a:ext cx="2061210"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Rectangle 8"/>
          <p:cNvSpPr/>
          <p:nvPr/>
        </p:nvSpPr>
        <p:spPr>
          <a:xfrm>
            <a:off x="152399" y="3419674"/>
            <a:ext cx="3505201" cy="2623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9" name="Straight Arrow Connector 9"/>
          <p:cNvCxnSpPr/>
          <p:nvPr/>
        </p:nvCxnSpPr>
        <p:spPr>
          <a:xfrm flipH="1">
            <a:off x="3669030" y="1290692"/>
            <a:ext cx="2152493" cy="2104528"/>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10"/>
          <p:cNvSpPr/>
          <p:nvPr/>
        </p:nvSpPr>
        <p:spPr>
          <a:xfrm>
            <a:off x="7089864" y="1600200"/>
            <a:ext cx="1660002" cy="1524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1" name="Straight Arrow Connector 11"/>
          <p:cNvCxnSpPr/>
          <p:nvPr/>
        </p:nvCxnSpPr>
        <p:spPr>
          <a:xfrm flipH="1">
            <a:off x="5715000" y="2455553"/>
            <a:ext cx="1332295" cy="1202047"/>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2"/>
          <p:cNvSpPr txBox="1"/>
          <p:nvPr/>
        </p:nvSpPr>
        <p:spPr>
          <a:xfrm>
            <a:off x="6320788" y="2895600"/>
            <a:ext cx="689612" cy="584775"/>
          </a:xfrm>
          <a:prstGeom prst="rect">
            <a:avLst/>
          </a:prstGeom>
          <a:noFill/>
        </p:spPr>
        <p:txBody>
          <a:bodyPr wrap="none" rtlCol="0">
            <a:spAutoFit/>
          </a:bodyPr>
          <a:lstStyle/>
          <a:p>
            <a:r>
              <a:rPr lang="pl-PL" sz="3200" b="1" dirty="0" smtClean="0">
                <a:solidFill>
                  <a:srgbClr val="7030A0"/>
                </a:solidFill>
                <a:latin typeface="Arial Narrow" panose="020B0606020202030204" pitchFamily="34" charset="0"/>
              </a:rPr>
              <a:t>OR</a:t>
            </a:r>
            <a:endParaRPr lang="pl-PL" sz="2800" b="1" dirty="0">
              <a:solidFill>
                <a:srgbClr val="7030A0"/>
              </a:solidFill>
              <a:latin typeface="Arial Narrow" panose="020B0606020202030204" pitchFamily="34" charset="0"/>
            </a:endParaRPr>
          </a:p>
        </p:txBody>
      </p:sp>
      <p:sp>
        <p:nvSpPr>
          <p:cNvPr id="13" name="TextBox 13"/>
          <p:cNvSpPr txBox="1"/>
          <p:nvPr/>
        </p:nvSpPr>
        <p:spPr>
          <a:xfrm>
            <a:off x="1981200" y="3631550"/>
            <a:ext cx="3982180" cy="369332"/>
          </a:xfrm>
          <a:prstGeom prst="rect">
            <a:avLst/>
          </a:prstGeom>
          <a:noFill/>
        </p:spPr>
        <p:txBody>
          <a:bodyPr wrap="none" rtlCol="0">
            <a:spAutoFit/>
          </a:bodyPr>
          <a:lstStyle/>
          <a:p>
            <a:r>
              <a:rPr lang="en-GB" dirty="0">
                <a:latin typeface="Candara" panose="020E0502030303020204" pitchFamily="34" charset="0"/>
              </a:rPr>
              <a:t> </a:t>
            </a:r>
            <a:r>
              <a:rPr lang="pl-PL" dirty="0" err="1">
                <a:latin typeface="Candara" panose="020E0502030303020204" pitchFamily="34" charset="0"/>
              </a:rPr>
              <a:t>salary</a:t>
            </a:r>
            <a:r>
              <a:rPr lang="pl-PL" dirty="0">
                <a:latin typeface="Candara" panose="020E0502030303020204" pitchFamily="34" charset="0"/>
              </a:rPr>
              <a:t> &gt; </a:t>
            </a:r>
            <a:r>
              <a:rPr lang="pl-PL" dirty="0" smtClean="0">
                <a:latin typeface="Candara" panose="020E0502030303020204" pitchFamily="34" charset="0"/>
              </a:rPr>
              <a:t>0 and </a:t>
            </a:r>
            <a:r>
              <a:rPr lang="pl-PL" dirty="0" err="1" smtClean="0">
                <a:latin typeface="Candara" panose="020E0502030303020204" pitchFamily="34" charset="0"/>
              </a:rPr>
              <a:t>date_of_birth</a:t>
            </a:r>
            <a:r>
              <a:rPr lang="pl-PL" dirty="0" smtClean="0">
                <a:latin typeface="Candara" panose="020E0502030303020204" pitchFamily="34" charset="0"/>
              </a:rPr>
              <a:t> &lt;= </a:t>
            </a:r>
            <a:r>
              <a:rPr lang="pl-PL" dirty="0" err="1" smtClean="0">
                <a:latin typeface="Candara" panose="020E0502030303020204" pitchFamily="34" charset="0"/>
              </a:rPr>
              <a:t>date</a:t>
            </a:r>
            <a:r>
              <a:rPr lang="pl-PL" dirty="0" smtClean="0">
                <a:latin typeface="Candara" panose="020E0502030303020204" pitchFamily="34" charset="0"/>
              </a:rPr>
              <a:t>()</a:t>
            </a:r>
            <a:endParaRPr lang="pl-PL" dirty="0">
              <a:latin typeface="Candara" panose="020E0502030303020204" pitchFamily="34" charset="0"/>
              <a:ea typeface="Calibri" panose="020F0502020204030204" pitchFamily="34" charset="0"/>
              <a:cs typeface="Times New Roman" panose="02020603050405020304" pitchFamily="18" charset="0"/>
            </a:endParaRPr>
          </a:p>
        </p:txBody>
      </p:sp>
      <p:sp>
        <p:nvSpPr>
          <p:cNvPr id="14" name="Rectangle 14"/>
          <p:cNvSpPr/>
          <p:nvPr/>
        </p:nvSpPr>
        <p:spPr>
          <a:xfrm>
            <a:off x="2036400" y="3686054"/>
            <a:ext cx="4212000" cy="288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5" name="Łącznik prosty 14"/>
          <p:cNvCxnSpPr/>
          <p:nvPr/>
        </p:nvCxnSpPr>
        <p:spPr>
          <a:xfrm>
            <a:off x="7086600" y="1600200"/>
            <a:ext cx="1676400" cy="15240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a:xfrm flipH="1">
            <a:off x="7086600" y="1600200"/>
            <a:ext cx="1676400" cy="15240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xit" presetSubtype="4" fill="hold" grpId="0" nodeType="with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28</a:t>
            </a:fld>
            <a:endParaRPr lang="pl-PL"/>
          </a:p>
        </p:txBody>
      </p:sp>
      <p:sp>
        <p:nvSpPr>
          <p:cNvPr id="5" name="Tytuł 1"/>
          <p:cNvSpPr>
            <a:spLocks noGrp="1"/>
          </p:cNvSpPr>
          <p:nvPr>
            <p:ph type="title"/>
          </p:nvPr>
        </p:nvSpPr>
        <p:spPr>
          <a:xfrm>
            <a:off x="609600" y="1066800"/>
            <a:ext cx="8229600" cy="1143000"/>
          </a:xfrm>
        </p:spPr>
        <p:txBody>
          <a:bodyPr anchor="t">
            <a:normAutofit/>
          </a:bodyPr>
          <a:lstStyle/>
          <a:p>
            <a:pPr algn="ctr"/>
            <a:r>
              <a:rPr lang="pl-PL" sz="4000" smtClean="0"/>
              <a:t>Rodzaje kluczy w bazach danych</a:t>
            </a:r>
            <a:endParaRPr lang="pl-PL"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29</a:t>
            </a:fld>
            <a:endParaRPr lang="pl-PL"/>
          </a:p>
        </p:txBody>
      </p:sp>
      <p:sp>
        <p:nvSpPr>
          <p:cNvPr id="5" name="Podtytuł 2"/>
          <p:cNvSpPr txBox="1">
            <a:spLocks/>
          </p:cNvSpPr>
          <p:nvPr/>
        </p:nvSpPr>
        <p:spPr bwMode="auto">
          <a:xfrm>
            <a:off x="261878" y="685800"/>
            <a:ext cx="8501122" cy="4800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400" b="1" dirty="0" smtClean="0">
                <a:latin typeface="Arial Narrow" pitchFamily="34" charset="0"/>
              </a:rPr>
              <a:t>Klucze</a:t>
            </a:r>
            <a:r>
              <a:rPr lang="en-US" sz="2400" dirty="0" smtClean="0">
                <a:latin typeface="Arial Narrow" pitchFamily="34" charset="0"/>
              </a:rPr>
              <a:t> –</a:t>
            </a:r>
            <a:r>
              <a:rPr lang="pl-PL" sz="2400" dirty="0" smtClean="0">
                <a:latin typeface="Arial Narrow" pitchFamily="34" charset="0"/>
              </a:rPr>
              <a:t> pola spełniające określone funkcje w bazach danych</a:t>
            </a:r>
            <a:r>
              <a:rPr lang="en-US" sz="2400" dirty="0" smtClean="0">
                <a:latin typeface="Arial Narrow" pitchFamily="34" charset="0"/>
              </a:rPr>
              <a:t>. </a:t>
            </a:r>
            <a:r>
              <a:rPr lang="pl-PL" sz="2400" dirty="0" smtClean="0">
                <a:latin typeface="Arial Narrow" pitchFamily="34" charset="0"/>
              </a:rPr>
              <a:t/>
            </a:r>
            <a:br>
              <a:rPr lang="pl-PL" sz="2400" dirty="0" smtClean="0">
                <a:latin typeface="Arial Narrow" pitchFamily="34" charset="0"/>
              </a:rPr>
            </a:br>
            <a:endParaRPr lang="pl-PL" sz="2400" dirty="0" smtClean="0">
              <a:latin typeface="Arial Narrow" pitchFamily="34" charset="0"/>
            </a:endParaRPr>
          </a:p>
          <a:p>
            <a:r>
              <a:rPr lang="pl-PL" sz="2400" dirty="0" smtClean="0">
                <a:latin typeface="Arial Narrow" pitchFamily="34" charset="0"/>
              </a:rPr>
              <a:t>W bazach danych występują następujące klucze</a:t>
            </a:r>
            <a:r>
              <a:rPr lang="en-US" sz="2400" dirty="0" smtClean="0">
                <a:latin typeface="Arial Narrow" pitchFamily="34" charset="0"/>
              </a:rPr>
              <a:t>:</a:t>
            </a:r>
            <a:endParaRPr lang="pl-PL" sz="2400" dirty="0" smtClean="0">
              <a:latin typeface="Arial Narrow" pitchFamily="34" charset="0"/>
            </a:endParaRPr>
          </a:p>
          <a:p>
            <a:pPr>
              <a:buFont typeface="Arial" pitchFamily="34" charset="0"/>
              <a:buChar char="•"/>
            </a:pPr>
            <a:r>
              <a:rPr lang="pl-PL" sz="2400" dirty="0" smtClean="0">
                <a:latin typeface="Arial Narrow" pitchFamily="34" charset="0"/>
              </a:rPr>
              <a:t> podstawowe</a:t>
            </a:r>
            <a:r>
              <a:rPr lang="en-US" sz="2400" dirty="0" smtClean="0">
                <a:latin typeface="Arial Narrow" pitchFamily="34" charset="0"/>
              </a:rPr>
              <a:t> (</a:t>
            </a:r>
            <a:r>
              <a:rPr lang="pl-PL" sz="2400" dirty="0" smtClean="0">
                <a:latin typeface="Arial Narrow" pitchFamily="34" charset="0"/>
              </a:rPr>
              <a:t>główne</a:t>
            </a:r>
            <a:r>
              <a:rPr lang="en-US" sz="2400" dirty="0" smtClean="0">
                <a:latin typeface="Arial Narrow" pitchFamily="34" charset="0"/>
              </a:rPr>
              <a:t>)</a:t>
            </a:r>
            <a:r>
              <a:rPr lang="pl-PL" sz="2400" dirty="0" smtClean="0">
                <a:latin typeface="Arial Narrow" pitchFamily="34" charset="0"/>
              </a:rPr>
              <a:t> – zostały omówione</a:t>
            </a:r>
            <a:endParaRPr lang="en-US" sz="2400" dirty="0" smtClean="0">
              <a:latin typeface="Arial Narrow" pitchFamily="34" charset="0"/>
            </a:endParaRPr>
          </a:p>
          <a:p>
            <a:pPr>
              <a:buFont typeface="Arial" pitchFamily="34" charset="0"/>
              <a:buChar char="•"/>
            </a:pPr>
            <a:r>
              <a:rPr lang="pl-PL" sz="2400" dirty="0" smtClean="0">
                <a:latin typeface="Arial Narrow" pitchFamily="34" charset="0"/>
              </a:rPr>
              <a:t> kandydujące (wtórne)</a:t>
            </a:r>
            <a:endParaRPr lang="en-US" sz="2400" dirty="0" smtClean="0">
              <a:latin typeface="Arial Narrow" pitchFamily="34" charset="0"/>
            </a:endParaRPr>
          </a:p>
          <a:p>
            <a:pPr>
              <a:buFont typeface="Arial" pitchFamily="34" charset="0"/>
              <a:buChar char="•"/>
            </a:pPr>
            <a:r>
              <a:rPr lang="pl-PL" sz="2400" dirty="0" smtClean="0">
                <a:latin typeface="Arial Narrow" pitchFamily="34" charset="0"/>
              </a:rPr>
              <a:t> obce</a:t>
            </a:r>
            <a:endParaRPr lang="en-US" sz="2400" dirty="0" smtClean="0">
              <a:latin typeface="Arial Narrow" pitchFamily="34" charset="0"/>
            </a:endParaRPr>
          </a:p>
          <a:p>
            <a:r>
              <a:rPr lang="pl-PL" sz="2400" dirty="0" smtClean="0">
                <a:latin typeface="Arial Narrow" pitchFamily="34" charset="0"/>
              </a:rPr>
              <a:t>Ponadto</a:t>
            </a:r>
            <a:r>
              <a:rPr lang="en-US" sz="2400" dirty="0" smtClean="0">
                <a:latin typeface="Arial Narrow" pitchFamily="34" charset="0"/>
              </a:rPr>
              <a:t>:</a:t>
            </a:r>
          </a:p>
          <a:p>
            <a:pPr>
              <a:buFont typeface="Arial" pitchFamily="34" charset="0"/>
              <a:buChar char="•"/>
              <a:tabLst>
                <a:tab pos="180000" algn="l"/>
              </a:tabLst>
            </a:pPr>
            <a:r>
              <a:rPr lang="pl-PL" sz="2400" dirty="0" smtClean="0">
                <a:latin typeface="Arial Narrow" pitchFamily="34" charset="0"/>
              </a:rPr>
              <a:t> klucze podstawowe</a:t>
            </a:r>
            <a:r>
              <a:rPr lang="en-US" sz="2400" dirty="0" smtClean="0">
                <a:latin typeface="Arial Narrow" pitchFamily="34" charset="0"/>
              </a:rPr>
              <a:t>, </a:t>
            </a:r>
            <a:r>
              <a:rPr lang="pl-PL" sz="2400" dirty="0" smtClean="0">
                <a:latin typeface="Arial Narrow" pitchFamily="34" charset="0"/>
              </a:rPr>
              <a:t>kandydujące</a:t>
            </a:r>
            <a:r>
              <a:rPr lang="en-US" sz="2400" dirty="0" smtClean="0">
                <a:latin typeface="Arial Narrow" pitchFamily="34" charset="0"/>
              </a:rPr>
              <a:t> </a:t>
            </a:r>
            <a:r>
              <a:rPr lang="pl-PL" sz="2400" dirty="0" smtClean="0">
                <a:latin typeface="Arial Narrow" pitchFamily="34" charset="0"/>
              </a:rPr>
              <a:t>i obce mogą być jednopolowe lub 	wielopolowe</a:t>
            </a:r>
          </a:p>
          <a:p>
            <a:pPr>
              <a:buFont typeface="Arial" pitchFamily="34" charset="0"/>
              <a:buChar char="•"/>
              <a:tabLst>
                <a:tab pos="180000" algn="l"/>
              </a:tabLst>
            </a:pPr>
            <a:r>
              <a:rPr lang="pl-PL" sz="2400" dirty="0" smtClean="0">
                <a:latin typeface="Arial Narrow" pitchFamily="34" charset="0"/>
              </a:rPr>
              <a:t> klucze podstawowe mogą być naturalne lub sztuczne</a:t>
            </a:r>
            <a:endParaRPr lang="en-US" sz="2400"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a:t>
            </a:fld>
            <a:endParaRPr lang="pl-PL" dirty="0"/>
          </a:p>
        </p:txBody>
      </p:sp>
      <p:sp>
        <p:nvSpPr>
          <p:cNvPr id="5" name="Tytuł 1"/>
          <p:cNvSpPr>
            <a:spLocks noGrp="1"/>
          </p:cNvSpPr>
          <p:nvPr>
            <p:ph type="title"/>
          </p:nvPr>
        </p:nvSpPr>
        <p:spPr>
          <a:xfrm>
            <a:off x="609600" y="1066800"/>
            <a:ext cx="8229600" cy="1143000"/>
          </a:xfrm>
        </p:spPr>
        <p:txBody>
          <a:bodyPr anchor="t">
            <a:normAutofit/>
          </a:bodyPr>
          <a:lstStyle/>
          <a:p>
            <a:pPr algn="ctr"/>
            <a:r>
              <a:rPr lang="pl-PL" sz="4000" dirty="0" smtClean="0"/>
              <a:t>Tabele i ich atrybuty</a:t>
            </a:r>
            <a:endParaRPr lang="pl-PL"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30</a:t>
            </a:fld>
            <a:endParaRPr lang="pl-PL"/>
          </a:p>
        </p:txBody>
      </p:sp>
      <p:sp>
        <p:nvSpPr>
          <p:cNvPr id="5" name="Podtytuł 2"/>
          <p:cNvSpPr txBox="1">
            <a:spLocks/>
          </p:cNvSpPr>
          <p:nvPr/>
        </p:nvSpPr>
        <p:spPr bwMode="auto">
          <a:xfrm>
            <a:off x="261878" y="685800"/>
            <a:ext cx="8501122" cy="4800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400" b="1" dirty="0" smtClean="0">
                <a:latin typeface="Arial Narrow" pitchFamily="34" charset="0"/>
              </a:rPr>
              <a:t>Klucze kandydujące (wtórne) </a:t>
            </a:r>
            <a:r>
              <a:rPr lang="en-US" sz="2400" dirty="0" smtClean="0">
                <a:latin typeface="Arial Narrow" pitchFamily="34" charset="0"/>
              </a:rPr>
              <a:t>– </a:t>
            </a:r>
            <a:r>
              <a:rPr lang="pl-PL" sz="2400" dirty="0" smtClean="0">
                <a:latin typeface="Arial Narrow" pitchFamily="34" charset="0"/>
              </a:rPr>
              <a:t>pola, które mogą pełnić rolę kluczy podstawowych, gdyż posiadają przynajmniej własność niepowtarzalności oraz wartości istnieją dla każdego faktu w momencie jego rejestracji w bazie danych</a:t>
            </a:r>
            <a:r>
              <a:rPr lang="en-US" sz="2400" dirty="0" smtClean="0">
                <a:latin typeface="Arial Narrow" pitchFamily="34" charset="0"/>
              </a:rPr>
              <a:t>. </a:t>
            </a:r>
            <a:r>
              <a:rPr lang="pl-PL" sz="2400" dirty="0" smtClean="0">
                <a:latin typeface="Arial Narrow" pitchFamily="34" charset="0"/>
              </a:rPr>
              <a:t/>
            </a:r>
            <a:br>
              <a:rPr lang="pl-PL" sz="2400" dirty="0" smtClean="0">
                <a:latin typeface="Arial Narrow" pitchFamily="34" charset="0"/>
              </a:rPr>
            </a:br>
            <a:endParaRPr lang="pl-PL" sz="2400" dirty="0" smtClean="0">
              <a:latin typeface="Arial Narrow" pitchFamily="34" charset="0"/>
            </a:endParaRPr>
          </a:p>
          <a:p>
            <a:r>
              <a:rPr lang="pl-PL" sz="2400" dirty="0" smtClean="0">
                <a:latin typeface="Arial Narrow" pitchFamily="34" charset="0"/>
              </a:rPr>
              <a:t>Każda tabela może mieć zero lub wiele kluczy kandydujących.</a:t>
            </a:r>
          </a:p>
          <a:p>
            <a:endParaRPr lang="pl-PL" sz="2400" dirty="0" smtClean="0">
              <a:latin typeface="Arial Narrow" pitchFamily="34" charset="0"/>
            </a:endParaRPr>
          </a:p>
          <a:p>
            <a:r>
              <a:rPr lang="pl-PL" sz="2400" dirty="0" smtClean="0">
                <a:latin typeface="Arial Narrow" pitchFamily="34" charset="0"/>
              </a:rPr>
              <a:t>Klucze kandydujące są wykorzystywane do wyboru klucza podstawowego.</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pl-PL" sz="1600" smtClean="0">
                <a:latin typeface="Arial" pitchFamily="34" charset="0"/>
                <a:ea typeface="+mj-lt"/>
                <a:cs typeface="Arial" pitchFamily="34" charset="0"/>
              </a:rPr>
              <a:t>K</a:t>
            </a: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lucze w bazach danych – klucze kandydujące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31</a:t>
            </a:fld>
            <a:endParaRPr lang="pl-PL"/>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 – procedura</a:t>
            </a:r>
            <a:r>
              <a:rPr kumimoji="0" lang="pl-PL" sz="1600" b="0" i="0" u="none" strike="noStrike" kern="1200" cap="none" spc="0" normalizeH="0" noProof="0" smtClean="0">
                <a:ln>
                  <a:noFill/>
                </a:ln>
                <a:solidFill>
                  <a:schemeClr val="tx1"/>
                </a:solidFill>
                <a:effectLst/>
                <a:uLnTx/>
                <a:uFillTx/>
                <a:latin typeface="Arial" pitchFamily="34" charset="0"/>
                <a:ea typeface="+mj-lt"/>
                <a:cs typeface="Arial" pitchFamily="34" charset="0"/>
              </a:rPr>
              <a:t> wyboru klucza podstawowego</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5" name="Podtytuł 2"/>
          <p:cNvSpPr txBox="1">
            <a:spLocks/>
          </p:cNvSpPr>
          <p:nvPr/>
        </p:nvSpPr>
        <p:spPr bwMode="auto">
          <a:xfrm>
            <a:off x="228600" y="457200"/>
            <a:ext cx="3189679"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W tabeli jest przynajmniej jeden klucz kandydujący</a:t>
            </a:r>
            <a:endParaRPr lang="en-US" sz="2400" dirty="0" smtClean="0">
              <a:latin typeface="Arial Narrow" pitchFamily="34" charset="0"/>
            </a:endParaRPr>
          </a:p>
        </p:txBody>
      </p:sp>
      <p:sp>
        <p:nvSpPr>
          <p:cNvPr id="7" name="Podtytuł 2"/>
          <p:cNvSpPr txBox="1">
            <a:spLocks/>
          </p:cNvSpPr>
          <p:nvPr/>
        </p:nvSpPr>
        <p:spPr bwMode="auto">
          <a:xfrm>
            <a:off x="5649521" y="457200"/>
            <a:ext cx="3189679"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W tabeli nie ma klucza kandydującego</a:t>
            </a:r>
            <a:endParaRPr lang="en-US" sz="2400" dirty="0" smtClean="0">
              <a:latin typeface="Arial Narrow" pitchFamily="34" charset="0"/>
            </a:endParaRPr>
          </a:p>
        </p:txBody>
      </p:sp>
      <p:sp>
        <p:nvSpPr>
          <p:cNvPr id="8" name="Podtytuł 2"/>
          <p:cNvSpPr txBox="1">
            <a:spLocks/>
          </p:cNvSpPr>
          <p:nvPr/>
        </p:nvSpPr>
        <p:spPr bwMode="auto">
          <a:xfrm>
            <a:off x="228600" y="2209800"/>
            <a:ext cx="3103471" cy="1143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Klucz podstawowy jest wybrany spośród kluczy kandydujących</a:t>
            </a:r>
            <a:endParaRPr lang="en-US" sz="2400" dirty="0" smtClean="0">
              <a:latin typeface="Arial Narrow" pitchFamily="34" charset="0"/>
            </a:endParaRPr>
          </a:p>
        </p:txBody>
      </p:sp>
      <p:sp>
        <p:nvSpPr>
          <p:cNvPr id="9" name="Podtytuł 2"/>
          <p:cNvSpPr txBox="1">
            <a:spLocks/>
          </p:cNvSpPr>
          <p:nvPr/>
        </p:nvSpPr>
        <p:spPr bwMode="auto">
          <a:xfrm>
            <a:off x="3085368" y="2209800"/>
            <a:ext cx="3090922"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Do tabeli dodawane jest dodatkowe pole</a:t>
            </a:r>
            <a:endParaRPr lang="en-US" sz="2400" dirty="0" smtClean="0">
              <a:latin typeface="Arial Narrow" pitchFamily="34" charset="0"/>
            </a:endParaRPr>
          </a:p>
        </p:txBody>
      </p:sp>
      <p:sp>
        <p:nvSpPr>
          <p:cNvPr id="10" name="Podtytuł 2"/>
          <p:cNvSpPr txBox="1">
            <a:spLocks/>
          </p:cNvSpPr>
          <p:nvPr/>
        </p:nvSpPr>
        <p:spPr bwMode="auto">
          <a:xfrm>
            <a:off x="42922" y="4343400"/>
            <a:ext cx="3462278"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Tabela ma</a:t>
            </a:r>
            <a:br>
              <a:rPr lang="pl-PL" sz="2400" dirty="0" smtClean="0">
                <a:latin typeface="Arial Narrow" pitchFamily="34" charset="0"/>
              </a:rPr>
            </a:br>
            <a:r>
              <a:rPr lang="pl-PL" sz="2400" b="1" dirty="0" smtClean="0">
                <a:latin typeface="Arial Narrow" pitchFamily="34" charset="0"/>
              </a:rPr>
              <a:t>naturalny klucz podstawowy</a:t>
            </a:r>
            <a:endParaRPr lang="en-US" sz="2400" b="1" dirty="0" smtClean="0">
              <a:latin typeface="Arial Narrow" pitchFamily="34" charset="0"/>
            </a:endParaRPr>
          </a:p>
        </p:txBody>
      </p:sp>
      <p:sp>
        <p:nvSpPr>
          <p:cNvPr id="11" name="Podtytuł 2"/>
          <p:cNvSpPr txBox="1">
            <a:spLocks/>
          </p:cNvSpPr>
          <p:nvPr/>
        </p:nvSpPr>
        <p:spPr bwMode="auto">
          <a:xfrm>
            <a:off x="3085368" y="4343400"/>
            <a:ext cx="3090922"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algn="ctr"/>
            <a:r>
              <a:rPr lang="pl-PL" sz="2400" dirty="0" smtClean="0">
                <a:latin typeface="Arial Narrow" pitchFamily="34" charset="0"/>
              </a:rPr>
              <a:t>Tabela ma </a:t>
            </a:r>
            <a:br>
              <a:rPr lang="pl-PL" sz="2400" dirty="0" smtClean="0">
                <a:latin typeface="Arial Narrow" pitchFamily="34" charset="0"/>
              </a:rPr>
            </a:br>
            <a:r>
              <a:rPr lang="pl-PL" sz="2400" b="1" dirty="0" smtClean="0">
                <a:latin typeface="Arial Narrow" pitchFamily="34" charset="0"/>
              </a:rPr>
              <a:t>sztuczny klucz podstawowy</a:t>
            </a:r>
            <a:endParaRPr lang="en-US" sz="2400" b="1" dirty="0" smtClean="0">
              <a:latin typeface="Arial Narrow" pitchFamily="34" charset="0"/>
            </a:endParaRPr>
          </a:p>
        </p:txBody>
      </p:sp>
      <p:sp>
        <p:nvSpPr>
          <p:cNvPr id="12" name="Podtytuł 2"/>
          <p:cNvSpPr txBox="1">
            <a:spLocks/>
          </p:cNvSpPr>
          <p:nvPr/>
        </p:nvSpPr>
        <p:spPr bwMode="auto">
          <a:xfrm>
            <a:off x="3657600" y="5638800"/>
            <a:ext cx="4800600" cy="914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400" b="1" dirty="0" smtClean="0">
                <a:solidFill>
                  <a:srgbClr val="FF0000"/>
                </a:solidFill>
                <a:latin typeface="Arial Narrow" pitchFamily="34" charset="0"/>
              </a:rPr>
              <a:t>Sztuczne klucze podstawowe</a:t>
            </a:r>
            <a:br>
              <a:rPr lang="pl-PL" sz="2400" b="1" dirty="0" smtClean="0">
                <a:solidFill>
                  <a:srgbClr val="FF0000"/>
                </a:solidFill>
                <a:latin typeface="Arial Narrow" pitchFamily="34" charset="0"/>
              </a:rPr>
            </a:br>
            <a:r>
              <a:rPr lang="pl-PL" sz="2400" b="1" dirty="0" smtClean="0">
                <a:solidFill>
                  <a:srgbClr val="FF0000"/>
                </a:solidFill>
                <a:latin typeface="Arial Narrow" pitchFamily="34" charset="0"/>
              </a:rPr>
              <a:t>są zawsze typu </a:t>
            </a:r>
            <a:r>
              <a:rPr lang="pl-PL" sz="2400" b="1" dirty="0" err="1" smtClean="0">
                <a:solidFill>
                  <a:srgbClr val="FF0000"/>
                </a:solidFill>
                <a:latin typeface="Arial Narrow" pitchFamily="34" charset="0"/>
              </a:rPr>
              <a:t>autonumerowanego</a:t>
            </a:r>
            <a:endParaRPr lang="en-US" sz="2400" b="1" dirty="0" smtClean="0">
              <a:solidFill>
                <a:srgbClr val="FF0000"/>
              </a:solidFill>
              <a:latin typeface="Arial Narrow" pitchFamily="34" charset="0"/>
            </a:endParaRPr>
          </a:p>
        </p:txBody>
      </p:sp>
      <p:cxnSp>
        <p:nvCxnSpPr>
          <p:cNvPr id="17" name="Łącznik prosty ze strzałką 16"/>
          <p:cNvCxnSpPr/>
          <p:nvPr/>
        </p:nvCxnSpPr>
        <p:spPr>
          <a:xfrm rot="5400000">
            <a:off x="1219994" y="1751806"/>
            <a:ext cx="1066800" cy="1588"/>
          </a:xfrm>
          <a:prstGeom prst="straightConnector1">
            <a:avLst/>
          </a:prstGeom>
          <a:ln w="317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8" name="Łącznik prosty ze strzałką 17"/>
          <p:cNvCxnSpPr/>
          <p:nvPr/>
        </p:nvCxnSpPr>
        <p:spPr>
          <a:xfrm>
            <a:off x="2363788" y="1219200"/>
            <a:ext cx="2055812" cy="914400"/>
          </a:xfrm>
          <a:prstGeom prst="straightConnector1">
            <a:avLst/>
          </a:prstGeom>
          <a:ln w="317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Łącznik prosty ze strzałką 19"/>
          <p:cNvCxnSpPr/>
          <p:nvPr/>
        </p:nvCxnSpPr>
        <p:spPr>
          <a:xfrm flipH="1">
            <a:off x="4573588" y="1219200"/>
            <a:ext cx="2055812" cy="914400"/>
          </a:xfrm>
          <a:prstGeom prst="straightConnector1">
            <a:avLst/>
          </a:prstGeom>
          <a:ln w="317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1" name="Łącznik prosty ze strzałką 20"/>
          <p:cNvCxnSpPr/>
          <p:nvPr/>
        </p:nvCxnSpPr>
        <p:spPr>
          <a:xfrm rot="5400000">
            <a:off x="1219994" y="3885406"/>
            <a:ext cx="1066800" cy="1588"/>
          </a:xfrm>
          <a:prstGeom prst="straightConnector1">
            <a:avLst/>
          </a:prstGeom>
          <a:ln w="3175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2" name="Łącznik prosty ze strzałką 21"/>
          <p:cNvCxnSpPr/>
          <p:nvPr/>
        </p:nvCxnSpPr>
        <p:spPr>
          <a:xfrm rot="5400000">
            <a:off x="3963194" y="3885406"/>
            <a:ext cx="1066800" cy="1588"/>
          </a:xfrm>
          <a:prstGeom prst="straightConnector1">
            <a:avLst/>
          </a:prstGeom>
          <a:ln w="31750">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32</a:t>
            </a:fld>
            <a:endParaRPr lang="pl-PL"/>
          </a:p>
        </p:txBody>
      </p:sp>
      <p:sp>
        <p:nvSpPr>
          <p:cNvPr id="5" name="Podtytuł 2"/>
          <p:cNvSpPr txBox="1">
            <a:spLocks/>
          </p:cNvSpPr>
          <p:nvPr/>
        </p:nvSpPr>
        <p:spPr bwMode="auto">
          <a:xfrm>
            <a:off x="261878" y="685800"/>
            <a:ext cx="8501122" cy="4800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400" dirty="0" smtClean="0">
                <a:latin typeface="Arial Narrow" pitchFamily="34" charset="0"/>
              </a:rPr>
              <a:t>Reasumując:</a:t>
            </a:r>
            <a:br>
              <a:rPr lang="pl-PL" sz="2400" dirty="0" smtClean="0">
                <a:latin typeface="Arial Narrow" pitchFamily="34" charset="0"/>
              </a:rPr>
            </a:br>
            <a:endParaRPr lang="pl-PL" sz="2400" dirty="0" smtClean="0">
              <a:latin typeface="Arial Narrow" pitchFamily="34" charset="0"/>
            </a:endParaRPr>
          </a:p>
          <a:p>
            <a:r>
              <a:rPr lang="pl-PL" sz="2400" dirty="0" smtClean="0">
                <a:latin typeface="Arial Narrow" pitchFamily="34" charset="0"/>
              </a:rPr>
              <a:t>Jeśli klucz podstawowy jest wybrany spośród kluczy kandydujących, jest to tzw. </a:t>
            </a:r>
            <a:r>
              <a:rPr lang="pl-PL" sz="2400" b="1" dirty="0" smtClean="0">
                <a:latin typeface="Arial Narrow" pitchFamily="34" charset="0"/>
              </a:rPr>
              <a:t>naturalny klucz podstawowy</a:t>
            </a:r>
            <a:r>
              <a:rPr lang="pl-PL" sz="2400" dirty="0" smtClean="0">
                <a:latin typeface="Arial Narrow" pitchFamily="34" charset="0"/>
              </a:rPr>
              <a:t>.</a:t>
            </a:r>
          </a:p>
          <a:p>
            <a:endParaRPr lang="pl-PL" sz="2400" dirty="0" smtClean="0">
              <a:latin typeface="Arial Narrow" pitchFamily="34" charset="0"/>
            </a:endParaRPr>
          </a:p>
          <a:p>
            <a:r>
              <a:rPr lang="pl-PL" sz="2400" dirty="0" smtClean="0">
                <a:latin typeface="Arial Narrow" pitchFamily="34" charset="0"/>
              </a:rPr>
              <a:t>Jeśli w tabeli nie ma klucza kandydującego lub żaden z nich, po dokładnej analizie, nie nadaje się do tego, aby pełnić rolę klucza podstawowego, do tabeli dodawane jest dodatkowe pole, które jest kluczem podstawowym. Taki klucz podstawowy jest nazywany </a:t>
            </a:r>
            <a:r>
              <a:rPr lang="pl-PL" sz="2400" b="1" dirty="0" smtClean="0">
                <a:latin typeface="Arial Narrow" pitchFamily="34" charset="0"/>
              </a:rPr>
              <a:t>sztucznym kluczem podstawowym</a:t>
            </a:r>
            <a:r>
              <a:rPr lang="pl-PL" sz="2400" dirty="0" smtClean="0">
                <a:latin typeface="Arial Narrow" pitchFamily="34" charset="0"/>
              </a:rPr>
              <a:t>.</a:t>
            </a:r>
            <a:endParaRPr lang="en-US" sz="2400" b="1"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 – naturalne i sztuczne klucze podstawowe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33</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 – procedura wyboru klucza podstawowego – przykład</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rostokąt 5"/>
          <p:cNvSpPr/>
          <p:nvPr/>
        </p:nvSpPr>
        <p:spPr>
          <a:xfrm>
            <a:off x="152400" y="304800"/>
            <a:ext cx="2743200" cy="2862322"/>
          </a:xfrm>
          <a:prstGeom prst="rect">
            <a:avLst/>
          </a:prstGeom>
        </p:spPr>
        <p:txBody>
          <a:bodyPr wrap="square">
            <a:spAutoFit/>
          </a:bodyPr>
          <a:lstStyle/>
          <a:p>
            <a:pPr defTabSz="180000"/>
            <a:r>
              <a:rPr lang="pl-PL" sz="2000" dirty="0" smtClean="0">
                <a:latin typeface="Arial Narrow" pitchFamily="34" charset="0"/>
              </a:rPr>
              <a:t>Tabela </a:t>
            </a:r>
            <a:r>
              <a:rPr lang="pl-PL" sz="2000" b="1" dirty="0" smtClean="0">
                <a:latin typeface="Arial Narrow" pitchFamily="34" charset="0"/>
              </a:rPr>
              <a:t>Pracownicy</a:t>
            </a:r>
            <a:r>
              <a:rPr lang="en-US" sz="2000" dirty="0" smtClean="0">
                <a:latin typeface="Arial Narrow" pitchFamily="34" charset="0"/>
              </a:rPr>
              <a:t>: </a:t>
            </a:r>
            <a:r>
              <a:rPr lang="en-US" sz="2000" i="1" dirty="0" smtClean="0">
                <a:latin typeface="Arial Narrow" pitchFamily="34" charset="0"/>
              </a:rPr>
              <a:t/>
            </a:r>
            <a:br>
              <a:rPr lang="en-US" sz="2000" i="1" dirty="0" smtClean="0">
                <a:latin typeface="Arial Narrow" pitchFamily="34" charset="0"/>
              </a:rPr>
            </a:br>
            <a:r>
              <a:rPr lang="pl-PL" sz="2000" i="1" dirty="0" smtClean="0">
                <a:latin typeface="Arial Narrow" pitchFamily="34" charset="0"/>
              </a:rPr>
              <a:t>	</a:t>
            </a:r>
            <a:r>
              <a:rPr lang="pl-PL" sz="2000" dirty="0" err="1" smtClean="0">
                <a:latin typeface="Arial Narrow" pitchFamily="34" charset="0"/>
              </a:rPr>
              <a:t>nazwisko_pracownika</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imię_pracownika</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nr_dowodu</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ulica</a:t>
            </a:r>
            <a:br>
              <a:rPr lang="pl-PL"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kod_pocztowy</a:t>
            </a:r>
            <a:r>
              <a:rPr lang="pl-PL" sz="2000" dirty="0" smtClean="0">
                <a:latin typeface="Arial Narrow" pitchFamily="34" charset="0"/>
              </a:rPr>
              <a:t/>
            </a:r>
            <a:br>
              <a:rPr lang="pl-PL" sz="2000" dirty="0" smtClean="0">
                <a:latin typeface="Arial Narrow" pitchFamily="34" charset="0"/>
              </a:rPr>
            </a:br>
            <a:r>
              <a:rPr lang="pl-PL" sz="2000" dirty="0" smtClean="0">
                <a:latin typeface="Arial Narrow" pitchFamily="34" charset="0"/>
              </a:rPr>
              <a:t>	miejscowość</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en-US" sz="2000" dirty="0" smtClean="0">
                <a:latin typeface="Arial Narrow" pitchFamily="34" charset="0"/>
              </a:rPr>
              <a:t>NIP</a:t>
            </a:r>
            <a:br>
              <a:rPr lang="en-US" sz="2000" dirty="0" smtClean="0">
                <a:latin typeface="Arial Narrow" pitchFamily="34" charset="0"/>
              </a:rPr>
            </a:br>
            <a:r>
              <a:rPr lang="pl-PL" sz="2000" dirty="0" smtClean="0">
                <a:latin typeface="Arial Narrow" pitchFamily="34" charset="0"/>
              </a:rPr>
              <a:t>	</a:t>
            </a:r>
            <a:r>
              <a:rPr lang="en-US" sz="2000" dirty="0" smtClean="0">
                <a:latin typeface="Arial Narrow" pitchFamily="34" charset="0"/>
              </a:rPr>
              <a:t>PESEL</a:t>
            </a:r>
            <a:endParaRPr lang="pl-PL" sz="2000" dirty="0">
              <a:latin typeface="Arial Narrow" pitchFamily="34" charset="0"/>
            </a:endParaRPr>
          </a:p>
        </p:txBody>
      </p:sp>
      <p:sp>
        <p:nvSpPr>
          <p:cNvPr id="11" name="pole tekstowe 10"/>
          <p:cNvSpPr txBox="1"/>
          <p:nvPr/>
        </p:nvSpPr>
        <p:spPr>
          <a:xfrm>
            <a:off x="4724400" y="304800"/>
            <a:ext cx="2362200" cy="1938992"/>
          </a:xfrm>
          <a:prstGeom prst="rect">
            <a:avLst/>
          </a:prstGeom>
          <a:noFill/>
        </p:spPr>
        <p:txBody>
          <a:bodyPr wrap="square" rtlCol="0">
            <a:spAutoFit/>
          </a:bodyPr>
          <a:lstStyle/>
          <a:p>
            <a:pPr defTabSz="180000"/>
            <a:r>
              <a:rPr lang="pl-PL" sz="2000" dirty="0" smtClean="0">
                <a:latin typeface="Arial Narrow" pitchFamily="34" charset="0"/>
              </a:rPr>
              <a:t>Tabela </a:t>
            </a:r>
            <a:r>
              <a:rPr lang="pl-PL" sz="2000" b="1" dirty="0" smtClean="0">
                <a:latin typeface="Arial Narrow" pitchFamily="34" charset="0"/>
              </a:rPr>
              <a:t>Książki</a:t>
            </a:r>
            <a:r>
              <a:rPr lang="en-US" sz="2000" dirty="0" smtClean="0">
                <a:latin typeface="Arial Narrow" pitchFamily="34" charset="0"/>
              </a:rPr>
              <a:t>: </a:t>
            </a:r>
            <a:r>
              <a:rPr lang="en-US" sz="2000" i="1" dirty="0" smtClean="0">
                <a:latin typeface="Arial Narrow" pitchFamily="34" charset="0"/>
              </a:rPr>
              <a:t/>
            </a:r>
            <a:br>
              <a:rPr lang="en-US" sz="2000" i="1" dirty="0" smtClean="0">
                <a:latin typeface="Arial Narrow" pitchFamily="34" charset="0"/>
              </a:rPr>
            </a:br>
            <a:r>
              <a:rPr lang="pl-PL" sz="2000" i="1" dirty="0" smtClean="0">
                <a:latin typeface="Arial Narrow" pitchFamily="34" charset="0"/>
              </a:rPr>
              <a:t>	</a:t>
            </a:r>
            <a:r>
              <a:rPr lang="pl-PL" sz="2000" dirty="0" err="1" smtClean="0">
                <a:latin typeface="Arial Narrow" pitchFamily="34" charset="0"/>
              </a:rPr>
              <a:t>tytuł_książki</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nazwisko_autora</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imię_autora</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liczba_stron</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pl-PL" sz="2000" dirty="0" err="1" smtClean="0">
                <a:latin typeface="Arial Narrow" pitchFamily="34" charset="0"/>
              </a:rPr>
              <a:t>rok_wydania</a:t>
            </a:r>
            <a:endParaRPr lang="pl-PL" sz="2000" dirty="0"/>
          </a:p>
        </p:txBody>
      </p:sp>
      <p:sp>
        <p:nvSpPr>
          <p:cNvPr id="13" name="Prostokąt 12"/>
          <p:cNvSpPr/>
          <p:nvPr/>
        </p:nvSpPr>
        <p:spPr>
          <a:xfrm>
            <a:off x="152400" y="3276600"/>
            <a:ext cx="2743200" cy="1015663"/>
          </a:xfrm>
          <a:prstGeom prst="rect">
            <a:avLst/>
          </a:prstGeom>
        </p:spPr>
        <p:txBody>
          <a:bodyPr wrap="square">
            <a:spAutoFit/>
          </a:bodyPr>
          <a:lstStyle/>
          <a:p>
            <a:pPr defTabSz="180000"/>
            <a:r>
              <a:rPr lang="pl-PL" sz="2000" b="1" dirty="0" smtClean="0">
                <a:latin typeface="Arial Narrow" pitchFamily="34" charset="0"/>
              </a:rPr>
              <a:t>Klucze kandydujące</a:t>
            </a:r>
            <a:r>
              <a:rPr lang="en-US" sz="2000" dirty="0" smtClean="0">
                <a:latin typeface="Arial Narrow" pitchFamily="34" charset="0"/>
              </a:rPr>
              <a:t>: </a:t>
            </a:r>
            <a:r>
              <a:rPr lang="en-US" sz="2000" i="1" dirty="0" smtClean="0">
                <a:latin typeface="Arial Narrow" pitchFamily="34" charset="0"/>
              </a:rPr>
              <a:t/>
            </a:r>
            <a:br>
              <a:rPr lang="en-US" sz="2000" i="1" dirty="0" smtClean="0">
                <a:latin typeface="Arial Narrow" pitchFamily="34" charset="0"/>
              </a:rPr>
            </a:br>
            <a:r>
              <a:rPr lang="pl-PL" sz="2000" i="1" dirty="0" smtClean="0">
                <a:latin typeface="Arial Narrow" pitchFamily="34" charset="0"/>
              </a:rPr>
              <a:t>	</a:t>
            </a:r>
            <a:r>
              <a:rPr lang="pl-PL" sz="2000" dirty="0" err="1" smtClean="0">
                <a:latin typeface="Arial Narrow" pitchFamily="34" charset="0"/>
              </a:rPr>
              <a:t>nr_dowodu</a:t>
            </a:r>
            <a:r>
              <a:rPr lang="en-US" sz="2000" dirty="0" smtClean="0">
                <a:latin typeface="Arial Narrow" pitchFamily="34" charset="0"/>
              </a:rPr>
              <a:t/>
            </a:r>
            <a:br>
              <a:rPr lang="en-US" sz="2000" dirty="0" smtClean="0">
                <a:latin typeface="Arial Narrow" pitchFamily="34" charset="0"/>
              </a:rPr>
            </a:br>
            <a:r>
              <a:rPr lang="pl-PL" sz="2000" dirty="0" smtClean="0">
                <a:latin typeface="Arial Narrow" pitchFamily="34" charset="0"/>
              </a:rPr>
              <a:t>	</a:t>
            </a:r>
            <a:r>
              <a:rPr lang="en-US" sz="2000" dirty="0" smtClean="0">
                <a:latin typeface="Arial Narrow" pitchFamily="34" charset="0"/>
              </a:rPr>
              <a:t>PESEL</a:t>
            </a:r>
            <a:endParaRPr lang="pl-PL" sz="2000" dirty="0">
              <a:latin typeface="Arial Narrow" pitchFamily="34" charset="0"/>
            </a:endParaRPr>
          </a:p>
        </p:txBody>
      </p:sp>
      <p:sp>
        <p:nvSpPr>
          <p:cNvPr id="14" name="pole tekstowe 13"/>
          <p:cNvSpPr txBox="1"/>
          <p:nvPr/>
        </p:nvSpPr>
        <p:spPr>
          <a:xfrm>
            <a:off x="4724400" y="3276600"/>
            <a:ext cx="2362200" cy="707886"/>
          </a:xfrm>
          <a:prstGeom prst="rect">
            <a:avLst/>
          </a:prstGeom>
          <a:noFill/>
        </p:spPr>
        <p:txBody>
          <a:bodyPr wrap="square" rtlCol="0">
            <a:spAutoFit/>
          </a:bodyPr>
          <a:lstStyle/>
          <a:p>
            <a:pPr defTabSz="180000"/>
            <a:r>
              <a:rPr lang="pl-PL" sz="2000" b="1" dirty="0" smtClean="0">
                <a:latin typeface="Arial Narrow" pitchFamily="34" charset="0"/>
              </a:rPr>
              <a:t>Klucze kandydujące</a:t>
            </a:r>
            <a:r>
              <a:rPr lang="en-US" sz="2000" dirty="0" smtClean="0">
                <a:latin typeface="Arial Narrow" pitchFamily="34" charset="0"/>
              </a:rPr>
              <a:t>: </a:t>
            </a:r>
            <a:r>
              <a:rPr lang="en-US" sz="2000" i="1" dirty="0" smtClean="0">
                <a:latin typeface="Arial Narrow" pitchFamily="34" charset="0"/>
              </a:rPr>
              <a:t/>
            </a:r>
            <a:br>
              <a:rPr lang="en-US" sz="2000" i="1" dirty="0" smtClean="0">
                <a:latin typeface="Arial Narrow" pitchFamily="34" charset="0"/>
              </a:rPr>
            </a:br>
            <a:r>
              <a:rPr lang="pl-PL" sz="2000" i="1" dirty="0" smtClean="0">
                <a:latin typeface="Arial Narrow" pitchFamily="34" charset="0"/>
              </a:rPr>
              <a:t>	</a:t>
            </a:r>
            <a:r>
              <a:rPr lang="pl-PL" sz="2000" dirty="0" smtClean="0">
                <a:latin typeface="Arial Narrow" pitchFamily="34" charset="0"/>
              </a:rPr>
              <a:t>brak</a:t>
            </a:r>
            <a:endParaRPr lang="pl-PL" sz="2000" dirty="0"/>
          </a:p>
        </p:txBody>
      </p:sp>
      <p:sp>
        <p:nvSpPr>
          <p:cNvPr id="15" name="pole tekstowe 14"/>
          <p:cNvSpPr txBox="1"/>
          <p:nvPr/>
        </p:nvSpPr>
        <p:spPr>
          <a:xfrm>
            <a:off x="4724400" y="4724400"/>
            <a:ext cx="4419600" cy="707886"/>
          </a:xfrm>
          <a:prstGeom prst="rect">
            <a:avLst/>
          </a:prstGeom>
          <a:noFill/>
        </p:spPr>
        <p:txBody>
          <a:bodyPr wrap="square" rtlCol="0">
            <a:spAutoFit/>
          </a:bodyPr>
          <a:lstStyle/>
          <a:p>
            <a:pPr defTabSz="180000"/>
            <a:r>
              <a:rPr lang="pl-PL" sz="2000" b="1" dirty="0" smtClean="0">
                <a:latin typeface="Arial Narrow" pitchFamily="34" charset="0"/>
              </a:rPr>
              <a:t>Klucz podstawowy:</a:t>
            </a:r>
            <a:br>
              <a:rPr lang="pl-PL" sz="2000" b="1" dirty="0" smtClean="0">
                <a:latin typeface="Arial Narrow" pitchFamily="34" charset="0"/>
              </a:rPr>
            </a:br>
            <a:r>
              <a:rPr lang="pl-PL" sz="2000" b="1" dirty="0" smtClean="0">
                <a:latin typeface="Arial Narrow" pitchFamily="34" charset="0"/>
              </a:rPr>
              <a:t>TYLKO sztuczny</a:t>
            </a:r>
            <a:r>
              <a:rPr lang="en-US" sz="2000" dirty="0" smtClean="0">
                <a:latin typeface="Arial Narrow" pitchFamily="34" charset="0"/>
              </a:rPr>
              <a:t>: </a:t>
            </a:r>
            <a:r>
              <a:rPr lang="pl-PL" sz="2000" i="1" dirty="0" smtClean="0">
                <a:latin typeface="Arial Narrow" pitchFamily="34" charset="0"/>
              </a:rPr>
              <a:t>	</a:t>
            </a:r>
            <a:r>
              <a:rPr lang="pl-PL" sz="2000" b="1" dirty="0" err="1" smtClean="0">
                <a:solidFill>
                  <a:srgbClr val="FF0000"/>
                </a:solidFill>
                <a:latin typeface="Arial Narrow" pitchFamily="34" charset="0"/>
              </a:rPr>
              <a:t>id_książki</a:t>
            </a:r>
            <a:r>
              <a:rPr lang="pl-PL" sz="2000" b="1" dirty="0" smtClean="0">
                <a:latin typeface="Arial Narrow" pitchFamily="34" charset="0"/>
              </a:rPr>
              <a:t> (</a:t>
            </a:r>
            <a:r>
              <a:rPr lang="pl-PL" sz="2000" b="1" dirty="0" err="1" smtClean="0">
                <a:latin typeface="Arial Narrow" pitchFamily="34" charset="0"/>
              </a:rPr>
              <a:t>autonumer</a:t>
            </a:r>
            <a:r>
              <a:rPr lang="pl-PL" sz="2000" b="1" dirty="0" smtClean="0">
                <a:latin typeface="Arial Narrow" pitchFamily="34" charset="0"/>
              </a:rPr>
              <a:t>)</a:t>
            </a:r>
            <a:endParaRPr lang="pl-PL" sz="2000" b="1" dirty="0"/>
          </a:p>
        </p:txBody>
      </p:sp>
      <p:sp>
        <p:nvSpPr>
          <p:cNvPr id="16" name="pole tekstowe 15"/>
          <p:cNvSpPr txBox="1"/>
          <p:nvPr/>
        </p:nvSpPr>
        <p:spPr>
          <a:xfrm>
            <a:off x="152400" y="4729877"/>
            <a:ext cx="4495800" cy="1323439"/>
          </a:xfrm>
          <a:prstGeom prst="rect">
            <a:avLst/>
          </a:prstGeom>
          <a:noFill/>
        </p:spPr>
        <p:txBody>
          <a:bodyPr wrap="square" rtlCol="0">
            <a:spAutoFit/>
          </a:bodyPr>
          <a:lstStyle/>
          <a:p>
            <a:pPr defTabSz="180000"/>
            <a:r>
              <a:rPr lang="pl-PL" sz="2000" b="1" dirty="0" smtClean="0">
                <a:latin typeface="Arial Narrow" pitchFamily="34" charset="0"/>
              </a:rPr>
              <a:t>Klucz podstawowy: </a:t>
            </a:r>
            <a:br>
              <a:rPr lang="pl-PL" sz="2000" b="1" dirty="0" smtClean="0">
                <a:latin typeface="Arial Narrow" pitchFamily="34" charset="0"/>
              </a:rPr>
            </a:br>
            <a:r>
              <a:rPr lang="pl-PL" sz="2000" b="1" dirty="0" smtClean="0">
                <a:latin typeface="Arial Narrow" pitchFamily="34" charset="0"/>
              </a:rPr>
              <a:t>naturalny: </a:t>
            </a:r>
            <a:r>
              <a:rPr lang="pl-PL" sz="2000" b="1" dirty="0" err="1" smtClean="0">
                <a:solidFill>
                  <a:srgbClr val="FF0000"/>
                </a:solidFill>
                <a:latin typeface="Arial Narrow" pitchFamily="34" charset="0"/>
              </a:rPr>
              <a:t>nr_dowodu</a:t>
            </a:r>
            <a:r>
              <a:rPr lang="pl-PL" sz="2000" b="1" dirty="0" smtClean="0">
                <a:solidFill>
                  <a:srgbClr val="FF0000"/>
                </a:solidFill>
                <a:latin typeface="Arial Narrow" pitchFamily="34" charset="0"/>
              </a:rPr>
              <a:t> </a:t>
            </a:r>
            <a:r>
              <a:rPr lang="pl-PL" sz="2000" b="1" dirty="0" smtClean="0">
                <a:latin typeface="Arial Narrow" pitchFamily="34" charset="0"/>
              </a:rPr>
              <a:t>lub</a:t>
            </a:r>
            <a:r>
              <a:rPr lang="pl-PL" sz="2000" b="1" dirty="0" smtClean="0">
                <a:solidFill>
                  <a:srgbClr val="FF0000"/>
                </a:solidFill>
                <a:latin typeface="Arial Narrow" pitchFamily="34" charset="0"/>
              </a:rPr>
              <a:t> PESEL </a:t>
            </a:r>
          </a:p>
          <a:p>
            <a:pPr defTabSz="180000"/>
            <a:r>
              <a:rPr lang="pl-PL" sz="2000" b="1" dirty="0" smtClean="0">
                <a:latin typeface="Arial Narrow" pitchFamily="34" charset="0"/>
              </a:rPr>
              <a:t>	LUB</a:t>
            </a:r>
            <a:br>
              <a:rPr lang="pl-PL" sz="2000" b="1" dirty="0" smtClean="0">
                <a:latin typeface="Arial Narrow" pitchFamily="34" charset="0"/>
              </a:rPr>
            </a:br>
            <a:r>
              <a:rPr lang="pl-PL" sz="2000" b="1" dirty="0" smtClean="0">
                <a:latin typeface="Arial Narrow" pitchFamily="34" charset="0"/>
              </a:rPr>
              <a:t>sztuczny: </a:t>
            </a:r>
            <a:r>
              <a:rPr lang="pl-PL" sz="2000" b="1" dirty="0" err="1" smtClean="0">
                <a:solidFill>
                  <a:srgbClr val="FF0000"/>
                </a:solidFill>
                <a:latin typeface="Arial Narrow" pitchFamily="34" charset="0"/>
              </a:rPr>
              <a:t>id_pracownika</a:t>
            </a:r>
            <a:r>
              <a:rPr lang="pl-PL" sz="2000" b="1" dirty="0" smtClean="0">
                <a:solidFill>
                  <a:srgbClr val="FF0000"/>
                </a:solidFill>
                <a:latin typeface="Arial Narrow" pitchFamily="34" charset="0"/>
              </a:rPr>
              <a:t> </a:t>
            </a:r>
            <a:r>
              <a:rPr lang="pl-PL" sz="2000" b="1" dirty="0" smtClean="0">
                <a:latin typeface="Arial Narrow" pitchFamily="34" charset="0"/>
              </a:rPr>
              <a:t>(typu </a:t>
            </a:r>
            <a:r>
              <a:rPr lang="pl-PL" sz="2000" b="1" dirty="0" err="1" smtClean="0">
                <a:latin typeface="Arial Narrow" pitchFamily="34" charset="0"/>
              </a:rPr>
              <a:t>autonumer</a:t>
            </a:r>
            <a:r>
              <a:rPr lang="pl-PL" sz="2000" b="1" dirty="0" smtClean="0">
                <a:latin typeface="Arial Narrow" pitchFamily="34" charset="0"/>
              </a:rPr>
              <a:t>)</a:t>
            </a:r>
            <a:endParaRPr lang="pl-PL"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34</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a:t>
            </a:r>
            <a:r>
              <a:rPr kumimoji="0" lang="pl-PL" sz="1600" b="0" i="0" u="none" strike="noStrike" kern="1200" cap="none" spc="0" normalizeH="0" noProof="0" smtClean="0">
                <a:ln>
                  <a:noFill/>
                </a:ln>
                <a:solidFill>
                  <a:schemeClr val="tx1"/>
                </a:solidFill>
                <a:effectLst/>
                <a:uLnTx/>
                <a:uFillTx/>
                <a:latin typeface="Arial" pitchFamily="34" charset="0"/>
                <a:ea typeface="+mj-lt"/>
                <a:cs typeface="Arial" pitchFamily="34" charset="0"/>
              </a:rPr>
              <a:t> w bazach danych</a:t>
            </a: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 – klucze wielopolowe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rostokąt 5"/>
          <p:cNvSpPr/>
          <p:nvPr/>
        </p:nvSpPr>
        <p:spPr>
          <a:xfrm>
            <a:off x="381000" y="590490"/>
            <a:ext cx="7848600" cy="461665"/>
          </a:xfrm>
          <a:prstGeom prst="rect">
            <a:avLst/>
          </a:prstGeom>
        </p:spPr>
        <p:txBody>
          <a:bodyPr wrap="square">
            <a:spAutoFit/>
          </a:bodyPr>
          <a:lstStyle/>
          <a:p>
            <a:pPr defTabSz="180000"/>
            <a:r>
              <a:rPr lang="pl-PL" sz="2400" b="1" dirty="0" smtClean="0">
                <a:latin typeface="Arial Narrow" pitchFamily="34" charset="0"/>
              </a:rPr>
              <a:t>Klucze wielopolowe</a:t>
            </a:r>
            <a:r>
              <a:rPr lang="pl-PL" sz="2400" dirty="0" smtClean="0">
                <a:latin typeface="Arial Narrow" pitchFamily="34" charset="0"/>
              </a:rPr>
              <a:t> składają się z więcej niż jednego pola.</a:t>
            </a:r>
            <a:endParaRPr lang="pl-PL" sz="2400" dirty="0">
              <a:latin typeface="Arial Narrow" pitchFamily="34" charset="0"/>
            </a:endParaRPr>
          </a:p>
        </p:txBody>
      </p:sp>
      <p:sp>
        <p:nvSpPr>
          <p:cNvPr id="7" name="Prostokąt 6"/>
          <p:cNvSpPr/>
          <p:nvPr/>
        </p:nvSpPr>
        <p:spPr>
          <a:xfrm>
            <a:off x="381000" y="1748135"/>
            <a:ext cx="7848600" cy="461665"/>
          </a:xfrm>
          <a:prstGeom prst="rect">
            <a:avLst/>
          </a:prstGeom>
        </p:spPr>
        <p:txBody>
          <a:bodyPr wrap="square">
            <a:spAutoFit/>
          </a:bodyPr>
          <a:lstStyle/>
          <a:p>
            <a:pPr defTabSz="180000"/>
            <a:r>
              <a:rPr lang="pl-PL" sz="2400" smtClean="0">
                <a:latin typeface="Arial Narrow" pitchFamily="34" charset="0"/>
              </a:rPr>
              <a:t>Przykład:</a:t>
            </a:r>
            <a:endParaRPr lang="pl-PL" sz="2400">
              <a:latin typeface="Arial Narrow" pitchFamily="34" charset="0"/>
            </a:endParaRPr>
          </a:p>
        </p:txBody>
      </p:sp>
      <p:graphicFrame>
        <p:nvGraphicFramePr>
          <p:cNvPr id="8" name="Tabela 7"/>
          <p:cNvGraphicFramePr>
            <a:graphicFrameLocks noGrp="1"/>
          </p:cNvGraphicFramePr>
          <p:nvPr/>
        </p:nvGraphicFramePr>
        <p:xfrm>
          <a:off x="533400" y="2346960"/>
          <a:ext cx="1600200" cy="146304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0">
                <a:tc>
                  <a:txBody>
                    <a:bodyPr/>
                    <a:lstStyle/>
                    <a:p>
                      <a:pPr algn="ctr">
                        <a:spcAft>
                          <a:spcPts val="0"/>
                        </a:spcAft>
                      </a:pPr>
                      <a:r>
                        <a:rPr lang="pl-PL" sz="1600" b="1" smtClean="0">
                          <a:latin typeface="Times New Roman"/>
                          <a:ea typeface="Times New Roman"/>
                          <a:cs typeface="Times New Roman"/>
                        </a:rPr>
                        <a:t>A</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smtClean="0">
                          <a:latin typeface="Times New Roman"/>
                          <a:ea typeface="Times New Roman"/>
                          <a:cs typeface="Times New Roman"/>
                        </a:rPr>
                        <a:t>B</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spcAft>
                          <a:spcPts val="0"/>
                        </a:spcAft>
                      </a:pPr>
                      <a:r>
                        <a:rPr lang="pl-PL" sz="1600" smtClean="0">
                          <a:latin typeface="Times New Roman"/>
                          <a:ea typeface="Times New Roman"/>
                          <a:cs typeface="Times New Roman"/>
                        </a:rPr>
                        <a:t>1</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3</a:t>
                      </a:r>
                      <a:endParaRPr lang="pl-PL" sz="16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pl-PL" sz="1600" smtClean="0">
                          <a:latin typeface="Times New Roman"/>
                          <a:ea typeface="Times New Roman"/>
                          <a:cs typeface="Times New Roman"/>
                        </a:rPr>
                        <a:t>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3</a:t>
                      </a:r>
                      <a:endParaRPr lang="pl-PL" sz="16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pl-PL" sz="1600" smtClean="0">
                          <a:latin typeface="Times New Roman"/>
                          <a:ea typeface="Times New Roman"/>
                          <a:cs typeface="Times New Roman"/>
                        </a:rPr>
                        <a:t>3</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1</a:t>
                      </a:r>
                      <a:endParaRPr lang="pl-PL" sz="16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pl-PL" sz="1600" smtClean="0">
                          <a:latin typeface="Times New Roman"/>
                          <a:ea typeface="Times New Roman"/>
                          <a:cs typeface="Times New Roman"/>
                        </a:rPr>
                        <a:t>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2</a:t>
                      </a:r>
                      <a:endParaRPr lang="pl-PL" sz="16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pl-PL" sz="1600" smtClean="0">
                          <a:latin typeface="Times New Roman"/>
                          <a:ea typeface="Times New Roman"/>
                          <a:cs typeface="Times New Roman"/>
                        </a:rPr>
                        <a:t>3</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2</a:t>
                      </a:r>
                      <a:endParaRPr lang="pl-PL" sz="16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Prostokąt 8"/>
          <p:cNvSpPr/>
          <p:nvPr/>
        </p:nvSpPr>
        <p:spPr>
          <a:xfrm>
            <a:off x="381000" y="4034135"/>
            <a:ext cx="7848600" cy="461665"/>
          </a:xfrm>
          <a:prstGeom prst="rect">
            <a:avLst/>
          </a:prstGeom>
        </p:spPr>
        <p:txBody>
          <a:bodyPr wrap="square">
            <a:spAutoFit/>
          </a:bodyPr>
          <a:lstStyle/>
          <a:p>
            <a:pPr defTabSz="180000"/>
            <a:r>
              <a:rPr lang="pl-PL" sz="2400" dirty="0" smtClean="0">
                <a:latin typeface="Arial Narrow" pitchFamily="34" charset="0"/>
              </a:rPr>
              <a:t>Pola A i B tworzą klucz wielopolowy (dwupolowy).</a:t>
            </a:r>
            <a:endParaRPr lang="pl-PL" sz="24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35</a:t>
            </a:fld>
            <a:endParaRPr lang="pl-PL"/>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 – zasady wyboru klucza podstawowego:</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6" name="Prostokąt 5"/>
          <p:cNvSpPr/>
          <p:nvPr/>
        </p:nvSpPr>
        <p:spPr>
          <a:xfrm>
            <a:off x="381000" y="590490"/>
            <a:ext cx="8534400" cy="3785652"/>
          </a:xfrm>
          <a:prstGeom prst="rect">
            <a:avLst/>
          </a:prstGeom>
        </p:spPr>
        <p:txBody>
          <a:bodyPr wrap="square">
            <a:spAutoFit/>
          </a:bodyPr>
          <a:lstStyle/>
          <a:p>
            <a:pPr defTabSz="180000"/>
            <a:r>
              <a:rPr lang="pl-PL" sz="2400" dirty="0" smtClean="0">
                <a:latin typeface="Arial Narrow" pitchFamily="34" charset="0"/>
              </a:rPr>
              <a:t>Wybierając klucz podstawowy spośród kluczy kandydujących należy kierować się następującymi zasadami:</a:t>
            </a:r>
          </a:p>
          <a:p>
            <a:pPr defTabSz="180000">
              <a:buFont typeface="Arial" pitchFamily="34" charset="0"/>
              <a:buChar char="•"/>
            </a:pPr>
            <a:r>
              <a:rPr lang="pl-PL" sz="2400" dirty="0" smtClean="0">
                <a:latin typeface="Arial Narrow" pitchFamily="34" charset="0"/>
              </a:rPr>
              <a:t> należy wybierać klucze jednopolowe przed wielopolowymi </a:t>
            </a:r>
            <a:br>
              <a:rPr lang="pl-PL" sz="2400" dirty="0" smtClean="0">
                <a:latin typeface="Arial Narrow" pitchFamily="34" charset="0"/>
              </a:rPr>
            </a:br>
            <a:r>
              <a:rPr lang="pl-PL" sz="2400" dirty="0" smtClean="0">
                <a:latin typeface="Arial Narrow" pitchFamily="34" charset="0"/>
              </a:rPr>
              <a:t>	(choć czasami wskazane jest wybranie kluczy wielopolowych)</a:t>
            </a:r>
          </a:p>
          <a:p>
            <a:pPr defTabSz="180000">
              <a:buFont typeface="Arial" pitchFamily="34" charset="0"/>
              <a:buChar char="•"/>
            </a:pPr>
            <a:r>
              <a:rPr lang="pl-PL" sz="2400" dirty="0" smtClean="0">
                <a:latin typeface="Arial Narrow" pitchFamily="34" charset="0"/>
              </a:rPr>
              <a:t> należy wybierać pola całkowite, potem rzeczywiste a na końcu tekstowe</a:t>
            </a:r>
          </a:p>
          <a:p>
            <a:pPr defTabSz="180000">
              <a:buFont typeface="Arial" pitchFamily="34" charset="0"/>
              <a:buChar char="•"/>
            </a:pPr>
            <a:r>
              <a:rPr lang="pl-PL" sz="2400" dirty="0" smtClean="0">
                <a:latin typeface="Arial Narrow" pitchFamily="34" charset="0"/>
              </a:rPr>
              <a:t> należy wybierać pola, dla których wartości istnieją w przypadku każdego 	faktu, o którym dane są wpisywane do bazy danych w momencie jego 	rejestracji</a:t>
            </a:r>
          </a:p>
          <a:p>
            <a:pPr defTabSz="180000">
              <a:buFont typeface="Arial" pitchFamily="34" charset="0"/>
              <a:buChar char="•"/>
            </a:pPr>
            <a:r>
              <a:rPr lang="pl-PL" sz="2400" dirty="0" smtClean="0">
                <a:latin typeface="Arial Narrow" pitchFamily="34" charset="0"/>
              </a:rPr>
              <a:t> należy wybierać pola, w których wartości są niezmienne lub zmieniają się 	sporadycznie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36</a:t>
            </a:fld>
            <a:endParaRPr lang="pl-PL"/>
          </a:p>
        </p:txBody>
      </p:sp>
      <p:sp>
        <p:nvSpPr>
          <p:cNvPr id="5" name="Podtytuł 2"/>
          <p:cNvSpPr txBox="1">
            <a:spLocks/>
          </p:cNvSpPr>
          <p:nvPr/>
        </p:nvSpPr>
        <p:spPr bwMode="auto">
          <a:xfrm>
            <a:off x="261878" y="685800"/>
            <a:ext cx="8501122" cy="48006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Klucze</a:t>
            </a:r>
            <a:r>
              <a:rPr lang="en-US" sz="2800" dirty="0" smtClean="0">
                <a:latin typeface="Arial Narrow" pitchFamily="34" charset="0"/>
              </a:rPr>
              <a:t>:</a:t>
            </a:r>
            <a:endParaRPr lang="pl-PL" sz="2800" dirty="0" smtClean="0">
              <a:latin typeface="Arial Narrow" pitchFamily="34" charset="0"/>
            </a:endParaRPr>
          </a:p>
          <a:p>
            <a:pPr>
              <a:buFont typeface="Arial" pitchFamily="34" charset="0"/>
              <a:buChar char="•"/>
            </a:pPr>
            <a:r>
              <a:rPr lang="pl-PL" sz="2800" dirty="0" smtClean="0">
                <a:latin typeface="Arial Narrow" pitchFamily="34" charset="0"/>
              </a:rPr>
              <a:t> podstawowe</a:t>
            </a:r>
            <a:r>
              <a:rPr lang="en-US" sz="2800" dirty="0" smtClean="0">
                <a:latin typeface="Arial Narrow" pitchFamily="34" charset="0"/>
              </a:rPr>
              <a:t> (</a:t>
            </a:r>
            <a:r>
              <a:rPr lang="pl-PL" sz="2800" dirty="0" smtClean="0">
                <a:latin typeface="Arial Narrow" pitchFamily="34" charset="0"/>
              </a:rPr>
              <a:t>główne</a:t>
            </a:r>
            <a:r>
              <a:rPr lang="en-US" sz="2800" dirty="0" smtClean="0">
                <a:latin typeface="Arial Narrow" pitchFamily="34" charset="0"/>
              </a:rPr>
              <a:t>)</a:t>
            </a:r>
          </a:p>
          <a:p>
            <a:pPr>
              <a:buFont typeface="Arial" pitchFamily="34" charset="0"/>
              <a:buChar char="•"/>
            </a:pPr>
            <a:r>
              <a:rPr lang="pl-PL" sz="2800" dirty="0" smtClean="0">
                <a:latin typeface="Arial Narrow" pitchFamily="34" charset="0"/>
              </a:rPr>
              <a:t> kandydujące</a:t>
            </a:r>
            <a:endParaRPr lang="en-US" sz="2800" dirty="0" smtClean="0">
              <a:latin typeface="Arial Narrow" pitchFamily="34" charset="0"/>
            </a:endParaRPr>
          </a:p>
          <a:p>
            <a:pPr>
              <a:buFont typeface="Arial" pitchFamily="34" charset="0"/>
              <a:buChar char="•"/>
            </a:pPr>
            <a:r>
              <a:rPr lang="pl-PL" sz="2800" dirty="0" smtClean="0">
                <a:latin typeface="Arial Narrow" pitchFamily="34" charset="0"/>
              </a:rPr>
              <a:t> obce</a:t>
            </a:r>
            <a:endParaRPr lang="en-US" sz="2800" dirty="0" smtClean="0">
              <a:latin typeface="Arial Narrow" pitchFamily="34" charset="0"/>
            </a:endParaRPr>
          </a:p>
          <a:p>
            <a:r>
              <a:rPr lang="pl-PL" sz="2800" dirty="0" smtClean="0">
                <a:latin typeface="Arial Narrow" pitchFamily="34" charset="0"/>
              </a:rPr>
              <a:t>Ponadto</a:t>
            </a:r>
            <a:r>
              <a:rPr lang="en-US" sz="2800" dirty="0" smtClean="0">
                <a:latin typeface="Arial Narrow" pitchFamily="34" charset="0"/>
              </a:rPr>
              <a:t>:</a:t>
            </a:r>
          </a:p>
          <a:p>
            <a:pPr>
              <a:buFont typeface="Arial" pitchFamily="34" charset="0"/>
              <a:buChar char="•"/>
              <a:tabLst>
                <a:tab pos="180000" algn="l"/>
              </a:tabLst>
            </a:pPr>
            <a:r>
              <a:rPr lang="pl-PL" sz="2800" dirty="0" smtClean="0">
                <a:latin typeface="Arial Narrow" pitchFamily="34" charset="0"/>
              </a:rPr>
              <a:t> klucze podstawowe kandydujące i obce mogą być jednopolowe 	lub </a:t>
            </a:r>
            <a:r>
              <a:rPr lang="pl-PL" sz="2800" dirty="0" err="1" smtClean="0">
                <a:latin typeface="Arial Narrow" pitchFamily="34" charset="0"/>
              </a:rPr>
              <a:t>wielopolpolowe</a:t>
            </a:r>
            <a:r>
              <a:rPr lang="en-US" sz="2800" dirty="0" smtClean="0">
                <a:latin typeface="Arial Narrow" pitchFamily="34" charset="0"/>
              </a:rPr>
              <a:t> </a:t>
            </a:r>
            <a:endParaRPr lang="pl-PL" sz="2800" dirty="0" smtClean="0">
              <a:latin typeface="Arial Narrow" pitchFamily="34" charset="0"/>
            </a:endParaRPr>
          </a:p>
          <a:p>
            <a:pPr>
              <a:buFont typeface="Arial" pitchFamily="34" charset="0"/>
              <a:buChar char="•"/>
              <a:tabLst>
                <a:tab pos="180000" algn="l"/>
              </a:tabLst>
            </a:pPr>
            <a:r>
              <a:rPr lang="pl-PL" sz="2800" dirty="0" smtClean="0">
                <a:latin typeface="Arial Narrow" pitchFamily="34" charset="0"/>
              </a:rPr>
              <a:t> klucze podstawowe mogą być </a:t>
            </a:r>
            <a:br>
              <a:rPr lang="pl-PL" sz="2800" dirty="0" smtClean="0">
                <a:latin typeface="Arial Narrow" pitchFamily="34" charset="0"/>
              </a:rPr>
            </a:br>
            <a:r>
              <a:rPr lang="pl-PL" sz="2800" dirty="0" smtClean="0">
                <a:latin typeface="Arial Narrow" pitchFamily="34" charset="0"/>
              </a:rPr>
              <a:t>	naturalne lub sztuczne</a:t>
            </a:r>
            <a:endParaRPr lang="en-US" sz="2800"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7" name="pole tekstowe 6"/>
          <p:cNvSpPr txBox="1"/>
          <p:nvPr/>
        </p:nvSpPr>
        <p:spPr>
          <a:xfrm>
            <a:off x="4798220" y="1115080"/>
            <a:ext cx="1526380" cy="523220"/>
          </a:xfrm>
          <a:prstGeom prst="rect">
            <a:avLst/>
          </a:prstGeom>
          <a:noFill/>
        </p:spPr>
        <p:txBody>
          <a:bodyPr wrap="none" rtlCol="0">
            <a:spAutoFit/>
          </a:bodyPr>
          <a:lstStyle/>
          <a:p>
            <a:r>
              <a:rPr lang="pl-PL" sz="2800" smtClean="0">
                <a:solidFill>
                  <a:srgbClr val="FF0000"/>
                </a:solidFill>
                <a:latin typeface="Arial Narrow" pitchFamily="34" charset="0"/>
              </a:rPr>
              <a:t>omówione</a:t>
            </a:r>
            <a:endParaRPr lang="pl-PL">
              <a:solidFill>
                <a:srgbClr val="FF0000"/>
              </a:solidFill>
              <a:latin typeface="Arial Narrow" pitchFamily="34" charset="0"/>
            </a:endParaRPr>
          </a:p>
        </p:txBody>
      </p:sp>
      <p:cxnSp>
        <p:nvCxnSpPr>
          <p:cNvPr id="9" name="Łącznik prosty ze strzałką 8"/>
          <p:cNvCxnSpPr/>
          <p:nvPr/>
        </p:nvCxnSpPr>
        <p:spPr>
          <a:xfrm rot="10800000">
            <a:off x="3445670" y="1371600"/>
            <a:ext cx="1295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pole tekstowe 9"/>
          <p:cNvSpPr txBox="1"/>
          <p:nvPr/>
        </p:nvSpPr>
        <p:spPr>
          <a:xfrm>
            <a:off x="3674270" y="1552575"/>
            <a:ext cx="1526380" cy="523220"/>
          </a:xfrm>
          <a:prstGeom prst="rect">
            <a:avLst/>
          </a:prstGeom>
          <a:noFill/>
        </p:spPr>
        <p:txBody>
          <a:bodyPr wrap="none" rtlCol="0">
            <a:spAutoFit/>
          </a:bodyPr>
          <a:lstStyle/>
          <a:p>
            <a:r>
              <a:rPr lang="pl-PL" sz="2800" smtClean="0">
                <a:solidFill>
                  <a:srgbClr val="FF0000"/>
                </a:solidFill>
                <a:latin typeface="Arial Narrow" pitchFamily="34" charset="0"/>
              </a:rPr>
              <a:t>omówione</a:t>
            </a:r>
          </a:p>
        </p:txBody>
      </p:sp>
      <p:cxnSp>
        <p:nvCxnSpPr>
          <p:cNvPr id="11" name="Łącznik prosty ze strzałką 10"/>
          <p:cNvCxnSpPr/>
          <p:nvPr/>
        </p:nvCxnSpPr>
        <p:spPr>
          <a:xfrm rot="10800000">
            <a:off x="2321720" y="1809095"/>
            <a:ext cx="1295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4493420" y="3228975"/>
            <a:ext cx="1526380" cy="523220"/>
          </a:xfrm>
          <a:prstGeom prst="rect">
            <a:avLst/>
          </a:prstGeom>
          <a:noFill/>
        </p:spPr>
        <p:txBody>
          <a:bodyPr wrap="none" rtlCol="0">
            <a:spAutoFit/>
          </a:bodyPr>
          <a:lstStyle/>
          <a:p>
            <a:r>
              <a:rPr lang="pl-PL" sz="2800" smtClean="0">
                <a:solidFill>
                  <a:srgbClr val="FF0000"/>
                </a:solidFill>
                <a:latin typeface="Arial Narrow" pitchFamily="34" charset="0"/>
              </a:rPr>
              <a:t>omówione</a:t>
            </a:r>
          </a:p>
        </p:txBody>
      </p:sp>
      <p:cxnSp>
        <p:nvCxnSpPr>
          <p:cNvPr id="13" name="Łącznik prosty ze strzałką 12"/>
          <p:cNvCxnSpPr/>
          <p:nvPr/>
        </p:nvCxnSpPr>
        <p:spPr>
          <a:xfrm rot="10800000">
            <a:off x="3140870" y="3485495"/>
            <a:ext cx="1295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pole tekstowe 13"/>
          <p:cNvSpPr txBox="1"/>
          <p:nvPr/>
        </p:nvSpPr>
        <p:spPr>
          <a:xfrm>
            <a:off x="5086351" y="4124980"/>
            <a:ext cx="1526380" cy="523220"/>
          </a:xfrm>
          <a:prstGeom prst="rect">
            <a:avLst/>
          </a:prstGeom>
          <a:noFill/>
        </p:spPr>
        <p:txBody>
          <a:bodyPr wrap="none" rtlCol="0">
            <a:spAutoFit/>
          </a:bodyPr>
          <a:lstStyle/>
          <a:p>
            <a:r>
              <a:rPr lang="pl-PL" sz="2800" smtClean="0">
                <a:solidFill>
                  <a:srgbClr val="FF0000"/>
                </a:solidFill>
                <a:latin typeface="Arial Narrow" pitchFamily="34" charset="0"/>
              </a:rPr>
              <a:t>omówione</a:t>
            </a:r>
          </a:p>
        </p:txBody>
      </p:sp>
      <p:cxnSp>
        <p:nvCxnSpPr>
          <p:cNvPr id="15" name="Łącznik prosty ze strzałką 14"/>
          <p:cNvCxnSpPr/>
          <p:nvPr/>
        </p:nvCxnSpPr>
        <p:spPr>
          <a:xfrm rot="10800000">
            <a:off x="3733801" y="4381500"/>
            <a:ext cx="1295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Elipsa 17"/>
          <p:cNvSpPr/>
          <p:nvPr/>
        </p:nvSpPr>
        <p:spPr>
          <a:xfrm>
            <a:off x="0" y="1981200"/>
            <a:ext cx="1676400" cy="609600"/>
          </a:xfrm>
          <a:prstGeom prst="ellipse">
            <a:avLst/>
          </a:prstGeom>
          <a:solidFill>
            <a:schemeClr val="bg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37</a:t>
            </a:fld>
            <a:endParaRPr lang="pl-PL"/>
          </a:p>
        </p:txBody>
      </p:sp>
      <p:sp>
        <p:nvSpPr>
          <p:cNvPr id="5" name="Podtytuł 2"/>
          <p:cNvSpPr txBox="1">
            <a:spLocks/>
          </p:cNvSpPr>
          <p:nvPr/>
        </p:nvSpPr>
        <p:spPr bwMode="auto">
          <a:xfrm>
            <a:off x="261878" y="685800"/>
            <a:ext cx="8501122" cy="1905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Klucz obcy</a:t>
            </a:r>
            <a:r>
              <a:rPr lang="pl-PL" sz="2800" dirty="0" smtClean="0">
                <a:latin typeface="Arial Narrow" pitchFamily="34" charset="0"/>
              </a:rPr>
              <a:t> to pole (lub grupa pól) wykorzystywane do ustanowienia połączenia między tabelami. </a:t>
            </a:r>
          </a:p>
          <a:p>
            <a:r>
              <a:rPr lang="pl-PL" sz="2800" dirty="0" smtClean="0">
                <a:latin typeface="Arial Narrow" pitchFamily="34" charset="0"/>
              </a:rPr>
              <a:t>Zagadnienie to zostanie omówione na wykładzie dotyczącym relacji.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Klucze w bazach danych ‒ klucze obce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38</a:t>
            </a:fld>
            <a:endParaRPr lang="pl-PL"/>
          </a:p>
        </p:txBody>
      </p:sp>
      <p:sp>
        <p:nvSpPr>
          <p:cNvPr id="5" name="Tytuł 1"/>
          <p:cNvSpPr>
            <a:spLocks noGrp="1"/>
          </p:cNvSpPr>
          <p:nvPr>
            <p:ph type="title"/>
          </p:nvPr>
        </p:nvSpPr>
        <p:spPr>
          <a:xfrm>
            <a:off x="609600" y="1066800"/>
            <a:ext cx="8229600" cy="1143000"/>
          </a:xfrm>
        </p:spPr>
        <p:txBody>
          <a:bodyPr anchor="t">
            <a:normAutofit/>
          </a:bodyPr>
          <a:lstStyle/>
          <a:p>
            <a:pPr algn="ctr"/>
            <a:r>
              <a:rPr lang="pl-PL" sz="4000" smtClean="0"/>
              <a:t>Rodzaje tabel w bazach danych</a:t>
            </a:r>
            <a:endParaRPr lang="pl-PL" sz="4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39</a:t>
            </a:fld>
            <a:endParaRPr lang="pl-PL"/>
          </a:p>
        </p:txBody>
      </p:sp>
      <p:sp>
        <p:nvSpPr>
          <p:cNvPr id="5" name="Podtytuł 2"/>
          <p:cNvSpPr txBox="1">
            <a:spLocks/>
          </p:cNvSpPr>
          <p:nvPr/>
        </p:nvSpPr>
        <p:spPr bwMode="auto">
          <a:xfrm>
            <a:off x="261878" y="685800"/>
            <a:ext cx="8501122" cy="1905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dirty="0" smtClean="0">
                <a:latin typeface="Arial Narrow" pitchFamily="34" charset="0"/>
              </a:rPr>
              <a:t>W bazach danych występują następujące rodzaje tabel:</a:t>
            </a:r>
          </a:p>
          <a:p>
            <a:pPr>
              <a:buFont typeface="Arial" pitchFamily="34" charset="0"/>
              <a:buChar char="•"/>
            </a:pPr>
            <a:r>
              <a:rPr lang="pl-PL" sz="2800" dirty="0" smtClean="0">
                <a:latin typeface="Arial Narrow" pitchFamily="34" charset="0"/>
              </a:rPr>
              <a:t> tabele przechowujące dane</a:t>
            </a:r>
          </a:p>
          <a:p>
            <a:pPr>
              <a:buFont typeface="Arial" pitchFamily="34" charset="0"/>
              <a:buChar char="•"/>
            </a:pPr>
            <a:r>
              <a:rPr lang="pl-PL" sz="2800" dirty="0" smtClean="0">
                <a:latin typeface="Arial Narrow" pitchFamily="34" charset="0"/>
              </a:rPr>
              <a:t> tabele podzbiory</a:t>
            </a:r>
          </a:p>
          <a:p>
            <a:pPr>
              <a:buFont typeface="Arial" pitchFamily="34" charset="0"/>
              <a:buChar char="•"/>
            </a:pPr>
            <a:r>
              <a:rPr lang="pl-PL" sz="2800" dirty="0" smtClean="0">
                <a:latin typeface="Arial Narrow" pitchFamily="34" charset="0"/>
              </a:rPr>
              <a:t> tabele łączące</a:t>
            </a:r>
          </a:p>
          <a:p>
            <a:pPr>
              <a:buFont typeface="Arial" pitchFamily="34" charset="0"/>
              <a:buChar char="•"/>
            </a:pPr>
            <a:r>
              <a:rPr lang="pl-PL" sz="2800" dirty="0" smtClean="0">
                <a:latin typeface="Arial Narrow" pitchFamily="34" charset="0"/>
              </a:rPr>
              <a:t> tabele walidacji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Rodzaje tabel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a:t>
            </a:fld>
            <a:endParaRPr lang="pl-PL" dirty="0"/>
          </a:p>
        </p:txBody>
      </p:sp>
      <p:sp>
        <p:nvSpPr>
          <p:cNvPr id="14"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dirty="0"/>
          </a:p>
        </p:txBody>
      </p:sp>
      <p:sp>
        <p:nvSpPr>
          <p:cNvPr id="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dirty="0"/>
          </a:p>
        </p:txBody>
      </p:sp>
      <p:sp>
        <p:nvSpPr>
          <p:cNvPr id="4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pl-PL" sz="1600" dirty="0" smtClean="0">
                <a:latin typeface="Arial" pitchFamily="34" charset="0"/>
                <a:ea typeface="+mj-lt"/>
                <a:cs typeface="Arial" pitchFamily="34" charset="0"/>
              </a:rPr>
              <a:t>Relacyjna baza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43" name="Podtytuł 2"/>
          <p:cNvSpPr txBox="1">
            <a:spLocks/>
          </p:cNvSpPr>
          <p:nvPr/>
        </p:nvSpPr>
        <p:spPr bwMode="auto">
          <a:xfrm>
            <a:off x="33278" y="609600"/>
            <a:ext cx="8501122" cy="2648906"/>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kumimoji="0" lang="pl-PL" sz="2800" b="1" i="0" u="none" strike="noStrike" kern="0" cap="none" spc="0" normalizeH="0" baseline="0" noProof="0" dirty="0" smtClean="0">
                <a:ln>
                  <a:noFill/>
                </a:ln>
                <a:effectLst/>
                <a:uLnTx/>
                <a:uFillTx/>
                <a:latin typeface="Arial Narrow" pitchFamily="34" charset="0"/>
                <a:ea typeface="+mn-lt"/>
                <a:cs typeface="+mn-lt"/>
              </a:rPr>
              <a:t>Relacyjn</a:t>
            </a:r>
            <a:r>
              <a:rPr kumimoji="0" lang="pl-PL" sz="2800" b="1" i="0" u="none" strike="noStrike" kern="0" cap="none" spc="0" normalizeH="0" noProof="0" dirty="0" smtClean="0">
                <a:ln>
                  <a:noFill/>
                </a:ln>
                <a:effectLst/>
                <a:uLnTx/>
                <a:uFillTx/>
                <a:latin typeface="Arial Narrow" pitchFamily="34" charset="0"/>
                <a:ea typeface="+mn-lt"/>
                <a:cs typeface="+mn-lt"/>
              </a:rPr>
              <a:t>a baza danych </a:t>
            </a:r>
            <a:r>
              <a:rPr kumimoji="0" lang="pl-PL" sz="2800" i="0" u="none" strike="noStrike" kern="0" cap="none" spc="0" normalizeH="0" noProof="0" dirty="0" smtClean="0">
                <a:ln>
                  <a:noFill/>
                </a:ln>
                <a:effectLst/>
                <a:uLnTx/>
                <a:uFillTx/>
                <a:latin typeface="Arial Narrow" pitchFamily="34" charset="0"/>
                <a:ea typeface="+mn-lt"/>
                <a:cs typeface="+mn-lt"/>
              </a:rPr>
              <a:t>składa się z połączonych tabel</a:t>
            </a:r>
            <a:r>
              <a:rPr kumimoji="0" lang="en-GB" sz="2800" i="0" u="none" strike="noStrike" kern="0" cap="none" spc="0" normalizeH="0" noProof="0" dirty="0" smtClean="0">
                <a:ln>
                  <a:noFill/>
                </a:ln>
                <a:effectLst/>
                <a:uLnTx/>
                <a:uFillTx/>
                <a:latin typeface="Arial Narrow" pitchFamily="34" charset="0"/>
                <a:ea typeface="+mn-lt"/>
                <a:cs typeface="+mn-lt"/>
              </a:rPr>
              <a:t>.</a:t>
            </a:r>
          </a:p>
          <a:p>
            <a:pPr marL="273050" marR="0" lvl="0" indent="-273050" defTabSz="914400" rtl="0" eaLnBrk="1" fontAlgn="base" latinLnBrk="0" hangingPunct="1">
              <a:lnSpc>
                <a:spcPct val="100000"/>
              </a:lnSpc>
              <a:spcBef>
                <a:spcPts val="1200"/>
              </a:spcBef>
              <a:spcAft>
                <a:spcPct val="0"/>
              </a:spcAft>
              <a:buClr>
                <a:schemeClr val="accent1"/>
              </a:buClr>
              <a:buSzPct val="80000"/>
              <a:tabLst/>
              <a:defRPr/>
            </a:pPr>
            <a:r>
              <a:rPr lang="pl-PL" sz="2800" kern="0" dirty="0" smtClean="0">
                <a:latin typeface="Arial Narrow" pitchFamily="34" charset="0"/>
                <a:ea typeface="+mn-lt"/>
                <a:cs typeface="+mn-lt"/>
              </a:rPr>
              <a:t>Aby utworzyć bazę danych należy zaprojektować wszystkie tabele oraz odpowiednie połączenia między nimi</a:t>
            </a:r>
            <a:r>
              <a:rPr lang="en-GB" sz="2800" kern="0" dirty="0" smtClean="0">
                <a:latin typeface="Arial Narrow" pitchFamily="34" charset="0"/>
                <a:ea typeface="+mn-lt"/>
                <a:cs typeface="+mn-lt"/>
              </a:rPr>
              <a:t>.</a:t>
            </a:r>
            <a:endParaRPr kumimoji="0" lang="en-GB" sz="2800" i="0" u="none" strike="noStrike" kern="0" cap="none" spc="0" normalizeH="0" baseline="0" noProof="0" dirty="0" smtClean="0">
              <a:ln>
                <a:noFill/>
              </a:ln>
              <a:effectLst/>
              <a:uLnTx/>
              <a:uFillTx/>
              <a:latin typeface="Arial Narrow" pitchFamily="34" charset="0"/>
              <a:ea typeface="+mn-lt"/>
              <a:cs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40</a:t>
            </a:fld>
            <a:endParaRPr lang="pl-PL"/>
          </a:p>
        </p:txBody>
      </p:sp>
      <p:sp>
        <p:nvSpPr>
          <p:cNvPr id="5" name="Podtytuł 2"/>
          <p:cNvSpPr txBox="1">
            <a:spLocks/>
          </p:cNvSpPr>
          <p:nvPr/>
        </p:nvSpPr>
        <p:spPr bwMode="auto">
          <a:xfrm>
            <a:off x="261878" y="685800"/>
            <a:ext cx="8501122" cy="1905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Tabele przechowujące dane</a:t>
            </a:r>
          </a:p>
          <a:p>
            <a:pPr>
              <a:spcBef>
                <a:spcPts val="1200"/>
              </a:spcBef>
            </a:pPr>
            <a:r>
              <a:rPr lang="pl-PL" sz="2800" dirty="0" smtClean="0">
                <a:latin typeface="Arial Narrow" pitchFamily="34" charset="0"/>
              </a:rPr>
              <a:t>Wszystkie tabele w bazach danych przechowują dane. Te z nich, które nie pełnią inne roli nazywane są tabelami przechowującymi dane.</a:t>
            </a:r>
          </a:p>
          <a:p>
            <a:endParaRPr lang="pl-PL" sz="2800" dirty="0" smtClean="0">
              <a:latin typeface="Arial Narrow" pitchFamily="34" charset="0"/>
            </a:endParaRPr>
          </a:p>
          <a:p>
            <a:r>
              <a:rPr lang="pl-PL" sz="2800" dirty="0" smtClean="0">
                <a:latin typeface="Arial Narrow" pitchFamily="34" charset="0"/>
              </a:rPr>
              <a:t>Przykłady:</a:t>
            </a:r>
          </a:p>
          <a:p>
            <a:r>
              <a:rPr lang="pl-PL" sz="2800" dirty="0" smtClean="0">
                <a:latin typeface="Arial Narrow" pitchFamily="34" charset="0"/>
              </a:rPr>
              <a:t>Pracownicy, Książki, Zamówienia, Filmy, Wydatki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Rodzaje tabel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41</a:t>
            </a:fld>
            <a:endParaRPr lang="pl-PL"/>
          </a:p>
        </p:txBody>
      </p:sp>
      <p:sp>
        <p:nvSpPr>
          <p:cNvPr id="5" name="Podtytuł 2"/>
          <p:cNvSpPr txBox="1">
            <a:spLocks/>
          </p:cNvSpPr>
          <p:nvPr/>
        </p:nvSpPr>
        <p:spPr bwMode="auto">
          <a:xfrm>
            <a:off x="261878" y="685800"/>
            <a:ext cx="8501122" cy="1905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Tabele podzbiory</a:t>
            </a:r>
          </a:p>
          <a:p>
            <a:pPr>
              <a:spcBef>
                <a:spcPts val="1200"/>
              </a:spcBef>
            </a:pPr>
            <a:r>
              <a:rPr lang="pl-PL" sz="2800" dirty="0" smtClean="0">
                <a:latin typeface="Arial Narrow" pitchFamily="34" charset="0"/>
              </a:rPr>
              <a:t>Tabele podzbiory przechowują dodatkowe dane opisujące temat innej tabeli w bardziej szczegółowy sposób.</a:t>
            </a:r>
          </a:p>
          <a:p>
            <a:endParaRPr lang="pl-PL" sz="2800" dirty="0" smtClean="0">
              <a:latin typeface="Arial Narrow" pitchFamily="34" charset="0"/>
            </a:endParaRPr>
          </a:p>
          <a:p>
            <a:r>
              <a:rPr lang="pl-PL" sz="2800" dirty="0" smtClean="0">
                <a:latin typeface="Arial Narrow" pitchFamily="34" charset="0"/>
              </a:rPr>
              <a:t>Przykłady:</a:t>
            </a:r>
          </a:p>
          <a:p>
            <a:r>
              <a:rPr lang="pl-PL" sz="2800" dirty="0" smtClean="0">
                <a:latin typeface="Arial Narrow" pitchFamily="34" charset="0"/>
              </a:rPr>
              <a:t>Pracownicy </a:t>
            </a:r>
            <a:r>
              <a:rPr lang="pl-PL" sz="2800" dirty="0" smtClean="0">
                <a:latin typeface="Arial Narrow" pitchFamily="34" charset="0"/>
                <a:sym typeface="Wingdings" pitchFamily="2" charset="2"/>
              </a:rPr>
              <a:t> Kierowcy</a:t>
            </a:r>
            <a:br>
              <a:rPr lang="pl-PL" sz="2800" dirty="0" smtClean="0">
                <a:latin typeface="Arial Narrow" pitchFamily="34" charset="0"/>
                <a:sym typeface="Wingdings" pitchFamily="2" charset="2"/>
              </a:rPr>
            </a:br>
            <a:r>
              <a:rPr lang="pl-PL" sz="2800" dirty="0" smtClean="0">
                <a:latin typeface="Arial Narrow" pitchFamily="34" charset="0"/>
                <a:sym typeface="Wingdings" pitchFamily="2" charset="2"/>
              </a:rPr>
              <a:t>Pracownicy  Wykładowcy</a:t>
            </a:r>
            <a:br>
              <a:rPr lang="pl-PL" sz="2800" dirty="0" smtClean="0">
                <a:latin typeface="Arial Narrow" pitchFamily="34" charset="0"/>
                <a:sym typeface="Wingdings" pitchFamily="2" charset="2"/>
              </a:rPr>
            </a:br>
            <a:r>
              <a:rPr lang="pl-PL" sz="2800" dirty="0" smtClean="0">
                <a:latin typeface="Arial Narrow" pitchFamily="34" charset="0"/>
                <a:sym typeface="Wingdings" pitchFamily="2" charset="2"/>
              </a:rPr>
              <a:t>Pojazdy  Samochody</a:t>
            </a:r>
          </a:p>
          <a:p>
            <a:r>
              <a:rPr lang="pl-PL" sz="2800" dirty="0" smtClean="0">
                <a:latin typeface="Arial Narrow" pitchFamily="34" charset="0"/>
                <a:sym typeface="Wingdings" pitchFamily="2" charset="2"/>
              </a:rPr>
              <a:t>Zwierzęta  Ssaki</a:t>
            </a:r>
          </a:p>
          <a:p>
            <a:r>
              <a:rPr lang="pl-PL" sz="2800" dirty="0" smtClean="0">
                <a:latin typeface="Arial Narrow" pitchFamily="34" charset="0"/>
                <a:sym typeface="Wingdings" pitchFamily="2" charset="2"/>
              </a:rPr>
              <a:t>Książki  Podręczniki</a:t>
            </a:r>
            <a:endParaRPr lang="pl-PL" sz="2800"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Rodzaje tabel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42</a:t>
            </a:fld>
            <a:endParaRPr lang="pl-PL"/>
          </a:p>
        </p:txBody>
      </p:sp>
      <p:sp>
        <p:nvSpPr>
          <p:cNvPr id="5" name="Podtytuł 2"/>
          <p:cNvSpPr txBox="1">
            <a:spLocks/>
          </p:cNvSpPr>
          <p:nvPr/>
        </p:nvSpPr>
        <p:spPr bwMode="auto">
          <a:xfrm>
            <a:off x="261878" y="685800"/>
            <a:ext cx="8501122" cy="2819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Tabele łączące</a:t>
            </a:r>
          </a:p>
          <a:p>
            <a:pPr>
              <a:spcBef>
                <a:spcPts val="1200"/>
              </a:spcBef>
            </a:pPr>
            <a:r>
              <a:rPr lang="pl-PL" sz="2800" dirty="0" smtClean="0">
                <a:latin typeface="Arial Narrow" pitchFamily="34" charset="0"/>
              </a:rPr>
              <a:t>Tabele łączące są wykorzystywane do ustanowienia połączenia między dwoma tabelami w jednym z typów relacji. </a:t>
            </a:r>
          </a:p>
          <a:p>
            <a:r>
              <a:rPr lang="pl-PL" sz="2800" dirty="0" smtClean="0">
                <a:latin typeface="Arial Narrow" pitchFamily="34" charset="0"/>
              </a:rPr>
              <a:t>Zagadnienie to zostanie omówione na wykładzie dotyczącym relacji.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Rodzaje tabel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43</a:t>
            </a:fld>
            <a:endParaRPr lang="pl-PL"/>
          </a:p>
        </p:txBody>
      </p:sp>
      <p:sp>
        <p:nvSpPr>
          <p:cNvPr id="5" name="Podtytuł 2"/>
          <p:cNvSpPr txBox="1">
            <a:spLocks/>
          </p:cNvSpPr>
          <p:nvPr/>
        </p:nvSpPr>
        <p:spPr bwMode="auto">
          <a:xfrm>
            <a:off x="0" y="304800"/>
            <a:ext cx="8501122" cy="2286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Tabele walidacji</a:t>
            </a:r>
          </a:p>
          <a:p>
            <a:pPr>
              <a:spcBef>
                <a:spcPts val="1200"/>
              </a:spcBef>
            </a:pPr>
            <a:r>
              <a:rPr lang="pl-PL" sz="2800" dirty="0" smtClean="0">
                <a:latin typeface="Arial Narrow" pitchFamily="34" charset="0"/>
              </a:rPr>
              <a:t>Tabele walidacji przechowują wszystkie dopuszczalne wartości, które można wpisać do pola innej tabeli.</a:t>
            </a:r>
          </a:p>
          <a:p>
            <a:r>
              <a:rPr lang="pl-PL" sz="2800" dirty="0" smtClean="0">
                <a:latin typeface="Arial Narrow" pitchFamily="34" charset="0"/>
              </a:rPr>
              <a:t>Tabele walidacji składają się zwykle z jednego pola.</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Rodzaje tabel w bazach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9" name="Tabela 8"/>
          <p:cNvGraphicFramePr>
            <a:graphicFrameLocks noGrp="1"/>
          </p:cNvGraphicFramePr>
          <p:nvPr>
            <p:extLst>
              <p:ext uri="{D42A27DB-BD31-4B8C-83A1-F6EECF244321}">
                <p14:modId xmlns:p14="http://schemas.microsoft.com/office/powerpoint/2010/main" val="2557858424"/>
              </p:ext>
            </p:extLst>
          </p:nvPr>
        </p:nvGraphicFramePr>
        <p:xfrm>
          <a:off x="304801" y="3550920"/>
          <a:ext cx="3048000" cy="1706880"/>
        </p:xfrm>
        <a:graphic>
          <a:graphicData uri="http://schemas.openxmlformats.org/drawingml/2006/table">
            <a:tbl>
              <a:tblPr/>
              <a:tblGrid>
                <a:gridCol w="1371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066801">
                  <a:extLst>
                    <a:ext uri="{9D8B030D-6E8A-4147-A177-3AD203B41FA5}">
                      <a16:colId xmlns:a16="http://schemas.microsoft.com/office/drawing/2014/main" val="20002"/>
                    </a:ext>
                  </a:extLst>
                </a:gridCol>
              </a:tblGrid>
              <a:tr h="0">
                <a:tc>
                  <a:txBody>
                    <a:bodyPr/>
                    <a:lstStyle/>
                    <a:p>
                      <a:pPr algn="ctr">
                        <a:spcAft>
                          <a:spcPts val="0"/>
                        </a:spcAft>
                      </a:pPr>
                      <a:r>
                        <a:rPr lang="pl-PL" sz="1600" b="1" smtClean="0">
                          <a:latin typeface="Times New Roman"/>
                          <a:ea typeface="Times New Roman"/>
                          <a:cs typeface="Times New Roman"/>
                        </a:rPr>
                        <a:t>id_dostawcy</a:t>
                      </a:r>
                      <a:endParaRPr lang="pl-PL" sz="1600" b="1" dirty="0" smtClean="0">
                        <a:latin typeface="Times New Roman"/>
                        <a:ea typeface="Times New Roman"/>
                        <a:cs typeface="Times New Roman"/>
                      </a:endParaRPr>
                    </a:p>
                    <a:p>
                      <a:pPr algn="ctr">
                        <a:spcAft>
                          <a:spcPts val="0"/>
                        </a:spcAft>
                      </a:pPr>
                      <a:r>
                        <a:rPr lang="pl-PL" sz="1600" b="1" smtClean="0">
                          <a:latin typeface="Times New Roman"/>
                          <a:ea typeface="Times New Roman"/>
                          <a:cs typeface="Times New Roman"/>
                        </a:rPr>
                        <a:t>KP</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smtClean="0">
                          <a:latin typeface="Times New Roman" pitchFamily="18" charset="0"/>
                          <a:ea typeface="Times New Roman"/>
                          <a:cs typeface="Times New Roman" pitchFamily="18" charset="0"/>
                        </a:rPr>
                        <a:t>…</a:t>
                      </a:r>
                      <a:endParaRPr lang="pl-PL" sz="1600" b="1" dirty="0">
                        <a:latin typeface="Times New Roman" pitchFamily="18" charset="0"/>
                        <a:ea typeface="Times New Roman"/>
                        <a:cs typeface="Times New Roman"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smtClean="0">
                          <a:latin typeface="Times New Roman"/>
                          <a:ea typeface="Times New Roman"/>
                          <a:cs typeface="Times New Roman"/>
                        </a:rPr>
                        <a:t>kraj</a:t>
                      </a:r>
                      <a:br>
                        <a:rPr lang="pl-PL" sz="1600" b="1" smtClean="0">
                          <a:latin typeface="Times New Roman"/>
                          <a:ea typeface="Times New Roman"/>
                          <a:cs typeface="Times New Roman"/>
                        </a:rPr>
                      </a:br>
                      <a:r>
                        <a:rPr lang="pl-PL" sz="1600" b="1" smtClean="0">
                          <a:latin typeface="Times New Roman"/>
                          <a:ea typeface="Times New Roman"/>
                          <a:cs typeface="Times New Roman"/>
                        </a:rPr>
                        <a:t>KO</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spcAft>
                          <a:spcPts val="0"/>
                        </a:spcAft>
                      </a:pPr>
                      <a:r>
                        <a:rPr lang="pl-PL" sz="1600">
                          <a:latin typeface="Times New Roman"/>
                          <a:ea typeface="Times New Roman"/>
                          <a:cs typeface="Times New Roman"/>
                        </a:rPr>
                        <a:t>101</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England</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pl-PL" sz="1600">
                          <a:latin typeface="Times New Roman"/>
                          <a:ea typeface="Times New Roman"/>
                          <a:cs typeface="Times New Roman"/>
                        </a:rPr>
                        <a:t>102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Spain</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pl-PL" sz="1600">
                          <a:latin typeface="Times New Roman"/>
                          <a:ea typeface="Times New Roman"/>
                          <a:cs typeface="Times New Roman"/>
                        </a:rPr>
                        <a:t>2</a:t>
                      </a:r>
                      <a:r>
                        <a:rPr lang="pl-PL" sz="1600" smtClean="0">
                          <a:latin typeface="Times New Roman"/>
                          <a:ea typeface="Times New Roman"/>
                          <a:cs typeface="Times New Roman"/>
                        </a:rPr>
                        <a:t>05</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England</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pl-PL" sz="1600">
                          <a:latin typeface="Times New Roman"/>
                          <a:ea typeface="Times New Roman"/>
                          <a:cs typeface="Times New Roman"/>
                        </a:rPr>
                        <a:t>3</a:t>
                      </a:r>
                      <a:r>
                        <a:rPr lang="pl-PL" sz="1600" smtClean="0">
                          <a:latin typeface="Times New Roman"/>
                          <a:ea typeface="Times New Roman"/>
                          <a:cs typeface="Times New Roman"/>
                        </a:rPr>
                        <a:t>06</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Hungary</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pl-PL" sz="1600">
                          <a:latin typeface="Times New Roman"/>
                          <a:ea typeface="Times New Roman"/>
                          <a:cs typeface="Times New Roman"/>
                        </a:rPr>
                        <a:t>3</a:t>
                      </a:r>
                      <a:r>
                        <a:rPr lang="pl-PL" sz="1600" smtClean="0">
                          <a:latin typeface="Times New Roman"/>
                          <a:ea typeface="Times New Roman"/>
                          <a:cs typeface="Times New Roman"/>
                        </a:rPr>
                        <a:t>12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Spain</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pole tekstowe 9"/>
          <p:cNvSpPr txBox="1"/>
          <p:nvPr/>
        </p:nvSpPr>
        <p:spPr>
          <a:xfrm>
            <a:off x="228600" y="3200400"/>
            <a:ext cx="1069524" cy="369332"/>
          </a:xfrm>
          <a:prstGeom prst="rect">
            <a:avLst/>
          </a:prstGeom>
          <a:noFill/>
        </p:spPr>
        <p:txBody>
          <a:bodyPr wrap="none" rtlCol="0">
            <a:spAutoFit/>
          </a:bodyPr>
          <a:lstStyle/>
          <a:p>
            <a:r>
              <a:rPr lang="pl-PL" b="1" smtClean="0">
                <a:latin typeface="Arial Narrow" pitchFamily="34" charset="0"/>
              </a:rPr>
              <a:t>Dostawcy</a:t>
            </a:r>
            <a:endParaRPr lang="pl-PL">
              <a:latin typeface="Arial Narrow" pitchFamily="34" charset="0"/>
            </a:endParaRPr>
          </a:p>
        </p:txBody>
      </p:sp>
      <p:sp>
        <p:nvSpPr>
          <p:cNvPr id="11" name="Podtytuł 2"/>
          <p:cNvSpPr txBox="1">
            <a:spLocks/>
          </p:cNvSpPr>
          <p:nvPr/>
        </p:nvSpPr>
        <p:spPr bwMode="auto">
          <a:xfrm>
            <a:off x="304800" y="2590800"/>
            <a:ext cx="1524000" cy="5334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smtClean="0">
                <a:latin typeface="Arial Narrow" pitchFamily="34" charset="0"/>
              </a:rPr>
              <a:t>Przykład:</a:t>
            </a:r>
          </a:p>
        </p:txBody>
      </p:sp>
      <p:graphicFrame>
        <p:nvGraphicFramePr>
          <p:cNvPr id="12" name="Tabela 11"/>
          <p:cNvGraphicFramePr>
            <a:graphicFrameLocks noGrp="1"/>
          </p:cNvGraphicFramePr>
          <p:nvPr>
            <p:extLst>
              <p:ext uri="{D42A27DB-BD31-4B8C-83A1-F6EECF244321}">
                <p14:modId xmlns:p14="http://schemas.microsoft.com/office/powerpoint/2010/main" val="2323005315"/>
              </p:ext>
            </p:extLst>
          </p:nvPr>
        </p:nvGraphicFramePr>
        <p:xfrm>
          <a:off x="4800600" y="3550920"/>
          <a:ext cx="1371600" cy="1706880"/>
        </p:xfrm>
        <a:graphic>
          <a:graphicData uri="http://schemas.openxmlformats.org/drawingml/2006/table">
            <a:tbl>
              <a:tblPr/>
              <a:tblGrid>
                <a:gridCol w="1371600">
                  <a:extLst>
                    <a:ext uri="{9D8B030D-6E8A-4147-A177-3AD203B41FA5}">
                      <a16:colId xmlns:a16="http://schemas.microsoft.com/office/drawing/2014/main" val="20000"/>
                    </a:ext>
                  </a:extLst>
                </a:gridCol>
              </a:tblGrid>
              <a:tr h="0">
                <a:tc>
                  <a:txBody>
                    <a:bodyPr/>
                    <a:lstStyle/>
                    <a:p>
                      <a:pPr algn="ctr">
                        <a:spcAft>
                          <a:spcPts val="0"/>
                        </a:spcAft>
                      </a:pPr>
                      <a:r>
                        <a:rPr lang="pl-PL" sz="1600" b="1" smtClean="0">
                          <a:latin typeface="Times New Roman"/>
                          <a:ea typeface="Times New Roman"/>
                          <a:cs typeface="Times New Roman"/>
                        </a:rPr>
                        <a:t>kraj</a:t>
                      </a:r>
                      <a:br>
                        <a:rPr lang="pl-PL" sz="1600" b="1" smtClean="0">
                          <a:latin typeface="Times New Roman"/>
                          <a:ea typeface="Times New Roman"/>
                          <a:cs typeface="Times New Roman"/>
                        </a:rPr>
                      </a:br>
                      <a:r>
                        <a:rPr lang="pl-PL" sz="1600" b="1" smtClean="0">
                          <a:latin typeface="Times New Roman"/>
                          <a:ea typeface="Times New Roman"/>
                          <a:cs typeface="Times New Roman"/>
                        </a:rPr>
                        <a:t>KP</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spcAft>
                          <a:spcPts val="0"/>
                        </a:spcAft>
                      </a:pPr>
                      <a:r>
                        <a:rPr lang="pl-PL" sz="1600" smtClean="0">
                          <a:latin typeface="Times New Roman"/>
                          <a:ea typeface="Times New Roman"/>
                          <a:cs typeface="Times New Roman"/>
                        </a:rPr>
                        <a:t>England</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pl-PL" sz="1600" smtClean="0">
                          <a:latin typeface="Times New Roman"/>
                          <a:ea typeface="Times New Roman"/>
                          <a:cs typeface="Times New Roman"/>
                        </a:rPr>
                        <a:t>Spain</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pl-PL" sz="1600" smtClean="0">
                          <a:latin typeface="Times New Roman"/>
                          <a:ea typeface="Times New Roman"/>
                          <a:cs typeface="Times New Roman"/>
                        </a:rPr>
                        <a:t>Poland</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pl-PL" sz="1600" smtClean="0">
                          <a:latin typeface="Times New Roman"/>
                          <a:ea typeface="Times New Roman"/>
                          <a:cs typeface="Times New Roman"/>
                        </a:rPr>
                        <a:t>Hungary</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pl-PL" sz="1600" smtClean="0">
                          <a:latin typeface="Times New Roman"/>
                          <a:ea typeface="Times New Roman"/>
                          <a:cs typeface="Times New Roman"/>
                        </a:rPr>
                        <a:t>Italy</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pole tekstowe 12"/>
          <p:cNvSpPr txBox="1"/>
          <p:nvPr/>
        </p:nvSpPr>
        <p:spPr>
          <a:xfrm>
            <a:off x="4724400" y="3200400"/>
            <a:ext cx="659155" cy="369332"/>
          </a:xfrm>
          <a:prstGeom prst="rect">
            <a:avLst/>
          </a:prstGeom>
          <a:noFill/>
        </p:spPr>
        <p:txBody>
          <a:bodyPr wrap="none" rtlCol="0">
            <a:spAutoFit/>
          </a:bodyPr>
          <a:lstStyle/>
          <a:p>
            <a:r>
              <a:rPr lang="pl-PL" b="1" smtClean="0">
                <a:latin typeface="Arial Narrow" pitchFamily="34" charset="0"/>
              </a:rPr>
              <a:t>Kraje</a:t>
            </a:r>
            <a:endParaRPr lang="pl-PL">
              <a:latin typeface="Arial Narrow" pitchFamily="34" charset="0"/>
            </a:endParaRPr>
          </a:p>
        </p:txBody>
      </p:sp>
      <p:cxnSp>
        <p:nvCxnSpPr>
          <p:cNvPr id="15" name="Łącznik prosty ze strzałką 14"/>
          <p:cNvCxnSpPr/>
          <p:nvPr/>
        </p:nvCxnSpPr>
        <p:spPr>
          <a:xfrm rot="10800000">
            <a:off x="3352800" y="3810000"/>
            <a:ext cx="1447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flipH="1" flipV="1">
            <a:off x="3124200" y="4724400"/>
            <a:ext cx="1143000" cy="96012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Podtytuł 2"/>
          <p:cNvSpPr txBox="1">
            <a:spLocks/>
          </p:cNvSpPr>
          <p:nvPr/>
        </p:nvSpPr>
        <p:spPr bwMode="auto">
          <a:xfrm>
            <a:off x="4299030" y="5334000"/>
            <a:ext cx="1568370" cy="1524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1600" b="1" smtClean="0">
                <a:solidFill>
                  <a:srgbClr val="FF0000"/>
                </a:solidFill>
                <a:latin typeface="Arial Narrow" pitchFamily="34" charset="0"/>
              </a:rPr>
              <a:t>Anglia</a:t>
            </a:r>
          </a:p>
          <a:p>
            <a:r>
              <a:rPr lang="pl-PL" sz="1600" b="1" smtClean="0">
                <a:solidFill>
                  <a:srgbClr val="FF0000"/>
                </a:solidFill>
                <a:latin typeface="Arial Narrow" pitchFamily="34" charset="0"/>
                <a:cs typeface="Times New Roman" panose="02020603050405020304" pitchFamily="18" charset="0"/>
              </a:rPr>
              <a:t>Wielka Brytania</a:t>
            </a:r>
          </a:p>
          <a:p>
            <a:r>
              <a:rPr lang="pl-PL" sz="1600" b="1" smtClean="0">
                <a:solidFill>
                  <a:srgbClr val="FF0000"/>
                </a:solidFill>
                <a:latin typeface="Arial Narrow" pitchFamily="34" charset="0"/>
                <a:cs typeface="Times New Roman" panose="02020603050405020304" pitchFamily="18" charset="0"/>
              </a:rPr>
              <a:t>Great Britain</a:t>
            </a:r>
          </a:p>
          <a:p>
            <a:r>
              <a:rPr lang="pl-PL" sz="1600" b="1" smtClean="0">
                <a:solidFill>
                  <a:srgbClr val="FF0000"/>
                </a:solidFill>
                <a:latin typeface="Arial Narrow" pitchFamily="34" charset="0"/>
                <a:cs typeface="Times New Roman" panose="02020603050405020304" pitchFamily="18" charset="0"/>
              </a:rPr>
              <a:t>GB</a:t>
            </a:r>
          </a:p>
          <a:p>
            <a:r>
              <a:rPr lang="pl-PL" sz="1600" b="1" smtClean="0">
                <a:solidFill>
                  <a:srgbClr val="FF0000"/>
                </a:solidFill>
                <a:latin typeface="Arial Narrow" pitchFamily="34" charset="0"/>
                <a:cs typeface="Times New Roman" panose="02020603050405020304" pitchFamily="18" charset="0"/>
              </a:rPr>
              <a:t>WB </a:t>
            </a:r>
          </a:p>
          <a:p>
            <a:r>
              <a:rPr lang="pl-PL" sz="1600" b="1" smtClean="0">
                <a:solidFill>
                  <a:srgbClr val="FF0000"/>
                </a:solidFill>
                <a:latin typeface="Arial Narrow" pitchFamily="34" charset="0"/>
                <a:cs typeface="Times New Roman" panose="02020603050405020304" pitchFamily="18" charset="0"/>
              </a:rPr>
              <a:t>?</a:t>
            </a:r>
            <a:endParaRPr lang="pl-PL" sz="16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ppt_x"/>
                                          </p:val>
                                        </p:tav>
                                      </p:tavLst>
                                    </p:anim>
                                    <p:anim calcmode="lin" valueType="num">
                                      <p:cBhvr additive="base">
                                        <p:cTn id="31" dur="500"/>
                                        <p:tgtEl>
                                          <p:spTgt spid="14"/>
                                        </p:tgtEl>
                                        <p:attrNameLst>
                                          <p:attrName>ppt_y</p:attrName>
                                        </p:attrNameLst>
                                      </p:cBhvr>
                                      <p:tavLst>
                                        <p:tav tm="0">
                                          <p:val>
                                            <p:strVal val="ppt_y"/>
                                          </p:val>
                                        </p:tav>
                                        <p:tav tm="100000">
                                          <p:val>
                                            <p:strVal val="1+ppt_h/2"/>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6" grpId="0"/>
      <p:bldP spid="16"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44</a:t>
            </a:fld>
            <a:endParaRPr lang="pl-PL"/>
          </a:p>
        </p:txBody>
      </p:sp>
      <p:sp>
        <p:nvSpPr>
          <p:cNvPr id="5" name="Tytuł 1"/>
          <p:cNvSpPr>
            <a:spLocks noGrp="1"/>
          </p:cNvSpPr>
          <p:nvPr>
            <p:ph type="title"/>
          </p:nvPr>
        </p:nvSpPr>
        <p:spPr>
          <a:xfrm>
            <a:off x="609600" y="1066800"/>
            <a:ext cx="8229600" cy="1143000"/>
          </a:xfrm>
        </p:spPr>
        <p:txBody>
          <a:bodyPr anchor="t">
            <a:normAutofit/>
          </a:bodyPr>
          <a:lstStyle/>
          <a:p>
            <a:pPr algn="ctr"/>
            <a:r>
              <a:rPr lang="pl-PL" sz="4000" smtClean="0"/>
              <a:t>Pola nieatomowe i wyliczane</a:t>
            </a:r>
            <a:endParaRPr lang="pl-PL" sz="4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45</a:t>
            </a:fld>
            <a:endParaRPr lang="pl-PL"/>
          </a:p>
        </p:txBody>
      </p:sp>
      <p:sp>
        <p:nvSpPr>
          <p:cNvPr id="5" name="Podtytuł 2"/>
          <p:cNvSpPr txBox="1">
            <a:spLocks/>
          </p:cNvSpPr>
          <p:nvPr/>
        </p:nvSpPr>
        <p:spPr bwMode="auto">
          <a:xfrm>
            <a:off x="228600" y="609600"/>
            <a:ext cx="8501122" cy="2286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Pola nieatomowe </a:t>
            </a:r>
            <a:r>
              <a:rPr lang="pl-PL" sz="2800" dirty="0" smtClean="0">
                <a:latin typeface="Arial Narrow" pitchFamily="34" charset="0"/>
              </a:rPr>
              <a:t>przechowują więcej niż jedną wartość. Polami nieatomowymi są:</a:t>
            </a:r>
          </a:p>
          <a:p>
            <a:pPr>
              <a:buFont typeface="Arial" pitchFamily="34" charset="0"/>
              <a:buChar char="•"/>
            </a:pPr>
            <a:r>
              <a:rPr lang="pl-PL" sz="2800" dirty="0" smtClean="0">
                <a:latin typeface="Arial Narrow" pitchFamily="34" charset="0"/>
              </a:rPr>
              <a:t> pola wielowartościowe</a:t>
            </a:r>
          </a:p>
          <a:p>
            <a:pPr>
              <a:buFont typeface="Arial" pitchFamily="34" charset="0"/>
              <a:buChar char="•"/>
            </a:pPr>
            <a:r>
              <a:rPr lang="pl-PL" sz="2800" dirty="0" smtClean="0">
                <a:latin typeface="Arial Narrow" pitchFamily="34" charset="0"/>
              </a:rPr>
              <a:t> pola segmentowe</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Pola nieatomowe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46</a:t>
            </a:fld>
            <a:endParaRPr lang="pl-PL"/>
          </a:p>
        </p:txBody>
      </p:sp>
      <p:sp>
        <p:nvSpPr>
          <p:cNvPr id="5" name="Podtytuł 2"/>
          <p:cNvSpPr txBox="1">
            <a:spLocks/>
          </p:cNvSpPr>
          <p:nvPr/>
        </p:nvSpPr>
        <p:spPr bwMode="auto">
          <a:xfrm>
            <a:off x="228600" y="457200"/>
            <a:ext cx="8763000" cy="2286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smtClean="0">
                <a:latin typeface="Arial Narrow" pitchFamily="34" charset="0"/>
              </a:rPr>
              <a:t>Pola wielowartościowe </a:t>
            </a:r>
            <a:r>
              <a:rPr lang="pl-PL" sz="2800" smtClean="0">
                <a:latin typeface="Arial Narrow" pitchFamily="34" charset="0"/>
              </a:rPr>
              <a:t>przechowują więcej niż jedną wartość </a:t>
            </a:r>
            <a:r>
              <a:rPr lang="pl-PL" sz="2800" b="1" smtClean="0">
                <a:latin typeface="Arial Narrow" pitchFamily="34" charset="0"/>
              </a:rPr>
              <a:t>tego samego rodzaju</a:t>
            </a:r>
            <a:r>
              <a:rPr lang="pl-PL" sz="2800" smtClean="0">
                <a:latin typeface="Arial Narrow" pitchFamily="34" charset="0"/>
              </a:rPr>
              <a:t>.</a:t>
            </a:r>
          </a:p>
          <a:p>
            <a:endParaRPr lang="pl-PL" sz="2800" b="1" smtClean="0">
              <a:latin typeface="Arial Narrow" pitchFamily="34" charset="0"/>
            </a:endParaRPr>
          </a:p>
          <a:p>
            <a:r>
              <a:rPr lang="pl-PL" sz="2800" smtClean="0">
                <a:latin typeface="Arial Narrow" pitchFamily="34" charset="0"/>
              </a:rPr>
              <a:t>Przykład:</a:t>
            </a:r>
          </a:p>
          <a:p>
            <a:r>
              <a:rPr lang="pl-PL" sz="2800" smtClean="0">
                <a:latin typeface="Arial Narrow" pitchFamily="34" charset="0"/>
              </a:rPr>
              <a:t>dane o pracownikach i kursach, które ukończyli</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Pola nieatomowe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2514301563"/>
              </p:ext>
            </p:extLst>
          </p:nvPr>
        </p:nvGraphicFramePr>
        <p:xfrm>
          <a:off x="76200" y="3246120"/>
          <a:ext cx="8991598" cy="1706880"/>
        </p:xfrm>
        <a:graphic>
          <a:graphicData uri="http://schemas.openxmlformats.org/drawingml/2006/table">
            <a:tbl>
              <a:tblPr/>
              <a:tblGrid>
                <a:gridCol w="1447800">
                  <a:extLst>
                    <a:ext uri="{9D8B030D-6E8A-4147-A177-3AD203B41FA5}">
                      <a16:colId xmlns:a16="http://schemas.microsoft.com/office/drawing/2014/main" val="20000"/>
                    </a:ext>
                  </a:extLst>
                </a:gridCol>
                <a:gridCol w="318406">
                  <a:extLst>
                    <a:ext uri="{9D8B030D-6E8A-4147-A177-3AD203B41FA5}">
                      <a16:colId xmlns:a16="http://schemas.microsoft.com/office/drawing/2014/main" val="20001"/>
                    </a:ext>
                  </a:extLst>
                </a:gridCol>
                <a:gridCol w="7225392">
                  <a:extLst>
                    <a:ext uri="{9D8B030D-6E8A-4147-A177-3AD203B41FA5}">
                      <a16:colId xmlns:a16="http://schemas.microsoft.com/office/drawing/2014/main" val="20002"/>
                    </a:ext>
                  </a:extLst>
                </a:gridCol>
              </a:tblGrid>
              <a:tr h="0">
                <a:tc>
                  <a:txBody>
                    <a:bodyPr/>
                    <a:lstStyle/>
                    <a:p>
                      <a:pPr algn="ctr">
                        <a:spcAft>
                          <a:spcPts val="0"/>
                        </a:spcAft>
                      </a:pPr>
                      <a:r>
                        <a:rPr lang="pl-PL" sz="1600" b="1" dirty="0" err="1" smtClean="0">
                          <a:latin typeface="Times New Roman"/>
                          <a:ea typeface="Times New Roman"/>
                          <a:cs typeface="Times New Roman"/>
                        </a:rPr>
                        <a:t>id_pracownika</a:t>
                      </a:r>
                      <a:endParaRPr lang="pl-PL" sz="1600" b="1" dirty="0" smtClean="0">
                        <a:latin typeface="Times New Roman"/>
                        <a:ea typeface="Times New Roman"/>
                        <a:cs typeface="Times New Roman"/>
                      </a:endParaRPr>
                    </a:p>
                    <a:p>
                      <a:pPr algn="ctr">
                        <a:spcAft>
                          <a:spcPts val="0"/>
                        </a:spcAft>
                      </a:pPr>
                      <a:r>
                        <a:rPr lang="pl-PL" sz="1600" b="1" dirty="0" smtClean="0">
                          <a:latin typeface="Times New Roman"/>
                          <a:ea typeface="Times New Roman"/>
                          <a:cs typeface="Times New Roman"/>
                        </a:rPr>
                        <a:t>KP</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smtClean="0">
                          <a:latin typeface="Times New Roman" pitchFamily="18" charset="0"/>
                          <a:ea typeface="Times New Roman"/>
                          <a:cs typeface="Times New Roman" pitchFamily="18" charset="0"/>
                        </a:rPr>
                        <a:t>…</a:t>
                      </a:r>
                      <a:endParaRPr lang="pl-PL" sz="1600" b="1" dirty="0">
                        <a:latin typeface="Times New Roman" pitchFamily="18" charset="0"/>
                        <a:ea typeface="Times New Roman"/>
                        <a:cs typeface="Times New Roman"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smtClean="0">
                          <a:latin typeface="Times New Roman"/>
                          <a:ea typeface="Times New Roman"/>
                          <a:cs typeface="Times New Roman"/>
                        </a:rPr>
                        <a:t>kursy</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spcAft>
                          <a:spcPts val="0"/>
                        </a:spcAft>
                      </a:pPr>
                      <a:r>
                        <a:rPr lang="pl-PL" sz="1600">
                          <a:latin typeface="Times New Roman"/>
                          <a:ea typeface="Times New Roman"/>
                          <a:cs typeface="Times New Roman"/>
                        </a:rPr>
                        <a:t>101</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dirty="0" smtClean="0">
                          <a:latin typeface="Times New Roman"/>
                          <a:ea typeface="Times New Roman"/>
                          <a:cs typeface="Times New Roman"/>
                        </a:rPr>
                        <a:t>Business </a:t>
                      </a:r>
                      <a:r>
                        <a:rPr lang="pl-PL" sz="1600" dirty="0" err="1" smtClean="0">
                          <a:latin typeface="Times New Roman"/>
                          <a:ea typeface="Times New Roman"/>
                          <a:cs typeface="Times New Roman"/>
                        </a:rPr>
                        <a:t>English</a:t>
                      </a:r>
                      <a:r>
                        <a:rPr lang="pl-PL" sz="1600" dirty="0" smtClean="0">
                          <a:latin typeface="Times New Roman"/>
                          <a:ea typeface="Times New Roman"/>
                          <a:cs typeface="Times New Roman"/>
                        </a:rPr>
                        <a:t>, </a:t>
                      </a:r>
                      <a:r>
                        <a:rPr lang="pl-PL" sz="1600" b="1" dirty="0" smtClean="0">
                          <a:solidFill>
                            <a:srgbClr val="FF0000"/>
                          </a:solidFill>
                          <a:latin typeface="Times New Roman"/>
                          <a:ea typeface="Times New Roman"/>
                          <a:cs typeface="Times New Roman"/>
                        </a:rPr>
                        <a:t>ITSM</a:t>
                      </a:r>
                      <a:r>
                        <a:rPr lang="pl-PL" sz="1600" dirty="0" smtClean="0">
                          <a:latin typeface="Times New Roman"/>
                          <a:ea typeface="Times New Roman"/>
                          <a:cs typeface="Times New Roman"/>
                        </a:rPr>
                        <a:t>, PHP, prawo</a:t>
                      </a:r>
                      <a:r>
                        <a:rPr lang="pl-PL" sz="1600" baseline="0" dirty="0" smtClean="0">
                          <a:latin typeface="Times New Roman"/>
                          <a:ea typeface="Times New Roman"/>
                          <a:cs typeface="Times New Roman"/>
                        </a:rPr>
                        <a:t> jazdy kategorii B, …</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pl-PL" sz="1600">
                          <a:latin typeface="Times New Roman"/>
                          <a:ea typeface="Times New Roman"/>
                          <a:cs typeface="Times New Roman"/>
                        </a:rPr>
                        <a:t>102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b="1" dirty="0" smtClean="0">
                          <a:solidFill>
                            <a:srgbClr val="FF0000"/>
                          </a:solidFill>
                          <a:latin typeface="Times New Roman"/>
                          <a:ea typeface="Times New Roman"/>
                          <a:cs typeface="Times New Roman"/>
                        </a:rPr>
                        <a:t>Information Technology Service Management</a:t>
                      </a:r>
                      <a:r>
                        <a:rPr lang="pl-PL" sz="1600" dirty="0" smtClean="0">
                          <a:latin typeface="Times New Roman"/>
                          <a:ea typeface="Times New Roman"/>
                          <a:cs typeface="Times New Roman"/>
                        </a:rPr>
                        <a:t>, English in Business, Psychologia</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pl-PL" sz="1600">
                          <a:latin typeface="Times New Roman"/>
                          <a:ea typeface="Times New Roman"/>
                          <a:cs typeface="Times New Roman"/>
                        </a:rPr>
                        <a:t>2</a:t>
                      </a:r>
                      <a:r>
                        <a:rPr lang="pl-PL" sz="1600" smtClean="0">
                          <a:latin typeface="Times New Roman"/>
                          <a:ea typeface="Times New Roman"/>
                          <a:cs typeface="Times New Roman"/>
                        </a:rPr>
                        <a:t>05</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b="1" dirty="0" smtClean="0">
                          <a:solidFill>
                            <a:srgbClr val="FF0000"/>
                          </a:solidFill>
                          <a:latin typeface="Times New Roman"/>
                          <a:ea typeface="Times New Roman"/>
                          <a:cs typeface="Times New Roman"/>
                        </a:rPr>
                        <a:t>IT Service Management</a:t>
                      </a:r>
                      <a:r>
                        <a:rPr lang="pl-PL" sz="1600" dirty="0" smtClean="0">
                          <a:latin typeface="Times New Roman"/>
                          <a:ea typeface="Times New Roman"/>
                          <a:cs typeface="Times New Roman"/>
                        </a:rPr>
                        <a:t>, język programowania PHP</a:t>
                      </a:r>
                      <a:endParaRPr lang="pl-PL" sz="16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pl-PL" sz="1600">
                          <a:latin typeface="Times New Roman"/>
                          <a:ea typeface="Times New Roman"/>
                          <a:cs typeface="Times New Roman"/>
                        </a:rPr>
                        <a:t>3</a:t>
                      </a:r>
                      <a:r>
                        <a:rPr lang="pl-PL" sz="1600" smtClean="0">
                          <a:latin typeface="Times New Roman"/>
                          <a:ea typeface="Times New Roman"/>
                          <a:cs typeface="Times New Roman"/>
                        </a:rPr>
                        <a:t>06</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pl-PL" sz="1600">
                          <a:latin typeface="Times New Roman"/>
                          <a:ea typeface="Times New Roman"/>
                          <a:cs typeface="Times New Roman"/>
                        </a:rPr>
                        <a:t>3</a:t>
                      </a:r>
                      <a:r>
                        <a:rPr lang="pl-PL" sz="1600" smtClean="0">
                          <a:latin typeface="Times New Roman"/>
                          <a:ea typeface="Times New Roman"/>
                          <a:cs typeface="Times New Roman"/>
                        </a:rPr>
                        <a:t>12</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smtClean="0">
                          <a:latin typeface="Times New Roman"/>
                          <a:ea typeface="Times New Roman"/>
                          <a:cs typeface="Times New Roman"/>
                        </a:rPr>
                        <a:t>…</a:t>
                      </a:r>
                      <a:endParaRPr lang="pl-PL" sz="10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pl-PL" sz="1600" dirty="0" smtClean="0">
                          <a:latin typeface="Times New Roman"/>
                          <a:ea typeface="Times New Roman"/>
                          <a:cs typeface="Times New Roman"/>
                        </a:rPr>
                        <a:t>…</a:t>
                      </a:r>
                      <a:endParaRPr lang="pl-PL" sz="800" dirty="0" smtClean="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pole tekstowe 7"/>
          <p:cNvSpPr txBox="1"/>
          <p:nvPr/>
        </p:nvSpPr>
        <p:spPr>
          <a:xfrm>
            <a:off x="0" y="2895600"/>
            <a:ext cx="1239442" cy="369332"/>
          </a:xfrm>
          <a:prstGeom prst="rect">
            <a:avLst/>
          </a:prstGeom>
          <a:noFill/>
        </p:spPr>
        <p:txBody>
          <a:bodyPr wrap="none" rtlCol="0">
            <a:spAutoFit/>
          </a:bodyPr>
          <a:lstStyle/>
          <a:p>
            <a:r>
              <a:rPr lang="pl-PL" b="1" dirty="0" smtClean="0">
                <a:latin typeface="Arial Narrow" pitchFamily="34" charset="0"/>
              </a:rPr>
              <a:t>Pracownicy</a:t>
            </a:r>
            <a:endParaRPr lang="pl-PL"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47</a:t>
            </a:fld>
            <a:endParaRPr lang="pl-PL"/>
          </a:p>
        </p:txBody>
      </p:sp>
      <p:sp>
        <p:nvSpPr>
          <p:cNvPr id="5" name="Podtytuł 2"/>
          <p:cNvSpPr txBox="1">
            <a:spLocks/>
          </p:cNvSpPr>
          <p:nvPr/>
        </p:nvSpPr>
        <p:spPr bwMode="auto">
          <a:xfrm>
            <a:off x="228600" y="457200"/>
            <a:ext cx="8763000" cy="5334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Pola wielowartościowe </a:t>
            </a:r>
            <a:r>
              <a:rPr lang="pl-PL" sz="2800" dirty="0" smtClean="0">
                <a:latin typeface="Arial Narrow" pitchFamily="34" charset="0"/>
              </a:rPr>
              <a:t>– problemy:</a:t>
            </a:r>
          </a:p>
          <a:p>
            <a:pPr defTabSz="180000">
              <a:buFont typeface="Arial" pitchFamily="34" charset="0"/>
              <a:buChar char="•"/>
            </a:pPr>
            <a:r>
              <a:rPr lang="pl-PL" sz="2800" b="1" dirty="0" smtClean="0">
                <a:latin typeface="Arial Narrow" pitchFamily="34" charset="0"/>
              </a:rPr>
              <a:t> problem nadmiaru</a:t>
            </a:r>
            <a:r>
              <a:rPr lang="pl-PL" sz="2800" dirty="0" smtClean="0">
                <a:latin typeface="Arial Narrow" pitchFamily="34" charset="0"/>
              </a:rPr>
              <a:t> – są SZBD, w których długość pola 	tekstowego 	jest ograniczona do 255 znaków, przechowanie 	niektórych 	danych może być niemożliwe</a:t>
            </a:r>
          </a:p>
          <a:p>
            <a:pPr defTabSz="180000">
              <a:buFont typeface="Arial" pitchFamily="34" charset="0"/>
              <a:buChar char="•"/>
            </a:pPr>
            <a:r>
              <a:rPr lang="pl-PL" sz="2800" b="1" dirty="0" smtClean="0">
                <a:latin typeface="Arial Narrow" pitchFamily="34" charset="0"/>
              </a:rPr>
              <a:t> problem wyszukiwania </a:t>
            </a:r>
            <a:r>
              <a:rPr lang="pl-PL" sz="2800" dirty="0" smtClean="0">
                <a:latin typeface="Arial Narrow" pitchFamily="34" charset="0"/>
              </a:rPr>
              <a:t>– trudno napisać zapytanie wybierające</a:t>
            </a:r>
          </a:p>
          <a:p>
            <a:pPr defTabSz="180000">
              <a:buFont typeface="Arial" pitchFamily="34" charset="0"/>
              <a:buChar char="•"/>
            </a:pPr>
            <a:r>
              <a:rPr lang="pl-PL" sz="2800" b="1" dirty="0" smtClean="0">
                <a:latin typeface="Arial Narrow" pitchFamily="34" charset="0"/>
              </a:rPr>
              <a:t> problem niejednoznaczności </a:t>
            </a:r>
            <a:r>
              <a:rPr lang="pl-PL" sz="2800" dirty="0" smtClean="0">
                <a:latin typeface="Arial Narrow" pitchFamily="34" charset="0"/>
              </a:rPr>
              <a:t>– ta sama wartość może być 	przechowywana na wiele sposobów</a:t>
            </a:r>
          </a:p>
          <a:p>
            <a:pPr defTabSz="180000">
              <a:buFont typeface="Arial" pitchFamily="34" charset="0"/>
              <a:buChar char="•"/>
            </a:pPr>
            <a:r>
              <a:rPr lang="pl-PL" sz="2800" b="1" dirty="0" smtClean="0">
                <a:latin typeface="Arial Narrow" pitchFamily="34" charset="0"/>
              </a:rPr>
              <a:t> problem aktualizacji </a:t>
            </a:r>
            <a:r>
              <a:rPr lang="pl-PL" sz="2800" dirty="0" smtClean="0">
                <a:latin typeface="Arial Narrow" pitchFamily="34" charset="0"/>
              </a:rPr>
              <a:t>– trudno zmienić nazwę pojedynczej 	wartości, trzeba stosować wyrażenia regularne, możliwa 	niejednoznaczność</a:t>
            </a:r>
          </a:p>
          <a:p>
            <a:pPr defTabSz="180000">
              <a:buFont typeface="Arial" pitchFamily="34" charset="0"/>
              <a:buChar char="•"/>
            </a:pPr>
            <a:r>
              <a:rPr lang="pl-PL" sz="2800" b="1" dirty="0" smtClean="0">
                <a:latin typeface="Arial Narrow" pitchFamily="34" charset="0"/>
              </a:rPr>
              <a:t> problem sortowania </a:t>
            </a:r>
            <a:r>
              <a:rPr lang="pl-PL" sz="2800" dirty="0" smtClean="0">
                <a:latin typeface="Arial Narrow" pitchFamily="34" charset="0"/>
              </a:rPr>
              <a:t>– sortowanie danych względem pola 	wielowartościowego jest bezużyteczne</a:t>
            </a:r>
            <a:endParaRPr lang="pl-PL" sz="2800" b="1"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Pola nieatomowe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48</a:t>
            </a:fld>
            <a:endParaRPr lang="pl-PL"/>
          </a:p>
        </p:txBody>
      </p:sp>
      <p:sp>
        <p:nvSpPr>
          <p:cNvPr id="5" name="Podtytuł 2"/>
          <p:cNvSpPr txBox="1">
            <a:spLocks/>
          </p:cNvSpPr>
          <p:nvPr/>
        </p:nvSpPr>
        <p:spPr bwMode="auto">
          <a:xfrm>
            <a:off x="228600" y="457200"/>
            <a:ext cx="8763000" cy="2286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Pola segmentowe </a:t>
            </a:r>
            <a:r>
              <a:rPr lang="pl-PL" sz="2800" dirty="0" smtClean="0">
                <a:latin typeface="Arial Narrow" pitchFamily="34" charset="0"/>
              </a:rPr>
              <a:t>przechowują więcej niż jedną wartość, a przechowywane </a:t>
            </a:r>
            <a:r>
              <a:rPr lang="pl-PL" sz="2800" b="1" dirty="0" smtClean="0">
                <a:latin typeface="Arial Narrow" pitchFamily="34" charset="0"/>
              </a:rPr>
              <a:t>wartości są różnego rodzaju</a:t>
            </a:r>
            <a:r>
              <a:rPr lang="pl-PL" sz="2800" dirty="0" smtClean="0">
                <a:latin typeface="Arial Narrow" pitchFamily="34" charset="0"/>
              </a:rPr>
              <a:t>.</a:t>
            </a:r>
          </a:p>
          <a:p>
            <a:pPr>
              <a:spcBef>
                <a:spcPts val="600"/>
              </a:spcBef>
            </a:pPr>
            <a:r>
              <a:rPr lang="pl-PL" sz="2800" dirty="0" smtClean="0">
                <a:latin typeface="Arial Narrow" pitchFamily="34" charset="0"/>
              </a:rPr>
              <a:t>Przykład:</a:t>
            </a:r>
          </a:p>
          <a:p>
            <a:r>
              <a:rPr lang="pl-PL" sz="2800" dirty="0" err="1" smtClean="0">
                <a:latin typeface="Arial Narrow" pitchFamily="34" charset="0"/>
              </a:rPr>
              <a:t>nazwisko_imię</a:t>
            </a:r>
            <a:r>
              <a:rPr lang="pl-PL" sz="2800" dirty="0" smtClean="0">
                <a:latin typeface="Arial Narrow" pitchFamily="34" charset="0"/>
              </a:rPr>
              <a:t> (nazwisko i imię w jednym polu)</a:t>
            </a:r>
          </a:p>
          <a:p>
            <a:r>
              <a:rPr lang="pl-PL" sz="2800" dirty="0" smtClean="0">
                <a:latin typeface="Arial Narrow" pitchFamily="34" charset="0"/>
              </a:rPr>
              <a:t>adres</a:t>
            </a:r>
          </a:p>
          <a:p>
            <a:endParaRPr lang="pl-PL" sz="2800" dirty="0" smtClean="0">
              <a:latin typeface="Arial Narrow" pitchFamily="34" charset="0"/>
            </a:endParaRPr>
          </a:p>
          <a:p>
            <a:endParaRPr lang="pl-PL" sz="2800"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Pola nieatomowe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7" name="pole tekstowe 6"/>
          <p:cNvSpPr txBox="1"/>
          <p:nvPr/>
        </p:nvSpPr>
        <p:spPr>
          <a:xfrm>
            <a:off x="5257800" y="3521332"/>
            <a:ext cx="2971800" cy="1231106"/>
          </a:xfrm>
          <a:prstGeom prst="rect">
            <a:avLst/>
          </a:prstGeom>
          <a:noFill/>
        </p:spPr>
        <p:txBody>
          <a:bodyPr wrap="square" rtlCol="0">
            <a:spAutoFit/>
          </a:bodyPr>
          <a:lstStyle/>
          <a:p>
            <a:r>
              <a:rPr lang="pl-PL" sz="2800" smtClean="0">
                <a:solidFill>
                  <a:srgbClr val="00B050"/>
                </a:solidFill>
                <a:latin typeface="Arial Narrow" pitchFamily="34" charset="0"/>
              </a:rPr>
              <a:t>Nazwisko: 	</a:t>
            </a:r>
            <a:r>
              <a:rPr lang="pl-PL" sz="2800" smtClean="0">
                <a:latin typeface="Arial Narrow" pitchFamily="34" charset="0"/>
              </a:rPr>
              <a:t>Glinka</a:t>
            </a:r>
            <a:br>
              <a:rPr lang="pl-PL" sz="2800" smtClean="0">
                <a:latin typeface="Arial Narrow" pitchFamily="34" charset="0"/>
              </a:rPr>
            </a:br>
            <a:r>
              <a:rPr lang="pl-PL" sz="2800" smtClean="0">
                <a:solidFill>
                  <a:srgbClr val="00B050"/>
                </a:solidFill>
                <a:latin typeface="Arial Narrow" pitchFamily="34" charset="0"/>
              </a:rPr>
              <a:t>Imię:	 	</a:t>
            </a:r>
            <a:r>
              <a:rPr lang="pl-PL" sz="2800" smtClean="0">
                <a:latin typeface="Arial Narrow" pitchFamily="34" charset="0"/>
              </a:rPr>
              <a:t>Jan</a:t>
            </a:r>
          </a:p>
          <a:p>
            <a:endParaRPr lang="pl-PL"/>
          </a:p>
        </p:txBody>
      </p:sp>
      <p:sp>
        <p:nvSpPr>
          <p:cNvPr id="8" name="pole tekstowe 7"/>
          <p:cNvSpPr txBox="1"/>
          <p:nvPr/>
        </p:nvSpPr>
        <p:spPr>
          <a:xfrm>
            <a:off x="152401" y="4892932"/>
            <a:ext cx="4953000" cy="1384995"/>
          </a:xfrm>
          <a:prstGeom prst="rect">
            <a:avLst/>
          </a:prstGeom>
          <a:noFill/>
        </p:spPr>
        <p:txBody>
          <a:bodyPr wrap="square" rtlCol="0">
            <a:spAutoFit/>
          </a:bodyPr>
          <a:lstStyle/>
          <a:p>
            <a:r>
              <a:rPr lang="pl-PL" sz="2800" dirty="0" smtClean="0">
                <a:solidFill>
                  <a:srgbClr val="FF0000"/>
                </a:solidFill>
                <a:latin typeface="Arial Narrow" pitchFamily="34" charset="0"/>
              </a:rPr>
              <a:t>Adres</a:t>
            </a:r>
            <a:r>
              <a:rPr lang="pl-PL" sz="2800" dirty="0" smtClean="0">
                <a:latin typeface="Arial Narrow" pitchFamily="34" charset="0"/>
              </a:rPr>
              <a:t>: ul. Długa 17, 30-523, </a:t>
            </a:r>
            <a:br>
              <a:rPr lang="pl-PL" sz="2800" dirty="0" smtClean="0">
                <a:latin typeface="Arial Narrow" pitchFamily="34" charset="0"/>
              </a:rPr>
            </a:br>
            <a:r>
              <a:rPr lang="pl-PL" sz="2800" dirty="0" smtClean="0">
                <a:latin typeface="Arial Narrow" pitchFamily="34" charset="0"/>
              </a:rPr>
              <a:t>	    Kraków, Polska</a:t>
            </a:r>
          </a:p>
          <a:p>
            <a:endParaRPr lang="pl-PL" sz="2800" dirty="0"/>
          </a:p>
        </p:txBody>
      </p:sp>
      <p:sp>
        <p:nvSpPr>
          <p:cNvPr id="9" name="pole tekstowe 8"/>
          <p:cNvSpPr txBox="1"/>
          <p:nvPr/>
        </p:nvSpPr>
        <p:spPr>
          <a:xfrm>
            <a:off x="152400" y="3521332"/>
            <a:ext cx="3557384" cy="523220"/>
          </a:xfrm>
          <a:prstGeom prst="rect">
            <a:avLst/>
          </a:prstGeom>
          <a:noFill/>
        </p:spPr>
        <p:txBody>
          <a:bodyPr wrap="none" rtlCol="0">
            <a:spAutoFit/>
          </a:bodyPr>
          <a:lstStyle/>
          <a:p>
            <a:r>
              <a:rPr lang="pl-PL" sz="2800" smtClean="0">
                <a:solidFill>
                  <a:srgbClr val="FF0000"/>
                </a:solidFill>
                <a:latin typeface="Arial Narrow" pitchFamily="34" charset="0"/>
              </a:rPr>
              <a:t>NazwiskoImię: </a:t>
            </a:r>
            <a:r>
              <a:rPr lang="pl-PL" sz="2800" smtClean="0">
                <a:latin typeface="Arial Narrow" pitchFamily="34" charset="0"/>
              </a:rPr>
              <a:t>Jan Glinka</a:t>
            </a:r>
          </a:p>
        </p:txBody>
      </p:sp>
      <p:sp>
        <p:nvSpPr>
          <p:cNvPr id="10" name="pole tekstowe 9"/>
          <p:cNvSpPr txBox="1"/>
          <p:nvPr/>
        </p:nvSpPr>
        <p:spPr>
          <a:xfrm>
            <a:off x="5257800" y="4907339"/>
            <a:ext cx="3886200" cy="2092881"/>
          </a:xfrm>
          <a:prstGeom prst="rect">
            <a:avLst/>
          </a:prstGeom>
          <a:noFill/>
        </p:spPr>
        <p:txBody>
          <a:bodyPr wrap="square" rtlCol="0">
            <a:spAutoFit/>
          </a:bodyPr>
          <a:lstStyle/>
          <a:p>
            <a:r>
              <a:rPr lang="pl-PL" sz="2800" dirty="0" smtClean="0">
                <a:solidFill>
                  <a:srgbClr val="00B050"/>
                </a:solidFill>
                <a:latin typeface="Arial Narrow" pitchFamily="34" charset="0"/>
              </a:rPr>
              <a:t>Ulica:              </a:t>
            </a:r>
            <a:r>
              <a:rPr lang="pl-PL" sz="2800" dirty="0" smtClean="0">
                <a:latin typeface="Arial Narrow" pitchFamily="34" charset="0"/>
              </a:rPr>
              <a:t>Długa 17</a:t>
            </a:r>
            <a:br>
              <a:rPr lang="pl-PL" sz="2800" dirty="0" smtClean="0">
                <a:latin typeface="Arial Narrow" pitchFamily="34" charset="0"/>
              </a:rPr>
            </a:br>
            <a:r>
              <a:rPr lang="pl-PL" sz="2800" dirty="0" err="1" smtClean="0">
                <a:solidFill>
                  <a:srgbClr val="00B050"/>
                </a:solidFill>
                <a:latin typeface="Arial Narrow" pitchFamily="34" charset="0"/>
              </a:rPr>
              <a:t>KodPocztowy</a:t>
            </a:r>
            <a:r>
              <a:rPr lang="pl-PL" sz="2800" dirty="0" smtClean="0">
                <a:solidFill>
                  <a:srgbClr val="00B050"/>
                </a:solidFill>
                <a:latin typeface="Arial Narrow" pitchFamily="34" charset="0"/>
              </a:rPr>
              <a:t>: </a:t>
            </a:r>
            <a:r>
              <a:rPr lang="pl-PL" sz="2800" dirty="0" smtClean="0">
                <a:latin typeface="Arial Narrow" pitchFamily="34" charset="0"/>
              </a:rPr>
              <a:t>30-523</a:t>
            </a:r>
            <a:r>
              <a:rPr lang="pl-PL" sz="2800" dirty="0" smtClean="0">
                <a:solidFill>
                  <a:srgbClr val="00B050"/>
                </a:solidFill>
                <a:latin typeface="Arial Narrow" pitchFamily="34" charset="0"/>
              </a:rPr>
              <a:t/>
            </a:r>
            <a:br>
              <a:rPr lang="pl-PL" sz="2800" dirty="0" smtClean="0">
                <a:solidFill>
                  <a:srgbClr val="00B050"/>
                </a:solidFill>
                <a:latin typeface="Arial Narrow" pitchFamily="34" charset="0"/>
              </a:rPr>
            </a:br>
            <a:r>
              <a:rPr lang="pl-PL" sz="2800" dirty="0" smtClean="0">
                <a:solidFill>
                  <a:srgbClr val="00B050"/>
                </a:solidFill>
                <a:latin typeface="Arial Narrow" pitchFamily="34" charset="0"/>
              </a:rPr>
              <a:t>Miejscowość:  </a:t>
            </a:r>
            <a:r>
              <a:rPr lang="pl-PL" sz="2800" dirty="0" smtClean="0">
                <a:latin typeface="Arial Narrow" pitchFamily="34" charset="0"/>
              </a:rPr>
              <a:t>Kraków</a:t>
            </a:r>
            <a:r>
              <a:rPr lang="pl-PL" sz="2800" dirty="0" smtClean="0">
                <a:solidFill>
                  <a:srgbClr val="00B050"/>
                </a:solidFill>
                <a:latin typeface="Arial Narrow" pitchFamily="34" charset="0"/>
              </a:rPr>
              <a:t/>
            </a:r>
            <a:br>
              <a:rPr lang="pl-PL" sz="2800" dirty="0" smtClean="0">
                <a:solidFill>
                  <a:srgbClr val="00B050"/>
                </a:solidFill>
                <a:latin typeface="Arial Narrow" pitchFamily="34" charset="0"/>
              </a:rPr>
            </a:br>
            <a:r>
              <a:rPr lang="pl-PL" sz="2800" dirty="0" smtClean="0">
                <a:solidFill>
                  <a:srgbClr val="00B050"/>
                </a:solidFill>
                <a:latin typeface="Arial Narrow" pitchFamily="34" charset="0"/>
              </a:rPr>
              <a:t>Kraj:                </a:t>
            </a:r>
            <a:r>
              <a:rPr lang="pl-PL" sz="2800" dirty="0" smtClean="0">
                <a:latin typeface="Arial Narrow" pitchFamily="34" charset="0"/>
              </a:rPr>
              <a:t>Polska</a:t>
            </a:r>
          </a:p>
          <a:p>
            <a:endParaRPr lang="pl-PL" dirty="0"/>
          </a:p>
        </p:txBody>
      </p:sp>
      <p:sp>
        <p:nvSpPr>
          <p:cNvPr id="11" name="pole tekstowe 10"/>
          <p:cNvSpPr txBox="1"/>
          <p:nvPr/>
        </p:nvSpPr>
        <p:spPr>
          <a:xfrm>
            <a:off x="664243" y="2819400"/>
            <a:ext cx="1345240" cy="523220"/>
          </a:xfrm>
          <a:prstGeom prst="rect">
            <a:avLst/>
          </a:prstGeom>
          <a:noFill/>
        </p:spPr>
        <p:txBody>
          <a:bodyPr wrap="none" rtlCol="0">
            <a:spAutoFit/>
          </a:bodyPr>
          <a:lstStyle/>
          <a:p>
            <a:r>
              <a:rPr lang="pl-PL" sz="2800" b="1" dirty="0" smtClean="0">
                <a:solidFill>
                  <a:srgbClr val="FF0000"/>
                </a:solidFill>
                <a:latin typeface="Arial Narrow" pitchFamily="34" charset="0"/>
              </a:rPr>
              <a:t>Błędnie:</a:t>
            </a:r>
            <a:endParaRPr lang="pl-PL" sz="2800" b="1" dirty="0" smtClean="0">
              <a:latin typeface="Arial Narrow" pitchFamily="34" charset="0"/>
            </a:endParaRPr>
          </a:p>
        </p:txBody>
      </p:sp>
      <p:sp>
        <p:nvSpPr>
          <p:cNvPr id="12" name="pole tekstowe 11"/>
          <p:cNvSpPr txBox="1"/>
          <p:nvPr/>
        </p:nvSpPr>
        <p:spPr>
          <a:xfrm>
            <a:off x="5867400" y="2819400"/>
            <a:ext cx="1770036" cy="523220"/>
          </a:xfrm>
          <a:prstGeom prst="rect">
            <a:avLst/>
          </a:prstGeom>
          <a:noFill/>
        </p:spPr>
        <p:txBody>
          <a:bodyPr wrap="none" rtlCol="0">
            <a:spAutoFit/>
          </a:bodyPr>
          <a:lstStyle/>
          <a:p>
            <a:r>
              <a:rPr lang="pl-PL" sz="2800" b="1" smtClean="0">
                <a:solidFill>
                  <a:srgbClr val="00B050"/>
                </a:solidFill>
                <a:latin typeface="Arial Narrow" pitchFamily="34" charset="0"/>
              </a:rPr>
              <a:t>Poprawnie: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49</a:t>
            </a:fld>
            <a:endParaRPr lang="pl-PL"/>
          </a:p>
        </p:txBody>
      </p:sp>
      <p:sp>
        <p:nvSpPr>
          <p:cNvPr id="5" name="Podtytuł 2"/>
          <p:cNvSpPr txBox="1">
            <a:spLocks/>
          </p:cNvSpPr>
          <p:nvPr/>
        </p:nvSpPr>
        <p:spPr bwMode="auto">
          <a:xfrm>
            <a:off x="228600" y="457200"/>
            <a:ext cx="8763000" cy="76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dirty="0" smtClean="0">
                <a:latin typeface="Arial Narrow" pitchFamily="34" charset="0"/>
              </a:rPr>
              <a:t>Pola segmentowe </a:t>
            </a:r>
            <a:r>
              <a:rPr lang="pl-PL" sz="2800" dirty="0" smtClean="0">
                <a:latin typeface="Arial Narrow" pitchFamily="34" charset="0"/>
              </a:rPr>
              <a:t>sprawiają podobne problemy jak pola wielowartościowe.</a:t>
            </a:r>
          </a:p>
          <a:p>
            <a:endParaRPr lang="pl-PL" sz="2800" dirty="0" smtClean="0">
              <a:latin typeface="Arial Narrow" pitchFamily="34" charset="0"/>
            </a:endParaRP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Pola nieatomowe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5</a:t>
            </a:fld>
            <a:endParaRPr lang="pl-PL" dirty="0"/>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dirty="0" smtClean="0">
                <a:latin typeface="Arial" pitchFamily="34" charset="0"/>
                <a:ea typeface="+mj-lt"/>
                <a:cs typeface="Arial" pitchFamily="34" charset="0"/>
              </a:rPr>
              <a:t>Widok danych i </a:t>
            </a:r>
            <a:r>
              <a:rPr lang="pl-PL" sz="1600" smtClean="0">
                <a:latin typeface="Arial" pitchFamily="34" charset="0"/>
                <a:ea typeface="+mj-lt"/>
                <a:cs typeface="Arial" pitchFamily="34" charset="0"/>
              </a:rPr>
              <a:t>widok projektu (struktury)</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5" name="Tabela 4"/>
          <p:cNvGraphicFramePr>
            <a:graphicFrameLocks noGrp="1"/>
          </p:cNvGraphicFramePr>
          <p:nvPr/>
        </p:nvGraphicFramePr>
        <p:xfrm>
          <a:off x="1204912" y="1874520"/>
          <a:ext cx="5535295" cy="1706880"/>
        </p:xfrm>
        <a:graphic>
          <a:graphicData uri="http://schemas.openxmlformats.org/drawingml/2006/table">
            <a:tbl>
              <a:tblPr/>
              <a:tblGrid>
                <a:gridCol w="1411605">
                  <a:extLst>
                    <a:ext uri="{9D8B030D-6E8A-4147-A177-3AD203B41FA5}">
                      <a16:colId xmlns:a16="http://schemas.microsoft.com/office/drawing/2014/main" val="20000"/>
                    </a:ext>
                  </a:extLst>
                </a:gridCol>
                <a:gridCol w="196342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gridCol w="629920">
                  <a:extLst>
                    <a:ext uri="{9D8B030D-6E8A-4147-A177-3AD203B41FA5}">
                      <a16:colId xmlns:a16="http://schemas.microsoft.com/office/drawing/2014/main" val="20003"/>
                    </a:ext>
                  </a:extLst>
                </a:gridCol>
              </a:tblGrid>
              <a:tr h="0">
                <a:tc>
                  <a:txBody>
                    <a:bodyPr/>
                    <a:lstStyle/>
                    <a:p>
                      <a:pPr algn="ctr">
                        <a:spcAft>
                          <a:spcPts val="0"/>
                        </a:spcAft>
                      </a:pPr>
                      <a:r>
                        <a:rPr lang="pl-PL" sz="1600" b="1" dirty="0" smtClean="0">
                          <a:latin typeface="Times New Roman"/>
                          <a:ea typeface="Times New Roman"/>
                          <a:cs typeface="Times New Roman"/>
                        </a:rPr>
                        <a:t>id_pracownika</a:t>
                      </a:r>
                    </a:p>
                    <a:p>
                      <a:pPr algn="ctr">
                        <a:spcAft>
                          <a:spcPts val="0"/>
                        </a:spcAft>
                      </a:pPr>
                      <a:r>
                        <a:rPr lang="pl-PL" sz="1600" b="1" dirty="0" smtClean="0">
                          <a:latin typeface="Times New Roman"/>
                          <a:ea typeface="Times New Roman"/>
                          <a:cs typeface="Times New Roman"/>
                        </a:rPr>
                        <a:t>KP</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pitchFamily="18" charset="0"/>
                          <a:ea typeface="Times New Roman"/>
                          <a:cs typeface="Times New Roman" pitchFamily="18" charset="0"/>
                        </a:rPr>
                        <a:t>nazwisko_</a:t>
                      </a:r>
                      <a:br>
                        <a:rPr lang="pl-PL" sz="1600" b="1" dirty="0" smtClean="0">
                          <a:latin typeface="Times New Roman" pitchFamily="18" charset="0"/>
                          <a:ea typeface="Times New Roman"/>
                          <a:cs typeface="Times New Roman" pitchFamily="18" charset="0"/>
                        </a:rPr>
                      </a:br>
                      <a:r>
                        <a:rPr lang="pl-PL" sz="1600" b="1" dirty="0" smtClean="0">
                          <a:latin typeface="Times New Roman" pitchFamily="18" charset="0"/>
                          <a:ea typeface="Times New Roman"/>
                          <a:cs typeface="Times New Roman" pitchFamily="18" charset="0"/>
                        </a:rPr>
                        <a:t>pracownika</a:t>
                      </a:r>
                      <a:endParaRPr lang="pl-PL" sz="1600" b="1" dirty="0">
                        <a:latin typeface="Times New Roman" pitchFamily="18" charset="0"/>
                        <a:ea typeface="Times New Roman"/>
                        <a:cs typeface="Times New Roman"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smtClean="0">
                          <a:latin typeface="Times New Roman"/>
                          <a:ea typeface="Times New Roman"/>
                          <a:cs typeface="Times New Roman"/>
                        </a:rPr>
                        <a:t>imię_</a:t>
                      </a:r>
                      <a:br>
                        <a:rPr lang="pl-PL" sz="1600" b="1" dirty="0" smtClean="0">
                          <a:latin typeface="Times New Roman"/>
                          <a:ea typeface="Times New Roman"/>
                          <a:cs typeface="Times New Roman"/>
                        </a:rPr>
                      </a:br>
                      <a:r>
                        <a:rPr lang="pl-PL" sz="1600" b="1" dirty="0" smtClean="0">
                          <a:latin typeface="Times New Roman"/>
                          <a:ea typeface="Times New Roman"/>
                          <a:cs typeface="Times New Roman"/>
                        </a:rPr>
                        <a:t>pracownika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pl-PL" sz="1600" b="1"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spcAft>
                          <a:spcPts val="0"/>
                        </a:spcAft>
                      </a:pPr>
                      <a:r>
                        <a:rPr lang="pl-PL" sz="1600" dirty="0">
                          <a:latin typeface="Times New Roman"/>
                          <a:ea typeface="Times New Roman"/>
                          <a:cs typeface="Times New Roman"/>
                        </a:rPr>
                        <a:t>101</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Michalska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Iwona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pl-PL" sz="1600" dirty="0">
                          <a:latin typeface="Times New Roman"/>
                          <a:ea typeface="Times New Roman"/>
                          <a:cs typeface="Times New Roman"/>
                        </a:rPr>
                        <a:t>102</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Kwiatkowska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Maria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pl-PL" sz="1600" dirty="0">
                          <a:latin typeface="Times New Roman"/>
                          <a:ea typeface="Times New Roman"/>
                          <a:cs typeface="Times New Roman"/>
                        </a:rPr>
                        <a:t>105</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Wojciech</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pl-PL" sz="1600" dirty="0">
                          <a:latin typeface="Times New Roman"/>
                          <a:ea typeface="Times New Roman"/>
                          <a:cs typeface="Times New Roman"/>
                        </a:rPr>
                        <a:t>106</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Malinowski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Jan</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pl-PL" sz="1600" dirty="0">
                          <a:latin typeface="Times New Roman"/>
                          <a:ea typeface="Times New Roman"/>
                          <a:cs typeface="Times New Roman"/>
                        </a:rPr>
                        <a:t>112</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Kowalski</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l-PL" sz="1600" dirty="0" smtClean="0">
                          <a:latin typeface="Times New Roman"/>
                          <a:ea typeface="Times New Roman"/>
                          <a:cs typeface="Times New Roman"/>
                        </a:rPr>
                        <a:t>Jerzy</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600" dirty="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pole tekstowe 6"/>
          <p:cNvSpPr txBox="1"/>
          <p:nvPr/>
        </p:nvSpPr>
        <p:spPr>
          <a:xfrm>
            <a:off x="1143000" y="1514480"/>
            <a:ext cx="1728192" cy="369332"/>
          </a:xfrm>
          <a:prstGeom prst="rect">
            <a:avLst/>
          </a:prstGeom>
          <a:noFill/>
        </p:spPr>
        <p:txBody>
          <a:bodyPr wrap="square" rtlCol="0">
            <a:spAutoFit/>
          </a:bodyPr>
          <a:lstStyle/>
          <a:p>
            <a:r>
              <a:rPr lang="pl-PL" b="1" dirty="0" smtClean="0">
                <a:latin typeface="Times New Roman" pitchFamily="18" charset="0"/>
                <a:cs typeface="Times New Roman" pitchFamily="18" charset="0"/>
              </a:rPr>
              <a:t>pracownicy</a:t>
            </a:r>
            <a:endParaRPr lang="pl-PL" b="1" dirty="0">
              <a:latin typeface="Times New Roman" pitchFamily="18" charset="0"/>
              <a:cs typeface="Times New Roman" pitchFamily="18" charset="0"/>
            </a:endParaRPr>
          </a:p>
        </p:txBody>
      </p:sp>
      <p:sp>
        <p:nvSpPr>
          <p:cNvPr id="9" name="pole tekstowe 8"/>
          <p:cNvSpPr txBox="1"/>
          <p:nvPr/>
        </p:nvSpPr>
        <p:spPr>
          <a:xfrm>
            <a:off x="228600" y="457200"/>
            <a:ext cx="8458200" cy="461665"/>
          </a:xfrm>
          <a:prstGeom prst="rect">
            <a:avLst/>
          </a:prstGeom>
          <a:noFill/>
        </p:spPr>
        <p:txBody>
          <a:bodyPr wrap="square" rtlCol="0">
            <a:spAutoFit/>
          </a:bodyPr>
          <a:lstStyle/>
          <a:p>
            <a:r>
              <a:rPr lang="pl-PL" sz="2400" b="1" dirty="0" smtClean="0">
                <a:solidFill>
                  <a:srgbClr val="FF0000"/>
                </a:solidFill>
                <a:latin typeface="Arial Narrow" pitchFamily="34" charset="0"/>
                <a:cs typeface="Times New Roman" pitchFamily="18" charset="0"/>
              </a:rPr>
              <a:t>Widok danych</a:t>
            </a:r>
            <a:r>
              <a:rPr lang="pl-PL" sz="2400" b="1" dirty="0" smtClean="0">
                <a:latin typeface="Arial Narrow" pitchFamily="34" charset="0"/>
                <a:cs typeface="Times New Roman" pitchFamily="18" charset="0"/>
              </a:rPr>
              <a:t> – struktura tabeli i dane są widoczne</a:t>
            </a:r>
            <a:endParaRPr lang="pl-PL" sz="2400" b="1" dirty="0">
              <a:latin typeface="Arial Narrow" pitchFamily="34" charset="0"/>
              <a:cs typeface="Times New Roman" pitchFamily="18" charset="0"/>
            </a:endParaRPr>
          </a:p>
        </p:txBody>
      </p:sp>
      <p:graphicFrame>
        <p:nvGraphicFramePr>
          <p:cNvPr id="10" name="Tabela 9"/>
          <p:cNvGraphicFramePr>
            <a:graphicFrameLocks noGrp="1"/>
          </p:cNvGraphicFramePr>
          <p:nvPr/>
        </p:nvGraphicFramePr>
        <p:xfrm>
          <a:off x="1600200" y="4512276"/>
          <a:ext cx="2057400" cy="1355124"/>
        </p:xfrm>
        <a:graphic>
          <a:graphicData uri="http://schemas.openxmlformats.org/drawingml/2006/table">
            <a:tbl>
              <a:tblPr/>
              <a:tblGrid>
                <a:gridCol w="2057400">
                  <a:extLst>
                    <a:ext uri="{9D8B030D-6E8A-4147-A177-3AD203B41FA5}">
                      <a16:colId xmlns:a16="http://schemas.microsoft.com/office/drawing/2014/main" val="20000"/>
                    </a:ext>
                  </a:extLst>
                </a:gridCol>
              </a:tblGrid>
              <a:tr h="270201">
                <a:tc>
                  <a:txBody>
                    <a:bodyPr/>
                    <a:lstStyle/>
                    <a:p>
                      <a:pPr algn="ctr">
                        <a:spcAft>
                          <a:spcPts val="0"/>
                        </a:spcAft>
                      </a:pPr>
                      <a:r>
                        <a:rPr lang="pl-PL" sz="1600" b="1" dirty="0" smtClean="0">
                          <a:latin typeface="Times New Roman"/>
                          <a:ea typeface="Times New Roman"/>
                          <a:cs typeface="Times New Roman"/>
                        </a:rPr>
                        <a:t>pracownicy</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r>
                        <a:rPr lang="pl-PL" sz="1600" dirty="0" smtClean="0">
                          <a:latin typeface="Times New Roman"/>
                          <a:ea typeface="Times New Roman"/>
                          <a:cs typeface="Times New Roman"/>
                        </a:rPr>
                        <a:t>id_pracownika </a:t>
                      </a:r>
                      <a:r>
                        <a:rPr lang="pl-PL" sz="1600" b="1" dirty="0" smtClean="0">
                          <a:latin typeface="Times New Roman"/>
                          <a:ea typeface="Times New Roman"/>
                          <a:cs typeface="Times New Roman"/>
                        </a:rPr>
                        <a:t>KP</a:t>
                      </a: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201">
                <a:tc>
                  <a:txBody>
                    <a:bodyPr/>
                    <a:lstStyle/>
                    <a:p>
                      <a:pPr algn="l">
                        <a:spcAft>
                          <a:spcPts val="0"/>
                        </a:spcAft>
                      </a:pPr>
                      <a:r>
                        <a:rPr lang="pl-PL" sz="1600" dirty="0" smtClean="0">
                          <a:latin typeface="Times New Roman"/>
                          <a:ea typeface="Times New Roman"/>
                          <a:cs typeface="Times New Roman"/>
                        </a:rPr>
                        <a:t>nazwisko_pracownika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201">
                <a:tc>
                  <a:txBody>
                    <a:bodyPr/>
                    <a:lstStyle/>
                    <a:p>
                      <a:pPr algn="l">
                        <a:spcAft>
                          <a:spcPts val="0"/>
                        </a:spcAft>
                      </a:pPr>
                      <a:r>
                        <a:rPr lang="pl-PL" sz="1600" dirty="0" smtClean="0">
                          <a:latin typeface="Times New Roman"/>
                          <a:ea typeface="Times New Roman"/>
                          <a:cs typeface="Times New Roman"/>
                        </a:rPr>
                        <a:t>imię_pracownika</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pole tekstowe 11"/>
          <p:cNvSpPr txBox="1"/>
          <p:nvPr/>
        </p:nvSpPr>
        <p:spPr>
          <a:xfrm>
            <a:off x="228600" y="3934936"/>
            <a:ext cx="8458200" cy="461665"/>
          </a:xfrm>
          <a:prstGeom prst="rect">
            <a:avLst/>
          </a:prstGeom>
          <a:noFill/>
        </p:spPr>
        <p:txBody>
          <a:bodyPr wrap="square" rtlCol="0">
            <a:spAutoFit/>
          </a:bodyPr>
          <a:lstStyle/>
          <a:p>
            <a:r>
              <a:rPr lang="pl-PL" sz="2400" b="1" dirty="0" smtClean="0">
                <a:latin typeface="Arial Narrow" pitchFamily="34" charset="0"/>
                <a:cs typeface="Times New Roman" pitchFamily="18" charset="0"/>
              </a:rPr>
              <a:t>Struktura tabeli (</a:t>
            </a:r>
            <a:r>
              <a:rPr lang="pl-PL" sz="2400" b="1" dirty="0" smtClean="0">
                <a:solidFill>
                  <a:srgbClr val="FF0000"/>
                </a:solidFill>
                <a:latin typeface="Arial Narrow" pitchFamily="34" charset="0"/>
                <a:cs typeface="Times New Roman" pitchFamily="18" charset="0"/>
              </a:rPr>
              <a:t>widok projektu</a:t>
            </a:r>
            <a:r>
              <a:rPr lang="pl-PL" sz="2400" b="1" dirty="0" smtClean="0">
                <a:latin typeface="Arial Narrow" pitchFamily="34" charset="0"/>
                <a:cs typeface="Times New Roman" pitchFamily="18" charset="0"/>
              </a:rPr>
              <a:t>) – tylko struktura jest widoczna</a:t>
            </a:r>
            <a:endParaRPr lang="pl-PL" sz="2400" b="1" dirty="0">
              <a:latin typeface="Arial Narrow" pitchFamily="34" charset="0"/>
              <a:cs typeface="Times New Roman" pitchFamily="18" charset="0"/>
            </a:endParaRPr>
          </a:p>
        </p:txBody>
      </p:sp>
      <p:sp>
        <p:nvSpPr>
          <p:cNvPr id="13" name="AutoShape 31"/>
          <p:cNvSpPr>
            <a:spLocks noChangeShapeType="1"/>
          </p:cNvSpPr>
          <p:nvPr/>
        </p:nvSpPr>
        <p:spPr bwMode="auto">
          <a:xfrm flipH="1">
            <a:off x="6781800" y="2639536"/>
            <a:ext cx="762000" cy="152400"/>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14" name="AutoShape 31"/>
          <p:cNvSpPr>
            <a:spLocks noChangeShapeType="1"/>
          </p:cNvSpPr>
          <p:nvPr/>
        </p:nvSpPr>
        <p:spPr bwMode="auto">
          <a:xfrm flipH="1">
            <a:off x="6781800" y="2639536"/>
            <a:ext cx="762000" cy="381000"/>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15" name="Text Box 32"/>
          <p:cNvSpPr txBox="1">
            <a:spLocks noChangeArrowheads="1"/>
          </p:cNvSpPr>
          <p:nvPr/>
        </p:nvSpPr>
        <p:spPr bwMode="auto">
          <a:xfrm>
            <a:off x="7467600" y="2258536"/>
            <a:ext cx="1295400" cy="86566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wiersze / rekordy</a:t>
            </a:r>
            <a:endParaRPr kumimoji="0" lang="pl-PL"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16" name="AutoShape 31"/>
          <p:cNvSpPr>
            <a:spLocks noChangeShapeType="1"/>
          </p:cNvSpPr>
          <p:nvPr/>
        </p:nvSpPr>
        <p:spPr bwMode="auto">
          <a:xfrm flipH="1">
            <a:off x="3672602" y="1295400"/>
            <a:ext cx="365998" cy="483078"/>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17" name="AutoShape 31"/>
          <p:cNvSpPr>
            <a:spLocks noChangeShapeType="1"/>
          </p:cNvSpPr>
          <p:nvPr/>
        </p:nvSpPr>
        <p:spPr bwMode="auto">
          <a:xfrm>
            <a:off x="4648200" y="1295400"/>
            <a:ext cx="457200" cy="483078"/>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18" name="Text Box 32"/>
          <p:cNvSpPr txBox="1">
            <a:spLocks noChangeArrowheads="1"/>
          </p:cNvSpPr>
          <p:nvPr/>
        </p:nvSpPr>
        <p:spPr bwMode="auto">
          <a:xfrm>
            <a:off x="3276600" y="990600"/>
            <a:ext cx="22098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pl-PL" sz="2000" b="1" dirty="0" smtClean="0">
                <a:solidFill>
                  <a:srgbClr val="00B050"/>
                </a:solidFill>
                <a:latin typeface="Arial" pitchFamily="34" charset="0"/>
                <a:ea typeface="Times New Roman" pitchFamily="18" charset="0"/>
                <a:cs typeface="Arial" pitchFamily="34" charset="0"/>
              </a:rPr>
              <a:t>k</a:t>
            </a:r>
            <a:r>
              <a:rPr kumimoji="0" lang="pl-PL" sz="20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olumny / pola</a:t>
            </a:r>
            <a:endParaRPr kumimoji="0" lang="pl-PL"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19" name="AutoShape 31"/>
          <p:cNvSpPr>
            <a:spLocks noChangeShapeType="1"/>
          </p:cNvSpPr>
          <p:nvPr/>
        </p:nvSpPr>
        <p:spPr bwMode="auto">
          <a:xfrm flipH="1">
            <a:off x="3733800" y="4724400"/>
            <a:ext cx="762000" cy="152400"/>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20" name="AutoShape 31"/>
          <p:cNvSpPr>
            <a:spLocks noChangeShapeType="1"/>
          </p:cNvSpPr>
          <p:nvPr/>
        </p:nvSpPr>
        <p:spPr bwMode="auto">
          <a:xfrm flipH="1">
            <a:off x="3733800" y="4724400"/>
            <a:ext cx="762000" cy="381000"/>
          </a:xfrm>
          <a:prstGeom prst="straightConnector1">
            <a:avLst/>
          </a:prstGeom>
          <a:noFill/>
          <a:ln w="63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pl-PL" dirty="0"/>
          </a:p>
        </p:txBody>
      </p:sp>
      <p:sp>
        <p:nvSpPr>
          <p:cNvPr id="21" name="Text Box 32"/>
          <p:cNvSpPr txBox="1">
            <a:spLocks noChangeArrowheads="1"/>
          </p:cNvSpPr>
          <p:nvPr/>
        </p:nvSpPr>
        <p:spPr bwMode="auto">
          <a:xfrm>
            <a:off x="4419600" y="4495800"/>
            <a:ext cx="2362200" cy="43439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kolumny / pola</a:t>
            </a:r>
            <a:endParaRPr kumimoji="0" lang="pl-PL" sz="1800" b="0" i="0" u="none" strike="noStrike" cap="none" normalizeH="0" baseline="0" dirty="0" smtClean="0">
              <a:ln>
                <a:noFill/>
              </a:ln>
              <a:solidFill>
                <a:srgbClr val="00B05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50</a:t>
            </a:fld>
            <a:endParaRPr lang="pl-PL"/>
          </a:p>
        </p:txBody>
      </p:sp>
      <p:sp>
        <p:nvSpPr>
          <p:cNvPr id="5" name="Podtytuł 2"/>
          <p:cNvSpPr txBox="1">
            <a:spLocks/>
          </p:cNvSpPr>
          <p:nvPr/>
        </p:nvSpPr>
        <p:spPr bwMode="auto">
          <a:xfrm>
            <a:off x="228600" y="457200"/>
            <a:ext cx="8763000" cy="76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smtClean="0">
                <a:latin typeface="Arial Narrow" pitchFamily="34" charset="0"/>
              </a:rPr>
              <a:t>Pola wyliczane </a:t>
            </a:r>
            <a:r>
              <a:rPr lang="pl-PL" sz="2800" smtClean="0">
                <a:latin typeface="Arial Narrow" pitchFamily="34" charset="0"/>
              </a:rPr>
              <a:t>są wynikiem operacji matematycznej lub konkatenacji wykonanej na wartościach przechowywanych w innych polach.</a:t>
            </a:r>
          </a:p>
          <a:p>
            <a:endParaRPr lang="pl-PL" sz="2800" smtClean="0">
              <a:latin typeface="Arial Narrow" pitchFamily="34" charset="0"/>
            </a:endParaRPr>
          </a:p>
          <a:p>
            <a:r>
              <a:rPr lang="pl-PL" sz="2800" smtClean="0">
                <a:latin typeface="Arial Narrow" pitchFamily="34" charset="0"/>
              </a:rPr>
              <a:t>Przykłady:</a:t>
            </a:r>
            <a:br>
              <a:rPr lang="pl-PL" sz="2800" smtClean="0">
                <a:latin typeface="Arial Narrow" pitchFamily="34" charset="0"/>
              </a:rPr>
            </a:br>
            <a:r>
              <a:rPr lang="pl-PL" sz="2800" smtClean="0">
                <a:latin typeface="Arial Narrow" pitchFamily="34" charset="0"/>
              </a:rPr>
              <a:t>wartość = ilość * cena jednostkowa</a:t>
            </a:r>
          </a:p>
          <a:p>
            <a:r>
              <a:rPr lang="pl-PL" sz="2800" smtClean="0">
                <a:latin typeface="Arial Narrow" pitchFamily="34" charset="0"/>
              </a:rPr>
              <a:t>staż pracy = data dzisiejsza – data zatrudnienia</a:t>
            </a:r>
          </a:p>
          <a:p>
            <a:r>
              <a:rPr lang="pl-PL" sz="2800" smtClean="0">
                <a:latin typeface="Arial Narrow" pitchFamily="34" charset="0"/>
              </a:rPr>
              <a:t>wiek pracownika = data dzisiejsza – data urodzenia</a:t>
            </a:r>
          </a:p>
          <a:p>
            <a:endParaRPr lang="pl-PL" sz="2800" smtClean="0">
              <a:latin typeface="Arial Narrow" pitchFamily="34" charset="0"/>
            </a:endParaRPr>
          </a:p>
          <a:p>
            <a:r>
              <a:rPr lang="pl-PL" sz="2800" smtClean="0">
                <a:latin typeface="Arial Narrow" pitchFamily="34" charset="0"/>
              </a:rPr>
              <a:t>problemy:</a:t>
            </a:r>
          </a:p>
          <a:p>
            <a:r>
              <a:rPr lang="pl-PL" sz="2800" smtClean="0">
                <a:latin typeface="Arial Narrow" pitchFamily="34" charset="0"/>
              </a:rPr>
              <a:t>redundancja</a:t>
            </a:r>
            <a:br>
              <a:rPr lang="pl-PL" sz="2800" smtClean="0">
                <a:latin typeface="Arial Narrow" pitchFamily="34" charset="0"/>
              </a:rPr>
            </a:br>
            <a:r>
              <a:rPr lang="pl-PL" sz="2800" smtClean="0">
                <a:latin typeface="Arial Narrow" pitchFamily="34" charset="0"/>
              </a:rPr>
              <a:t>aktualność danych</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l-PL" sz="1600" b="0" i="0" u="none" strike="noStrike" kern="1200" cap="none" spc="0" normalizeH="0" baseline="0" noProof="0" smtClean="0">
                <a:ln>
                  <a:noFill/>
                </a:ln>
                <a:solidFill>
                  <a:schemeClr val="tx1"/>
                </a:solidFill>
                <a:effectLst/>
                <a:uLnTx/>
                <a:uFillTx/>
                <a:latin typeface="Arial" pitchFamily="34" charset="0"/>
                <a:ea typeface="+mj-lt"/>
                <a:cs typeface="Arial" pitchFamily="34" charset="0"/>
              </a:rPr>
              <a:t>Pola wyliczane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51</a:t>
            </a:fld>
            <a:endParaRPr lang="pl-PL"/>
          </a:p>
        </p:txBody>
      </p:sp>
      <p:sp>
        <p:nvSpPr>
          <p:cNvPr id="5" name="Podtytuł 2"/>
          <p:cNvSpPr txBox="1">
            <a:spLocks/>
          </p:cNvSpPr>
          <p:nvPr/>
        </p:nvSpPr>
        <p:spPr bwMode="auto">
          <a:xfrm>
            <a:off x="228600" y="457200"/>
            <a:ext cx="8763000" cy="7620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noAutofit/>
          </a:bodyPr>
          <a:lstStyle/>
          <a:p>
            <a:r>
              <a:rPr lang="pl-PL" sz="2800" b="1" smtClean="0">
                <a:latin typeface="Arial Narrow" pitchFamily="34" charset="0"/>
              </a:rPr>
              <a:t>Usuwanie pól nieatomowych i wyliczanych z bazy danych:</a:t>
            </a:r>
            <a:endParaRPr lang="pl-PL" sz="2800" smtClean="0">
              <a:latin typeface="Arial Narrow" pitchFamily="34" charset="0"/>
            </a:endParaRPr>
          </a:p>
          <a:p>
            <a:endParaRPr lang="pl-PL" sz="2800" smtClean="0">
              <a:latin typeface="Arial Narrow" pitchFamily="34" charset="0"/>
            </a:endParaRPr>
          </a:p>
          <a:p>
            <a:pPr marL="514350" indent="-514350"/>
            <a:r>
              <a:rPr lang="pl-PL" sz="2800" smtClean="0">
                <a:latin typeface="Arial Narrow" pitchFamily="34" charset="0"/>
              </a:rPr>
              <a:t>1. Pola segmentowe: należy stworzyć tyle pól, z ilu wartości składa się pole segmentowe</a:t>
            </a:r>
            <a:br>
              <a:rPr lang="pl-PL" sz="2800" smtClean="0">
                <a:latin typeface="Arial Narrow" pitchFamily="34" charset="0"/>
              </a:rPr>
            </a:br>
            <a:r>
              <a:rPr lang="pl-PL" sz="2800" smtClean="0">
                <a:latin typeface="Arial Narrow" pitchFamily="34" charset="0"/>
              </a:rPr>
              <a:t>	– nazwisko i imię (osobno nazwisko i imie – 2 pola)</a:t>
            </a:r>
            <a:br>
              <a:rPr lang="pl-PL" sz="2800" smtClean="0">
                <a:latin typeface="Arial Narrow" pitchFamily="34" charset="0"/>
              </a:rPr>
            </a:br>
            <a:r>
              <a:rPr lang="pl-PL" sz="2800" smtClean="0">
                <a:latin typeface="Arial Narrow" pitchFamily="34" charset="0"/>
              </a:rPr>
              <a:t>	– adres (ulica, kod pocztowy, miejscowość i ewentualnie 	   kraj)</a:t>
            </a:r>
          </a:p>
          <a:p>
            <a:pPr marL="514350" indent="-514350"/>
            <a:r>
              <a:rPr lang="pl-PL" sz="2800" smtClean="0">
                <a:latin typeface="Arial Narrow" pitchFamily="34" charset="0"/>
              </a:rPr>
              <a:t>2. Pola wyliczane: należy usunąć pozostawiając pola umożliwiające wykonywanie stosowanych obliczeń</a:t>
            </a:r>
          </a:p>
          <a:p>
            <a:pPr marL="514350" indent="-514350"/>
            <a:r>
              <a:rPr lang="pl-PL" sz="2800" smtClean="0">
                <a:latin typeface="Arial Narrow" pitchFamily="34" charset="0"/>
              </a:rPr>
              <a:t>3. Pola wielowartościowe: należy utworzyć dodatkową tabelę i odpowiednią relację</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smtClean="0">
                <a:latin typeface="Arial" pitchFamily="34" charset="0"/>
                <a:ea typeface="+mj-lt"/>
                <a:cs typeface="Arial" pitchFamily="34" charset="0"/>
              </a:rPr>
              <a:t>Pola nieatomowe i wyliczane</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6</a:t>
            </a:fld>
            <a:endParaRPr lang="pl-PL" dirty="0"/>
          </a:p>
        </p:txBody>
      </p:sp>
      <p:sp>
        <p:nvSpPr>
          <p:cNvPr id="5"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dirty="0" smtClean="0">
                <a:latin typeface="Arial" pitchFamily="34" charset="0"/>
                <a:ea typeface="+mj-lt"/>
                <a:cs typeface="Arial" pitchFamily="34" charset="0"/>
              </a:rPr>
              <a:t>Projekt bazy danych</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graphicFrame>
        <p:nvGraphicFramePr>
          <p:cNvPr id="6" name="Tabela 5"/>
          <p:cNvGraphicFramePr>
            <a:graphicFrameLocks noGrp="1"/>
          </p:cNvGraphicFramePr>
          <p:nvPr/>
        </p:nvGraphicFramePr>
        <p:xfrm>
          <a:off x="2209800" y="1905000"/>
          <a:ext cx="838200" cy="814722"/>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ela 6"/>
          <p:cNvGraphicFramePr>
            <a:graphicFrameLocks noGrp="1"/>
          </p:cNvGraphicFramePr>
          <p:nvPr/>
        </p:nvGraphicFramePr>
        <p:xfrm>
          <a:off x="4038600" y="2286000"/>
          <a:ext cx="838200" cy="1355124"/>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ela 7"/>
          <p:cNvGraphicFramePr>
            <a:graphicFrameLocks noGrp="1"/>
          </p:cNvGraphicFramePr>
          <p:nvPr/>
        </p:nvGraphicFramePr>
        <p:xfrm>
          <a:off x="6019800" y="1447800"/>
          <a:ext cx="838200" cy="814722"/>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ela 8"/>
          <p:cNvGraphicFramePr>
            <a:graphicFrameLocks noGrp="1"/>
          </p:cNvGraphicFramePr>
          <p:nvPr/>
        </p:nvGraphicFramePr>
        <p:xfrm>
          <a:off x="5943600" y="3784875"/>
          <a:ext cx="838200" cy="1625325"/>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0" name="Tabela 9"/>
          <p:cNvGraphicFramePr>
            <a:graphicFrameLocks noGrp="1"/>
          </p:cNvGraphicFramePr>
          <p:nvPr/>
        </p:nvGraphicFramePr>
        <p:xfrm>
          <a:off x="2590800" y="4038600"/>
          <a:ext cx="838200" cy="1355124"/>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270201">
                <a:tc>
                  <a:txBody>
                    <a:bodyPr/>
                    <a:lstStyle/>
                    <a:p>
                      <a:pPr algn="l">
                        <a:spcAft>
                          <a:spcPts val="0"/>
                        </a:spcAft>
                      </a:pPr>
                      <a:endParaRPr lang="pl-PL" sz="1000" b="1"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201">
                <a:tc>
                  <a:txBody>
                    <a:bodyPr/>
                    <a:lstStyle/>
                    <a:p>
                      <a:pPr algn="l">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4" name="Łącznik łamany 13"/>
          <p:cNvCxnSpPr/>
          <p:nvPr/>
        </p:nvCxnSpPr>
        <p:spPr>
          <a:xfrm>
            <a:off x="3048000" y="2286000"/>
            <a:ext cx="990600" cy="6858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Łącznik łamany 18"/>
          <p:cNvCxnSpPr/>
          <p:nvPr/>
        </p:nvCxnSpPr>
        <p:spPr>
          <a:xfrm rot="10800000" flipV="1">
            <a:off x="4876800" y="1828800"/>
            <a:ext cx="1143000" cy="8382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Łącznik łamany 20"/>
          <p:cNvCxnSpPr/>
          <p:nvPr/>
        </p:nvCxnSpPr>
        <p:spPr>
          <a:xfrm flipV="1">
            <a:off x="3429000" y="4267200"/>
            <a:ext cx="2514600" cy="2286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Łącznik łamany 22"/>
          <p:cNvCxnSpPr/>
          <p:nvPr/>
        </p:nvCxnSpPr>
        <p:spPr>
          <a:xfrm rot="10800000">
            <a:off x="4876800" y="3200400"/>
            <a:ext cx="1066800" cy="9144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ela 24"/>
          <p:cNvGraphicFramePr>
            <a:graphicFrameLocks noGrp="1"/>
          </p:cNvGraphicFramePr>
          <p:nvPr/>
        </p:nvGraphicFramePr>
        <p:xfrm>
          <a:off x="685800" y="3352800"/>
          <a:ext cx="838200" cy="544521"/>
        </p:xfrm>
        <a:graphic>
          <a:graphicData uri="http://schemas.openxmlformats.org/drawingml/2006/table">
            <a:tbl>
              <a:tblPr/>
              <a:tblGrid>
                <a:gridCol w="838200">
                  <a:extLst>
                    <a:ext uri="{9D8B030D-6E8A-4147-A177-3AD203B41FA5}">
                      <a16:colId xmlns:a16="http://schemas.microsoft.com/office/drawing/2014/main" val="20000"/>
                    </a:ext>
                  </a:extLst>
                </a:gridCol>
              </a:tblGrid>
              <a:tr h="270201">
                <a:tc>
                  <a:txBody>
                    <a:bodyPr/>
                    <a:lstStyle/>
                    <a:p>
                      <a:pPr algn="ctr">
                        <a:spcAft>
                          <a:spcPts val="0"/>
                        </a:spcAft>
                      </a:pP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168876">
                <a:tc>
                  <a:txBody>
                    <a:bodyPr/>
                    <a:lstStyle/>
                    <a:p>
                      <a:pPr algn="l">
                        <a:spcAft>
                          <a:spcPts val="0"/>
                        </a:spcAft>
                      </a:pPr>
                      <a:r>
                        <a:rPr lang="pl-PL" sz="1800" dirty="0" smtClean="0">
                          <a:latin typeface="Times New Roman"/>
                          <a:ea typeface="Times New Roman"/>
                          <a:cs typeface="Times New Roman"/>
                        </a:rPr>
                        <a:t>…</a:t>
                      </a:r>
                      <a:endParaRPr lang="pl-PL" sz="10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7" name="Łącznik łamany 26"/>
          <p:cNvCxnSpPr/>
          <p:nvPr/>
        </p:nvCxnSpPr>
        <p:spPr>
          <a:xfrm>
            <a:off x="1524000" y="3733800"/>
            <a:ext cx="1066800" cy="9906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pole tekstowe 14"/>
          <p:cNvSpPr txBox="1"/>
          <p:nvPr/>
        </p:nvSpPr>
        <p:spPr>
          <a:xfrm>
            <a:off x="228600" y="457200"/>
            <a:ext cx="8458200" cy="830997"/>
          </a:xfrm>
          <a:prstGeom prst="rect">
            <a:avLst/>
          </a:prstGeom>
          <a:noFill/>
        </p:spPr>
        <p:txBody>
          <a:bodyPr wrap="square" rtlCol="0">
            <a:spAutoFit/>
          </a:bodyPr>
          <a:lstStyle/>
          <a:p>
            <a:r>
              <a:rPr lang="pl-PL" sz="2400" b="1" dirty="0" smtClean="0">
                <a:latin typeface="Arial Narrow" pitchFamily="34" charset="0"/>
                <a:cs typeface="Times New Roman" pitchFamily="18" charset="0"/>
              </a:rPr>
              <a:t>W projekcie logicznym bazy danych wykorzystywane są widoki struktur tabel</a:t>
            </a:r>
            <a:endParaRPr lang="pl-PL" sz="2400" b="1" dirty="0">
              <a:latin typeface="Arial Narrow" pitchFamily="34"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9A7A7B9F-A4E2-478E-88C0-8808838EDADE}" type="slidenum">
              <a:rPr lang="pl-PL" smtClean="0"/>
              <a:pPr/>
              <a:t>7</a:t>
            </a:fld>
            <a:endParaRPr lang="pl-PL" dirty="0"/>
          </a:p>
        </p:txBody>
      </p:sp>
      <p:sp>
        <p:nvSpPr>
          <p:cNvPr id="9" name="Podtytuł 2"/>
          <p:cNvSpPr txBox="1">
            <a:spLocks/>
          </p:cNvSpPr>
          <p:nvPr/>
        </p:nvSpPr>
        <p:spPr>
          <a:xfrm>
            <a:off x="185678" y="461230"/>
            <a:ext cx="8501122" cy="197717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pl-PL" sz="2800" dirty="0" smtClean="0">
                <a:latin typeface="Arial Narrow" pitchFamily="34" charset="0"/>
              </a:rPr>
              <a:t>Tabela składa się z minimum jednego pola (kolumny).</a:t>
            </a:r>
          </a:p>
          <a:p>
            <a:pPr marL="342900" marR="0" lvl="0" indent="-342900" defTabSz="914400" rtl="0" eaLnBrk="1" fontAlgn="auto" latinLnBrk="0" hangingPunct="1">
              <a:lnSpc>
                <a:spcPct val="100000"/>
              </a:lnSpc>
              <a:spcBef>
                <a:spcPct val="20000"/>
              </a:spcBef>
              <a:spcAft>
                <a:spcPts val="0"/>
              </a:spcAft>
              <a:buClrTx/>
              <a:buSzTx/>
              <a:tabLst/>
              <a:defRPr/>
            </a:pPr>
            <a:r>
              <a:rPr lang="pl-PL" sz="2800" dirty="0" smtClean="0">
                <a:latin typeface="Arial Narrow" pitchFamily="34" charset="0"/>
              </a:rPr>
              <a:t>Każde pole ma co najmniej dwa atrybuty: nazwę i typ przechowywanych wartości.</a:t>
            </a:r>
          </a:p>
          <a:p>
            <a:pPr marL="342900" marR="0" lvl="0" indent="-342900" defTabSz="914400" rtl="0" eaLnBrk="1" fontAlgn="auto" latinLnBrk="0" hangingPunct="1">
              <a:lnSpc>
                <a:spcPct val="100000"/>
              </a:lnSpc>
              <a:spcBef>
                <a:spcPct val="20000"/>
              </a:spcBef>
              <a:spcAft>
                <a:spcPts val="0"/>
              </a:spcAft>
              <a:buClrTx/>
              <a:buSzTx/>
              <a:tabLst/>
              <a:defRPr/>
            </a:pPr>
            <a:r>
              <a:rPr lang="pl-PL" sz="2800" dirty="0" smtClean="0">
                <a:latin typeface="Arial Narrow" pitchFamily="34" charset="0"/>
              </a:rPr>
              <a:t>Każde pole może mieć inne (opcjonalne) atrybuty.</a:t>
            </a:r>
          </a:p>
        </p:txBody>
      </p:sp>
      <p:sp>
        <p:nvSpPr>
          <p:cNvPr id="6"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dirty="0" smtClean="0">
                <a:latin typeface="Arial" pitchFamily="34" charset="0"/>
                <a:ea typeface="+mj-lt"/>
                <a:cs typeface="Arial" pitchFamily="34" charset="0"/>
              </a:rPr>
              <a:t>Struktura tabeli</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5" name="Podtytuł 2"/>
          <p:cNvSpPr txBox="1">
            <a:spLocks/>
          </p:cNvSpPr>
          <p:nvPr/>
        </p:nvSpPr>
        <p:spPr>
          <a:xfrm>
            <a:off x="185678" y="3052030"/>
            <a:ext cx="8501122" cy="197717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pl-PL" sz="2800" b="1" dirty="0" smtClean="0">
                <a:latin typeface="Arial Narrow" pitchFamily="34" charset="0"/>
              </a:rPr>
              <a:t>Liczba rekordów ulega zmianie w trakcie eksploatacji bazy danych.</a:t>
            </a:r>
          </a:p>
          <a:p>
            <a:pPr marL="342900" marR="0" lvl="0" indent="-342900" defTabSz="914400" rtl="0" eaLnBrk="1" fontAlgn="auto" latinLnBrk="0" hangingPunct="1">
              <a:lnSpc>
                <a:spcPct val="100000"/>
              </a:lnSpc>
              <a:spcBef>
                <a:spcPct val="20000"/>
              </a:spcBef>
              <a:spcAft>
                <a:spcPts val="0"/>
              </a:spcAft>
              <a:buClrTx/>
              <a:buSzTx/>
              <a:tabLst/>
              <a:defRPr/>
            </a:pPr>
            <a:r>
              <a:rPr lang="pl-PL" sz="2800" b="1" dirty="0" smtClean="0">
                <a:solidFill>
                  <a:srgbClr val="FF0000"/>
                </a:solidFill>
                <a:latin typeface="Arial Narrow" pitchFamily="34" charset="0"/>
              </a:rPr>
              <a:t>Liczba pól (kolumn) NIE ULEGA ZMIANIE w trakcie eksploatacji bazy danych.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9A7A7B9F-A4E2-478E-88C0-8808838EDADE}" type="slidenum">
              <a:rPr lang="pl-PL" smtClean="0"/>
              <a:pPr/>
              <a:t>8</a:t>
            </a:fld>
            <a:endParaRPr lang="pl-PL" dirty="0"/>
          </a:p>
        </p:txBody>
      </p:sp>
      <p:sp>
        <p:nvSpPr>
          <p:cNvPr id="9" name="Rectangle 2"/>
          <p:cNvSpPr txBox="1">
            <a:spLocks noChangeArrowheads="1"/>
          </p:cNvSpPr>
          <p:nvPr/>
        </p:nvSpPr>
        <p:spPr>
          <a:xfrm>
            <a:off x="0" y="0"/>
            <a:ext cx="9144000" cy="304800"/>
          </a:xfrm>
          <a:prstGeom prst="rect">
            <a:avLst/>
          </a:prstGeom>
          <a:solidFill>
            <a:srgbClr val="FFC000"/>
          </a:solidFill>
          <a:ln>
            <a:solidFill>
              <a:schemeClr val="tx1"/>
            </a:solidFill>
          </a:ln>
        </p:spPr>
        <p:txBody>
          <a:bodyPr vert="horz" wrap="square" lIns="91440" tIns="45720" rIns="91440" bIns="45720" numCol="1" anchor="t" anchorCtr="0" compatLnSpc="1">
            <a:prstTxWarp prst="textNoShape">
              <a:avLst/>
            </a:prstTxWarp>
            <a:noAutofit/>
          </a:bodyPr>
          <a:lstStyle/>
          <a:p>
            <a:pPr lvl="0" algn="ctr">
              <a:defRPr/>
            </a:pPr>
            <a:r>
              <a:rPr lang="pl-PL" sz="1600" dirty="0" smtClean="0">
                <a:latin typeface="Arial" pitchFamily="34" charset="0"/>
                <a:ea typeface="+mj-lt"/>
                <a:cs typeface="Arial" pitchFamily="34" charset="0"/>
              </a:rPr>
              <a:t>Zasady tworzenia nazw</a:t>
            </a:r>
            <a:endParaRPr kumimoji="0" lang="en-GB" sz="4400" b="0" i="0" u="none" strike="noStrike" kern="1200" cap="none" spc="0" normalizeH="0" baseline="0" noProof="0" dirty="0">
              <a:ln>
                <a:noFill/>
              </a:ln>
              <a:solidFill>
                <a:schemeClr val="tx1"/>
              </a:solidFill>
              <a:effectLst/>
              <a:uLnTx/>
              <a:uFillTx/>
              <a:latin typeface="Arial" pitchFamily="34" charset="0"/>
              <a:ea typeface="+mj-lt"/>
              <a:cs typeface="Arial" pitchFamily="34" charset="0"/>
            </a:endParaRPr>
          </a:p>
        </p:txBody>
      </p:sp>
      <p:sp>
        <p:nvSpPr>
          <p:cNvPr id="10" name="Podtytuł 2"/>
          <p:cNvSpPr txBox="1">
            <a:spLocks/>
          </p:cNvSpPr>
          <p:nvPr/>
        </p:nvSpPr>
        <p:spPr>
          <a:xfrm>
            <a:off x="185678" y="461230"/>
            <a:ext cx="8501122" cy="548237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pl-PL" sz="2400" dirty="0" smtClean="0">
                <a:latin typeface="Arial Narrow" pitchFamily="34" charset="0"/>
              </a:rPr>
              <a:t>Zasady tworzenia nazw tabel i pól:</a:t>
            </a:r>
          </a:p>
          <a:p>
            <a:pPr marL="263525" marR="0" lvl="0" indent="-263525"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pl-PL" sz="2400" dirty="0" smtClean="0">
                <a:latin typeface="Arial Narrow" pitchFamily="34" charset="0"/>
              </a:rPr>
              <a:t>nazwy tabel tworzymy zwykle w mianowniku liczby mnogiej:</a:t>
            </a:r>
            <a:br>
              <a:rPr lang="pl-PL" sz="2400" dirty="0" smtClean="0">
                <a:latin typeface="Arial Narrow" pitchFamily="34" charset="0"/>
              </a:rPr>
            </a:br>
            <a:r>
              <a:rPr lang="pl-PL" sz="2400" dirty="0" smtClean="0">
                <a:latin typeface="Arial Narrow" pitchFamily="34" charset="0"/>
              </a:rPr>
              <a:t>	pracownicy, klienci</a:t>
            </a:r>
            <a:r>
              <a:rPr lang="pl-PL" sz="2400" smtClean="0">
                <a:latin typeface="Arial Narrow" pitchFamily="34" charset="0"/>
              </a:rPr>
              <a:t>, ksiazki, zamowienia</a:t>
            </a:r>
            <a:endParaRPr lang="pl-PL" sz="2400" dirty="0" smtClean="0">
              <a:latin typeface="Arial Narrow" pitchFamily="34" charset="0"/>
            </a:endParaRPr>
          </a:p>
          <a:p>
            <a:pPr marL="263525" marR="0" lvl="0" indent="-263525"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pl-PL" sz="2400" dirty="0" smtClean="0">
                <a:latin typeface="Arial Narrow" pitchFamily="34" charset="0"/>
              </a:rPr>
              <a:t>nazwy pól tworzymy zwykle w mianowniku liczby pojedynczej:</a:t>
            </a:r>
            <a:br>
              <a:rPr lang="pl-PL" sz="2400" dirty="0" smtClean="0">
                <a:latin typeface="Arial Narrow" pitchFamily="34" charset="0"/>
              </a:rPr>
            </a:br>
            <a:r>
              <a:rPr lang="pl-PL" sz="2400" dirty="0" smtClean="0">
                <a:latin typeface="Arial Narrow" pitchFamily="34" charset="0"/>
              </a:rPr>
              <a:t>	imie, nazwisko, tytul_ksiazki</a:t>
            </a:r>
          </a:p>
          <a:p>
            <a:pPr marL="263525" marR="0" lvl="0" indent="-263525"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pl-PL" sz="2400" dirty="0" smtClean="0">
                <a:latin typeface="Arial Narrow" pitchFamily="34" charset="0"/>
              </a:rPr>
              <a:t>zaleca się unikać polskich liter i spacji w nazwach.</a:t>
            </a:r>
            <a:br>
              <a:rPr lang="pl-PL" sz="2400" dirty="0" smtClean="0">
                <a:latin typeface="Arial Narrow" pitchFamily="34" charset="0"/>
              </a:rPr>
            </a:br>
            <a:r>
              <a:rPr lang="pl-PL" sz="2400" dirty="0" smtClean="0">
                <a:latin typeface="Arial Narrow" pitchFamily="34" charset="0"/>
              </a:rPr>
              <a:t>Jeśli takowe występują, identyfikator musi być w ogranicznikach </a:t>
            </a:r>
            <a:br>
              <a:rPr lang="pl-PL" sz="2400" dirty="0" smtClean="0">
                <a:latin typeface="Arial Narrow" pitchFamily="34" charset="0"/>
              </a:rPr>
            </a:br>
            <a:r>
              <a:rPr lang="pl-PL" sz="2400" dirty="0" smtClean="0">
                <a:latin typeface="Arial Narrow" pitchFamily="34" charset="0"/>
              </a:rPr>
              <a:t>	np.: [tytuł książki]</a:t>
            </a:r>
          </a:p>
          <a:p>
            <a:pPr marL="263525" marR="0" lvl="0" indent="-263525"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pl-PL" sz="2400" dirty="0" smtClean="0">
                <a:latin typeface="Arial Narrow" pitchFamily="34" charset="0"/>
              </a:rPr>
              <a:t>zasady tworzenia identyfikatorów składających się z kilku wyrazów:</a:t>
            </a:r>
            <a:br>
              <a:rPr lang="pl-PL" sz="2400" dirty="0" smtClean="0">
                <a:latin typeface="Arial Narrow" pitchFamily="34" charset="0"/>
              </a:rPr>
            </a:br>
            <a:r>
              <a:rPr lang="pl-PL" sz="2400" dirty="0" smtClean="0">
                <a:latin typeface="Arial Narrow" pitchFamily="34" charset="0"/>
              </a:rPr>
              <a:t>	</a:t>
            </a:r>
            <a:r>
              <a:rPr lang="pl-PL" sz="2400" b="1" dirty="0" smtClean="0">
                <a:latin typeface="Arial Narrow" pitchFamily="34" charset="0"/>
              </a:rPr>
              <a:t>camelCase</a:t>
            </a:r>
            <a:r>
              <a:rPr lang="pl-PL" sz="2400" dirty="0" smtClean="0">
                <a:latin typeface="Arial Narrow" pitchFamily="34" charset="0"/>
              </a:rPr>
              <a:t> (dataUrodzenia, idPracownika)</a:t>
            </a:r>
            <a:br>
              <a:rPr lang="pl-PL" sz="2400" dirty="0" smtClean="0">
                <a:latin typeface="Arial Narrow" pitchFamily="34" charset="0"/>
              </a:rPr>
            </a:br>
            <a:r>
              <a:rPr lang="pl-PL" sz="2400" dirty="0" smtClean="0">
                <a:latin typeface="Arial Narrow" pitchFamily="34" charset="0"/>
              </a:rPr>
              <a:t>	</a:t>
            </a:r>
            <a:r>
              <a:rPr lang="pl-PL" sz="2400" b="1" dirty="0" smtClean="0">
                <a:latin typeface="Arial Narrow" pitchFamily="34" charset="0"/>
              </a:rPr>
              <a:t>PascalCase</a:t>
            </a:r>
            <a:r>
              <a:rPr lang="pl-PL" sz="2400" dirty="0" smtClean="0">
                <a:latin typeface="Arial Narrow" pitchFamily="34" charset="0"/>
              </a:rPr>
              <a:t> (DataUrodzenia, IdPracownika)</a:t>
            </a:r>
            <a:br>
              <a:rPr lang="pl-PL" sz="2400" dirty="0" smtClean="0">
                <a:latin typeface="Arial Narrow" pitchFamily="34" charset="0"/>
              </a:rPr>
            </a:br>
            <a:r>
              <a:rPr lang="pl-PL" sz="2400" dirty="0" smtClean="0">
                <a:latin typeface="Arial Narrow" pitchFamily="34" charset="0"/>
              </a:rPr>
              <a:t>	</a:t>
            </a:r>
            <a:r>
              <a:rPr lang="pl-PL" sz="2400" b="1" dirty="0" smtClean="0">
                <a:latin typeface="Arial Narrow" pitchFamily="34" charset="0"/>
              </a:rPr>
              <a:t>z podkreśleniem</a:t>
            </a:r>
            <a:r>
              <a:rPr lang="pl-PL" sz="2400" dirty="0" smtClean="0">
                <a:latin typeface="Arial Narrow" pitchFamily="34" charset="0"/>
              </a:rPr>
              <a:t> (data_urodzenia, id_pracownika)</a:t>
            </a:r>
          </a:p>
          <a:p>
            <a:pPr marR="0" lvl="0" defTabSz="914400" rtl="0" eaLnBrk="1" fontAlgn="auto" latinLnBrk="0" hangingPunct="1">
              <a:lnSpc>
                <a:spcPct val="100000"/>
              </a:lnSpc>
              <a:spcBef>
                <a:spcPct val="20000"/>
              </a:spcBef>
              <a:spcAft>
                <a:spcPts val="0"/>
              </a:spcAft>
              <a:buClrTx/>
              <a:buSzTx/>
              <a:tabLst/>
              <a:defRPr/>
            </a:pPr>
            <a:r>
              <a:rPr lang="pl-PL" sz="2400" dirty="0" smtClean="0">
                <a:latin typeface="Arial Narrow" pitchFamily="34" charset="0"/>
              </a:rPr>
              <a:t>Uwaga – standardowo SZBD ignorują wielkość liter.</a:t>
            </a:r>
            <a:endParaRPr lang="pl-PL" sz="2800" dirty="0" smtClean="0">
              <a:latin typeface="Arial Narrow" pitchFamily="34" charset="0"/>
            </a:endParaRPr>
          </a:p>
        </p:txBody>
      </p:sp>
    </p:spTree>
    <p:extLst>
      <p:ext uri="{BB962C8B-B14F-4D97-AF65-F5344CB8AC3E}">
        <p14:creationId xmlns:p14="http://schemas.microsoft.com/office/powerpoint/2010/main" val="36045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 calcmode="lin" valueType="num">
                                      <p:cBhvr additive="base">
                                        <p:cTn id="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 calcmode="lin" valueType="num">
                                      <p:cBhvr additive="base">
                                        <p:cTn id="1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9A7A7B9F-A4E2-478E-88C0-8808838EDADE}" type="slidenum">
              <a:rPr lang="pl-PL" smtClean="0"/>
              <a:pPr/>
              <a:t>9</a:t>
            </a:fld>
            <a:endParaRPr lang="pl-PL" dirty="0"/>
          </a:p>
        </p:txBody>
      </p:sp>
      <p:sp>
        <p:nvSpPr>
          <p:cNvPr id="5" name="Tytuł 1"/>
          <p:cNvSpPr>
            <a:spLocks noGrp="1"/>
          </p:cNvSpPr>
          <p:nvPr>
            <p:ph type="title"/>
          </p:nvPr>
        </p:nvSpPr>
        <p:spPr>
          <a:xfrm>
            <a:off x="609600" y="1066800"/>
            <a:ext cx="8229600" cy="1981200"/>
          </a:xfrm>
        </p:spPr>
        <p:txBody>
          <a:bodyPr anchor="t">
            <a:noAutofit/>
          </a:bodyPr>
          <a:lstStyle/>
          <a:p>
            <a:pPr algn="l"/>
            <a:r>
              <a:rPr lang="pl-PL" sz="4000" dirty="0" smtClean="0"/>
              <a:t>Tabele i ich atrybuty – </a:t>
            </a:r>
            <a:br>
              <a:rPr lang="pl-PL" sz="4000" dirty="0" smtClean="0"/>
            </a:br>
            <a:r>
              <a:rPr lang="pl-PL" sz="3600" dirty="0" smtClean="0"/>
              <a:t>atrybuty pól</a:t>
            </a:r>
            <a:endParaRPr lang="pl-PL"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S">
  <a:themeElements>
    <a:clrScheme name="Niestandardowy 9">
      <a:dk1>
        <a:sysClr val="windowText" lastClr="000000"/>
      </a:dk1>
      <a:lt1>
        <a:sysClr val="window" lastClr="FFFFFF"/>
      </a:lt1>
      <a:dk2>
        <a:srgbClr val="30356E"/>
      </a:dk2>
      <a:lt2>
        <a:srgbClr val="FFF9E5"/>
      </a:lt2>
      <a:accent1>
        <a:srgbClr val="525CB4"/>
      </a:accent1>
      <a:accent2>
        <a:srgbClr val="FF6F61"/>
      </a:accent2>
      <a:accent3>
        <a:srgbClr val="FF953E"/>
      </a:accent3>
      <a:accent4>
        <a:srgbClr val="F8BD52"/>
      </a:accent4>
      <a:accent5>
        <a:srgbClr val="46A6BD"/>
      </a:accent5>
      <a:accent6>
        <a:srgbClr val="5488BC"/>
      </a:accent6>
      <a:hlink>
        <a:srgbClr val="002060"/>
      </a:hlink>
      <a:folHlink>
        <a:srgbClr val="FFCF3E"/>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100000"/>
          </a:schemeClr>
        </a:solidFill>
        <a:gradFill flip="none"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tileRect/>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EDI</Template>
  <TotalTime>7239</TotalTime>
  <Words>1904</Words>
  <Application>Microsoft Office PowerPoint</Application>
  <PresentationFormat>Pokaz na ekranie (4:3)</PresentationFormat>
  <Paragraphs>582</Paragraphs>
  <Slides>51</Slides>
  <Notes>6</Notes>
  <HiddenSlides>6</HiddenSlides>
  <MMClips>0</MMClips>
  <ScaleCrop>false</ScaleCrop>
  <HeadingPairs>
    <vt:vector size="6" baseType="variant">
      <vt:variant>
        <vt:lpstr>Używane czcionki</vt:lpstr>
      </vt:variant>
      <vt:variant>
        <vt:i4>8</vt:i4>
      </vt:variant>
      <vt:variant>
        <vt:lpstr>Motyw</vt:lpstr>
      </vt:variant>
      <vt:variant>
        <vt:i4>2</vt:i4>
      </vt:variant>
      <vt:variant>
        <vt:lpstr>Tytuły slajdów</vt:lpstr>
      </vt:variant>
      <vt:variant>
        <vt:i4>51</vt:i4>
      </vt:variant>
    </vt:vector>
  </HeadingPairs>
  <TitlesOfParts>
    <vt:vector size="61" baseType="lpstr">
      <vt:lpstr>Arial</vt:lpstr>
      <vt:lpstr>Arial Narrow</vt:lpstr>
      <vt:lpstr>Calibri</vt:lpstr>
      <vt:lpstr>Candara</vt:lpstr>
      <vt:lpstr>Garamond</vt:lpstr>
      <vt:lpstr>Times New Roman</vt:lpstr>
      <vt:lpstr>Wingdings</vt:lpstr>
      <vt:lpstr>Wingdings 2</vt:lpstr>
      <vt:lpstr>Projekt niestandardowy</vt:lpstr>
      <vt:lpstr>IS</vt:lpstr>
      <vt:lpstr>Pojęcia związane ze strukturami danych</vt:lpstr>
      <vt:lpstr>Plan:</vt:lpstr>
      <vt:lpstr>Tabele i ich atrybuty</vt:lpstr>
      <vt:lpstr>Prezentacja programu PowerPoint</vt:lpstr>
      <vt:lpstr>Prezentacja programu PowerPoint</vt:lpstr>
      <vt:lpstr>Prezentacja programu PowerPoint</vt:lpstr>
      <vt:lpstr>Prezentacja programu PowerPoint</vt:lpstr>
      <vt:lpstr>Prezentacja programu PowerPoint</vt:lpstr>
      <vt:lpstr>Tabele i ich atrybuty –  atrybuty pól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Rodzaje kluczy w bazach danych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Rodzaje tabel w bazach danych</vt:lpstr>
      <vt:lpstr>Prezentacja programu PowerPoint</vt:lpstr>
      <vt:lpstr>Prezentacja programu PowerPoint</vt:lpstr>
      <vt:lpstr>Prezentacja programu PowerPoint</vt:lpstr>
      <vt:lpstr>Prezentacja programu PowerPoint</vt:lpstr>
      <vt:lpstr>Prezentacja programu PowerPoint</vt:lpstr>
      <vt:lpstr>Pola nieatomowe i wyliczane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dput</cp:lastModifiedBy>
  <cp:revision>931</cp:revision>
  <cp:lastPrinted>1601-01-01T00:00:00Z</cp:lastPrinted>
  <dcterms:created xsi:type="dcterms:W3CDTF">1601-01-01T00:00:00Z</dcterms:created>
  <dcterms:modified xsi:type="dcterms:W3CDTF">2019-10-03T19:19:35Z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