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11" r:id="rId1"/>
    <p:sldMasterId id="2147484223" r:id="rId2"/>
  </p:sldMasterIdLst>
  <p:notesMasterIdLst>
    <p:notesMasterId r:id="rId12"/>
  </p:notesMasterIdLst>
  <p:handoutMasterIdLst>
    <p:handoutMasterId r:id="rId13"/>
  </p:handoutMasterIdLst>
  <p:sldIdLst>
    <p:sldId id="291" r:id="rId3"/>
    <p:sldId id="451" r:id="rId4"/>
    <p:sldId id="452" r:id="rId5"/>
    <p:sldId id="478" r:id="rId6"/>
    <p:sldId id="480" r:id="rId7"/>
    <p:sldId id="481" r:id="rId8"/>
    <p:sldId id="482" r:id="rId9"/>
    <p:sldId id="484" r:id="rId10"/>
    <p:sldId id="470" r:id="rId11"/>
  </p:sldIdLst>
  <p:sldSz cx="9144000" cy="6858000" type="screen4x3"/>
  <p:notesSz cx="7099300" cy="10234613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207" autoAdjust="0"/>
    <p:restoredTop sz="95059" autoAdjust="0"/>
  </p:normalViewPr>
  <p:slideViewPr>
    <p:cSldViewPr>
      <p:cViewPr varScale="1">
        <p:scale>
          <a:sx n="111" d="100"/>
          <a:sy n="111" d="100"/>
        </p:scale>
        <p:origin x="16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3" d="100"/>
          <a:sy n="83" d="100"/>
        </p:scale>
        <p:origin x="-3120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99300" cy="54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 algn="ctr"/>
            <a:endParaRPr lang="pl-PL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329"/>
            <a:ext cx="3075424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528" y="9719329"/>
            <a:ext cx="3076599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AEE7B2C-8B7B-4E41-9BE9-6DFEE0C05302}" type="slidenum">
              <a:rPr lang="pl-PL"/>
              <a:pPr/>
              <a:t>‹#›</a:t>
            </a:fld>
            <a:endParaRPr lang="pl-PL" dirty="0"/>
          </a:p>
        </p:txBody>
      </p:sp>
      <p:cxnSp>
        <p:nvCxnSpPr>
          <p:cNvPr id="6" name="Łącznik prosty 5"/>
          <p:cNvCxnSpPr/>
          <p:nvPr/>
        </p:nvCxnSpPr>
        <p:spPr>
          <a:xfrm>
            <a:off x="0" y="468313"/>
            <a:ext cx="7099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0" y="9718675"/>
            <a:ext cx="7099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latin typeface="+mn-lt"/>
                <a:cs typeface="+mn-cs"/>
              </a:defRPr>
            </a:lvl1pPr>
          </a:lstStyle>
          <a:p>
            <a:pPr lvl="0">
              <a:defRPr/>
            </a:pPr>
            <a:r>
              <a:rPr lang="pl-PL" dirty="0" smtClean="0"/>
              <a:t>Copyright</a:t>
            </a: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© </a:t>
            </a:r>
            <a:r>
              <a:rPr kumimoji="0" lang="pl-PL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Uniwersytet Ekonomiczny w Krakowie</a:t>
            </a:r>
            <a:endParaRPr kumimoji="0" lang="en-GB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70993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dirty="0" smtClean="0">
                <a:latin typeface="+mn-lt"/>
                <a:cs typeface="+mn-cs"/>
              </a:defRPr>
            </a:lvl1pPr>
          </a:lstStyle>
          <a:p>
            <a:pPr lvl="0">
              <a:defRPr/>
            </a:pPr>
            <a:r>
              <a:rPr kumimoji="0" lang="pl-PL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Materiały dla studentów z przedmiotu</a:t>
            </a: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pl-PL" i="1" dirty="0" smtClean="0"/>
              <a:t>Wprowadzenie do baz danych</a:t>
            </a:r>
            <a:endParaRPr kumimoji="0" lang="en-GB" sz="1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kumimoji="0" lang="pl-PL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Relacje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24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528" y="0"/>
            <a:ext cx="3076599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166" y="4861888"/>
            <a:ext cx="5678971" cy="460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329"/>
            <a:ext cx="3075424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pl-PL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528" y="9719329"/>
            <a:ext cx="3076599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8C4402D-B936-4E91-8F17-ABB741B4E7D2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2B04B-58CA-482F-803E-0DD9291FA5FC}" type="slidenum">
              <a:rPr lang="pl-PL"/>
              <a:pPr/>
              <a:t>1</a:t>
            </a:fld>
            <a:endParaRPr lang="pl-PL" dirty="0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4925" cy="3836988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79" y="4859666"/>
            <a:ext cx="5204745" cy="4606464"/>
          </a:xfrm>
        </p:spPr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9" descr="logotyp I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943600"/>
            <a:ext cx="20574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8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E179A1A-A0F5-4001-A6E3-A7675233E5F9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 descr="wizualizacja U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"/>
            <a:ext cx="9144000" cy="99312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267076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4D22F-1F04-4BF8-AF4B-817408F2A28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Dowolny kształt 4"/>
          <p:cNvSpPr>
            <a:spLocks/>
          </p:cNvSpPr>
          <p:nvPr userDrawn="1"/>
        </p:nvSpPr>
        <p:spPr bwMode="auto">
          <a:xfrm>
            <a:off x="506105" y="593090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Dowolny kształt 5"/>
          <p:cNvSpPr>
            <a:spLocks/>
          </p:cNvSpPr>
          <p:nvPr userDrawn="1"/>
        </p:nvSpPr>
        <p:spPr bwMode="auto">
          <a:xfrm>
            <a:off x="491817" y="5924550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8" name="Trójkąt prostokątny 7"/>
          <p:cNvSpPr>
            <a:spLocks/>
          </p:cNvSpPr>
          <p:nvPr userDrawn="1"/>
        </p:nvSpPr>
        <p:spPr bwMode="auto">
          <a:xfrm>
            <a:off x="0" y="5776965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2" descr="http://www.wsei.edu.pl/pliki/logo-wse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1425"/>
            <a:ext cx="1428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82602-3ACC-4341-B614-755528165B6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Dowolny kształt 6"/>
          <p:cNvSpPr>
            <a:spLocks/>
          </p:cNvSpPr>
          <p:nvPr userDrawn="1"/>
        </p:nvSpPr>
        <p:spPr bwMode="auto">
          <a:xfrm>
            <a:off x="506105" y="593090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Dowolny kształt 7"/>
          <p:cNvSpPr>
            <a:spLocks/>
          </p:cNvSpPr>
          <p:nvPr userDrawn="1"/>
        </p:nvSpPr>
        <p:spPr bwMode="auto">
          <a:xfrm>
            <a:off x="491817" y="5924550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Trójkąt prostokątny 8"/>
          <p:cNvSpPr>
            <a:spLocks/>
          </p:cNvSpPr>
          <p:nvPr userDrawn="1"/>
        </p:nvSpPr>
        <p:spPr bwMode="auto">
          <a:xfrm>
            <a:off x="0" y="5776965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2" descr="http://www.wsei.edu.pl/pliki/logo-wse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1425"/>
            <a:ext cx="1428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/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A7B9F-A4E2-478E-88C0-8808838EDA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769CD-9C0F-4EAD-A457-AC02690CA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CAE6-C8BA-4C5E-95DA-70F0F0B51DD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9AA8DC-4906-4B66-9C9F-7CEF6B8C3D2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A5C85-AAD4-47BE-B152-06EBA5423A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E20BB-BCA9-4C44-973E-AC8BB353618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27075" y="1062038"/>
            <a:ext cx="4600575" cy="3978275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anchor="ctr">
            <a:normAutofit/>
          </a:bodyPr>
          <a:lstStyle/>
          <a:p>
            <a:pPr indent="-274320"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00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27F80-EF27-45F7-8D66-F37ADA1D5D3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E9841-B391-4F9A-85E3-312E3B57445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9D78A-F3DC-4F41-94DA-37A002F9188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4F0E-BC3B-4EDF-A997-5330FA2DBB94}" type="datetimeFigureOut">
              <a:rPr lang="pl-PL" smtClean="0"/>
              <a:pPr/>
              <a:t>15.11.2019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11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pl-PL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40397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7E179A1A-A0F5-4001-A6E3-A7675233E5F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28625" y="6659563"/>
            <a:ext cx="28575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800" dirty="0">
                <a:solidFill>
                  <a:schemeClr val="tx2"/>
                </a:solidFill>
                <a:latin typeface="Candara" pitchFamily="34" charset="0"/>
                <a:cs typeface="+mn-cs"/>
              </a:rPr>
              <a:t>© UEK w Krakowie     </a:t>
            </a:r>
            <a:r>
              <a:rPr lang="pl-PL" sz="800" dirty="0" smtClean="0">
                <a:solidFill>
                  <a:schemeClr val="tx2"/>
                </a:solidFill>
                <a:latin typeface="Candara" pitchFamily="34" charset="0"/>
                <a:cs typeface="+mn-cs"/>
              </a:rPr>
              <a:t>Dariusz </a:t>
            </a:r>
            <a:r>
              <a:rPr lang="pl-PL" sz="800" dirty="0" err="1" smtClean="0">
                <a:solidFill>
                  <a:schemeClr val="tx2"/>
                </a:solidFill>
                <a:latin typeface="Candara" pitchFamily="34" charset="0"/>
                <a:cs typeface="+mn-cs"/>
              </a:rPr>
              <a:t>Put</a:t>
            </a:r>
            <a:endParaRPr lang="en-US" sz="800" dirty="0">
              <a:solidFill>
                <a:schemeClr val="tx2"/>
              </a:solidFill>
              <a:latin typeface="Candar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</p:sldLayoutIdLst>
  <p:hf hdr="0" ft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l" rtl="0" eaLnBrk="1" fontAlgn="base" hangingPunct="1">
        <a:spcBef>
          <a:spcPct val="0"/>
        </a:spcBef>
        <a:spcAft>
          <a:spcPct val="0"/>
        </a:spcAft>
        <a:defRPr lang="en-US" sz="4800" b="1" kern="1200" dirty="0">
          <a:solidFill>
            <a:srgbClr val="1D2474"/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273050" indent="-273050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21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8388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>
          <a:solidFill>
            <a:schemeClr val="tx1"/>
          </a:solidFill>
          <a:latin typeface="+mn-lt"/>
          <a:ea typeface="+mn-lt"/>
          <a:cs typeface="+mn-lt"/>
        </a:defRPr>
      </a:lvl4pPr>
      <a:lvl5pPr marL="131603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33600"/>
            <a:ext cx="8229600" cy="2286000"/>
          </a:xfrm>
        </p:spPr>
        <p:txBody>
          <a:bodyPr anchor="t">
            <a:noAutofit/>
          </a:bodyPr>
          <a:lstStyle/>
          <a:p>
            <a:r>
              <a:rPr lang="pl-PL" sz="4800" smtClean="0"/>
              <a:t>Instrukcje </a:t>
            </a:r>
            <a:r>
              <a:rPr lang="pl-PL" sz="4400" smtClean="0"/>
              <a:t>języka SQL</a:t>
            </a:r>
            <a:br>
              <a:rPr lang="pl-PL" sz="4400" smtClean="0"/>
            </a:br>
            <a:r>
              <a:rPr lang="pl-PL" sz="4400" smtClean="0"/>
              <a:t>do operacji funkcjonalnych na danych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304800"/>
            <a:ext cx="8624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 smtClean="0">
                <a:latin typeface="Arial Narrow" pitchFamily="34" charset="0"/>
                <a:cs typeface="Arial" pitchFamily="34" charset="0"/>
              </a:rPr>
              <a:t>Dodawanie rekordów do tabeli:</a:t>
            </a:r>
            <a:br>
              <a:rPr lang="pl-PL" sz="2400" b="0" dirty="0" smtClean="0">
                <a:latin typeface="Arial Narrow" pitchFamily="34" charset="0"/>
                <a:cs typeface="Arial" pitchFamily="34" charset="0"/>
              </a:rPr>
            </a:br>
            <a:r>
              <a:rPr lang="pl-PL" sz="2400" b="1" dirty="0" smtClean="0">
                <a:latin typeface="Arial Narrow" pitchFamily="34" charset="0"/>
                <a:cs typeface="Arial" pitchFamily="34" charset="0"/>
              </a:rPr>
              <a:t>INSERT </a:t>
            </a:r>
            <a:r>
              <a:rPr lang="pl-PL" sz="2400" b="1" dirty="0">
                <a:latin typeface="Arial Narrow" pitchFamily="34" charset="0"/>
                <a:cs typeface="Arial" pitchFamily="34" charset="0"/>
              </a:rPr>
              <a:t>INTO </a:t>
            </a:r>
            <a:r>
              <a:rPr lang="pl-PL" sz="2400" b="1" dirty="0" err="1">
                <a:latin typeface="Arial Narrow" pitchFamily="34" charset="0"/>
                <a:cs typeface="Arial" pitchFamily="34" charset="0"/>
              </a:rPr>
              <a:t>nazwa_tabeli</a:t>
            </a:r>
            <a:r>
              <a:rPr lang="pl-PL" sz="2400" b="1" dirty="0">
                <a:latin typeface="Arial Narrow" pitchFamily="34" charset="0"/>
                <a:cs typeface="Arial" pitchFamily="34" charset="0"/>
              </a:rPr>
              <a:t> (pole1, pole2, …) </a:t>
            </a:r>
            <a:br>
              <a:rPr lang="pl-PL" sz="2400" b="1" dirty="0">
                <a:latin typeface="Arial Narrow" pitchFamily="34" charset="0"/>
                <a:cs typeface="Arial" pitchFamily="34" charset="0"/>
              </a:rPr>
            </a:br>
            <a:r>
              <a:rPr lang="pl-PL" sz="2400" b="1" dirty="0">
                <a:latin typeface="Arial Narrow" pitchFamily="34" charset="0"/>
                <a:cs typeface="Arial" pitchFamily="34" charset="0"/>
              </a:rPr>
              <a:t>	VALUES (wartość1, wartość2, </a:t>
            </a:r>
            <a:r>
              <a:rPr lang="pl-PL" sz="2400" b="1" dirty="0" smtClean="0">
                <a:latin typeface="Arial Narrow" pitchFamily="34" charset="0"/>
                <a:cs typeface="Arial" pitchFamily="34" charset="0"/>
              </a:rPr>
              <a:t>…)</a:t>
            </a:r>
            <a:r>
              <a:rPr lang="pl-PL" sz="24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, (w21, w22, …), (…)</a:t>
            </a:r>
            <a:r>
              <a:rPr lang="pl-PL" sz="2400" b="1" dirty="0" smtClean="0">
                <a:latin typeface="Arial Narrow" pitchFamily="34" charset="0"/>
                <a:cs typeface="Arial" pitchFamily="34" charset="0"/>
              </a:rPr>
              <a:t>;</a:t>
            </a:r>
            <a:endParaRPr lang="pl-PL" sz="24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-76200" y="1676400"/>
            <a:ext cx="8624887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Jeśli w dodawanym rekordzie wypełniane są wszystkie pola tabeli, nawias zawierający nazwy kolumn można pominąć</a:t>
            </a:r>
          </a:p>
          <a:p>
            <a:pPr marL="273050" indent="-27305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Jeśli w dodawanym rekordzie nie są wypełniane wszystkie pola, </a:t>
            </a:r>
            <a:r>
              <a:rPr lang="pl-PL" sz="2000" b="0" dirty="0" smtClean="0">
                <a:latin typeface="Arial Narrow" pitchFamily="34" charset="0"/>
              </a:rPr>
              <a:t>te nie </a:t>
            </a:r>
            <a:r>
              <a:rPr lang="pl-PL" sz="2000" b="0" dirty="0">
                <a:latin typeface="Arial Narrow" pitchFamily="34" charset="0"/>
              </a:rPr>
              <a:t>wymienione na liście są wypełniane wartością NULL lub DEFAULT</a:t>
            </a:r>
          </a:p>
          <a:p>
            <a:pPr marL="273050" indent="-27305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Jeśli w dodawanym rekordzie nie są wypełniane wszystkie pola, </a:t>
            </a:r>
            <a:r>
              <a:rPr lang="pl-PL" sz="2000" b="0" dirty="0" smtClean="0">
                <a:latin typeface="Arial Narrow" pitchFamily="34" charset="0"/>
              </a:rPr>
              <a:t>te </a:t>
            </a:r>
            <a:r>
              <a:rPr lang="pl-PL" sz="2000" b="0" dirty="0">
                <a:latin typeface="Arial Narrow" pitchFamily="34" charset="0"/>
              </a:rPr>
              <a:t>wymienione na liście można podać w dowolnej kolejności</a:t>
            </a:r>
          </a:p>
          <a:p>
            <a:pPr marL="273050" indent="-27305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Wyrażenia podane po słowie VALUES muszą być zgodne co do ilości, typu i kolejności z ilością, typem i kolejnością pól podanych po słowie INTO</a:t>
            </a:r>
          </a:p>
          <a:p>
            <a:pPr marL="273050" indent="-27305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Jeśli tabela zawiera pole </a:t>
            </a:r>
            <a:r>
              <a:rPr lang="pl-PL" sz="2000" b="0" dirty="0" err="1">
                <a:latin typeface="Arial Narrow" pitchFamily="34" charset="0"/>
              </a:rPr>
              <a:t>autonumerowane</a:t>
            </a:r>
            <a:r>
              <a:rPr lang="pl-PL" sz="2000" b="0" dirty="0">
                <a:latin typeface="Arial Narrow" pitchFamily="34" charset="0"/>
              </a:rPr>
              <a:t>, zostanie ono wypełnione automatycznie. Jego nazwy nie wolno podawać po nazwie tabeli. </a:t>
            </a:r>
            <a:r>
              <a:rPr lang="pl-PL" sz="2000" b="0" dirty="0" smtClean="0">
                <a:latin typeface="Arial Narrow" pitchFamily="34" charset="0"/>
              </a:rPr>
              <a:t>Jednak gdy wypełniane wszystkie pozostałe pola, pierwszy nawias można pominąć</a:t>
            </a:r>
            <a:endParaRPr lang="pl-PL" sz="2000" b="0" dirty="0" smtClean="0">
              <a:latin typeface="Arial Narrow" pitchFamily="34" charset="0"/>
            </a:endParaRPr>
          </a:p>
          <a:p>
            <a:pPr marL="273050" indent="-27305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dirty="0" smtClean="0">
                <a:solidFill>
                  <a:srgbClr val="FF0000"/>
                </a:solidFill>
                <a:latin typeface="Arial Narrow" pitchFamily="34" charset="0"/>
              </a:rPr>
              <a:t>Jedną instrukcją można dodać wiele rekordów (T-SQL)</a:t>
            </a:r>
            <a:endParaRPr lang="pl-PL" sz="24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Wykonywanie operacji na danych – instrukcja</a:t>
            </a:r>
            <a:r>
              <a:rPr kumimoji="0" lang="pl-PL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 </a:t>
            </a: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INSERT INTO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304800"/>
            <a:ext cx="86248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 smtClean="0">
                <a:latin typeface="Arial Narrow" pitchFamily="34" charset="0"/>
                <a:cs typeface="Arial" charset="0"/>
              </a:rPr>
              <a:t>Modyfikowanie istniejących rekordów:</a:t>
            </a:r>
          </a:p>
          <a:p>
            <a:pPr>
              <a:spcBef>
                <a:spcPct val="0"/>
              </a:spcBef>
            </a:pPr>
            <a:r>
              <a:rPr lang="pl-PL" sz="2400" b="1" dirty="0" smtClean="0">
                <a:latin typeface="Arial Narrow" pitchFamily="34" charset="0"/>
                <a:cs typeface="Arial" charset="0"/>
              </a:rPr>
              <a:t>UPDATE </a:t>
            </a:r>
            <a:r>
              <a:rPr lang="pl-PL" sz="2400" b="1" dirty="0" err="1">
                <a:latin typeface="Arial Narrow" pitchFamily="34" charset="0"/>
                <a:cs typeface="Arial" charset="0"/>
              </a:rPr>
              <a:t>nazwa_tabeli</a:t>
            </a:r>
            <a:r>
              <a:rPr lang="pl-PL" sz="2400" b="1" dirty="0">
                <a:latin typeface="Arial Narrow" pitchFamily="34" charset="0"/>
                <a:cs typeface="Arial" charset="0"/>
              </a:rPr>
              <a:t> </a:t>
            </a:r>
            <a:br>
              <a:rPr lang="pl-PL" sz="2400" b="1" dirty="0">
                <a:latin typeface="Arial Narrow" pitchFamily="34" charset="0"/>
                <a:cs typeface="Arial" charset="0"/>
              </a:rPr>
            </a:br>
            <a:r>
              <a:rPr lang="pl-PL" sz="2400" b="1" dirty="0">
                <a:latin typeface="Arial Narrow" pitchFamily="34" charset="0"/>
                <a:cs typeface="Arial" charset="0"/>
              </a:rPr>
              <a:t>	SET pole1=wartość1, pole2=wartość2, …</a:t>
            </a:r>
          </a:p>
          <a:p>
            <a:pPr>
              <a:spcBef>
                <a:spcPct val="0"/>
              </a:spcBef>
            </a:pPr>
            <a:r>
              <a:rPr lang="pl-PL" sz="2400" b="1" dirty="0">
                <a:latin typeface="Arial Narrow" pitchFamily="34" charset="0"/>
                <a:cs typeface="Arial" charset="0"/>
              </a:rPr>
              <a:t>	WHERE </a:t>
            </a:r>
            <a:r>
              <a:rPr lang="pl-PL" sz="2400" b="1" dirty="0" err="1">
                <a:latin typeface="Arial Narrow" pitchFamily="34" charset="0"/>
                <a:cs typeface="Arial" charset="0"/>
              </a:rPr>
              <a:t>warunek_logiczny</a:t>
            </a:r>
            <a:r>
              <a:rPr lang="pl-PL" sz="2400" b="1" dirty="0">
                <a:latin typeface="Arial Narrow" pitchFamily="34" charset="0"/>
                <a:cs typeface="Arial" charset="0"/>
              </a:rPr>
              <a:t>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981200"/>
            <a:ext cx="8624887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Po słowie kluczowym SET polom o podanych nazwach przypisywane są NOWE wartości</a:t>
            </a:r>
          </a:p>
          <a:p>
            <a:pPr marL="342900" indent="-3429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Zmiana dokonana zostanie we WSZYSTKICH rekordach, które spełniają warunek logiczny</a:t>
            </a:r>
          </a:p>
          <a:p>
            <a:pPr marL="342900" indent="-3429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Brak klauzuli WHERE oznacza, że podjęta zostanie próba zmiany wartości we wszystkich rekordach tabeli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Wykonywanie operacji na danych – instrukcja</a:t>
            </a:r>
            <a:r>
              <a:rPr kumimoji="0" lang="pl-PL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 </a:t>
            </a: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UPDATE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50" y="304800"/>
            <a:ext cx="8624887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dirty="0">
                <a:latin typeface="Arial Narrow" pitchFamily="34" charset="0"/>
                <a:cs typeface="Arial" charset="0"/>
              </a:rPr>
              <a:t>UPDATE </a:t>
            </a:r>
            <a:r>
              <a:rPr lang="pl-PL" sz="2000" dirty="0" err="1">
                <a:latin typeface="Arial Narrow" pitchFamily="34" charset="0"/>
                <a:cs typeface="Arial" charset="0"/>
              </a:rPr>
              <a:t>nazwa_tabeli</a:t>
            </a:r>
            <a:r>
              <a:rPr lang="pl-PL" sz="2000" dirty="0">
                <a:latin typeface="Arial Narrow" pitchFamily="34" charset="0"/>
                <a:cs typeface="Arial" charset="0"/>
              </a:rPr>
              <a:t> </a:t>
            </a:r>
            <a:br>
              <a:rPr lang="pl-PL" sz="2000" dirty="0">
                <a:latin typeface="Arial Narrow" pitchFamily="34" charset="0"/>
                <a:cs typeface="Arial" charset="0"/>
              </a:rPr>
            </a:br>
            <a:r>
              <a:rPr lang="pl-PL" sz="2000" dirty="0">
                <a:latin typeface="Arial Narrow" pitchFamily="34" charset="0"/>
                <a:cs typeface="Arial" charset="0"/>
              </a:rPr>
              <a:t>	SET pole1=wartość1, pole2=wartość2, …</a:t>
            </a:r>
          </a:p>
          <a:p>
            <a:pPr>
              <a:spcBef>
                <a:spcPct val="0"/>
              </a:spcBef>
            </a:pPr>
            <a:r>
              <a:rPr lang="pl-PL" sz="2000" dirty="0">
                <a:latin typeface="Arial Narrow" pitchFamily="34" charset="0"/>
                <a:cs typeface="Arial" charset="0"/>
              </a:rPr>
              <a:t>	WHERE </a:t>
            </a:r>
            <a:r>
              <a:rPr lang="pl-PL" sz="2000" dirty="0" err="1">
                <a:latin typeface="Arial Narrow" pitchFamily="34" charset="0"/>
                <a:cs typeface="Arial" charset="0"/>
              </a:rPr>
              <a:t>warunek_logiczny</a:t>
            </a:r>
            <a:r>
              <a:rPr lang="pl-PL" sz="2000" dirty="0">
                <a:latin typeface="Arial Narrow" pitchFamily="34" charset="0"/>
                <a:cs typeface="Arial" charset="0"/>
              </a:rPr>
              <a:t>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50" y="1925637"/>
            <a:ext cx="8624887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</a:pPr>
            <a:r>
              <a:rPr lang="pl-PL" sz="2400" b="0" dirty="0">
                <a:latin typeface="Arial Narrow" pitchFamily="34" charset="0"/>
              </a:rPr>
              <a:t>Przykład:</a:t>
            </a:r>
          </a:p>
          <a:p>
            <a:pPr marL="342900" indent="-342900">
              <a:spcBef>
                <a:spcPts val="600"/>
              </a:spcBef>
            </a:pPr>
            <a:r>
              <a:rPr lang="pl-PL" sz="2400" b="0" dirty="0">
                <a:latin typeface="Arial Narrow" pitchFamily="34" charset="0"/>
              </a:rPr>
              <a:t>Klientka, która poprzednio miała dowód osobisty nr ABC123456 zmieniła dowód na XYZ223344 i nazwisko na Kowalska</a:t>
            </a:r>
            <a:endParaRPr lang="pl-PL" sz="2000" b="0" dirty="0">
              <a:latin typeface="Arial Narrow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3429000"/>
            <a:ext cx="8624887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</a:pPr>
            <a:r>
              <a:rPr lang="pl-PL" sz="2400" b="0" dirty="0">
                <a:latin typeface="Arial Narrow" pitchFamily="34" charset="0"/>
              </a:rPr>
              <a:t>UPDATE Klienci </a:t>
            </a:r>
            <a:r>
              <a:rPr lang="pl-PL" sz="2400" b="0" dirty="0" smtClean="0">
                <a:latin typeface="Arial Narrow" pitchFamily="34" charset="0"/>
              </a:rPr>
              <a:t>SET </a:t>
            </a:r>
            <a:r>
              <a:rPr lang="pl-PL" sz="2400" b="0" dirty="0" err="1">
                <a:latin typeface="Arial Narrow" pitchFamily="34" charset="0"/>
              </a:rPr>
              <a:t>nazwisko=‘Kowalska</a:t>
            </a:r>
            <a:r>
              <a:rPr lang="pl-PL" sz="2400" b="0" dirty="0">
                <a:latin typeface="Arial Narrow" pitchFamily="34" charset="0"/>
              </a:rPr>
              <a:t>’, nr_dowodu=‘XYZ223344’</a:t>
            </a:r>
            <a:br>
              <a:rPr lang="pl-PL" sz="2400" b="0" dirty="0">
                <a:latin typeface="Arial Narrow" pitchFamily="34" charset="0"/>
              </a:rPr>
            </a:br>
            <a:r>
              <a:rPr lang="pl-PL" sz="2400" b="0" dirty="0">
                <a:latin typeface="Arial Narrow" pitchFamily="34" charset="0"/>
              </a:rPr>
              <a:t>WHERE nr_dowodu=‘ABC123456’;</a:t>
            </a:r>
            <a:endParaRPr lang="pl-PL" sz="2000" b="0" dirty="0">
              <a:latin typeface="Arial Narrow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Wykonywanie operacji na danych – instrukcja</a:t>
            </a:r>
            <a:r>
              <a:rPr kumimoji="0" lang="pl-PL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 </a:t>
            </a: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UPDATE – przykład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04800"/>
            <a:ext cx="8624887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1" dirty="0">
                <a:latin typeface="Arial Narrow" pitchFamily="34" charset="0"/>
                <a:cs typeface="Arial" charset="0"/>
              </a:rPr>
              <a:t>DELETE  FROM  </a:t>
            </a:r>
            <a:r>
              <a:rPr lang="pl-PL" sz="2400" b="1" dirty="0" err="1">
                <a:latin typeface="Arial Narrow" pitchFamily="34" charset="0"/>
                <a:cs typeface="Arial" charset="0"/>
              </a:rPr>
              <a:t>nazwa_tabeli</a:t>
            </a:r>
            <a:r>
              <a:rPr lang="pl-PL" sz="2400" b="1" dirty="0">
                <a:latin typeface="Arial Narrow" pitchFamily="34" charset="0"/>
                <a:cs typeface="Arial" charset="0"/>
              </a:rPr>
              <a:t> </a:t>
            </a:r>
            <a:br>
              <a:rPr lang="pl-PL" sz="2400" b="1" dirty="0">
                <a:latin typeface="Arial Narrow" pitchFamily="34" charset="0"/>
                <a:cs typeface="Arial" charset="0"/>
              </a:rPr>
            </a:br>
            <a:r>
              <a:rPr lang="pl-PL" sz="2400" b="1" dirty="0">
                <a:latin typeface="Arial Narrow" pitchFamily="34" charset="0"/>
                <a:cs typeface="Arial" charset="0"/>
              </a:rPr>
              <a:t>	WHERE </a:t>
            </a:r>
            <a:r>
              <a:rPr lang="pl-PL" sz="2400" b="1" dirty="0" err="1">
                <a:latin typeface="Arial Narrow" pitchFamily="34" charset="0"/>
                <a:cs typeface="Arial" charset="0"/>
              </a:rPr>
              <a:t>warunek_logiczny</a:t>
            </a:r>
            <a:r>
              <a:rPr lang="pl-PL" sz="2400" b="1" dirty="0">
                <a:latin typeface="Arial Narrow" pitchFamily="34" charset="0"/>
                <a:cs typeface="Arial" charset="0"/>
              </a:rPr>
              <a:t>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9899"/>
            <a:ext cx="8624887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Usunięte zostaną wszystkie rekordy, które spełniają warunek </a:t>
            </a:r>
            <a:r>
              <a:rPr lang="pl-PL" sz="2000" b="0" dirty="0" smtClean="0">
                <a:latin typeface="Arial Narrow" pitchFamily="34" charset="0"/>
              </a:rPr>
              <a:t>logiczny</a:t>
            </a:r>
          </a:p>
          <a:p>
            <a:pPr marL="342900" indent="-3429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dirty="0" smtClean="0">
                <a:latin typeface="Arial Narrow" pitchFamily="34" charset="0"/>
              </a:rPr>
              <a:t>Brak klauzuli WHERE i warunku logicznego oznacza usunięcie wszystkich rekordów w tabeli</a:t>
            </a:r>
            <a:endParaRPr lang="pl-PL" sz="2000" b="0" dirty="0">
              <a:latin typeface="Arial Narrow" pitchFamily="34" charset="0"/>
            </a:endParaRPr>
          </a:p>
          <a:p>
            <a:pPr marL="342900" indent="-3429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pl-PL" sz="2000" b="0" dirty="0">
                <a:latin typeface="Arial Narrow" pitchFamily="34" charset="0"/>
              </a:rPr>
              <a:t>Podczas </a:t>
            </a:r>
            <a:r>
              <a:rPr lang="pl-PL" sz="2000" b="0" dirty="0" smtClean="0">
                <a:latin typeface="Arial Narrow" pitchFamily="34" charset="0"/>
              </a:rPr>
              <a:t>usuwania </a:t>
            </a:r>
            <a:r>
              <a:rPr lang="pl-PL" sz="2000" b="0" dirty="0">
                <a:latin typeface="Arial Narrow" pitchFamily="34" charset="0"/>
              </a:rPr>
              <a:t>rekordów zachowywana jest integralność referencyjna (reguły usuwania i modyfikacji rekordów)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Wykonywanie operacji na danych – instrukcja</a:t>
            </a:r>
            <a:r>
              <a:rPr kumimoji="0" lang="pl-PL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 </a:t>
            </a: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DELETE FROM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Tworzenie struktury bazy danych – instrukcja </a:t>
            </a: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ALTER TABLE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81000"/>
            <a:ext cx="906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smtClean="0">
                <a:latin typeface="Arial Narrow" pitchFamily="34" charset="0"/>
                <a:cs typeface="Arial" charset="0"/>
              </a:rPr>
              <a:t>Instrukcją </a:t>
            </a:r>
            <a:r>
              <a:rPr lang="pl-PL" sz="2400" b="1" dirty="0" smtClean="0">
                <a:latin typeface="Arial Narrow" pitchFamily="34" charset="0"/>
                <a:cs typeface="Arial" charset="0"/>
              </a:rPr>
              <a:t>ALTER </a:t>
            </a:r>
            <a:r>
              <a:rPr lang="pl-PL" sz="2400" b="1" smtClean="0">
                <a:latin typeface="Arial Narrow" pitchFamily="34" charset="0"/>
                <a:cs typeface="Arial" charset="0"/>
              </a:rPr>
              <a:t>TABLE</a:t>
            </a:r>
            <a:r>
              <a:rPr lang="pl-PL" sz="2400" smtClean="0">
                <a:latin typeface="Arial Narrow" pitchFamily="34" charset="0"/>
                <a:cs typeface="Arial" charset="0"/>
              </a:rPr>
              <a:t> można dokonać zmian w strukturach tabel:</a:t>
            </a:r>
          </a:p>
          <a:p>
            <a:pPr>
              <a:spcBef>
                <a:spcPct val="0"/>
              </a:spcBef>
            </a:pPr>
            <a:endParaRPr lang="pl-PL" sz="2400" smtClean="0">
              <a:latin typeface="Arial Narrow" pitchFamily="34" charset="0"/>
              <a:cs typeface="Arial" charset="0"/>
            </a:endParaRPr>
          </a:p>
          <a:p>
            <a:pPr marL="176213" indent="-1762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l-PL" sz="2000" smtClean="0">
                <a:latin typeface="Arial Narrow" pitchFamily="34" charset="0"/>
                <a:cs typeface="Arial" charset="0"/>
              </a:rPr>
              <a:t>zmiana atrybutów pola (konieczna redefinicja pola):</a:t>
            </a:r>
          </a:p>
          <a:p>
            <a:pPr>
              <a:spcBef>
                <a:spcPct val="0"/>
              </a:spcBef>
              <a:tabLst>
                <a:tab pos="360363" algn="l"/>
              </a:tabLst>
            </a:pPr>
            <a:r>
              <a:rPr lang="pl-PL" sz="2000">
                <a:latin typeface="Arial Narrow" pitchFamily="34" charset="0"/>
                <a:cs typeface="Arial" charset="0"/>
              </a:rPr>
              <a:t>	</a:t>
            </a:r>
            <a:r>
              <a:rPr lang="pl-PL" sz="2000" smtClean="0">
                <a:latin typeface="Arial Narrow" pitchFamily="34" charset="0"/>
                <a:cs typeface="Arial" charset="0"/>
              </a:rPr>
              <a:t>ALTER TABLE nazwa_tabeli ALTER COLUMN nazwa_pola typ atrybuty;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smtClean="0">
                <a:latin typeface="Arial Narrow" pitchFamily="34" charset="0"/>
                <a:cs typeface="Arial" charset="0"/>
              </a:rPr>
              <a:t>dodanie nowego pola:</a:t>
            </a:r>
          </a:p>
          <a:p>
            <a:pPr>
              <a:tabLst>
                <a:tab pos="360363" algn="l"/>
              </a:tabLst>
            </a:pPr>
            <a:r>
              <a:rPr lang="pl-PL" sz="2000">
                <a:latin typeface="Arial Narrow" pitchFamily="34" charset="0"/>
                <a:cs typeface="Arial" charset="0"/>
              </a:rPr>
              <a:t>	</a:t>
            </a:r>
            <a:r>
              <a:rPr lang="pl-PL" sz="2000" smtClean="0">
                <a:latin typeface="Arial Narrow" pitchFamily="34" charset="0"/>
                <a:cs typeface="Arial" charset="0"/>
              </a:rPr>
              <a:t>ALTER </a:t>
            </a:r>
            <a:r>
              <a:rPr lang="pl-PL" sz="2000">
                <a:latin typeface="Arial Narrow" pitchFamily="34" charset="0"/>
                <a:cs typeface="Arial" charset="0"/>
              </a:rPr>
              <a:t>TABLE </a:t>
            </a:r>
            <a:r>
              <a:rPr lang="pl-PL" sz="2000" smtClean="0">
                <a:latin typeface="Arial Narrow" pitchFamily="34" charset="0"/>
                <a:cs typeface="Arial" charset="0"/>
              </a:rPr>
              <a:t>nazwa_tabeli ADD nazwa_pola typ atrybuty;</a:t>
            </a:r>
            <a:endParaRPr lang="pl-PL" sz="2000">
              <a:latin typeface="Arial Narrow" pitchFamily="34" charset="0"/>
              <a:cs typeface="Arial" charset="0"/>
            </a:endParaRP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smtClean="0">
                <a:latin typeface="Arial Narrow" pitchFamily="34" charset="0"/>
                <a:cs typeface="Arial" charset="0"/>
              </a:rPr>
              <a:t>usunięcie pola:</a:t>
            </a:r>
          </a:p>
          <a:p>
            <a:pPr>
              <a:tabLst>
                <a:tab pos="360363" algn="l"/>
              </a:tabLst>
            </a:pPr>
            <a:r>
              <a:rPr lang="pl-PL" sz="2000" smtClean="0">
                <a:latin typeface="Arial Narrow" pitchFamily="34" charset="0"/>
                <a:cs typeface="Arial" charset="0"/>
              </a:rPr>
              <a:t>	ALTER </a:t>
            </a:r>
            <a:r>
              <a:rPr lang="pl-PL" sz="2000">
                <a:latin typeface="Arial Narrow" pitchFamily="34" charset="0"/>
                <a:cs typeface="Arial" charset="0"/>
              </a:rPr>
              <a:t>TABLE </a:t>
            </a:r>
            <a:r>
              <a:rPr lang="pl-PL" sz="2000" smtClean="0">
                <a:latin typeface="Arial Narrow" pitchFamily="34" charset="0"/>
                <a:cs typeface="Arial" charset="0"/>
              </a:rPr>
              <a:t>nazwa_tabeli DROP </a:t>
            </a:r>
            <a:r>
              <a:rPr lang="pl-PL" sz="2000">
                <a:latin typeface="Arial Narrow" pitchFamily="34" charset="0"/>
                <a:cs typeface="Arial" charset="0"/>
              </a:rPr>
              <a:t>COLUMN </a:t>
            </a:r>
            <a:r>
              <a:rPr lang="pl-PL" sz="2000" smtClean="0">
                <a:latin typeface="Arial Narrow" pitchFamily="34" charset="0"/>
                <a:cs typeface="Arial" charset="0"/>
              </a:rPr>
              <a:t>nazwa_pola;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smtClean="0">
                <a:latin typeface="Arial Narrow" pitchFamily="34" charset="0"/>
                <a:cs typeface="Arial" charset="0"/>
              </a:rPr>
              <a:t>modyfikacja atrybutu tabeli (CONSTRAINT) wymaga jego usunięcia i utworzenia na nowo:</a:t>
            </a:r>
            <a:endParaRPr lang="pl-PL" sz="2000">
              <a:latin typeface="Arial Narrow" pitchFamily="34" charset="0"/>
              <a:cs typeface="Arial" charset="0"/>
            </a:endParaRPr>
          </a:p>
          <a:p>
            <a:pPr>
              <a:tabLst>
                <a:tab pos="360363" algn="l"/>
              </a:tabLst>
            </a:pPr>
            <a:r>
              <a:rPr lang="pl-PL" sz="2000">
                <a:latin typeface="Arial Narrow" pitchFamily="34" charset="0"/>
                <a:cs typeface="Arial" charset="0"/>
              </a:rPr>
              <a:t>	ALTER TABLE nazwa_tabeli </a:t>
            </a:r>
            <a:r>
              <a:rPr lang="pl-PL" sz="2000" smtClean="0">
                <a:latin typeface="Arial Narrow" pitchFamily="34" charset="0"/>
                <a:cs typeface="Arial" charset="0"/>
              </a:rPr>
              <a:t>DROP CONSTRAINT nazwa_constraint;</a:t>
            </a:r>
          </a:p>
          <a:p>
            <a:pPr>
              <a:tabLst>
                <a:tab pos="360363" algn="l"/>
              </a:tabLst>
            </a:pPr>
            <a:r>
              <a:rPr lang="pl-PL" sz="2000">
                <a:latin typeface="Arial Narrow" pitchFamily="34" charset="0"/>
                <a:cs typeface="Arial" charset="0"/>
              </a:rPr>
              <a:t>	</a:t>
            </a:r>
            <a:r>
              <a:rPr lang="pl-PL" sz="2000" smtClean="0">
                <a:latin typeface="Arial Narrow" pitchFamily="34" charset="0"/>
                <a:cs typeface="Arial" charset="0"/>
              </a:rPr>
              <a:t>ALTER </a:t>
            </a:r>
            <a:r>
              <a:rPr lang="pl-PL" sz="2000">
                <a:latin typeface="Arial Narrow" pitchFamily="34" charset="0"/>
                <a:cs typeface="Arial" charset="0"/>
              </a:rPr>
              <a:t>TABLE nazwa_tabeli </a:t>
            </a:r>
            <a:r>
              <a:rPr lang="pl-PL" sz="2000" smtClean="0">
                <a:latin typeface="Arial Narrow" pitchFamily="34" charset="0"/>
                <a:cs typeface="Arial" charset="0"/>
              </a:rPr>
              <a:t>ADD </a:t>
            </a:r>
            <a:r>
              <a:rPr lang="pl-PL" sz="2000">
                <a:latin typeface="Arial Narrow" pitchFamily="34" charset="0"/>
                <a:cs typeface="Arial" charset="0"/>
              </a:rPr>
              <a:t>CONSTRAINT </a:t>
            </a:r>
            <a:r>
              <a:rPr lang="pl-PL" sz="2000" smtClean="0">
                <a:latin typeface="Arial Narrow" pitchFamily="34" charset="0"/>
                <a:cs typeface="Arial" charset="0"/>
              </a:rPr>
              <a:t>nazwa_constraint …;</a:t>
            </a:r>
            <a:endParaRPr lang="pl-PL" sz="2400" smtClean="0">
              <a:latin typeface="Arial Narrow" pitchFamily="34" charset="0"/>
              <a:cs typeface="Arial" charset="0"/>
            </a:endParaRPr>
          </a:p>
          <a:p>
            <a:pPr>
              <a:spcBef>
                <a:spcPct val="0"/>
              </a:spcBef>
            </a:pPr>
            <a:endParaRPr lang="pl-PL" sz="2400" dirty="0"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6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Tworzenie struktury bazy danych </a:t>
            </a:r>
            <a:r>
              <a:rPr kumimoji="0" lang="pl-PL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– schematy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04800"/>
            <a:ext cx="9067800" cy="131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b="1">
                <a:latin typeface="Arial Narrow" pitchFamily="34" charset="0"/>
                <a:cs typeface="Arial" charset="0"/>
              </a:rPr>
              <a:t>Schematy</a:t>
            </a:r>
            <a:r>
              <a:rPr lang="pl-PL" sz="2000">
                <a:latin typeface="Arial Narrow" pitchFamily="34" charset="0"/>
                <a:cs typeface="Arial" charset="0"/>
              </a:rPr>
              <a:t> </a:t>
            </a:r>
            <a:r>
              <a:rPr lang="pl-PL" sz="2000" smtClean="0">
                <a:latin typeface="Arial Narrow" pitchFamily="34" charset="0"/>
                <a:cs typeface="Arial" charset="0"/>
              </a:rPr>
              <a:t>są swego rodzaju kontenerami. Można w nich umieszczać poszczególne obiekty bazodanowe (np. tabele).</a:t>
            </a:r>
          </a:p>
          <a:p>
            <a:pPr>
              <a:spcBef>
                <a:spcPct val="0"/>
              </a:spcBef>
            </a:pPr>
            <a:r>
              <a:rPr lang="pl-PL" sz="2000" smtClean="0">
                <a:latin typeface="Arial Narrow" pitchFamily="34" charset="0"/>
                <a:cs typeface="Arial" charset="0"/>
              </a:rPr>
              <a:t>Do schematów można nadawać uprawnienia użytkownikom i w ten sposób umożliwiać im korzystanie jedynie z obiektów umieszczonych w tych schematach.</a:t>
            </a:r>
            <a:endParaRPr lang="pl-PL" sz="2400">
              <a:latin typeface="Arial Narrow" pitchFamily="34" charset="0"/>
              <a:cs typeface="Arial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36365"/>
              </p:ext>
            </p:extLst>
          </p:nvPr>
        </p:nvGraphicFramePr>
        <p:xfrm>
          <a:off x="2209800" y="2667000"/>
          <a:ext cx="838200" cy="81472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80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28219"/>
              </p:ext>
            </p:extLst>
          </p:nvPr>
        </p:nvGraphicFramePr>
        <p:xfrm>
          <a:off x="4038600" y="3048000"/>
          <a:ext cx="838200" cy="135512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80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72456"/>
              </p:ext>
            </p:extLst>
          </p:nvPr>
        </p:nvGraphicFramePr>
        <p:xfrm>
          <a:off x="6019800" y="2209800"/>
          <a:ext cx="838200" cy="81472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80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65280"/>
              </p:ext>
            </p:extLst>
          </p:nvPr>
        </p:nvGraphicFramePr>
        <p:xfrm>
          <a:off x="5943600" y="4546875"/>
          <a:ext cx="838200" cy="1625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80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09837"/>
              </p:ext>
            </p:extLst>
          </p:nvPr>
        </p:nvGraphicFramePr>
        <p:xfrm>
          <a:off x="2590800" y="4800600"/>
          <a:ext cx="838200" cy="135512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80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Łącznik łamany 11"/>
          <p:cNvCxnSpPr/>
          <p:nvPr/>
        </p:nvCxnSpPr>
        <p:spPr>
          <a:xfrm>
            <a:off x="3048000" y="3048000"/>
            <a:ext cx="990600" cy="685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łamany 12"/>
          <p:cNvCxnSpPr/>
          <p:nvPr/>
        </p:nvCxnSpPr>
        <p:spPr>
          <a:xfrm rot="10800000" flipV="1">
            <a:off x="4876800" y="2590800"/>
            <a:ext cx="1143000" cy="838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łamany 13"/>
          <p:cNvCxnSpPr/>
          <p:nvPr/>
        </p:nvCxnSpPr>
        <p:spPr>
          <a:xfrm flipV="1">
            <a:off x="3429000" y="5029200"/>
            <a:ext cx="2514600" cy="2286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łamany 14"/>
          <p:cNvCxnSpPr/>
          <p:nvPr/>
        </p:nvCxnSpPr>
        <p:spPr>
          <a:xfrm rot="10800000">
            <a:off x="4876800" y="3962400"/>
            <a:ext cx="1066800" cy="914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3900"/>
              </p:ext>
            </p:extLst>
          </p:nvPr>
        </p:nvGraphicFramePr>
        <p:xfrm>
          <a:off x="685800" y="4114800"/>
          <a:ext cx="838200" cy="54452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80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Łącznik łamany 16"/>
          <p:cNvCxnSpPr/>
          <p:nvPr/>
        </p:nvCxnSpPr>
        <p:spPr>
          <a:xfrm>
            <a:off x="1524000" y="4495800"/>
            <a:ext cx="1066800" cy="9906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1732085" y="2209800"/>
            <a:ext cx="1447800" cy="13745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pl-PL">
                <a:solidFill>
                  <a:srgbClr val="FF0000"/>
                </a:solidFill>
                <a:latin typeface="Arial Narrow" panose="020B0606020202030204" pitchFamily="34" charset="0"/>
              </a:rPr>
              <a:t>Schemat1</a:t>
            </a:r>
            <a:endParaRPr lang="en-GB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577362" y="3715858"/>
            <a:ext cx="2927838" cy="26087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pl-PL">
                <a:solidFill>
                  <a:srgbClr val="FF0000"/>
                </a:solidFill>
                <a:latin typeface="Arial Narrow" panose="020B0606020202030204" pitchFamily="34" charset="0"/>
              </a:rPr>
              <a:t>Schemat2</a:t>
            </a:r>
            <a:endParaRPr lang="en-GB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3853962" y="1720150"/>
            <a:ext cx="3156438" cy="4604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pl-PL">
                <a:solidFill>
                  <a:srgbClr val="FF0000"/>
                </a:solidFill>
                <a:latin typeface="Arial Narrow" panose="020B0606020202030204" pitchFamily="34" charset="0"/>
              </a:rPr>
              <a:t>Schemat3</a:t>
            </a:r>
            <a:endParaRPr lang="en-GB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0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Tworzenie struktury bazy danych </a:t>
            </a:r>
            <a:r>
              <a:rPr kumimoji="0" lang="pl-PL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– schematy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04800"/>
            <a:ext cx="9067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>
                <a:latin typeface="Arial Narrow" pitchFamily="34" charset="0"/>
                <a:cs typeface="Arial" charset="0"/>
              </a:rPr>
              <a:t>Tworzenie schematu:</a:t>
            </a:r>
          </a:p>
          <a:p>
            <a:pPr>
              <a:spcBef>
                <a:spcPct val="0"/>
              </a:spcBef>
            </a:pPr>
            <a:r>
              <a:rPr lang="pl-PL" sz="2000">
                <a:latin typeface="Arial Narrow" pitchFamily="34" charset="0"/>
                <a:cs typeface="Arial" charset="0"/>
              </a:rPr>
              <a:t>CREATE SCHEMA nazwa_schematu</a:t>
            </a:r>
          </a:p>
          <a:p>
            <a:pPr>
              <a:spcBef>
                <a:spcPct val="0"/>
              </a:spcBef>
            </a:pPr>
            <a:endParaRPr lang="pl-PL" sz="2000">
              <a:latin typeface="Arial Narrow" pitchFamily="34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pl-PL" sz="2000">
                <a:latin typeface="Arial Narrow" pitchFamily="34" charset="0"/>
                <a:cs typeface="Arial" charset="0"/>
              </a:rPr>
              <a:t>Tworzenie tabeli w schemacie:</a:t>
            </a:r>
          </a:p>
          <a:p>
            <a:pPr>
              <a:spcBef>
                <a:spcPct val="0"/>
              </a:spcBef>
            </a:pPr>
            <a:r>
              <a:rPr lang="pl-PL" sz="2000">
                <a:latin typeface="Arial Narrow" pitchFamily="34" charset="0"/>
                <a:cs typeface="Arial" charset="0"/>
              </a:rPr>
              <a:t>CREATE TABLE nazwa_schematu</a:t>
            </a:r>
            <a:r>
              <a:rPr lang="pl-PL" sz="2000" b="1">
                <a:solidFill>
                  <a:srgbClr val="FF0000"/>
                </a:solidFill>
                <a:latin typeface="Arial Narrow" pitchFamily="34" charset="0"/>
                <a:cs typeface="Arial" charset="0"/>
              </a:rPr>
              <a:t>.</a:t>
            </a:r>
            <a:r>
              <a:rPr lang="pl-PL" sz="2000">
                <a:latin typeface="Arial Narrow" pitchFamily="34" charset="0"/>
                <a:cs typeface="Arial" charset="0"/>
              </a:rPr>
              <a:t>nazwa_tabeli (…</a:t>
            </a:r>
          </a:p>
          <a:p>
            <a:pPr>
              <a:spcBef>
                <a:spcPct val="0"/>
              </a:spcBef>
            </a:pPr>
            <a:endParaRPr lang="pl-PL" sz="2000">
              <a:latin typeface="Arial Narrow" pitchFamily="34" charset="0"/>
              <a:cs typeface="Arial" charset="0"/>
            </a:endParaRPr>
          </a:p>
          <a:p>
            <a:r>
              <a:rPr lang="pl-PL" sz="2000">
                <a:latin typeface="Arial Narrow" pitchFamily="34" charset="0"/>
                <a:cs typeface="Arial" charset="0"/>
              </a:rPr>
              <a:t>Przeniesienie tabeli do innego schematu:</a:t>
            </a:r>
          </a:p>
          <a:p>
            <a:r>
              <a:rPr lang="pl-PL" sz="2000">
                <a:latin typeface="Arial Narrow" pitchFamily="34" charset="0"/>
                <a:cs typeface="Arial" charset="0"/>
              </a:rPr>
              <a:t>ALTER SCHEMA nazwa_schematu TRANSFER nazwa_tabeli</a:t>
            </a:r>
          </a:p>
          <a:p>
            <a:endParaRPr lang="pl-PL" sz="2000">
              <a:latin typeface="Arial Narrow" pitchFamily="34" charset="0"/>
              <a:cs typeface="Arial" charset="0"/>
            </a:endParaRPr>
          </a:p>
          <a:p>
            <a:r>
              <a:rPr lang="pl-PL" sz="2000">
                <a:latin typeface="Arial Narrow" pitchFamily="34" charset="0"/>
                <a:cs typeface="Arial" charset="0"/>
              </a:rPr>
              <a:t>Nawet, jeśli tabele znajdują się w różnych schematach ich nazwy nie mogą się powtarzać</a:t>
            </a:r>
          </a:p>
          <a:p>
            <a:endParaRPr lang="pl-PL" sz="2400"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8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19113" y="830262"/>
            <a:ext cx="5805487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 smtClean="0">
                <a:latin typeface="Arial Narrow" pitchFamily="34" charset="0"/>
                <a:cs typeface="Arial" charset="0"/>
              </a:rPr>
              <a:t>Usunięcie bazy danych:</a:t>
            </a:r>
          </a:p>
          <a:p>
            <a:pPr>
              <a:spcBef>
                <a:spcPct val="0"/>
              </a:spcBef>
            </a:pPr>
            <a:r>
              <a:rPr lang="pl-PL" sz="2400" b="1" dirty="0" smtClean="0">
                <a:latin typeface="Arial Narrow" pitchFamily="34" charset="0"/>
                <a:cs typeface="Arial" charset="0"/>
              </a:rPr>
              <a:t>DROP </a:t>
            </a:r>
            <a:r>
              <a:rPr lang="pl-PL" sz="2400" b="1" dirty="0">
                <a:latin typeface="Arial Narrow" pitchFamily="34" charset="0"/>
                <a:cs typeface="Arial" charset="0"/>
              </a:rPr>
              <a:t>DATABASE </a:t>
            </a:r>
            <a:r>
              <a:rPr lang="pl-PL" sz="2400" b="1" dirty="0" err="1">
                <a:latin typeface="Arial Narrow" pitchFamily="34" charset="0"/>
                <a:cs typeface="Arial" charset="0"/>
              </a:rPr>
              <a:t>nazwa_bazy_danych</a:t>
            </a:r>
            <a:r>
              <a:rPr lang="pl-PL" sz="2400" b="1" dirty="0">
                <a:latin typeface="Arial Narrow" pitchFamily="34" charset="0"/>
                <a:cs typeface="Arial" charset="0"/>
              </a:rPr>
              <a:t>;</a:t>
            </a:r>
          </a:p>
          <a:p>
            <a:pPr>
              <a:spcBef>
                <a:spcPct val="0"/>
              </a:spcBef>
            </a:pPr>
            <a:endParaRPr lang="pl-PL" sz="2400" b="0" dirty="0" smtClean="0">
              <a:latin typeface="Arial Narrow" pitchFamily="34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pl-PL" sz="2400" dirty="0" smtClean="0">
                <a:latin typeface="Arial Narrow" pitchFamily="34" charset="0"/>
                <a:cs typeface="Arial" charset="0"/>
              </a:rPr>
              <a:t>Usunięcie tabeli (tabel):</a:t>
            </a:r>
            <a:endParaRPr lang="pl-PL" sz="2400" b="0" dirty="0">
              <a:latin typeface="Arial Narrow" pitchFamily="34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pl-PL" sz="2400" b="1" dirty="0">
                <a:latin typeface="Arial Narrow" pitchFamily="34" charset="0"/>
                <a:cs typeface="Arial" charset="0"/>
              </a:rPr>
              <a:t>DROP TABLE </a:t>
            </a:r>
            <a:r>
              <a:rPr lang="pl-PL" sz="2400" b="1" dirty="0" err="1">
                <a:latin typeface="Arial Narrow" pitchFamily="34" charset="0"/>
                <a:cs typeface="Arial" charset="0"/>
              </a:rPr>
              <a:t>nazwa_tabeli</a:t>
            </a:r>
            <a:r>
              <a:rPr lang="pl-PL" sz="2400" b="1" dirty="0">
                <a:latin typeface="Arial Narrow" pitchFamily="34" charset="0"/>
                <a:cs typeface="Arial" charset="0"/>
              </a:rPr>
              <a:t> [CASCADE];</a:t>
            </a:r>
          </a:p>
          <a:p>
            <a:pPr>
              <a:spcBef>
                <a:spcPct val="0"/>
              </a:spcBef>
            </a:pPr>
            <a:endParaRPr lang="pl-PL" b="0" dirty="0">
              <a:latin typeface="Arial Narrow" pitchFamily="34" charset="0"/>
              <a:cs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Tworzenie struktury bazy danych – usuwanie bazy danych i tabel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S">
  <a:themeElements>
    <a:clrScheme name="Niestandardowy 9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525CB4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002060"/>
      </a:hlink>
      <a:folHlink>
        <a:srgbClr val="FFCF3E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</a:schemeClr>
        </a:solidFill>
        <a:gradFill flip="none"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  <a:tileRect/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EDI</Template>
  <TotalTime>7887</TotalTime>
  <Words>441</Words>
  <Application>Microsoft Office PowerPoint</Application>
  <PresentationFormat>Pokaz na ekranie (4:3)</PresentationFormat>
  <Paragraphs>77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Candara</vt:lpstr>
      <vt:lpstr>Garamond</vt:lpstr>
      <vt:lpstr>Times New Roman</vt:lpstr>
      <vt:lpstr>Wingdings 2</vt:lpstr>
      <vt:lpstr>Projekt niestandardowy</vt:lpstr>
      <vt:lpstr>IS</vt:lpstr>
      <vt:lpstr>Instrukcje języka SQL do operacji funkcjonalnych na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805</cp:revision>
  <cp:lastPrinted>1601-01-01T00:00:00Z</cp:lastPrinted>
  <dcterms:created xsi:type="dcterms:W3CDTF">1601-01-01T00:00:00Z</dcterms:created>
  <dcterms:modified xsi:type="dcterms:W3CDTF">2019-11-15T11:29:22Z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