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11" r:id="rId1"/>
    <p:sldMasterId id="2147484223" r:id="rId2"/>
  </p:sldMasterIdLst>
  <p:notesMasterIdLst>
    <p:notesMasterId r:id="rId21"/>
  </p:notesMasterIdLst>
  <p:handoutMasterIdLst>
    <p:handoutMasterId r:id="rId22"/>
  </p:handoutMasterIdLst>
  <p:sldIdLst>
    <p:sldId id="291" r:id="rId3"/>
    <p:sldId id="504" r:id="rId4"/>
    <p:sldId id="435" r:id="rId5"/>
    <p:sldId id="486" r:id="rId6"/>
    <p:sldId id="416" r:id="rId7"/>
    <p:sldId id="436" r:id="rId8"/>
    <p:sldId id="438" r:id="rId9"/>
    <p:sldId id="439" r:id="rId10"/>
    <p:sldId id="480" r:id="rId11"/>
    <p:sldId id="501" r:id="rId12"/>
    <p:sldId id="502" r:id="rId13"/>
    <p:sldId id="503" r:id="rId14"/>
    <p:sldId id="511" r:id="rId15"/>
    <p:sldId id="512" r:id="rId16"/>
    <p:sldId id="514" r:id="rId17"/>
    <p:sldId id="515" r:id="rId18"/>
    <p:sldId id="517" r:id="rId19"/>
    <p:sldId id="516" r:id="rId20"/>
  </p:sldIdLst>
  <p:sldSz cx="9144000" cy="6858000" type="screen4x3"/>
  <p:notesSz cx="7099300" cy="10234613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7" autoAdjust="0"/>
    <p:restoredTop sz="95059" autoAdjust="0"/>
  </p:normalViewPr>
  <p:slideViewPr>
    <p:cSldViewPr>
      <p:cViewPr varScale="1">
        <p:scale>
          <a:sx n="84" d="100"/>
          <a:sy n="84" d="100"/>
        </p:scale>
        <p:origin x="139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3" d="100"/>
          <a:sy n="83" d="100"/>
        </p:scale>
        <p:origin x="-3120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099300" cy="54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 algn="ctr"/>
            <a:endParaRPr lang="pl-PL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9329"/>
            <a:ext cx="3075424" cy="51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pl-PL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528" y="9719329"/>
            <a:ext cx="3076599" cy="51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5AEE7B2C-8B7B-4E41-9BE9-6DFEE0C05302}" type="slidenum">
              <a:rPr lang="pl-PL"/>
              <a:pPr/>
              <a:t>‹#›</a:t>
            </a:fld>
            <a:endParaRPr lang="pl-PL" dirty="0"/>
          </a:p>
        </p:txBody>
      </p:sp>
      <p:cxnSp>
        <p:nvCxnSpPr>
          <p:cNvPr id="6" name="Łącznik prosty 5"/>
          <p:cNvCxnSpPr/>
          <p:nvPr/>
        </p:nvCxnSpPr>
        <p:spPr>
          <a:xfrm>
            <a:off x="0" y="468313"/>
            <a:ext cx="7099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0" y="9718675"/>
            <a:ext cx="70993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dirty="0" smtClean="0">
                <a:latin typeface="+mn-lt"/>
                <a:cs typeface="+mn-cs"/>
              </a:defRPr>
            </a:lvl1pPr>
          </a:lstStyle>
          <a:p>
            <a:pPr lvl="0">
              <a:defRPr/>
            </a:pPr>
            <a:r>
              <a:rPr lang="pl-PL" dirty="0" smtClean="0"/>
              <a:t>Copyright</a:t>
            </a:r>
            <a:r>
              <a:rPr kumimoji="0" lang="en-GB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© </a:t>
            </a:r>
            <a:r>
              <a:rPr kumimoji="0" lang="pl-PL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Uniwersytet Ekonomiczny w Krakowie</a:t>
            </a:r>
            <a:endParaRPr kumimoji="0" lang="en-GB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7099300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dirty="0" smtClean="0">
                <a:latin typeface="+mn-lt"/>
                <a:cs typeface="+mn-cs"/>
              </a:defRPr>
            </a:lvl1pPr>
          </a:lstStyle>
          <a:p>
            <a:pPr lvl="0">
              <a:defRPr/>
            </a:pPr>
            <a:r>
              <a:rPr kumimoji="0" lang="pl-PL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Materiały dla studentów z przedmiotu</a:t>
            </a:r>
            <a:r>
              <a:rPr kumimoji="0" lang="en-GB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pl-PL" i="1" dirty="0" smtClean="0"/>
              <a:t>Wprowadzenie do baz danych</a:t>
            </a:r>
            <a:endParaRPr kumimoji="0" lang="en-GB" sz="1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kumimoji="0" lang="pl-PL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Relacje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424" cy="51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pl-PL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528" y="0"/>
            <a:ext cx="3076599" cy="51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pl-PL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166" y="4861888"/>
            <a:ext cx="5678971" cy="460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9329"/>
            <a:ext cx="3075424" cy="51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pl-PL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528" y="9719329"/>
            <a:ext cx="3076599" cy="51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88C4402D-B936-4E91-8F17-ABB741B4E7D2}" type="slidenum">
              <a:rPr lang="pl-PL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2B04B-58CA-482F-803E-0DD9291FA5FC}" type="slidenum">
              <a:rPr lang="pl-PL"/>
              <a:pPr/>
              <a:t>1</a:t>
            </a:fld>
            <a:endParaRPr lang="pl-PL" dirty="0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114925" cy="3836988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279" y="4859666"/>
            <a:ext cx="5204745" cy="4606464"/>
          </a:xfrm>
        </p:spPr>
        <p:txBody>
          <a:bodyPr/>
          <a:lstStyle/>
          <a:p>
            <a:endParaRPr lang="pl-P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4402D-B936-4E91-8F17-ABB741B4E7D2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4402D-B936-4E91-8F17-ABB741B4E7D2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081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F0E-BC3B-4EDF-A997-5330FA2DBB94}" type="datetimeFigureOut">
              <a:rPr lang="pl-PL" smtClean="0"/>
              <a:pPr/>
              <a:t>28.10.2020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2D9-DB10-4EB9-B7A6-032A6D4E7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F0E-BC3B-4EDF-A997-5330FA2DBB94}" type="datetimeFigureOut">
              <a:rPr lang="pl-PL" smtClean="0"/>
              <a:pPr/>
              <a:t>28.10.2020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2D9-DB10-4EB9-B7A6-032A6D4E7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F0E-BC3B-4EDF-A997-5330FA2DBB94}" type="datetimeFigureOut">
              <a:rPr lang="pl-PL" smtClean="0"/>
              <a:pPr/>
              <a:t>28.10.2020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2D9-DB10-4EB9-B7A6-032A6D4E7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8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E179A1A-A0F5-4001-A6E3-A7675233E5F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67089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20" name="Tytuł 19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267076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Symbol zastępczy numeru slajdu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4D22F-1F04-4BF8-AF4B-817408F2A28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Drugi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Trzeci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Czwarty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Piąty</a:t>
            </a:r>
            <a:r>
              <a:rPr lang="en-GB" noProof="0" dirty="0" smtClean="0"/>
              <a:t> </a:t>
            </a:r>
            <a:r>
              <a:rPr lang="en-GB" noProof="0" dirty="0" err="1" smtClean="0"/>
              <a:t>poziom</a:t>
            </a:r>
            <a:endParaRPr lang="en-GB" noProof="0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82602-3ACC-4341-B614-755528165B6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2685391"/>
            <a:ext cx="7772400" cy="3112843"/>
          </a:xfrm>
        </p:spPr>
        <p:txBody>
          <a:bodyPr anchor="t"/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1128932"/>
            <a:ext cx="77724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style </a:t>
            </a:r>
            <a:r>
              <a:rPr lang="en-GB" noProof="0" dirty="0" err="1" smtClean="0"/>
              <a:t>wzorca</a:t>
            </a:r>
            <a:r>
              <a:rPr lang="en-GB" noProof="0" dirty="0" smtClean="0"/>
              <a:t> </a:t>
            </a:r>
            <a:r>
              <a:rPr lang="en-GB" noProof="0" dirty="0" err="1" smtClean="0"/>
              <a:t>tekstu</a:t>
            </a:r>
            <a:endParaRPr lang="en-GB" noProof="0" dirty="0" smtClean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A7B9F-A4E2-478E-88C0-8808838EDAD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769CD-9C0F-4EAD-A457-AC02690CAB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8CAE6-C8BA-4C5E-95DA-70F0F0B51DD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Kliknij</a:t>
            </a:r>
            <a:r>
              <a:rPr lang="en-GB" noProof="0" dirty="0" smtClean="0"/>
              <a:t>, </a:t>
            </a:r>
            <a:r>
              <a:rPr lang="en-GB" noProof="0" dirty="0" err="1" smtClean="0"/>
              <a:t>aby</a:t>
            </a:r>
            <a:r>
              <a:rPr lang="en-GB" noProof="0" dirty="0" smtClean="0"/>
              <a:t> </a:t>
            </a:r>
            <a:r>
              <a:rPr lang="en-GB" noProof="0" dirty="0" err="1" smtClean="0"/>
              <a:t>edytować</a:t>
            </a:r>
            <a:r>
              <a:rPr lang="en-GB" noProof="0" dirty="0" smtClean="0"/>
              <a:t> </a:t>
            </a:r>
            <a:r>
              <a:rPr lang="en-GB" noProof="0" dirty="0" err="1" smtClean="0"/>
              <a:t>styl</a:t>
            </a:r>
            <a:endParaRPr lang="en-GB" noProof="0" dirty="0"/>
          </a:p>
        </p:txBody>
      </p:sp>
      <p:sp>
        <p:nvSpPr>
          <p:cNvPr id="3" name="Symbol zastępczy daty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4" name="Symbol zastępczy numeru slajdu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9AA8DC-4906-4B66-9C9F-7CEF6B8C3D2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Symbol zastępczy stopki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A5C85-AAD4-47BE-B152-06EBA5423A9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F0E-BC3B-4EDF-A997-5330FA2DBB94}" type="datetimeFigureOut">
              <a:rPr lang="pl-PL" smtClean="0"/>
              <a:pPr/>
              <a:t>28.10.2020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2D9-DB10-4EB9-B7A6-032A6D4E7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E20BB-BCA9-4C44-973E-AC8BB353618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727075" y="1062038"/>
            <a:ext cx="4600575" cy="3978275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anchor="ctr">
            <a:normAutofit/>
          </a:bodyPr>
          <a:lstStyle/>
          <a:p>
            <a:pPr indent="-274320"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200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514536" y="4343400"/>
            <a:ext cx="3048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739645" y="1222657"/>
            <a:ext cx="45756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pl-PL" noProof="0" smtClean="0"/>
              <a:t>Kliknij ikonę, aby dodać obraz</a:t>
            </a:r>
            <a:endParaRPr lang="en-US" noProof="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14536" y="1371600"/>
            <a:ext cx="3044952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27F80-EF27-45F7-8D66-F37ADA1D5D3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8E9841-B391-4F9A-85E3-312E3B57445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9D78A-F3DC-4F41-94DA-37A002F9188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F0E-BC3B-4EDF-A997-5330FA2DBB94}" type="datetimeFigureOut">
              <a:rPr lang="pl-PL" smtClean="0"/>
              <a:pPr/>
              <a:t>28.10.2020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2D9-DB10-4EB9-B7A6-032A6D4E7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F0E-BC3B-4EDF-A997-5330FA2DBB94}" type="datetimeFigureOut">
              <a:rPr lang="pl-PL" smtClean="0"/>
              <a:pPr/>
              <a:t>28.10.2020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2D9-DB10-4EB9-B7A6-032A6D4E7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F0E-BC3B-4EDF-A997-5330FA2DBB94}" type="datetimeFigureOut">
              <a:rPr lang="pl-PL" smtClean="0"/>
              <a:pPr/>
              <a:t>28.10.2020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2D9-DB10-4EB9-B7A6-032A6D4E7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F0E-BC3B-4EDF-A997-5330FA2DBB94}" type="datetimeFigureOut">
              <a:rPr lang="pl-PL" smtClean="0"/>
              <a:pPr/>
              <a:t>28.10.2020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2D9-DB10-4EB9-B7A6-032A6D4E7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F0E-BC3B-4EDF-A997-5330FA2DBB94}" type="datetimeFigureOut">
              <a:rPr lang="pl-PL" smtClean="0"/>
              <a:pPr/>
              <a:t>28.10.2020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2D9-DB10-4EB9-B7A6-032A6D4E7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F0E-BC3B-4EDF-A997-5330FA2DBB94}" type="datetimeFigureOut">
              <a:rPr lang="pl-PL" smtClean="0"/>
              <a:pPr/>
              <a:t>28.10.2020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2D9-DB10-4EB9-B7A6-032A6D4E7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4F0E-BC3B-4EDF-A997-5330FA2DBB94}" type="datetimeFigureOut">
              <a:rPr lang="pl-PL" smtClean="0"/>
              <a:pPr/>
              <a:t>28.10.2020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B2D9-DB10-4EB9-B7A6-032A6D4E7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4F0E-BC3B-4EDF-A997-5330FA2DBB94}" type="datetimeFigureOut">
              <a:rPr lang="pl-PL" smtClean="0"/>
              <a:pPr/>
              <a:t>28.10.2020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4B2D9-DB10-4EB9-B7A6-032A6D4E75A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l-PL" smtClean="0"/>
              <a:t>Kliknij, aby edytować styl</a:t>
            </a:r>
            <a:endParaRPr lang="en-US" smtClean="0"/>
          </a:p>
        </p:txBody>
      </p:sp>
      <p:sp>
        <p:nvSpPr>
          <p:cNvPr id="1027" name="Rectangle 11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47625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pl-PL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40397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fld id="{7E179A1A-A0F5-4001-A6E3-A7675233E5F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428625" y="6659563"/>
            <a:ext cx="28575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800" dirty="0">
                <a:solidFill>
                  <a:schemeClr val="tx2"/>
                </a:solidFill>
                <a:latin typeface="Candara" pitchFamily="34" charset="0"/>
                <a:cs typeface="+mn-cs"/>
              </a:rPr>
              <a:t>© UEK w Krakowie     </a:t>
            </a:r>
            <a:r>
              <a:rPr lang="pl-PL" sz="800" dirty="0" smtClean="0">
                <a:solidFill>
                  <a:schemeClr val="tx2"/>
                </a:solidFill>
                <a:latin typeface="Candara" pitchFamily="34" charset="0"/>
                <a:cs typeface="+mn-cs"/>
              </a:rPr>
              <a:t>Dariusz </a:t>
            </a:r>
            <a:r>
              <a:rPr lang="pl-PL" sz="800" dirty="0" err="1" smtClean="0">
                <a:solidFill>
                  <a:schemeClr val="tx2"/>
                </a:solidFill>
                <a:latin typeface="Candara" pitchFamily="34" charset="0"/>
                <a:cs typeface="+mn-cs"/>
              </a:rPr>
              <a:t>Put</a:t>
            </a:r>
            <a:endParaRPr lang="en-US" sz="800" dirty="0">
              <a:solidFill>
                <a:schemeClr val="tx2"/>
              </a:solidFill>
              <a:latin typeface="Candara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  <p:sldLayoutId id="2147484235" r:id="rId12"/>
  </p:sldLayoutIdLst>
  <p:hf hdr="0" ftr="0" dt="0"/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l" rtl="0" eaLnBrk="1" fontAlgn="base" hangingPunct="1">
        <a:spcBef>
          <a:spcPct val="0"/>
        </a:spcBef>
        <a:spcAft>
          <a:spcPct val="0"/>
        </a:spcAft>
        <a:defRPr lang="en-US" sz="4800" b="1" kern="1200" dirty="0">
          <a:solidFill>
            <a:srgbClr val="1D2474"/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D2474"/>
          </a:solidFill>
          <a:latin typeface="Candara" pitchFamily="34" charset="0"/>
          <a:ea typeface="Candara" pitchFamily="34" charset="0"/>
          <a:cs typeface="Candar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D2474"/>
          </a:solidFill>
          <a:latin typeface="Candara" pitchFamily="34" charset="0"/>
          <a:ea typeface="Candara" pitchFamily="34" charset="0"/>
          <a:cs typeface="Candar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D2474"/>
          </a:solidFill>
          <a:latin typeface="Candara" pitchFamily="34" charset="0"/>
          <a:ea typeface="Candara" pitchFamily="34" charset="0"/>
          <a:cs typeface="Candar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D2474"/>
          </a:solidFill>
          <a:latin typeface="Candara" pitchFamily="34" charset="0"/>
          <a:ea typeface="Candara" pitchFamily="34" charset="0"/>
          <a:cs typeface="Candar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D2474"/>
          </a:solidFill>
          <a:latin typeface="Candara" pitchFamily="34" charset="0"/>
          <a:ea typeface="Candara" pitchFamily="34" charset="0"/>
          <a:cs typeface="Candar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D2474"/>
          </a:solidFill>
          <a:latin typeface="Candara" pitchFamily="34" charset="0"/>
          <a:ea typeface="Candara" pitchFamily="34" charset="0"/>
          <a:cs typeface="Candar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D2474"/>
          </a:solidFill>
          <a:latin typeface="Candara" pitchFamily="34" charset="0"/>
          <a:ea typeface="Candara" pitchFamily="34" charset="0"/>
          <a:cs typeface="Candar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1D2474"/>
          </a:solidFill>
          <a:latin typeface="Candara" pitchFamily="34" charset="0"/>
          <a:ea typeface="Candara" pitchFamily="34" charset="0"/>
          <a:cs typeface="Candara" pitchFamily="34" charset="0"/>
        </a:defRPr>
      </a:lvl9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273050" indent="-273050" algn="l" rtl="0" eaLnBrk="1" fontAlgn="base" hangingPunct="1">
        <a:spcBef>
          <a:spcPts val="12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557213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81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068388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 2" pitchFamily="18" charset="2"/>
        <a:buChar char=""/>
        <a:defRPr>
          <a:solidFill>
            <a:schemeClr val="tx1"/>
          </a:solidFill>
          <a:latin typeface="+mn-lt"/>
          <a:ea typeface="+mn-lt"/>
          <a:cs typeface="+mn-lt"/>
        </a:defRPr>
      </a:lvl4pPr>
      <a:lvl5pPr marL="1316038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"/>
        <a:defRPr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52600"/>
            <a:ext cx="8229600" cy="2286000"/>
          </a:xfrm>
        </p:spPr>
        <p:txBody>
          <a:bodyPr anchor="t">
            <a:noAutofit/>
          </a:bodyPr>
          <a:lstStyle/>
          <a:p>
            <a:r>
              <a:rPr lang="pl-PL" sz="4800" dirty="0" smtClean="0"/>
              <a:t>Instrukcja wybierająca</a:t>
            </a:r>
            <a:r>
              <a:rPr lang="pl-PL" sz="4800" smtClean="0"/>
              <a:t/>
            </a:r>
            <a:br>
              <a:rPr lang="pl-PL" sz="4800" smtClean="0"/>
            </a:br>
            <a:r>
              <a:rPr lang="pl-PL" sz="4800" smtClean="0"/>
              <a:t>SELECT</a:t>
            </a:r>
            <a:endParaRPr lang="en-GB" dirty="0"/>
          </a:p>
        </p:txBody>
      </p:sp>
      <p:sp>
        <p:nvSpPr>
          <p:cNvPr id="4" name="Text Box 21"/>
          <p:cNvSpPr>
            <a:spLocks noChangeArrowheads="1"/>
          </p:cNvSpPr>
          <p:nvPr/>
        </p:nvSpPr>
        <p:spPr bwMode="auto">
          <a:xfrm>
            <a:off x="457200" y="4572000"/>
            <a:ext cx="3200400" cy="1295400"/>
          </a:xfrm>
          <a:prstGeom prst="wedgeRoundRectCallout">
            <a:avLst>
              <a:gd name="adj1" fmla="val 51378"/>
              <a:gd name="adj2" fmla="val -99999"/>
              <a:gd name="adj3" fmla="val 16667"/>
            </a:avLst>
          </a:prstGeom>
          <a:solidFill>
            <a:srgbClr val="FFC000"/>
          </a:solidFill>
          <a:ln w="3175">
            <a:noFill/>
            <a:miter lim="800000"/>
            <a:headEnd/>
            <a:tailEnd/>
          </a:ln>
        </p:spPr>
        <p:txBody>
          <a:bodyPr lIns="36000" tIns="72000" rIns="36000"/>
          <a:lstStyle/>
          <a:p>
            <a:r>
              <a:rPr lang="pl-PL" b="0" dirty="0" smtClean="0">
                <a:solidFill>
                  <a:schemeClr val="tx1"/>
                </a:solidFill>
                <a:latin typeface="Arial Narrow" pitchFamily="34" charset="0"/>
              </a:rPr>
              <a:t>Objaśnienia pojawiające się w takim polu będą pomocne podczas samodzielnego przeglądania prezentacji.</a:t>
            </a:r>
            <a:endParaRPr lang="pl-PL" sz="1400" b="0" dirty="0">
              <a:solidFill>
                <a:schemeClr val="tx1"/>
              </a:solidFill>
              <a:latin typeface="Arial Narrow" pitchFamily="34" charset="0"/>
            </a:endParaRPr>
          </a:p>
          <a:p>
            <a:endParaRPr lang="en-GB" sz="12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2602-3ACC-4341-B614-755528165B64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392113"/>
            <a:ext cx="8624888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000" dirty="0">
                <a:solidFill>
                  <a:schemeClr val="tx1"/>
                </a:solidFill>
                <a:latin typeface="Arial Narrow" pitchFamily="34" charset="0"/>
              </a:rPr>
              <a:t>Alias </a:t>
            </a:r>
            <a:r>
              <a:rPr lang="pl-PL" sz="2000" b="0" dirty="0">
                <a:solidFill>
                  <a:schemeClr val="tx1"/>
                </a:solidFill>
                <a:latin typeface="Arial Narrow" pitchFamily="34" charset="0"/>
              </a:rPr>
              <a:t>to tymczasowa nazwa tabeli lub pola, nadawana na czas wykonywania zapytania. Oznacza to, że tabela (lub pole) posiadająca w bazie danych nazwę (np. A) na czas wykonania zapytania ma nazwę nadaną poprzez </a:t>
            </a:r>
            <a:r>
              <a:rPr lang="pl-PL" sz="2000" b="0" dirty="0" smtClean="0">
                <a:solidFill>
                  <a:schemeClr val="tx1"/>
                </a:solidFill>
                <a:latin typeface="Arial Narrow" pitchFamily="34" charset="0"/>
              </a:rPr>
              <a:t>alias.</a:t>
            </a:r>
            <a:endParaRPr lang="en-GB" sz="20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" y="1584325"/>
            <a:ext cx="8624888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0" dirty="0">
                <a:solidFill>
                  <a:schemeClr val="tx1"/>
                </a:solidFill>
                <a:latin typeface="Arial Narrow" pitchFamily="34" charset="0"/>
              </a:rPr>
              <a:t>Aliasy tworzy się </a:t>
            </a:r>
            <a:r>
              <a:rPr lang="pl-PL" sz="2400" b="0" dirty="0" smtClean="0">
                <a:solidFill>
                  <a:schemeClr val="tx1"/>
                </a:solidFill>
                <a:latin typeface="Arial Narrow" pitchFamily="34" charset="0"/>
              </a:rPr>
              <a:t>na trzy sposoby:</a:t>
            </a:r>
            <a:endParaRPr lang="pl-PL" sz="2400" b="0" dirty="0">
              <a:solidFill>
                <a:schemeClr val="tx1"/>
              </a:solidFill>
              <a:latin typeface="Arial Narrow" pitchFamily="34" charset="0"/>
            </a:endParaRPr>
          </a:p>
          <a:p>
            <a:pPr>
              <a:spcBef>
                <a:spcPct val="0"/>
              </a:spcBef>
            </a:pPr>
            <a:r>
              <a:rPr lang="pl-PL" sz="2400" b="1" dirty="0" smtClean="0">
                <a:solidFill>
                  <a:schemeClr val="tx1"/>
                </a:solidFill>
                <a:latin typeface="Arial Narrow" pitchFamily="34" charset="0"/>
              </a:rPr>
              <a:t>tabela  </a:t>
            </a:r>
            <a:r>
              <a:rPr lang="pl-PL" sz="2400" b="1" dirty="0">
                <a:solidFill>
                  <a:schemeClr val="tx1"/>
                </a:solidFill>
                <a:latin typeface="Arial Narrow" pitchFamily="34" charset="0"/>
              </a:rPr>
              <a:t>AS  </a:t>
            </a:r>
            <a:r>
              <a:rPr lang="pl-PL" sz="2400" b="1" i="1" dirty="0" smtClean="0">
                <a:solidFill>
                  <a:schemeClr val="tx1"/>
                </a:solidFill>
                <a:latin typeface="Arial Narrow" pitchFamily="34" charset="0"/>
              </a:rPr>
              <a:t>alias</a:t>
            </a:r>
            <a:r>
              <a:rPr lang="pl-PL" sz="2400" b="1" dirty="0">
                <a:solidFill>
                  <a:schemeClr val="tx1"/>
                </a:solidFill>
                <a:latin typeface="Arial Narrow" pitchFamily="34" charset="0"/>
              </a:rPr>
              <a:t>		</a:t>
            </a:r>
            <a:r>
              <a:rPr lang="pl-PL" sz="2400" b="1" dirty="0" smtClean="0">
                <a:solidFill>
                  <a:schemeClr val="tx1"/>
                </a:solidFill>
                <a:latin typeface="Arial Narrow" pitchFamily="34" charset="0"/>
              </a:rPr>
              <a:t>pole  </a:t>
            </a:r>
            <a:r>
              <a:rPr lang="pl-PL" sz="2400" b="1" dirty="0">
                <a:solidFill>
                  <a:schemeClr val="tx1"/>
                </a:solidFill>
                <a:latin typeface="Arial Narrow" pitchFamily="34" charset="0"/>
              </a:rPr>
              <a:t>AS  </a:t>
            </a:r>
            <a:r>
              <a:rPr lang="pl-PL" sz="2400" b="1" i="1" dirty="0" smtClean="0">
                <a:solidFill>
                  <a:schemeClr val="tx1"/>
                </a:solidFill>
                <a:latin typeface="Arial Narrow" pitchFamily="34" charset="0"/>
              </a:rPr>
              <a:t>alias</a:t>
            </a:r>
            <a:endParaRPr lang="pl-PL" sz="2400" b="1" dirty="0">
              <a:solidFill>
                <a:schemeClr val="tx1"/>
              </a:solidFill>
              <a:latin typeface="Arial Narrow" pitchFamily="34" charset="0"/>
            </a:endParaRPr>
          </a:p>
          <a:p>
            <a:pPr>
              <a:spcBef>
                <a:spcPct val="0"/>
              </a:spcBef>
            </a:pPr>
            <a:r>
              <a:rPr lang="pl-PL" sz="2400" b="1" dirty="0" smtClean="0">
                <a:solidFill>
                  <a:schemeClr val="tx1"/>
                </a:solidFill>
                <a:latin typeface="Arial Narrow" pitchFamily="34" charset="0"/>
              </a:rPr>
              <a:t>tabela  </a:t>
            </a:r>
            <a:r>
              <a:rPr lang="pl-PL" sz="2400" b="1" i="1" dirty="0" smtClean="0">
                <a:solidFill>
                  <a:schemeClr val="tx1"/>
                </a:solidFill>
                <a:latin typeface="Arial Narrow" pitchFamily="34" charset="0"/>
              </a:rPr>
              <a:t>alias</a:t>
            </a:r>
            <a:r>
              <a:rPr lang="pl-PL" sz="2400" b="1" dirty="0">
                <a:solidFill>
                  <a:schemeClr val="tx1"/>
                </a:solidFill>
                <a:latin typeface="Arial Narrow" pitchFamily="34" charset="0"/>
              </a:rPr>
              <a:t>			</a:t>
            </a:r>
            <a:r>
              <a:rPr lang="pl-PL" sz="2400" b="1" dirty="0" smtClean="0">
                <a:solidFill>
                  <a:schemeClr val="tx1"/>
                </a:solidFill>
                <a:latin typeface="Arial Narrow" pitchFamily="34" charset="0"/>
              </a:rPr>
              <a:t>pole  </a:t>
            </a:r>
            <a:r>
              <a:rPr lang="pl-PL" sz="2400" b="1" i="1" dirty="0" smtClean="0">
                <a:solidFill>
                  <a:schemeClr val="tx1"/>
                </a:solidFill>
                <a:latin typeface="Arial Narrow" pitchFamily="34" charset="0"/>
              </a:rPr>
              <a:t>alias</a:t>
            </a:r>
            <a:endParaRPr lang="pl-PL" sz="2400" b="1" i="1" dirty="0">
              <a:solidFill>
                <a:schemeClr val="tx1"/>
              </a:solidFill>
              <a:latin typeface="Arial Narrow" pitchFamily="34" charset="0"/>
            </a:endParaRPr>
          </a:p>
          <a:p>
            <a:pPr>
              <a:spcBef>
                <a:spcPct val="0"/>
              </a:spcBef>
            </a:pPr>
            <a:r>
              <a:rPr lang="pl-PL" sz="2400" b="1" i="1" dirty="0" smtClean="0">
                <a:latin typeface="Arial Narrow" pitchFamily="34" charset="0"/>
              </a:rPr>
              <a:t>alias</a:t>
            </a:r>
            <a:r>
              <a:rPr lang="pl-PL" sz="2400" b="1" dirty="0" smtClean="0">
                <a:latin typeface="Arial Narrow" pitchFamily="34" charset="0"/>
              </a:rPr>
              <a:t> = </a:t>
            </a:r>
            <a:r>
              <a:rPr lang="pl-PL" sz="2400" b="1" dirty="0" smtClean="0">
                <a:solidFill>
                  <a:schemeClr val="tx1"/>
                </a:solidFill>
                <a:latin typeface="Arial Narrow" pitchFamily="34" charset="0"/>
              </a:rPr>
              <a:t>tabela 			</a:t>
            </a:r>
            <a:r>
              <a:rPr lang="pl-PL" sz="2400" b="1" i="1" dirty="0" smtClean="0">
                <a:solidFill>
                  <a:schemeClr val="tx1"/>
                </a:solidFill>
                <a:latin typeface="Arial Narrow" pitchFamily="34" charset="0"/>
              </a:rPr>
              <a:t>alias</a:t>
            </a:r>
            <a:r>
              <a:rPr lang="pl-PL" sz="2400" b="1" dirty="0" smtClean="0">
                <a:solidFill>
                  <a:schemeClr val="tx1"/>
                </a:solidFill>
                <a:latin typeface="Arial Narrow" pitchFamily="34" charset="0"/>
              </a:rPr>
              <a:t> = pole</a:t>
            </a:r>
            <a:endParaRPr lang="en-GB" sz="24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" y="3352800"/>
            <a:ext cx="862488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pl-PL" sz="2000" b="0" dirty="0">
                <a:solidFill>
                  <a:schemeClr val="tx1"/>
                </a:solidFill>
                <a:latin typeface="Arial Narrow" pitchFamily="34" charset="0"/>
              </a:rPr>
              <a:t>Aliasy są wykorzystywane głównie </a:t>
            </a:r>
            <a:r>
              <a:rPr lang="pl-PL" sz="2000" b="0">
                <a:solidFill>
                  <a:schemeClr val="tx1"/>
                </a:solidFill>
                <a:latin typeface="Arial Narrow" pitchFamily="34" charset="0"/>
              </a:rPr>
              <a:t>w </a:t>
            </a:r>
            <a:r>
              <a:rPr lang="pl-PL" sz="2000" b="0" smtClean="0">
                <a:solidFill>
                  <a:schemeClr val="tx1"/>
                </a:solidFill>
                <a:latin typeface="Arial Narrow" pitchFamily="34" charset="0"/>
              </a:rPr>
              <a:t>celu:</a:t>
            </a:r>
            <a:endParaRPr lang="pl-PL" sz="2000" b="0" dirty="0">
              <a:solidFill>
                <a:schemeClr val="tx1"/>
              </a:solidFill>
              <a:latin typeface="Arial Narrow" pitchFamily="34" charset="0"/>
            </a:endParaRPr>
          </a:p>
          <a:p>
            <a:pPr indent="144000">
              <a:buFont typeface="Arial Narrow" pitchFamily="34" charset="0"/>
              <a:buChar char="−"/>
              <a:tabLst>
                <a:tab pos="144000" algn="l"/>
              </a:tabLst>
              <a:defRPr/>
            </a:pPr>
            <a:r>
              <a:rPr lang="pl-PL" sz="2000" smtClean="0">
                <a:latin typeface="Arial Narrow" pitchFamily="34" charset="0"/>
              </a:rPr>
              <a:t> nazwania </a:t>
            </a:r>
            <a:r>
              <a:rPr lang="pl-PL" sz="2000">
                <a:latin typeface="Arial Narrow" pitchFamily="34" charset="0"/>
              </a:rPr>
              <a:t>pól, których nazwy mogą być nieczytelne dla użytkowników,</a:t>
            </a:r>
          </a:p>
          <a:p>
            <a:pPr indent="144000">
              <a:spcBef>
                <a:spcPct val="0"/>
              </a:spcBef>
              <a:buFont typeface="Arial Narrow" pitchFamily="34" charset="0"/>
              <a:buChar char="−"/>
              <a:tabLst>
                <a:tab pos="144000" algn="l"/>
              </a:tabLst>
              <a:defRPr/>
            </a:pPr>
            <a:r>
              <a:rPr lang="pl-PL" sz="2000" b="0" smtClean="0">
                <a:solidFill>
                  <a:schemeClr val="tx1"/>
                </a:solidFill>
                <a:latin typeface="Arial Narrow" pitchFamily="34" charset="0"/>
              </a:rPr>
              <a:t> nazwania </a:t>
            </a:r>
            <a:r>
              <a:rPr lang="pl-PL" sz="2000" b="0" dirty="0">
                <a:solidFill>
                  <a:schemeClr val="tx1"/>
                </a:solidFill>
                <a:latin typeface="Arial Narrow" pitchFamily="34" charset="0"/>
              </a:rPr>
              <a:t>pól wyliczanych i wyników działania </a:t>
            </a:r>
            <a:r>
              <a:rPr lang="pl-PL" sz="2000" b="0">
                <a:solidFill>
                  <a:schemeClr val="tx1"/>
                </a:solidFill>
                <a:latin typeface="Arial Narrow" pitchFamily="34" charset="0"/>
              </a:rPr>
              <a:t>funkcji </a:t>
            </a:r>
            <a:r>
              <a:rPr lang="pl-PL" sz="2000" b="0" smtClean="0">
                <a:solidFill>
                  <a:schemeClr val="tx1"/>
                </a:solidFill>
                <a:latin typeface="Arial Narrow" pitchFamily="34" charset="0"/>
              </a:rPr>
              <a:t>agregujących</a:t>
            </a:r>
            <a:r>
              <a:rPr lang="pl-PL" sz="2000">
                <a:latin typeface="Arial Narrow" pitchFamily="34" charset="0"/>
              </a:rPr>
              <a:t>,</a:t>
            </a:r>
            <a:endParaRPr lang="pl-PL" sz="2000" b="0" dirty="0">
              <a:solidFill>
                <a:schemeClr val="tx1"/>
              </a:solidFill>
              <a:latin typeface="Arial Narrow" pitchFamily="34" charset="0"/>
            </a:endParaRPr>
          </a:p>
          <a:p>
            <a:pPr indent="144000">
              <a:spcBef>
                <a:spcPct val="0"/>
              </a:spcBef>
              <a:buFont typeface="Arial Narrow" pitchFamily="34" charset="0"/>
              <a:buChar char="−"/>
              <a:tabLst>
                <a:tab pos="144000" algn="l"/>
              </a:tabLst>
              <a:defRPr/>
            </a:pPr>
            <a:r>
              <a:rPr lang="pl-PL" sz="2000" smtClean="0">
                <a:latin typeface="Arial Narrow" pitchFamily="34" charset="0"/>
              </a:rPr>
              <a:t> skrócenia zapisu zapytania.</a:t>
            </a:r>
            <a:endParaRPr lang="pl-PL" sz="20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Aliasy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5C85-AAD4-47BE-B152-06EBA5423A95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Logiczna</a:t>
            </a:r>
            <a:r>
              <a:rPr kumimoji="0" lang="pl-PL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 kolejność wykonywania instrukcji SELECT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lt"/>
              <a:cs typeface="Arial" pitchFamily="34" charset="0"/>
            </a:endParaRPr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 bwMode="auto">
          <a:xfrm>
            <a:off x="228600" y="381000"/>
            <a:ext cx="396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600"/>
              </a:spcBef>
              <a:buSzPct val="100000"/>
              <a:tabLst>
                <a:tab pos="180000" algn="l"/>
              </a:tabLst>
              <a:defRPr/>
            </a:pPr>
            <a:r>
              <a:rPr lang="pl-PL" sz="2400" b="1" kern="0" dirty="0" smtClean="0">
                <a:latin typeface="Arial Narrow" pitchFamily="34" charset="0"/>
                <a:ea typeface="+mn-lt"/>
                <a:cs typeface="Arial" pitchFamily="34" charset="0"/>
              </a:rPr>
              <a:t>Instrukcja SELECT składa się z następujących części, które muszą być wpisane w podanej kolejności:</a:t>
            </a:r>
          </a:p>
          <a:p>
            <a:pPr lvl="0">
              <a:spcBef>
                <a:spcPts val="600"/>
              </a:spcBef>
              <a:buSzPct val="100000"/>
              <a:tabLst>
                <a:tab pos="180000" algn="l"/>
              </a:tabLst>
              <a:defRPr/>
            </a:pPr>
            <a:r>
              <a:rPr lang="pl-PL" sz="2400" b="1" kern="0" dirty="0" smtClean="0">
                <a:solidFill>
                  <a:srgbClr val="FF0000"/>
                </a:solidFill>
                <a:latin typeface="Arial Narrow" pitchFamily="34" charset="0"/>
                <a:ea typeface="+mn-lt"/>
                <a:cs typeface="Arial" pitchFamily="34" charset="0"/>
              </a:rPr>
              <a:t>SELECT</a:t>
            </a:r>
            <a:r>
              <a:rPr lang="pl-PL" sz="2400" b="1" kern="0" dirty="0" smtClean="0">
                <a:latin typeface="Arial Narrow" pitchFamily="34" charset="0"/>
                <a:ea typeface="+mn-lt"/>
                <a:cs typeface="Arial" pitchFamily="34" charset="0"/>
              </a:rPr>
              <a:t/>
            </a:r>
            <a:br>
              <a:rPr lang="pl-PL" sz="2400" b="1" kern="0" dirty="0" smtClean="0">
                <a:latin typeface="Arial Narrow" pitchFamily="34" charset="0"/>
                <a:ea typeface="+mn-lt"/>
                <a:cs typeface="Arial" pitchFamily="34" charset="0"/>
              </a:rPr>
            </a:br>
            <a:r>
              <a:rPr lang="pl-PL" sz="2400" b="1" kern="0" dirty="0" smtClean="0">
                <a:latin typeface="Arial Narrow" pitchFamily="34" charset="0"/>
                <a:ea typeface="+mn-lt"/>
                <a:cs typeface="Arial" pitchFamily="34" charset="0"/>
              </a:rPr>
              <a:t>FROM</a:t>
            </a:r>
            <a:br>
              <a:rPr lang="pl-PL" sz="2400" b="1" kern="0" dirty="0" smtClean="0">
                <a:latin typeface="Arial Narrow" pitchFamily="34" charset="0"/>
                <a:ea typeface="+mn-lt"/>
                <a:cs typeface="Arial" pitchFamily="34" charset="0"/>
              </a:rPr>
            </a:br>
            <a:r>
              <a:rPr lang="pl-PL" sz="2400" b="1" kern="0" dirty="0" smtClean="0">
                <a:latin typeface="Arial Narrow" pitchFamily="34" charset="0"/>
                <a:ea typeface="+mn-lt"/>
                <a:cs typeface="Arial" pitchFamily="34" charset="0"/>
              </a:rPr>
              <a:t>WHERE</a:t>
            </a:r>
            <a:br>
              <a:rPr lang="pl-PL" sz="2400" b="1" kern="0" dirty="0" smtClean="0">
                <a:latin typeface="Arial Narrow" pitchFamily="34" charset="0"/>
                <a:ea typeface="+mn-lt"/>
                <a:cs typeface="Arial" pitchFamily="34" charset="0"/>
              </a:rPr>
            </a:br>
            <a:r>
              <a:rPr lang="pl-PL" sz="2400" b="1" kern="0" dirty="0" smtClean="0">
                <a:latin typeface="Arial Narrow" pitchFamily="34" charset="0"/>
                <a:ea typeface="+mn-lt"/>
                <a:cs typeface="Arial" pitchFamily="34" charset="0"/>
              </a:rPr>
              <a:t>GROUP BY</a:t>
            </a:r>
            <a:br>
              <a:rPr lang="pl-PL" sz="2400" b="1" kern="0" dirty="0" smtClean="0">
                <a:latin typeface="Arial Narrow" pitchFamily="34" charset="0"/>
                <a:ea typeface="+mn-lt"/>
                <a:cs typeface="Arial" pitchFamily="34" charset="0"/>
              </a:rPr>
            </a:br>
            <a:r>
              <a:rPr lang="pl-PL" sz="2400" b="1" kern="0" dirty="0" smtClean="0">
                <a:latin typeface="Arial Narrow" pitchFamily="34" charset="0"/>
                <a:ea typeface="+mn-lt"/>
                <a:cs typeface="Arial" pitchFamily="34" charset="0"/>
              </a:rPr>
              <a:t>HAVING</a:t>
            </a:r>
            <a:br>
              <a:rPr lang="pl-PL" sz="2400" b="1" kern="0" dirty="0" smtClean="0">
                <a:latin typeface="Arial Narrow" pitchFamily="34" charset="0"/>
                <a:ea typeface="+mn-lt"/>
                <a:cs typeface="Arial" pitchFamily="34" charset="0"/>
              </a:rPr>
            </a:br>
            <a:r>
              <a:rPr lang="pl-PL" sz="2400" b="1" kern="0" dirty="0" smtClean="0">
                <a:latin typeface="Arial Narrow" pitchFamily="34" charset="0"/>
                <a:ea typeface="+mn-lt"/>
                <a:cs typeface="Arial" pitchFamily="34" charset="0"/>
              </a:rPr>
              <a:t>ORDER BY</a:t>
            </a:r>
            <a:endParaRPr lang="pl-PL" sz="2400" kern="0" dirty="0" smtClean="0">
              <a:latin typeface="Arial Narrow" pitchFamily="34" charset="0"/>
              <a:ea typeface="+mn-lt"/>
              <a:cs typeface="Arial" pitchFamily="34" charset="0"/>
            </a:endParaRPr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 bwMode="auto">
          <a:xfrm>
            <a:off x="4800600" y="381000"/>
            <a:ext cx="396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600"/>
              </a:spcBef>
              <a:buSzPct val="100000"/>
              <a:tabLst>
                <a:tab pos="180000" algn="l"/>
              </a:tabLst>
              <a:defRPr/>
            </a:pPr>
            <a:r>
              <a:rPr lang="pl-PL" sz="2400" b="1" kern="0" dirty="0" smtClean="0">
                <a:latin typeface="Arial Narrow" pitchFamily="34" charset="0"/>
                <a:ea typeface="+mn-lt"/>
                <a:cs typeface="Arial" pitchFamily="34" charset="0"/>
              </a:rPr>
              <a:t>Logicznie SZBD wykonuje zapytanie w następującej kolejności:</a:t>
            </a:r>
            <a:br>
              <a:rPr lang="pl-PL" sz="2400" b="1" kern="0" dirty="0" smtClean="0">
                <a:latin typeface="Arial Narrow" pitchFamily="34" charset="0"/>
                <a:ea typeface="+mn-lt"/>
                <a:cs typeface="Arial" pitchFamily="34" charset="0"/>
              </a:rPr>
            </a:br>
            <a:endParaRPr lang="pl-PL" sz="2400" b="1" kern="0" dirty="0" smtClean="0">
              <a:latin typeface="Arial Narrow" pitchFamily="34" charset="0"/>
              <a:ea typeface="+mn-lt"/>
              <a:cs typeface="Arial" pitchFamily="34" charset="0"/>
            </a:endParaRPr>
          </a:p>
          <a:p>
            <a:pPr lvl="0">
              <a:spcBef>
                <a:spcPts val="600"/>
              </a:spcBef>
              <a:buSzPct val="100000"/>
              <a:tabLst>
                <a:tab pos="180000" algn="l"/>
              </a:tabLst>
              <a:defRPr/>
            </a:pPr>
            <a:r>
              <a:rPr lang="pl-PL" sz="2400" b="1" kern="0" dirty="0" smtClean="0">
                <a:latin typeface="Arial Narrow" pitchFamily="34" charset="0"/>
                <a:ea typeface="+mn-lt"/>
                <a:cs typeface="Arial" pitchFamily="34" charset="0"/>
              </a:rPr>
              <a:t>FROM</a:t>
            </a:r>
            <a:br>
              <a:rPr lang="pl-PL" sz="2400" b="1" kern="0" dirty="0" smtClean="0">
                <a:latin typeface="Arial Narrow" pitchFamily="34" charset="0"/>
                <a:ea typeface="+mn-lt"/>
                <a:cs typeface="Arial" pitchFamily="34" charset="0"/>
              </a:rPr>
            </a:br>
            <a:r>
              <a:rPr lang="pl-PL" sz="2400" b="1" kern="0" dirty="0" smtClean="0">
                <a:latin typeface="Arial Narrow" pitchFamily="34" charset="0"/>
                <a:ea typeface="+mn-lt"/>
                <a:cs typeface="Arial" pitchFamily="34" charset="0"/>
              </a:rPr>
              <a:t>WHERE</a:t>
            </a:r>
            <a:br>
              <a:rPr lang="pl-PL" sz="2400" b="1" kern="0" dirty="0" smtClean="0">
                <a:latin typeface="Arial Narrow" pitchFamily="34" charset="0"/>
                <a:ea typeface="+mn-lt"/>
                <a:cs typeface="Arial" pitchFamily="34" charset="0"/>
              </a:rPr>
            </a:br>
            <a:r>
              <a:rPr lang="pl-PL" sz="2400" b="1" kern="0" dirty="0" smtClean="0">
                <a:latin typeface="Arial Narrow" pitchFamily="34" charset="0"/>
                <a:ea typeface="+mn-lt"/>
                <a:cs typeface="Arial" pitchFamily="34" charset="0"/>
              </a:rPr>
              <a:t>GROUP BY</a:t>
            </a:r>
            <a:br>
              <a:rPr lang="pl-PL" sz="2400" b="1" kern="0" dirty="0" smtClean="0">
                <a:latin typeface="Arial Narrow" pitchFamily="34" charset="0"/>
                <a:ea typeface="+mn-lt"/>
                <a:cs typeface="Arial" pitchFamily="34" charset="0"/>
              </a:rPr>
            </a:br>
            <a:r>
              <a:rPr lang="pl-PL" sz="2400" b="1" kern="0" dirty="0" smtClean="0">
                <a:latin typeface="Arial Narrow" pitchFamily="34" charset="0"/>
                <a:ea typeface="+mn-lt"/>
                <a:cs typeface="Arial" pitchFamily="34" charset="0"/>
              </a:rPr>
              <a:t>HAVING </a:t>
            </a:r>
          </a:p>
          <a:p>
            <a:pPr lvl="0">
              <a:spcBef>
                <a:spcPts val="0"/>
              </a:spcBef>
              <a:buSzPct val="100000"/>
              <a:tabLst>
                <a:tab pos="180000" algn="l"/>
              </a:tabLst>
              <a:defRPr/>
            </a:pPr>
            <a:r>
              <a:rPr lang="pl-PL" sz="2400" b="1" kern="0" dirty="0" smtClean="0">
                <a:solidFill>
                  <a:srgbClr val="FF0000"/>
                </a:solidFill>
                <a:latin typeface="Arial Narrow" pitchFamily="34" charset="0"/>
                <a:ea typeface="+mn-lt"/>
                <a:cs typeface="Arial" pitchFamily="34" charset="0"/>
              </a:rPr>
              <a:t>SELECT</a:t>
            </a:r>
            <a:r>
              <a:rPr lang="pl-PL" sz="2400" b="1" kern="0" dirty="0" smtClean="0">
                <a:latin typeface="Arial Narrow" pitchFamily="34" charset="0"/>
                <a:ea typeface="+mn-lt"/>
                <a:cs typeface="Arial" pitchFamily="34" charset="0"/>
              </a:rPr>
              <a:t/>
            </a:r>
            <a:br>
              <a:rPr lang="pl-PL" sz="2400" b="1" kern="0" dirty="0" smtClean="0">
                <a:latin typeface="Arial Narrow" pitchFamily="34" charset="0"/>
                <a:ea typeface="+mn-lt"/>
                <a:cs typeface="Arial" pitchFamily="34" charset="0"/>
              </a:rPr>
            </a:br>
            <a:r>
              <a:rPr lang="pl-PL" sz="2400" b="1" kern="0" dirty="0" smtClean="0">
                <a:latin typeface="Arial Narrow" pitchFamily="34" charset="0"/>
                <a:ea typeface="+mn-lt"/>
                <a:cs typeface="Arial" pitchFamily="34" charset="0"/>
              </a:rPr>
              <a:t>ORDER BY</a:t>
            </a:r>
            <a:endParaRPr lang="pl-PL" sz="2400" kern="0" dirty="0" smtClean="0">
              <a:latin typeface="Arial Narrow" pitchFamily="34" charset="0"/>
              <a:ea typeface="+mn-lt"/>
              <a:cs typeface="Arial" pitchFamily="34" charset="0"/>
            </a:endParaRPr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 bwMode="auto">
          <a:xfrm>
            <a:off x="0" y="449580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600"/>
              </a:spcBef>
              <a:buSzPct val="100000"/>
              <a:tabLst>
                <a:tab pos="180000" algn="l"/>
              </a:tabLst>
              <a:defRPr/>
            </a:pPr>
            <a:r>
              <a:rPr lang="pl-PL" sz="2400" kern="0" dirty="0" smtClean="0">
                <a:latin typeface="Arial Narrow" pitchFamily="34" charset="0"/>
                <a:ea typeface="+mn-lt"/>
                <a:cs typeface="Arial" pitchFamily="34" charset="0"/>
              </a:rPr>
              <a:t>Znajomość logicznej kolejności wykonywania instrukcji SELECT pozwala uniknąć niektórych błędów...</a:t>
            </a:r>
          </a:p>
        </p:txBody>
      </p:sp>
    </p:spTree>
    <p:extLst>
      <p:ext uri="{BB962C8B-B14F-4D97-AF65-F5344CB8AC3E}">
        <p14:creationId xmlns:p14="http://schemas.microsoft.com/office/powerpoint/2010/main" val="268994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5C85-AAD4-47BE-B152-06EBA5423A95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038600" y="1130300"/>
            <a:ext cx="5105400" cy="17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000" b="0" dirty="0">
                <a:solidFill>
                  <a:schemeClr val="tx1"/>
                </a:solidFill>
                <a:latin typeface="Arial Narrow" pitchFamily="34" charset="0"/>
              </a:rPr>
              <a:t>SELECT </a:t>
            </a:r>
            <a:r>
              <a:rPr lang="pl-PL" sz="2000" b="0">
                <a:solidFill>
                  <a:schemeClr val="tx1"/>
                </a:solidFill>
                <a:latin typeface="Arial Narrow" pitchFamily="34" charset="0"/>
              </a:rPr>
              <a:t>	</a:t>
            </a:r>
            <a:r>
              <a:rPr lang="pl-PL" sz="2000" b="0" smtClean="0">
                <a:solidFill>
                  <a:srgbClr val="7030A0"/>
                </a:solidFill>
                <a:latin typeface="Arial Narrow" pitchFamily="34" charset="0"/>
              </a:rPr>
              <a:t>OpłataZa7Dni  </a:t>
            </a:r>
            <a:r>
              <a:rPr lang="pl-PL" sz="2000" b="0">
                <a:solidFill>
                  <a:srgbClr val="7030A0"/>
                </a:solidFill>
                <a:latin typeface="Arial Narrow" pitchFamily="34" charset="0"/>
              </a:rPr>
              <a:t>AS  </a:t>
            </a:r>
            <a:r>
              <a:rPr lang="pl-PL" sz="2000" b="0" smtClean="0">
                <a:solidFill>
                  <a:srgbClr val="7030A0"/>
                </a:solidFill>
                <a:latin typeface="Arial Narrow" pitchFamily="34" charset="0"/>
              </a:rPr>
              <a:t>OpłataZaWypożyczenie</a:t>
            </a:r>
            <a:endParaRPr lang="pl-PL" sz="2000" b="0" dirty="0">
              <a:solidFill>
                <a:srgbClr val="7030A0"/>
              </a:solidFill>
              <a:latin typeface="Arial Narrow" pitchFamily="34" charset="0"/>
            </a:endParaRPr>
          </a:p>
          <a:p>
            <a:pPr>
              <a:spcBef>
                <a:spcPct val="0"/>
              </a:spcBef>
            </a:pPr>
            <a:r>
              <a:rPr lang="pl-PL" sz="2000" b="0" dirty="0">
                <a:solidFill>
                  <a:schemeClr val="tx1"/>
                </a:solidFill>
                <a:latin typeface="Arial Narrow" pitchFamily="34" charset="0"/>
              </a:rPr>
              <a:t>FROM	</a:t>
            </a:r>
            <a:r>
              <a:rPr lang="pl-PL" sz="2000" b="0" dirty="0">
                <a:latin typeface="Arial Narrow" pitchFamily="34" charset="0"/>
              </a:rPr>
              <a:t>Klienci</a:t>
            </a:r>
            <a:r>
              <a:rPr lang="pl-PL" sz="2000" b="0" dirty="0">
                <a:solidFill>
                  <a:srgbClr val="FF0000"/>
                </a:solidFill>
                <a:latin typeface="Arial Narrow" pitchFamily="34" charset="0"/>
              </a:rPr>
              <a:t>  K  </a:t>
            </a:r>
            <a:r>
              <a:rPr lang="pl-PL" sz="2000" b="0" dirty="0">
                <a:solidFill>
                  <a:schemeClr val="tx1"/>
                </a:solidFill>
                <a:latin typeface="Arial Narrow" pitchFamily="34" charset="0"/>
              </a:rPr>
              <a:t>INNER  JOIN  </a:t>
            </a:r>
            <a:r>
              <a:rPr lang="pl-PL" sz="2000" b="0" dirty="0">
                <a:latin typeface="Arial Narrow" pitchFamily="34" charset="0"/>
              </a:rPr>
              <a:t>Wypożyczenia</a:t>
            </a:r>
            <a:r>
              <a:rPr lang="pl-PL" sz="2000" b="0" dirty="0">
                <a:solidFill>
                  <a:srgbClr val="FF0000"/>
                </a:solidFill>
                <a:latin typeface="Arial Narrow" pitchFamily="34" charset="0"/>
              </a:rPr>
              <a:t> W</a:t>
            </a:r>
          </a:p>
          <a:p>
            <a:pPr>
              <a:spcBef>
                <a:spcPct val="0"/>
              </a:spcBef>
            </a:pPr>
            <a:r>
              <a:rPr lang="pl-PL" sz="2000" b="0" dirty="0">
                <a:solidFill>
                  <a:schemeClr val="tx1"/>
                </a:solidFill>
                <a:latin typeface="Arial Narrow" pitchFamily="34" charset="0"/>
              </a:rPr>
              <a:t>          	ON  </a:t>
            </a:r>
            <a:r>
              <a:rPr lang="pl-PL" sz="2000" b="0" dirty="0" err="1">
                <a:solidFill>
                  <a:srgbClr val="FF0000"/>
                </a:solidFill>
                <a:latin typeface="Arial Narrow" pitchFamily="34" charset="0"/>
              </a:rPr>
              <a:t>K</a:t>
            </a:r>
            <a:r>
              <a:rPr lang="pl-PL" sz="2000" b="0" dirty="0" err="1">
                <a:solidFill>
                  <a:schemeClr val="tx1"/>
                </a:solidFill>
                <a:latin typeface="Arial Narrow" pitchFamily="34" charset="0"/>
              </a:rPr>
              <a:t>.IdKlienta</a:t>
            </a:r>
            <a:r>
              <a:rPr lang="pl-PL" sz="2000" b="0" dirty="0">
                <a:solidFill>
                  <a:schemeClr val="tx1"/>
                </a:solidFill>
                <a:latin typeface="Arial Narrow" pitchFamily="34" charset="0"/>
              </a:rPr>
              <a:t> = </a:t>
            </a:r>
            <a:r>
              <a:rPr lang="pl-PL" sz="2000" b="0" dirty="0" err="1">
                <a:solidFill>
                  <a:srgbClr val="FF0000"/>
                </a:solidFill>
                <a:latin typeface="Arial Narrow" pitchFamily="34" charset="0"/>
              </a:rPr>
              <a:t>W</a:t>
            </a:r>
            <a:r>
              <a:rPr lang="pl-PL" sz="2000" b="0" dirty="0" err="1">
                <a:solidFill>
                  <a:schemeClr val="tx1"/>
                </a:solidFill>
                <a:latin typeface="Arial Narrow" pitchFamily="34" charset="0"/>
              </a:rPr>
              <a:t>.IdKlienta</a:t>
            </a:r>
            <a:endParaRPr lang="pl-PL" sz="2000" b="0" dirty="0">
              <a:solidFill>
                <a:schemeClr val="tx1"/>
              </a:solidFill>
              <a:latin typeface="Arial Narrow" pitchFamily="34" charset="0"/>
            </a:endParaRPr>
          </a:p>
          <a:p>
            <a:pPr>
              <a:spcBef>
                <a:spcPct val="0"/>
              </a:spcBef>
            </a:pPr>
            <a:r>
              <a:rPr lang="pl-PL" sz="2000" b="0">
                <a:solidFill>
                  <a:schemeClr val="tx1"/>
                </a:solidFill>
                <a:latin typeface="Arial Narrow" pitchFamily="34" charset="0"/>
              </a:rPr>
              <a:t>WHERE  </a:t>
            </a:r>
            <a:r>
              <a:rPr lang="pl-PL" sz="2000" b="0" smtClean="0">
                <a:solidFill>
                  <a:schemeClr val="tx1"/>
                </a:solidFill>
                <a:latin typeface="Arial Narrow" pitchFamily="34" charset="0"/>
              </a:rPr>
              <a:t>	NazwiskoKlienta </a:t>
            </a:r>
            <a:r>
              <a:rPr lang="pl-PL" sz="2000" b="0" dirty="0">
                <a:solidFill>
                  <a:schemeClr val="tx1"/>
                </a:solidFill>
                <a:latin typeface="Arial Narrow" pitchFamily="34" charset="0"/>
              </a:rPr>
              <a:t>= ‘Brown’</a:t>
            </a:r>
          </a:p>
          <a:p>
            <a:pPr>
              <a:spcBef>
                <a:spcPct val="0"/>
              </a:spcBef>
            </a:pPr>
            <a:r>
              <a:rPr lang="pl-PL" sz="2000" b="0" dirty="0">
                <a:solidFill>
                  <a:schemeClr val="tx1"/>
                </a:solidFill>
                <a:latin typeface="Arial Narrow" pitchFamily="34" charset="0"/>
              </a:rPr>
              <a:t>	  </a:t>
            </a:r>
            <a:r>
              <a:rPr lang="pl-PL" sz="2000" b="0">
                <a:solidFill>
                  <a:schemeClr val="tx1"/>
                </a:solidFill>
                <a:latin typeface="Arial Narrow" pitchFamily="34" charset="0"/>
              </a:rPr>
              <a:t>AND  </a:t>
            </a:r>
            <a:r>
              <a:rPr lang="pl-PL" sz="2000" b="0" smtClean="0">
                <a:solidFill>
                  <a:srgbClr val="7030A0"/>
                </a:solidFill>
                <a:latin typeface="Arial Narrow" pitchFamily="34" charset="0"/>
              </a:rPr>
              <a:t>OpłataZaWypożyczenie</a:t>
            </a:r>
            <a:r>
              <a:rPr lang="pl-PL" sz="2000" b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l-PL" sz="2000" b="0" dirty="0">
                <a:solidFill>
                  <a:schemeClr val="tx1"/>
                </a:solidFill>
                <a:latin typeface="Arial Narrow" pitchFamily="34" charset="0"/>
              </a:rPr>
              <a:t>&gt; 10;</a:t>
            </a:r>
            <a:endParaRPr lang="en-GB" sz="20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09575" y="3849689"/>
            <a:ext cx="8624888" cy="493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000" dirty="0" smtClean="0">
                <a:latin typeface="Arial Narrow" pitchFamily="34" charset="0"/>
              </a:rPr>
              <a:t>Czy powyższe zapytanie jest poprawne?</a:t>
            </a:r>
            <a:endParaRPr lang="en-GB" sz="20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9575" y="379413"/>
            <a:ext cx="85074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000" b="0" i="1">
                <a:solidFill>
                  <a:schemeClr val="tx1"/>
                </a:solidFill>
                <a:latin typeface="Arial Narrow" pitchFamily="34" charset="0"/>
              </a:rPr>
              <a:t>Zapytanie zwracające opłaty za </a:t>
            </a:r>
            <a:r>
              <a:rPr lang="pl-PL" sz="2000" b="0" i="1" smtClean="0">
                <a:solidFill>
                  <a:schemeClr val="tx1"/>
                </a:solidFill>
                <a:latin typeface="Arial Narrow" pitchFamily="34" charset="0"/>
              </a:rPr>
              <a:t>7 dni </a:t>
            </a:r>
            <a:r>
              <a:rPr lang="pl-PL" sz="2000" b="0" i="1">
                <a:solidFill>
                  <a:schemeClr val="tx1"/>
                </a:solidFill>
                <a:latin typeface="Arial Narrow" pitchFamily="34" charset="0"/>
              </a:rPr>
              <a:t>(pod nazwą </a:t>
            </a:r>
            <a:r>
              <a:rPr lang="pl-PL" sz="2000" b="0" i="1" smtClean="0">
                <a:solidFill>
                  <a:schemeClr val="tx1"/>
                </a:solidFill>
                <a:latin typeface="Arial Narrow" pitchFamily="34" charset="0"/>
              </a:rPr>
              <a:t>OpłataZaWypożyczenie) </a:t>
            </a:r>
            <a:r>
              <a:rPr lang="pl-PL" sz="2000" b="0" i="1">
                <a:solidFill>
                  <a:schemeClr val="tx1"/>
                </a:solidFill>
                <a:latin typeface="Arial Narrow" pitchFamily="34" charset="0"/>
              </a:rPr>
              <a:t>dokonane przez klientów o nazwisku Brown. Zapytanie zwraca tylko opłaty większe od </a:t>
            </a:r>
            <a:r>
              <a:rPr lang="pl-PL" sz="2000" b="0" i="1" smtClean="0">
                <a:solidFill>
                  <a:schemeClr val="tx1"/>
                </a:solidFill>
                <a:latin typeface="Arial Narrow" pitchFamily="34" charset="0"/>
              </a:rPr>
              <a:t>10.</a:t>
            </a:r>
            <a:endParaRPr lang="en-GB" sz="2000" b="0" i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Aliasy – przykład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lt"/>
              <a:cs typeface="Arial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5046860" y="2339340"/>
            <a:ext cx="2573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smtClean="0">
                <a:latin typeface="Arial Narrow" pitchFamily="34" charset="0"/>
              </a:rPr>
              <a:t>AND </a:t>
            </a:r>
            <a:r>
              <a:rPr lang="pl-PL" sz="2000" smtClean="0">
                <a:solidFill>
                  <a:srgbClr val="7030A0"/>
                </a:solidFill>
                <a:latin typeface="Arial Narrow" pitchFamily="34" charset="0"/>
              </a:rPr>
              <a:t>OpłataZa7Dni</a:t>
            </a:r>
            <a:r>
              <a:rPr lang="pl-PL" sz="2000" smtClean="0">
                <a:latin typeface="Arial Narrow" pitchFamily="34" charset="0"/>
              </a:rPr>
              <a:t> </a:t>
            </a:r>
            <a:r>
              <a:rPr lang="pl-PL" sz="2000" dirty="0">
                <a:latin typeface="Arial Narrow" pitchFamily="34" charset="0"/>
              </a:rPr>
              <a:t>&gt; 10;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17813" y="4245450"/>
            <a:ext cx="8624888" cy="103981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000" dirty="0" smtClean="0">
                <a:latin typeface="Arial Narrow" pitchFamily="34" charset="0"/>
              </a:rPr>
              <a:t>Najpierw wykonana zostanie klauzula FROM, następnie WHERE. W tym momencie alias Opłata jest nieznany, bo nie została jeszcze wykonana instrukcja SELECT.</a:t>
            </a:r>
            <a:endParaRPr lang="en-GB" sz="20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0" name="Łącznik prosty ze strzałką 9"/>
          <p:cNvCxnSpPr/>
          <p:nvPr/>
        </p:nvCxnSpPr>
        <p:spPr>
          <a:xfrm flipV="1">
            <a:off x="3124200" y="2756694"/>
            <a:ext cx="2971800" cy="14887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Obraz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097598"/>
            <a:ext cx="35242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2602-3ACC-4341-B614-755528165B64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0" y="0"/>
            <a:ext cx="9144000" cy="306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18000" rIns="36000" bIns="18000"/>
          <a:lstStyle/>
          <a:p>
            <a:pPr algn="ctr">
              <a:defRPr/>
            </a:pPr>
            <a:r>
              <a:rPr lang="pl-PL" sz="1600" b="0" dirty="0" smtClean="0">
                <a:latin typeface="Arial" charset="0"/>
              </a:rPr>
              <a:t>Operatory zbiorowe: suma – </a:t>
            </a:r>
            <a:r>
              <a:rPr lang="pl-PL" sz="1600" b="1" dirty="0" smtClean="0">
                <a:latin typeface="Arial" charset="0"/>
              </a:rPr>
              <a:t>UNION</a:t>
            </a:r>
            <a:endParaRPr lang="en-GB" sz="1600" b="1" dirty="0">
              <a:latin typeface="Arial" charset="0"/>
            </a:endParaRPr>
          </a:p>
        </p:txBody>
      </p:sp>
      <p:sp>
        <p:nvSpPr>
          <p:cNvPr id="10" name="pole tekstowe 19"/>
          <p:cNvSpPr>
            <a:spLocks noChangeArrowheads="1"/>
          </p:cNvSpPr>
          <p:nvPr/>
        </p:nvSpPr>
        <p:spPr bwMode="auto">
          <a:xfrm>
            <a:off x="4159024" y="1941156"/>
            <a:ext cx="4233862" cy="1634490"/>
          </a:xfrm>
          <a:prstGeom prst="wedgeRoundRectCallout">
            <a:avLst>
              <a:gd name="adj1" fmla="val -101032"/>
              <a:gd name="adj2" fmla="val -91546"/>
              <a:gd name="adj3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pl-PL" sz="1600" dirty="0" smtClean="0">
                <a:latin typeface="Arial" pitchFamily="34" charset="0"/>
                <a:cs typeface="Arial" pitchFamily="34" charset="0"/>
              </a:rPr>
              <a:t>Bez klauzuli ALL powtarzające się rekordy są usuwane.</a:t>
            </a:r>
            <a:br>
              <a:rPr lang="pl-PL" sz="1600" dirty="0" smtClean="0">
                <a:latin typeface="Arial" pitchFamily="34" charset="0"/>
                <a:cs typeface="Arial" pitchFamily="34" charset="0"/>
              </a:rPr>
            </a:br>
            <a:r>
              <a:rPr lang="pl-PL" sz="1600" dirty="0" smtClean="0">
                <a:latin typeface="Arial" pitchFamily="34" charset="0"/>
                <a:cs typeface="Arial" pitchFamily="34" charset="0"/>
              </a:rPr>
              <a:t>Wersja z ALL nie usuwa powtarzających się rekordów.</a:t>
            </a:r>
          </a:p>
          <a:p>
            <a:r>
              <a:rPr lang="pl-PL" sz="1600" dirty="0" smtClean="0">
                <a:latin typeface="Arial" pitchFamily="34" charset="0"/>
                <a:cs typeface="Arial" pitchFamily="34" charset="0"/>
              </a:rPr>
              <a:t>Unia zawsze sortuje wynik zapytania.</a:t>
            </a:r>
            <a:endParaRPr lang="pl-PL" sz="1600" dirty="0">
              <a:latin typeface="Arial" pitchFamily="34" charset="0"/>
              <a:cs typeface="Arial" pitchFamily="34" charset="0"/>
            </a:endParaRPr>
          </a:p>
          <a:p>
            <a:r>
              <a:rPr lang="pl-PL" sz="16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Zobacz </a:t>
            </a:r>
            <a:r>
              <a:rPr lang="pl-PL" sz="16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przykład…</a:t>
            </a:r>
          </a:p>
        </p:txBody>
      </p:sp>
      <p:sp>
        <p:nvSpPr>
          <p:cNvPr id="6" name="pole tekstowe 19"/>
          <p:cNvSpPr>
            <a:spLocks noChangeArrowheads="1"/>
          </p:cNvSpPr>
          <p:nvPr/>
        </p:nvSpPr>
        <p:spPr bwMode="auto">
          <a:xfrm>
            <a:off x="1981200" y="4094480"/>
            <a:ext cx="6912000" cy="1906905"/>
          </a:xfrm>
          <a:prstGeom prst="wedgeRoundRectCallout">
            <a:avLst>
              <a:gd name="adj1" fmla="val -56808"/>
              <a:gd name="adj2" fmla="val -200188"/>
              <a:gd name="adj3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pl-PL" sz="1600" b="0" dirty="0" smtClean="0">
                <a:latin typeface="Arial" pitchFamily="34" charset="0"/>
                <a:cs typeface="Arial" pitchFamily="34" charset="0"/>
              </a:rPr>
              <a:t>Unia (</a:t>
            </a:r>
            <a:r>
              <a:rPr lang="pl-PL" sz="1600" b="1" dirty="0" smtClean="0">
                <a:latin typeface="Arial" pitchFamily="34" charset="0"/>
                <a:cs typeface="Arial" pitchFamily="34" charset="0"/>
              </a:rPr>
              <a:t>UNION</a:t>
            </a:r>
            <a:r>
              <a:rPr lang="pl-PL" sz="1600" b="0" dirty="0" smtClean="0">
                <a:latin typeface="Arial" pitchFamily="34" charset="0"/>
                <a:cs typeface="Arial" pitchFamily="34" charset="0"/>
              </a:rPr>
              <a:t>) działa na zasadzie sumowania zbiorów danych – w </a:t>
            </a:r>
            <a:r>
              <a:rPr lang="pl-PL" sz="1600" b="0" dirty="0">
                <a:latin typeface="Arial" pitchFamily="34" charset="0"/>
                <a:cs typeface="Arial" pitchFamily="34" charset="0"/>
              </a:rPr>
              <a:t>tabeli wynikowej zapytania umieszczane są rekordy pochodzące z dwóch różnych zapytań.</a:t>
            </a:r>
          </a:p>
          <a:p>
            <a:r>
              <a:rPr lang="pl-PL" sz="1600" b="0" dirty="0">
                <a:latin typeface="Arial" pitchFamily="34" charset="0"/>
                <a:cs typeface="Arial" pitchFamily="34" charset="0"/>
              </a:rPr>
              <a:t>Pierwsze zapytanie umieszcza wybrane dane w tabeli wynikowej zapytania, a drugie dołącza na koniec wybrane przez siebie rekordy.</a:t>
            </a:r>
          </a:p>
          <a:p>
            <a:r>
              <a:rPr lang="pl-PL" sz="1600" b="0" dirty="0">
                <a:latin typeface="Arial" pitchFamily="34" charset="0"/>
                <a:cs typeface="Arial" pitchFamily="34" charset="0"/>
              </a:rPr>
              <a:t>Aby unia mogła poprawnie działać, obydwa zapytania muszą zwracać tyle samo kolumn posiadających zgodne, odpowiadające sobie typy</a:t>
            </a:r>
            <a:r>
              <a:rPr lang="pl-PL" sz="1600" b="0" dirty="0" smtClean="0">
                <a:latin typeface="Arial" pitchFamily="34" charset="0"/>
                <a:cs typeface="Arial" pitchFamily="34" charset="0"/>
              </a:rPr>
              <a:t>.</a:t>
            </a:r>
            <a:endParaRPr lang="pl-PL" sz="16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22"/>
          <p:cNvGrpSpPr/>
          <p:nvPr/>
        </p:nvGrpSpPr>
        <p:grpSpPr>
          <a:xfrm>
            <a:off x="7467600" y="457200"/>
            <a:ext cx="1524000" cy="1295400"/>
            <a:chOff x="228600" y="3048000"/>
            <a:chExt cx="2133600" cy="1752600"/>
          </a:xfrm>
        </p:grpSpPr>
        <p:sp>
          <p:nvSpPr>
            <p:cNvPr id="11" name="Oval 23"/>
            <p:cNvSpPr/>
            <p:nvPr/>
          </p:nvSpPr>
          <p:spPr>
            <a:xfrm>
              <a:off x="228600" y="3048000"/>
              <a:ext cx="1295400" cy="1752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Oval 24"/>
            <p:cNvSpPr/>
            <p:nvPr/>
          </p:nvSpPr>
          <p:spPr>
            <a:xfrm>
              <a:off x="1066800" y="3048000"/>
              <a:ext cx="1295400" cy="1752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09575" y="487363"/>
            <a:ext cx="1979613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0" dirty="0">
                <a:solidFill>
                  <a:schemeClr val="tx1"/>
                </a:solidFill>
                <a:latin typeface="Arial Narrow" pitchFamily="34" charset="0"/>
              </a:rPr>
              <a:t>SELECT …</a:t>
            </a:r>
          </a:p>
          <a:p>
            <a:pPr>
              <a:spcBef>
                <a:spcPct val="0"/>
              </a:spcBef>
            </a:pPr>
            <a:r>
              <a:rPr lang="pl-PL" sz="2400" b="0" dirty="0">
                <a:solidFill>
                  <a:schemeClr val="tx1"/>
                </a:solidFill>
                <a:latin typeface="Arial Narrow" pitchFamily="34" charset="0"/>
              </a:rPr>
              <a:t>   </a:t>
            </a:r>
            <a:r>
              <a:rPr lang="pl-PL" sz="2400" b="1" dirty="0" smtClean="0">
                <a:solidFill>
                  <a:schemeClr val="tx1"/>
                </a:solidFill>
                <a:latin typeface="Arial Narrow" pitchFamily="34" charset="0"/>
              </a:rPr>
              <a:t>UNION [ALL]</a:t>
            </a:r>
            <a:endParaRPr lang="pl-PL" sz="2400" b="1" dirty="0">
              <a:solidFill>
                <a:schemeClr val="tx1"/>
              </a:solidFill>
              <a:latin typeface="Arial Narrow" pitchFamily="34" charset="0"/>
            </a:endParaRPr>
          </a:p>
          <a:p>
            <a:pPr>
              <a:spcBef>
                <a:spcPct val="0"/>
              </a:spcBef>
            </a:pPr>
            <a:r>
              <a:rPr lang="pl-PL" sz="2400" b="0" dirty="0">
                <a:solidFill>
                  <a:schemeClr val="tx1"/>
                </a:solidFill>
                <a:latin typeface="Arial Narrow" pitchFamily="34" charset="0"/>
              </a:rPr>
              <a:t>SELECT …</a:t>
            </a:r>
            <a:endParaRPr lang="pl-PL" b="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6153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2602-3ACC-4341-B614-755528165B64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0" y="0"/>
            <a:ext cx="9144000" cy="306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18000" rIns="36000" bIns="18000"/>
          <a:lstStyle/>
          <a:p>
            <a:pPr algn="ctr">
              <a:defRPr/>
            </a:pPr>
            <a:r>
              <a:rPr lang="pl-PL" sz="1600" dirty="0">
                <a:latin typeface="Arial" charset="0"/>
              </a:rPr>
              <a:t>Operatory zbiorowe: </a:t>
            </a:r>
            <a:r>
              <a:rPr lang="pl-PL" sz="1600" dirty="0" smtClean="0">
                <a:latin typeface="Arial" charset="0"/>
              </a:rPr>
              <a:t>suma – </a:t>
            </a:r>
            <a:r>
              <a:rPr lang="pl-PL" sz="1600" b="1" dirty="0" smtClean="0">
                <a:latin typeface="Arial" charset="0"/>
              </a:rPr>
              <a:t>UNION</a:t>
            </a:r>
            <a:endParaRPr lang="en-GB" sz="1600" b="1" dirty="0">
              <a:latin typeface="Arial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09575" y="487363"/>
            <a:ext cx="4964113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0">
                <a:latin typeface="Arial Narrow" pitchFamily="34" charset="0"/>
              </a:rPr>
              <a:t>SELECT id_klienta, nazwisko_klienta</a:t>
            </a:r>
          </a:p>
          <a:p>
            <a:pPr>
              <a:spcBef>
                <a:spcPct val="0"/>
              </a:spcBef>
            </a:pPr>
            <a:r>
              <a:rPr lang="pl-PL" sz="2400" b="0">
                <a:latin typeface="Arial Narrow" pitchFamily="34" charset="0"/>
              </a:rPr>
              <a:t>FROM dostawcy</a:t>
            </a:r>
          </a:p>
          <a:p>
            <a:pPr>
              <a:spcBef>
                <a:spcPct val="0"/>
              </a:spcBef>
            </a:pPr>
            <a:r>
              <a:rPr lang="pl-PL" sz="2400" b="0">
                <a:latin typeface="Arial Narrow" pitchFamily="34" charset="0"/>
              </a:rPr>
              <a:t>    </a:t>
            </a:r>
            <a:r>
              <a:rPr lang="pl-PL" sz="2400">
                <a:latin typeface="Arial Narrow" pitchFamily="34" charset="0"/>
              </a:rPr>
              <a:t>UNION</a:t>
            </a:r>
          </a:p>
          <a:p>
            <a:pPr>
              <a:spcBef>
                <a:spcPct val="0"/>
              </a:spcBef>
            </a:pPr>
            <a:r>
              <a:rPr lang="pl-PL" sz="2400" b="0">
                <a:latin typeface="Arial Narrow" pitchFamily="34" charset="0"/>
              </a:rPr>
              <a:t>SELECT IdKlienta, NazwaKlienta</a:t>
            </a:r>
          </a:p>
          <a:p>
            <a:pPr>
              <a:spcBef>
                <a:spcPct val="0"/>
              </a:spcBef>
            </a:pPr>
            <a:r>
              <a:rPr lang="pl-PL" sz="2400" b="0">
                <a:latin typeface="Arial Narrow" pitchFamily="34" charset="0"/>
              </a:rPr>
              <a:t>FROM odbiorcy;</a:t>
            </a:r>
            <a:endParaRPr lang="pl-PL" b="0">
              <a:latin typeface="Arial Narrow" pitchFamily="34" charset="0"/>
            </a:endParaRPr>
          </a:p>
        </p:txBody>
      </p:sp>
      <p:sp>
        <p:nvSpPr>
          <p:cNvPr id="14" name="pole tekstowe 19"/>
          <p:cNvSpPr>
            <a:spLocks noChangeArrowheads="1"/>
          </p:cNvSpPr>
          <p:nvPr/>
        </p:nvSpPr>
        <p:spPr bwMode="auto">
          <a:xfrm>
            <a:off x="5029200" y="2209800"/>
            <a:ext cx="3760788" cy="3098721"/>
          </a:xfrm>
          <a:prstGeom prst="wedgeRoundRectCallout">
            <a:avLst>
              <a:gd name="adj1" fmla="val -87713"/>
              <a:gd name="adj2" fmla="val -47036"/>
              <a:gd name="adj3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pl-PL" sz="14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Pierwsze zapytanie wybiera identyfikatory oraz nazwiska dostawców, drugie identyfikatory i nazwy odbiorców. Unia łączy te dane, usuwa powtarzające się rekordy (jeśli takowe są) oraz sortuje tabelę wynikową względem pól </a:t>
            </a:r>
            <a:r>
              <a:rPr lang="pl-PL" sz="1400" b="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id_klienta</a:t>
            </a:r>
            <a:r>
              <a:rPr lang="pl-PL" sz="14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oraz </a:t>
            </a:r>
            <a:r>
              <a:rPr lang="pl-PL" sz="1400" b="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nazwisko_klienta</a:t>
            </a:r>
            <a:r>
              <a:rPr lang="pl-PL" sz="14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pl-PL" sz="14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Nazwy pól w tabeli wynikowej są takie, jak nazwy pól w pierwszym zapytaniu.</a:t>
            </a:r>
          </a:p>
          <a:p>
            <a:r>
              <a:rPr lang="pl-PL" sz="14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Unia nie zostanie poprawnie wykonana, jeśli odpowiadające sobie pola: </a:t>
            </a:r>
            <a:r>
              <a:rPr lang="pl-PL" sz="1400" b="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id_klienta</a:t>
            </a:r>
            <a:r>
              <a:rPr lang="pl-PL" sz="14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 </a:t>
            </a:r>
            <a:r>
              <a:rPr lang="pl-PL" sz="1400" b="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IdKlienta</a:t>
            </a:r>
            <a:r>
              <a:rPr lang="pl-PL" sz="14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oraz </a:t>
            </a:r>
            <a:r>
              <a:rPr lang="pl-PL" sz="1400" b="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nazwisko_klienta</a:t>
            </a:r>
            <a:r>
              <a:rPr lang="pl-PL" sz="14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 </a:t>
            </a:r>
            <a:r>
              <a:rPr lang="pl-PL" sz="1400" b="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NazwaKlienta</a:t>
            </a:r>
            <a:r>
              <a:rPr lang="pl-PL" sz="14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nie będą zgodnych </a:t>
            </a:r>
            <a:r>
              <a:rPr lang="pl-PL" sz="1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typów.</a:t>
            </a:r>
            <a:endParaRPr lang="pl-PL" sz="14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22"/>
          <p:cNvGrpSpPr/>
          <p:nvPr/>
        </p:nvGrpSpPr>
        <p:grpSpPr>
          <a:xfrm>
            <a:off x="7467600" y="457200"/>
            <a:ext cx="1524000" cy="1295400"/>
            <a:chOff x="228600" y="3048000"/>
            <a:chExt cx="2133600" cy="1752600"/>
          </a:xfrm>
        </p:grpSpPr>
        <p:sp>
          <p:nvSpPr>
            <p:cNvPr id="7" name="Oval 23"/>
            <p:cNvSpPr/>
            <p:nvPr/>
          </p:nvSpPr>
          <p:spPr>
            <a:xfrm>
              <a:off x="228600" y="3048000"/>
              <a:ext cx="1295400" cy="1752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Oval 24"/>
            <p:cNvSpPr/>
            <p:nvPr/>
          </p:nvSpPr>
          <p:spPr>
            <a:xfrm>
              <a:off x="1066800" y="3048000"/>
              <a:ext cx="1295400" cy="1752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459038803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2602-3ACC-4341-B614-755528165B64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 bwMode="auto">
          <a:xfrm>
            <a:off x="0" y="914400"/>
            <a:ext cx="7467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55600" indent="-355600"/>
            <a:r>
              <a:rPr lang="pl-PL" sz="2400" dirty="0" smtClean="0">
                <a:latin typeface="Arial Narrow" panose="020B0606020202030204" pitchFamily="34" charset="0"/>
              </a:rPr>
              <a:t>Wybierz dane o zamówieniach złożonych przez klienta </a:t>
            </a:r>
            <a:br>
              <a:rPr lang="pl-PL" sz="2400" dirty="0" smtClean="0">
                <a:latin typeface="Arial Narrow" panose="020B0606020202030204" pitchFamily="34" charset="0"/>
              </a:rPr>
            </a:br>
            <a:r>
              <a:rPr lang="pl-PL" sz="2400" dirty="0" smtClean="0">
                <a:latin typeface="Arial Narrow" panose="020B0606020202030204" pitchFamily="34" charset="0"/>
              </a:rPr>
              <a:t>o identyfikatorze 3, ale tylko tych, które NIE zostały </a:t>
            </a:r>
            <a:br>
              <a:rPr lang="pl-PL" sz="2400" dirty="0" smtClean="0">
                <a:latin typeface="Arial Narrow" panose="020B0606020202030204" pitchFamily="34" charset="0"/>
              </a:rPr>
            </a:br>
            <a:r>
              <a:rPr lang="pl-PL" sz="2400" dirty="0" smtClean="0">
                <a:latin typeface="Arial Narrow" panose="020B0606020202030204" pitchFamily="34" charset="0"/>
              </a:rPr>
              <a:t>wpisane do bazy danych przez pracownika o identyfikatorze 5.</a:t>
            </a:r>
          </a:p>
          <a:p>
            <a:pPr marL="355600" indent="-355600"/>
            <a:endParaRPr lang="pl-PL" sz="2800" dirty="0">
              <a:latin typeface="Arial Narrow" panose="020B0606020202030204" pitchFamily="34" charset="0"/>
            </a:endParaRPr>
          </a:p>
          <a:p>
            <a:pPr marL="355600" indent="-355600"/>
            <a:endParaRPr lang="pl-PL" sz="2800" dirty="0" smtClean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533400"/>
          </a:xfrm>
        </p:spPr>
        <p:txBody>
          <a:bodyPr anchor="t">
            <a:noAutofit/>
          </a:bodyPr>
          <a:lstStyle/>
          <a:p>
            <a:pPr algn="l"/>
            <a:r>
              <a:rPr lang="pl-PL" sz="2800" dirty="0" smtClean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Różnica – EXCEPT</a:t>
            </a:r>
            <a:endParaRPr lang="en-US" sz="280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 bwMode="auto">
          <a:xfrm>
            <a:off x="228600" y="2590800"/>
            <a:ext cx="3581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l-PL" sz="2400" dirty="0" smtClean="0">
                <a:latin typeface="Arial Narrow" panose="020B0606020202030204" pitchFamily="34" charset="0"/>
              </a:rPr>
              <a:t>SELECT *</a:t>
            </a:r>
            <a:br>
              <a:rPr lang="pl-PL" sz="2400" dirty="0" smtClean="0">
                <a:latin typeface="Arial Narrow" panose="020B0606020202030204" pitchFamily="34" charset="0"/>
              </a:rPr>
            </a:br>
            <a:r>
              <a:rPr lang="pl-PL" sz="2400" dirty="0" smtClean="0">
                <a:latin typeface="Arial Narrow" panose="020B0606020202030204" pitchFamily="34" charset="0"/>
              </a:rPr>
              <a:t>FROM zamówienia</a:t>
            </a:r>
          </a:p>
          <a:p>
            <a:r>
              <a:rPr lang="pl-PL" sz="2400" dirty="0" smtClean="0">
                <a:latin typeface="Arial Narrow" panose="020B0606020202030204" pitchFamily="34" charset="0"/>
              </a:rPr>
              <a:t>WHERE </a:t>
            </a:r>
            <a:r>
              <a:rPr lang="pl-PL" sz="2400" dirty="0" err="1" smtClean="0">
                <a:latin typeface="Arial Narrow" panose="020B0606020202030204" pitchFamily="34" charset="0"/>
              </a:rPr>
              <a:t>id_klienta</a:t>
            </a:r>
            <a:r>
              <a:rPr lang="pl-PL" sz="2400" dirty="0" smtClean="0">
                <a:latin typeface="Arial Narrow" panose="020B0606020202030204" pitchFamily="34" charset="0"/>
              </a:rPr>
              <a:t>=3</a:t>
            </a:r>
          </a:p>
          <a:p>
            <a:r>
              <a:rPr lang="pl-PL" sz="2400" b="1" dirty="0" smtClean="0">
                <a:latin typeface="Arial Narrow" panose="020B0606020202030204" pitchFamily="34" charset="0"/>
              </a:rPr>
              <a:t>EXCEPT</a:t>
            </a:r>
          </a:p>
          <a:p>
            <a:r>
              <a:rPr lang="pl-PL" sz="2400" dirty="0" smtClean="0">
                <a:latin typeface="Arial Narrow" panose="020B0606020202030204" pitchFamily="34" charset="0"/>
              </a:rPr>
              <a:t>SELECT *</a:t>
            </a:r>
            <a:br>
              <a:rPr lang="pl-PL" sz="2400" dirty="0" smtClean="0">
                <a:latin typeface="Arial Narrow" panose="020B0606020202030204" pitchFamily="34" charset="0"/>
              </a:rPr>
            </a:br>
            <a:r>
              <a:rPr lang="pl-PL" sz="2400" dirty="0" smtClean="0">
                <a:latin typeface="Arial Narrow" panose="020B0606020202030204" pitchFamily="34" charset="0"/>
              </a:rPr>
              <a:t>FROM zamówienia</a:t>
            </a:r>
          </a:p>
          <a:p>
            <a:r>
              <a:rPr lang="pl-PL" sz="2400" dirty="0" smtClean="0">
                <a:latin typeface="Arial Narrow" panose="020B0606020202030204" pitchFamily="34" charset="0"/>
              </a:rPr>
              <a:t>WHERE </a:t>
            </a:r>
            <a:r>
              <a:rPr lang="pl-PL" sz="2400" dirty="0" err="1" smtClean="0">
                <a:latin typeface="Arial Narrow" panose="020B0606020202030204" pitchFamily="34" charset="0"/>
              </a:rPr>
              <a:t>id_pracownika</a:t>
            </a:r>
            <a:r>
              <a:rPr lang="pl-PL" sz="2400" dirty="0" smtClean="0">
                <a:latin typeface="Arial Narrow" panose="020B0606020202030204" pitchFamily="34" charset="0"/>
              </a:rPr>
              <a:t>=5</a:t>
            </a:r>
            <a:endParaRPr lang="pl-PL" sz="2800" b="1" dirty="0" smtClean="0">
              <a:latin typeface="Arial Narrow" panose="020B0606020202030204" pitchFamily="34" charset="0"/>
            </a:endParaRPr>
          </a:p>
          <a:p>
            <a:endParaRPr lang="pl-PL" sz="2800" dirty="0" smtClean="0">
              <a:latin typeface="Arial Narrow" panose="020B0606020202030204" pitchFamily="34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0" y="0"/>
            <a:ext cx="9144000" cy="306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18000" rIns="36000" bIns="18000"/>
          <a:lstStyle/>
          <a:p>
            <a:pPr algn="ctr">
              <a:defRPr/>
            </a:pPr>
            <a:r>
              <a:rPr lang="pl-PL" sz="1600" dirty="0">
                <a:latin typeface="Arial" charset="0"/>
              </a:rPr>
              <a:t>Operatory zbiorowe: </a:t>
            </a:r>
            <a:r>
              <a:rPr lang="pl-PL" sz="1600" dirty="0" smtClean="0">
                <a:latin typeface="Arial" charset="0"/>
              </a:rPr>
              <a:t>różnica </a:t>
            </a:r>
            <a:r>
              <a:rPr lang="pl-PL" sz="1600" b="0" dirty="0" smtClean="0">
                <a:latin typeface="Arial" charset="0"/>
              </a:rPr>
              <a:t>– </a:t>
            </a:r>
            <a:r>
              <a:rPr lang="pl-PL" sz="1600" b="1" dirty="0" smtClean="0">
                <a:latin typeface="Arial" charset="0"/>
              </a:rPr>
              <a:t>EXCEPT</a:t>
            </a:r>
            <a:endParaRPr lang="en-GB" sz="1600" b="1" dirty="0">
              <a:latin typeface="Arial" charset="0"/>
            </a:endParaRPr>
          </a:p>
        </p:txBody>
      </p:sp>
      <p:grpSp>
        <p:nvGrpSpPr>
          <p:cNvPr id="9" name="Group 17"/>
          <p:cNvGrpSpPr/>
          <p:nvPr/>
        </p:nvGrpSpPr>
        <p:grpSpPr>
          <a:xfrm>
            <a:off x="7467600" y="438214"/>
            <a:ext cx="1524000" cy="1251858"/>
            <a:chOff x="3505200" y="3048000"/>
            <a:chExt cx="2133600" cy="1752600"/>
          </a:xfrm>
        </p:grpSpPr>
        <p:sp>
          <p:nvSpPr>
            <p:cNvPr id="10" name="Oval 18"/>
            <p:cNvSpPr/>
            <p:nvPr/>
          </p:nvSpPr>
          <p:spPr>
            <a:xfrm>
              <a:off x="3505200" y="3048000"/>
              <a:ext cx="1295400" cy="1752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Oval 19"/>
            <p:cNvSpPr/>
            <p:nvPr/>
          </p:nvSpPr>
          <p:spPr>
            <a:xfrm>
              <a:off x="4343400" y="3048000"/>
              <a:ext cx="1295400" cy="1752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9366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2602-3ACC-4341-B614-755528165B64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 bwMode="auto">
          <a:xfrm>
            <a:off x="152400" y="914400"/>
            <a:ext cx="571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55600" indent="-355600"/>
            <a:r>
              <a:rPr lang="pl-PL" sz="2400" dirty="0" smtClean="0">
                <a:latin typeface="Arial Narrow" panose="020B0606020202030204" pitchFamily="34" charset="0"/>
              </a:rPr>
              <a:t>Wybierz te nazwiska z tabeli klienci, </a:t>
            </a:r>
            <a:br>
              <a:rPr lang="pl-PL" sz="2400" dirty="0" smtClean="0">
                <a:latin typeface="Arial Narrow" panose="020B0606020202030204" pitchFamily="34" charset="0"/>
              </a:rPr>
            </a:br>
            <a:r>
              <a:rPr lang="pl-PL" sz="2400" dirty="0" smtClean="0">
                <a:latin typeface="Arial Narrow" panose="020B0606020202030204" pitchFamily="34" charset="0"/>
              </a:rPr>
              <a:t>które występują również w tabeli pracownicy.</a:t>
            </a:r>
          </a:p>
          <a:p>
            <a:pPr marL="355600" indent="-355600"/>
            <a:endParaRPr lang="pl-PL" sz="2800" dirty="0">
              <a:latin typeface="Arial Narrow" panose="020B0606020202030204" pitchFamily="34" charset="0"/>
            </a:endParaRPr>
          </a:p>
          <a:p>
            <a:pPr marL="355600" indent="-355600"/>
            <a:endParaRPr lang="pl-PL" sz="2800" dirty="0" smtClean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533400"/>
          </a:xfrm>
        </p:spPr>
        <p:txBody>
          <a:bodyPr anchor="t">
            <a:noAutofit/>
          </a:bodyPr>
          <a:lstStyle/>
          <a:p>
            <a:pPr algn="l"/>
            <a:r>
              <a:rPr lang="pl-PL" sz="2800" dirty="0" smtClean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Część wspólna – INTERSECT</a:t>
            </a:r>
            <a:endParaRPr lang="en-US" sz="2800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0" y="0"/>
            <a:ext cx="9144000" cy="306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18000" rIns="36000" bIns="18000"/>
          <a:lstStyle/>
          <a:p>
            <a:pPr algn="ctr">
              <a:defRPr/>
            </a:pPr>
            <a:r>
              <a:rPr lang="pl-PL" sz="1600" dirty="0">
                <a:latin typeface="Arial" charset="0"/>
              </a:rPr>
              <a:t>Operatory zbiorowe: </a:t>
            </a:r>
            <a:r>
              <a:rPr lang="pl-PL" sz="1600" dirty="0" smtClean="0">
                <a:latin typeface="Arial" charset="0"/>
              </a:rPr>
              <a:t>część </a:t>
            </a:r>
            <a:r>
              <a:rPr lang="pl-PL" sz="1600" b="0" dirty="0" smtClean="0">
                <a:latin typeface="Arial" charset="0"/>
              </a:rPr>
              <a:t>wspólna – </a:t>
            </a:r>
            <a:r>
              <a:rPr lang="pl-PL" sz="1600" b="1" dirty="0" smtClean="0">
                <a:latin typeface="Arial" charset="0"/>
              </a:rPr>
              <a:t>INTERSECT</a:t>
            </a:r>
            <a:endParaRPr lang="en-GB" sz="1600" b="1" dirty="0">
              <a:latin typeface="Arial" charset="0"/>
            </a:endParaRPr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 bwMode="auto">
          <a:xfrm>
            <a:off x="228600" y="2286000"/>
            <a:ext cx="8763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l-PL" sz="2400" dirty="0" smtClean="0">
                <a:latin typeface="Arial Narrow" pitchFamily="34" charset="0"/>
              </a:rPr>
              <a:t>SELECT </a:t>
            </a:r>
            <a:r>
              <a:rPr lang="pl-PL" sz="2400" dirty="0" err="1" smtClean="0">
                <a:latin typeface="Arial Narrow" pitchFamily="34" charset="0"/>
              </a:rPr>
              <a:t>nazwisko_klienta</a:t>
            </a:r>
            <a:endParaRPr lang="pl-PL" sz="2400" dirty="0" smtClean="0">
              <a:latin typeface="Arial Narrow" pitchFamily="34" charset="0"/>
            </a:endParaRPr>
          </a:p>
          <a:p>
            <a:r>
              <a:rPr lang="pl-PL" sz="2400" dirty="0" smtClean="0">
                <a:latin typeface="Arial Narrow" pitchFamily="34" charset="0"/>
              </a:rPr>
              <a:t>FROM klienci</a:t>
            </a:r>
          </a:p>
          <a:p>
            <a:r>
              <a:rPr lang="pl-PL" sz="2400" b="1" dirty="0" smtClean="0">
                <a:latin typeface="Arial Narrow" pitchFamily="34" charset="0"/>
              </a:rPr>
              <a:t>INTERSECT</a:t>
            </a:r>
          </a:p>
          <a:p>
            <a:r>
              <a:rPr lang="pl-PL" sz="2400" dirty="0" smtClean="0">
                <a:latin typeface="Arial Narrow" pitchFamily="34" charset="0"/>
              </a:rPr>
              <a:t>SELECT </a:t>
            </a:r>
            <a:r>
              <a:rPr lang="pl-PL" sz="2400" dirty="0" err="1" smtClean="0">
                <a:latin typeface="Arial Narrow" pitchFamily="34" charset="0"/>
              </a:rPr>
              <a:t>nazwisko_pracownika</a:t>
            </a:r>
            <a:endParaRPr lang="pl-PL" sz="2400" dirty="0" smtClean="0">
              <a:latin typeface="Arial Narrow" pitchFamily="34" charset="0"/>
            </a:endParaRPr>
          </a:p>
          <a:p>
            <a:r>
              <a:rPr lang="pl-PL" sz="2400" dirty="0" smtClean="0">
                <a:latin typeface="Arial Narrow" pitchFamily="34" charset="0"/>
              </a:rPr>
              <a:t>FROM pracownicy</a:t>
            </a:r>
          </a:p>
        </p:txBody>
      </p:sp>
      <p:pic>
        <p:nvPicPr>
          <p:cNvPr id="9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41476" y="381000"/>
            <a:ext cx="1726324" cy="147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2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2602-3ACC-4341-B614-755528165B64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 bwMode="auto">
          <a:xfrm>
            <a:off x="76200" y="38100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55600" indent="-355600"/>
            <a:r>
              <a:rPr lang="pl-PL" sz="2000" smtClean="0">
                <a:latin typeface="Arial Narrow" panose="020B0606020202030204" pitchFamily="34" charset="0"/>
              </a:rPr>
              <a:t>Używając operatorów zbiorowych należy pamiętać że:</a:t>
            </a:r>
          </a:p>
          <a:p>
            <a:pPr marL="355600" indent="-355600"/>
            <a:r>
              <a:rPr lang="pl-PL" sz="2000" smtClean="0">
                <a:latin typeface="Arial Narrow" panose="020B0606020202030204" pitchFamily="34" charset="0"/>
              </a:rPr>
              <a:t>1. Liczba i typy kolumn zapytań połączonych operatorem zbiorowym muszą być jednakowe:</a:t>
            </a:r>
          </a:p>
          <a:p>
            <a:pPr lvl="1">
              <a:spcBef>
                <a:spcPts val="600"/>
              </a:spcBef>
            </a:pPr>
            <a:r>
              <a:rPr lang="pl-PL" sz="2000" smtClean="0">
                <a:latin typeface="Arial Narrow" panose="020B0606020202030204" pitchFamily="34" charset="0"/>
              </a:rPr>
              <a:t>Poniższe zapytanie jest niepoprawne</a:t>
            </a:r>
            <a:r>
              <a:rPr lang="pl-PL" sz="2000">
                <a:latin typeface="Arial Narrow" panose="020B0606020202030204" pitchFamily="34" charset="0"/>
              </a:rPr>
              <a:t>:</a:t>
            </a:r>
          </a:p>
          <a:p>
            <a:pPr lvl="1"/>
            <a:r>
              <a:rPr lang="pl-PL" sz="2000">
                <a:latin typeface="Arial Narrow" panose="020B0606020202030204" pitchFamily="34" charset="0"/>
              </a:rPr>
              <a:t>SELECT </a:t>
            </a:r>
            <a:r>
              <a:rPr lang="pl-PL" sz="2000">
                <a:solidFill>
                  <a:srgbClr val="FF0000"/>
                </a:solidFill>
                <a:latin typeface="Arial Narrow" pitchFamily="34" charset="0"/>
              </a:rPr>
              <a:t>id_klienta, nazwisko_klienta</a:t>
            </a:r>
          </a:p>
          <a:p>
            <a:pPr lvl="1"/>
            <a:r>
              <a:rPr lang="pl-PL" sz="2000">
                <a:latin typeface="Arial Narrow" pitchFamily="34" charset="0"/>
              </a:rPr>
              <a:t>FROM klienci</a:t>
            </a:r>
          </a:p>
          <a:p>
            <a:pPr lvl="1"/>
            <a:r>
              <a:rPr lang="pl-PL" sz="2000" b="1" smtClean="0">
                <a:latin typeface="Arial Narrow" pitchFamily="34" charset="0"/>
              </a:rPr>
              <a:t>UNION / EXCEPT / INTERSECT</a:t>
            </a:r>
            <a:endParaRPr lang="pl-PL" sz="2000" b="1">
              <a:latin typeface="Arial Narrow" pitchFamily="34" charset="0"/>
            </a:endParaRPr>
          </a:p>
          <a:p>
            <a:pPr lvl="1"/>
            <a:r>
              <a:rPr lang="pl-PL" sz="2000">
                <a:latin typeface="Arial Narrow" pitchFamily="34" charset="0"/>
              </a:rPr>
              <a:t>SELECT </a:t>
            </a:r>
            <a:r>
              <a:rPr lang="pl-PL" sz="2000" smtClean="0">
                <a:solidFill>
                  <a:srgbClr val="FF0000"/>
                </a:solidFill>
                <a:latin typeface="Arial Narrow" pitchFamily="34" charset="0"/>
              </a:rPr>
              <a:t>id_pracownika</a:t>
            </a:r>
            <a:endParaRPr lang="pl-PL" sz="2000">
              <a:solidFill>
                <a:srgbClr val="FF0000"/>
              </a:solidFill>
              <a:latin typeface="Arial Narrow" pitchFamily="34" charset="0"/>
            </a:endParaRPr>
          </a:p>
          <a:p>
            <a:pPr lvl="1"/>
            <a:r>
              <a:rPr lang="pl-PL" sz="2000">
                <a:latin typeface="Arial Narrow" pitchFamily="34" charset="0"/>
              </a:rPr>
              <a:t>FROM </a:t>
            </a:r>
            <a:r>
              <a:rPr lang="pl-PL" sz="2000" smtClean="0">
                <a:latin typeface="Arial Narrow" pitchFamily="34" charset="0"/>
              </a:rPr>
              <a:t>pracownicy</a:t>
            </a:r>
            <a:endParaRPr lang="pl-PL" sz="2000">
              <a:latin typeface="Arial Narrow" pitchFamily="34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0" y="0"/>
            <a:ext cx="9144000" cy="306000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18000" rIns="36000" bIns="18000"/>
          <a:lstStyle/>
          <a:p>
            <a:pPr algn="ctr">
              <a:defRPr/>
            </a:pPr>
            <a:r>
              <a:rPr lang="pl-PL" sz="1600">
                <a:latin typeface="Arial" charset="0"/>
              </a:rPr>
              <a:t>Operatory </a:t>
            </a:r>
            <a:r>
              <a:rPr lang="pl-PL" sz="1600" smtClean="0">
                <a:latin typeface="Arial" charset="0"/>
              </a:rPr>
              <a:t>zbiorowe</a:t>
            </a:r>
            <a:endParaRPr lang="en-GB" sz="1600" b="1" dirty="0">
              <a:latin typeface="Arial" charset="0"/>
            </a:endParaRPr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 bwMode="auto">
          <a:xfrm>
            <a:off x="190500" y="3733800"/>
            <a:ext cx="88011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l-PL" sz="2000" smtClean="0">
                <a:latin typeface="Arial Narrow" panose="020B0606020202030204" pitchFamily="34" charset="0"/>
              </a:rPr>
              <a:t>2. W tabeli wynikowej zapytania pola będą miały takie nazwy, jak w pierwszym zapytaniu:</a:t>
            </a:r>
          </a:p>
          <a:p>
            <a:pPr lvl="1">
              <a:spcBef>
                <a:spcPts val="600"/>
              </a:spcBef>
            </a:pPr>
            <a:r>
              <a:rPr lang="pl-PL" sz="2000" smtClean="0">
                <a:latin typeface="Arial Narrow" panose="020B0606020202030204" pitchFamily="34" charset="0"/>
              </a:rPr>
              <a:t>SELECT id_klienta AS </a:t>
            </a:r>
            <a:r>
              <a:rPr lang="pl-PL" sz="2000" smtClean="0">
                <a:solidFill>
                  <a:srgbClr val="FF0000"/>
                </a:solidFill>
                <a:latin typeface="Arial Narrow" pitchFamily="34" charset="0"/>
              </a:rPr>
              <a:t>[identyfikator klienta]</a:t>
            </a:r>
            <a:r>
              <a:rPr lang="pl-PL" sz="2000" smtClean="0">
                <a:latin typeface="Arial Narrow" pitchFamily="34" charset="0"/>
              </a:rPr>
              <a:t>, nazwisko_klienta</a:t>
            </a:r>
            <a:r>
              <a:rPr lang="pl-PL" sz="200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pl-PL" sz="2000" smtClean="0">
                <a:latin typeface="Arial Narrow" pitchFamily="34" charset="0"/>
              </a:rPr>
              <a:t>AS</a:t>
            </a:r>
            <a:r>
              <a:rPr lang="pl-PL" sz="2000" smtClean="0">
                <a:solidFill>
                  <a:srgbClr val="FF0000"/>
                </a:solidFill>
                <a:latin typeface="Arial Narrow" pitchFamily="34" charset="0"/>
              </a:rPr>
              <a:t> nazwisko</a:t>
            </a:r>
            <a:endParaRPr lang="pl-PL" sz="2000">
              <a:solidFill>
                <a:srgbClr val="FF0000"/>
              </a:solidFill>
              <a:latin typeface="Arial Narrow" pitchFamily="34" charset="0"/>
            </a:endParaRPr>
          </a:p>
          <a:p>
            <a:pPr lvl="1"/>
            <a:r>
              <a:rPr lang="pl-PL" sz="2000">
                <a:latin typeface="Arial Narrow" pitchFamily="34" charset="0"/>
              </a:rPr>
              <a:t>FROM klienci</a:t>
            </a:r>
          </a:p>
          <a:p>
            <a:pPr lvl="1"/>
            <a:r>
              <a:rPr lang="pl-PL" sz="2000" b="1" smtClean="0">
                <a:latin typeface="Arial Narrow" pitchFamily="34" charset="0"/>
              </a:rPr>
              <a:t>UNION / EXCEPT / INTERSECT</a:t>
            </a:r>
            <a:endParaRPr lang="pl-PL" sz="2000" b="1">
              <a:latin typeface="Arial Narrow" pitchFamily="34" charset="0"/>
            </a:endParaRPr>
          </a:p>
          <a:p>
            <a:pPr lvl="1"/>
            <a:r>
              <a:rPr lang="pl-PL" sz="2000">
                <a:latin typeface="Arial Narrow" pitchFamily="34" charset="0"/>
              </a:rPr>
              <a:t>SELECT </a:t>
            </a:r>
            <a:r>
              <a:rPr lang="pl-PL" sz="2000" smtClean="0">
                <a:latin typeface="Arial Narrow" pitchFamily="34" charset="0"/>
              </a:rPr>
              <a:t>id_pracownika, nazwisko_pracownika</a:t>
            </a:r>
            <a:endParaRPr lang="pl-PL" sz="2000">
              <a:latin typeface="Arial Narrow" pitchFamily="34" charset="0"/>
            </a:endParaRPr>
          </a:p>
          <a:p>
            <a:pPr lvl="1"/>
            <a:r>
              <a:rPr lang="pl-PL" sz="2000">
                <a:latin typeface="Arial Narrow" pitchFamily="34" charset="0"/>
              </a:rPr>
              <a:t>FROM pracownicy</a:t>
            </a:r>
          </a:p>
          <a:p>
            <a:endParaRPr lang="pl-PL" sz="20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2602-3ACC-4341-B614-755528165B64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04800"/>
            <a:ext cx="9126538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800" dirty="0" smtClean="0">
                <a:latin typeface="Arial Narrow" pitchFamily="34" charset="0"/>
              </a:rPr>
              <a:t>Funkcje agregujące wykonują obliczenia na grupie rekordów.</a:t>
            </a:r>
            <a:endParaRPr lang="pl-PL" dirty="0">
              <a:latin typeface="Arial Narrow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664271"/>
              </p:ext>
            </p:extLst>
          </p:nvPr>
        </p:nvGraphicFramePr>
        <p:xfrm>
          <a:off x="2057400" y="1127760"/>
          <a:ext cx="3505199" cy="1463040"/>
        </p:xfrm>
        <a:graphic>
          <a:graphicData uri="http://schemas.openxmlformats.org/drawingml/2006/table">
            <a:tbl>
              <a:tblPr/>
              <a:tblGrid>
                <a:gridCol w="1415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6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IdZamówienia</a:t>
                      </a:r>
                      <a:r>
                        <a:rPr lang="pl-PL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pl-PL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pl-PL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KP</a:t>
                      </a: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6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Opłata</a:t>
                      </a:r>
                      <a:endParaRPr lang="pl-PL" sz="10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600" b="1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pl-PL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6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650</a:t>
                      </a:r>
                      <a:endParaRPr lang="pl-PL" sz="10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600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pl-PL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6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310</a:t>
                      </a:r>
                      <a:endParaRPr lang="pl-PL" sz="10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600" dirty="0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6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NULL</a:t>
                      </a:r>
                      <a:endParaRPr lang="pl-PL" sz="10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600" dirty="0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6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450</a:t>
                      </a:r>
                      <a:endParaRPr lang="pl-PL" sz="10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600" dirty="0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pl-PL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pole tekstowe 6"/>
          <p:cNvSpPr txBox="1">
            <a:spLocks noChangeArrowheads="1"/>
          </p:cNvSpPr>
          <p:nvPr/>
        </p:nvSpPr>
        <p:spPr bwMode="auto">
          <a:xfrm>
            <a:off x="1985963" y="830897"/>
            <a:ext cx="1423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 dirty="0">
                <a:latin typeface="Times New Roman" pitchFamily="18" charset="0"/>
                <a:cs typeface="Times New Roman" pitchFamily="18" charset="0"/>
              </a:rPr>
              <a:t>Zamówienia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Przykłady funkcji agregujących: COUNT i SUM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lt"/>
              <a:cs typeface="Arial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" y="2891618"/>
            <a:ext cx="3657600" cy="282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000" dirty="0" smtClean="0">
                <a:latin typeface="Arial Narrow" pitchFamily="34" charset="0"/>
              </a:rPr>
              <a:t>Funkcja COUNT oblicza, </a:t>
            </a:r>
            <a:br>
              <a:rPr lang="pl-PL" sz="2000" dirty="0" smtClean="0">
                <a:latin typeface="Arial Narrow" pitchFamily="34" charset="0"/>
              </a:rPr>
            </a:br>
            <a:r>
              <a:rPr lang="pl-PL" sz="2000" dirty="0" smtClean="0">
                <a:latin typeface="Arial Narrow" pitchFamily="34" charset="0"/>
              </a:rPr>
              <a:t>ile wartości niepustych </a:t>
            </a:r>
            <a:br>
              <a:rPr lang="pl-PL" sz="2000" dirty="0" smtClean="0">
                <a:latin typeface="Arial Narrow" pitchFamily="34" charset="0"/>
              </a:rPr>
            </a:br>
            <a:r>
              <a:rPr lang="pl-PL" sz="2000" dirty="0" smtClean="0">
                <a:latin typeface="Arial Narrow" pitchFamily="34" charset="0"/>
              </a:rPr>
              <a:t>znajduje się w polu </a:t>
            </a:r>
            <a:br>
              <a:rPr lang="pl-PL" sz="2000" dirty="0" smtClean="0">
                <a:latin typeface="Arial Narrow" pitchFamily="34" charset="0"/>
              </a:rPr>
            </a:br>
            <a:r>
              <a:rPr lang="pl-PL" sz="2000" dirty="0" smtClean="0">
                <a:latin typeface="Arial Narrow" pitchFamily="34" charset="0"/>
              </a:rPr>
              <a:t>o nazwie podanej jako parametr:</a:t>
            </a:r>
          </a:p>
          <a:p>
            <a:pPr>
              <a:spcBef>
                <a:spcPct val="0"/>
              </a:spcBef>
            </a:pPr>
            <a:endParaRPr lang="pl-PL" sz="2000" dirty="0">
              <a:latin typeface="Arial Narrow" pitchFamily="34" charset="0"/>
            </a:endParaRPr>
          </a:p>
          <a:p>
            <a:pPr>
              <a:spcBef>
                <a:spcPct val="0"/>
              </a:spcBef>
            </a:pPr>
            <a:r>
              <a:rPr lang="pl-PL" sz="2000" dirty="0" smtClean="0">
                <a:latin typeface="Arial Narrow" pitchFamily="34" charset="0"/>
              </a:rPr>
              <a:t>SELECT </a:t>
            </a:r>
            <a:r>
              <a:rPr lang="pl-PL" sz="2000" dirty="0" smtClean="0">
                <a:solidFill>
                  <a:srgbClr val="FF0000"/>
                </a:solidFill>
                <a:latin typeface="Arial Narrow" pitchFamily="34" charset="0"/>
              </a:rPr>
              <a:t>COUNT(Opłata)</a:t>
            </a:r>
            <a:r>
              <a:rPr lang="pl-PL" sz="2000" dirty="0" smtClean="0">
                <a:latin typeface="Arial Narrow" pitchFamily="34" charset="0"/>
              </a:rPr>
              <a:t/>
            </a:r>
            <a:br>
              <a:rPr lang="pl-PL" sz="2000" dirty="0" smtClean="0">
                <a:latin typeface="Arial Narrow" pitchFamily="34" charset="0"/>
              </a:rPr>
            </a:br>
            <a:r>
              <a:rPr lang="pl-PL" sz="2000" dirty="0" smtClean="0">
                <a:latin typeface="Arial Narrow" pitchFamily="34" charset="0"/>
              </a:rPr>
              <a:t>FROM Zamówienia</a:t>
            </a:r>
          </a:p>
          <a:p>
            <a:pPr>
              <a:spcBef>
                <a:spcPct val="0"/>
              </a:spcBef>
            </a:pPr>
            <a:endParaRPr lang="pl-PL" sz="2000" dirty="0">
              <a:latin typeface="Arial Narrow" pitchFamily="34" charset="0"/>
            </a:endParaRPr>
          </a:p>
          <a:p>
            <a:pPr>
              <a:spcBef>
                <a:spcPct val="0"/>
              </a:spcBef>
            </a:pPr>
            <a:r>
              <a:rPr lang="pl-PL" sz="2000" dirty="0" smtClean="0">
                <a:latin typeface="Arial Narrow" pitchFamily="34" charset="0"/>
              </a:rPr>
              <a:t>Zwróci liczbę 3</a:t>
            </a:r>
            <a:endParaRPr lang="pl-PL" sz="2000" dirty="0">
              <a:latin typeface="Arial Narrow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63269" y="2898963"/>
            <a:ext cx="3657600" cy="282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000" dirty="0" smtClean="0">
                <a:latin typeface="Arial Narrow" pitchFamily="34" charset="0"/>
              </a:rPr>
              <a:t>Funkcje SUM oblicza </a:t>
            </a:r>
            <a:br>
              <a:rPr lang="pl-PL" sz="2000" dirty="0" smtClean="0">
                <a:latin typeface="Arial Narrow" pitchFamily="34" charset="0"/>
              </a:rPr>
            </a:br>
            <a:r>
              <a:rPr lang="pl-PL" sz="2000" dirty="0" smtClean="0">
                <a:latin typeface="Arial Narrow" pitchFamily="34" charset="0"/>
              </a:rPr>
              <a:t>sumę wartości w polu </a:t>
            </a:r>
            <a:br>
              <a:rPr lang="pl-PL" sz="2000" dirty="0" smtClean="0">
                <a:latin typeface="Arial Narrow" pitchFamily="34" charset="0"/>
              </a:rPr>
            </a:br>
            <a:r>
              <a:rPr lang="pl-PL" sz="2000" dirty="0" smtClean="0">
                <a:latin typeface="Arial Narrow" pitchFamily="34" charset="0"/>
              </a:rPr>
              <a:t>o nazwie podanej </a:t>
            </a:r>
            <a:br>
              <a:rPr lang="pl-PL" sz="2000" dirty="0" smtClean="0">
                <a:latin typeface="Arial Narrow" pitchFamily="34" charset="0"/>
              </a:rPr>
            </a:br>
            <a:r>
              <a:rPr lang="pl-PL" sz="2000" dirty="0" smtClean="0">
                <a:latin typeface="Arial Narrow" pitchFamily="34" charset="0"/>
              </a:rPr>
              <a:t>jako parametr:</a:t>
            </a:r>
          </a:p>
          <a:p>
            <a:pPr>
              <a:spcBef>
                <a:spcPct val="0"/>
              </a:spcBef>
            </a:pPr>
            <a:endParaRPr lang="pl-PL" sz="2000" dirty="0">
              <a:latin typeface="Arial Narrow" pitchFamily="34" charset="0"/>
            </a:endParaRPr>
          </a:p>
          <a:p>
            <a:pPr>
              <a:spcBef>
                <a:spcPct val="0"/>
              </a:spcBef>
            </a:pPr>
            <a:r>
              <a:rPr lang="pl-PL" sz="2000" dirty="0" smtClean="0">
                <a:latin typeface="Arial Narrow" pitchFamily="34" charset="0"/>
              </a:rPr>
              <a:t>SELECT </a:t>
            </a:r>
            <a:r>
              <a:rPr lang="pl-PL" sz="2000" dirty="0" smtClean="0">
                <a:solidFill>
                  <a:srgbClr val="FF0000"/>
                </a:solidFill>
                <a:latin typeface="Arial Narrow" pitchFamily="34" charset="0"/>
              </a:rPr>
              <a:t>SUM(Opłata)</a:t>
            </a:r>
            <a:r>
              <a:rPr lang="pl-PL" sz="2000" dirty="0" smtClean="0">
                <a:latin typeface="Arial Narrow" pitchFamily="34" charset="0"/>
              </a:rPr>
              <a:t/>
            </a:r>
            <a:br>
              <a:rPr lang="pl-PL" sz="2000" dirty="0" smtClean="0">
                <a:latin typeface="Arial Narrow" pitchFamily="34" charset="0"/>
              </a:rPr>
            </a:br>
            <a:r>
              <a:rPr lang="pl-PL" sz="2000" dirty="0" smtClean="0">
                <a:latin typeface="Arial Narrow" pitchFamily="34" charset="0"/>
              </a:rPr>
              <a:t>FROM Zamówienia</a:t>
            </a:r>
          </a:p>
          <a:p>
            <a:pPr>
              <a:spcBef>
                <a:spcPct val="0"/>
              </a:spcBef>
            </a:pPr>
            <a:endParaRPr lang="pl-PL" sz="2000" dirty="0">
              <a:latin typeface="Arial Narrow" pitchFamily="34" charset="0"/>
            </a:endParaRPr>
          </a:p>
          <a:p>
            <a:pPr>
              <a:spcBef>
                <a:spcPct val="0"/>
              </a:spcBef>
            </a:pPr>
            <a:r>
              <a:rPr lang="pl-PL" sz="2000" dirty="0" smtClean="0">
                <a:latin typeface="Arial Narrow" pitchFamily="34" charset="0"/>
              </a:rPr>
              <a:t>Zwróci liczbę 1410 (650+310+450)</a:t>
            </a:r>
            <a:endParaRPr lang="pl-PL" sz="2000" dirty="0">
              <a:latin typeface="Arial Narrow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133600" y="5867400"/>
            <a:ext cx="466082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000" dirty="0" smtClean="0">
                <a:solidFill>
                  <a:srgbClr val="FF0000"/>
                </a:solidFill>
                <a:latin typeface="Arial Narrow" pitchFamily="34" charset="0"/>
              </a:rPr>
              <a:t>Funkcje agregujące pomijają wartości NULL</a:t>
            </a:r>
            <a:endParaRPr lang="pl-PL" sz="2000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1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34D22F-1F04-4BF8-AF4B-817408F2A286}" type="slidenum">
              <a:rPr lang="pl-PL" smtClean="0"/>
              <a:pPr/>
              <a:t>2</a:t>
            </a:fld>
            <a:endParaRPr lang="pl-PL"/>
          </a:p>
        </p:txBody>
      </p:sp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152400" y="457199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pl-PL" sz="4400" dirty="0" smtClean="0"/>
              <a:t>Plan:</a:t>
            </a:r>
            <a:endParaRPr lang="pl-PL" sz="4400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 bwMode="auto">
          <a:xfrm>
            <a:off x="152400" y="1524000"/>
            <a:ext cx="8534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0" indent="0" algn="ctr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 lang="en-US" sz="3000" b="0"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None/>
              <a:defRPr sz="2200">
                <a:solidFill>
                  <a:schemeClr val="tx1"/>
                </a:solidFill>
                <a:latin typeface="+mn-lt"/>
                <a:ea typeface="+mn-lt"/>
                <a:cs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  <a:ea typeface="+mn-lt"/>
                <a:cs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None/>
              <a:defRPr>
                <a:solidFill>
                  <a:schemeClr val="tx1"/>
                </a:solidFill>
                <a:latin typeface="+mn-lt"/>
                <a:ea typeface="+mn-lt"/>
                <a:cs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None/>
              <a:defRPr>
                <a:solidFill>
                  <a:schemeClr val="tx1"/>
                </a:solidFill>
                <a:latin typeface="+mn-lt"/>
                <a:ea typeface="+mn-lt"/>
                <a:cs typeface="+mn-lt"/>
              </a:defRPr>
            </a:lvl5pPr>
            <a:lvl6pPr marL="2286000" indent="0" algn="ctr" eaLnBrk="1" hangingPunct="1">
              <a:buClr>
                <a:schemeClr val="tx2"/>
              </a:buClr>
              <a:buFont typeface="Wingdings 2" pitchFamily="18" charset="2"/>
              <a:buNone/>
              <a:defRPr lang="en-US" sz="1600" baseline="0" smtClean="0">
                <a:latin typeface="+mn-lt"/>
              </a:defRPr>
            </a:lvl6pPr>
            <a:lvl7pPr marL="2743200" indent="0" algn="ctr" eaLnBrk="1" hangingPunct="1">
              <a:buClr>
                <a:schemeClr val="accent1"/>
              </a:buClr>
              <a:buFont typeface="Wingdings 2" pitchFamily="18" charset="2"/>
              <a:buNone/>
              <a:defRPr lang="en-US" sz="1600" baseline="0" smtClean="0">
                <a:latin typeface="+mn-lt"/>
              </a:defRPr>
            </a:lvl7pPr>
            <a:lvl8pPr marL="3200400" indent="0" algn="ctr" eaLnBrk="1" hangingPunct="1">
              <a:buClr>
                <a:schemeClr val="tx2"/>
              </a:buClr>
              <a:buFont typeface="Wingdings 2" pitchFamily="18" charset="2"/>
              <a:buNone/>
              <a:defRPr sz="1600" baseline="0">
                <a:latin typeface="+mn-lt"/>
              </a:defRPr>
            </a:lvl8pPr>
            <a:lvl9pPr marL="3657600" indent="0" algn="ctr" eaLnBrk="1" hangingPunct="1">
              <a:buClr>
                <a:schemeClr val="accent1"/>
              </a:buClr>
              <a:buFont typeface="Wingdings 2" pitchFamily="18" charset="2"/>
              <a:buNone/>
              <a:defRPr sz="1400" baseline="0">
                <a:latin typeface="+mn-lt"/>
              </a:defRPr>
            </a:lvl9pPr>
          </a:lstStyle>
          <a:p>
            <a:pPr marL="514350" indent="-514350" algn="l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pl-PL" sz="2400" kern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pl-PL" sz="2400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Wybór kolumn (projekcja, rzut)</a:t>
            </a:r>
          </a:p>
          <a:p>
            <a:pPr marL="514350" indent="-514350" algn="l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pl-PL" sz="2400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Usuwanie powtarzających się rekordów (DISTINCT)</a:t>
            </a:r>
            <a:endParaRPr lang="pl-PL" sz="2400" kern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l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pl-PL" sz="2400" kern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pl-PL" sz="2400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Sortowanie tabeli wynikowej zapytania</a:t>
            </a:r>
          </a:p>
          <a:p>
            <a:pPr marL="514350" indent="-514350" algn="l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pl-PL" sz="2400" kern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pl-PL" sz="2400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Selekcja. Operatory selekcji</a:t>
            </a:r>
          </a:p>
          <a:p>
            <a:pPr marL="514350" indent="-514350" algn="l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pl-PL" sz="2400" kern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pl-PL" sz="2400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Aliasy</a:t>
            </a:r>
          </a:p>
          <a:p>
            <a:pPr marL="514350" indent="-514350" algn="l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pl-PL" sz="2400" kern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pl-PL" sz="2400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Składnia a wykonanie instrukcji SELECT</a:t>
            </a:r>
          </a:p>
          <a:p>
            <a:pPr marL="514350" indent="-514350" algn="l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pl-PL" sz="2400" kern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pl-PL" sz="2400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Operatory do operacji na zbiorach (SET </a:t>
            </a:r>
            <a:r>
              <a:rPr lang="pl-PL" sz="2400" kern="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operators</a:t>
            </a:r>
            <a:r>
              <a:rPr lang="pl-PL" sz="2400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514350" indent="-514350" algn="l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pl-PL" sz="2400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8. Przykłady funkcji agregujących</a:t>
            </a:r>
          </a:p>
        </p:txBody>
      </p:sp>
    </p:spTree>
    <p:extLst>
      <p:ext uri="{BB962C8B-B14F-4D97-AF65-F5344CB8AC3E}">
        <p14:creationId xmlns:p14="http://schemas.microsoft.com/office/powerpoint/2010/main" val="234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2602-3ACC-4341-B614-755528165B64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74650" y="1784350"/>
            <a:ext cx="3035300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1" dirty="0">
                <a:latin typeface="Arial Narrow" pitchFamily="34" charset="0"/>
              </a:rPr>
              <a:t>SELECT *</a:t>
            </a:r>
          </a:p>
          <a:p>
            <a:pPr>
              <a:spcBef>
                <a:spcPct val="0"/>
              </a:spcBef>
            </a:pPr>
            <a:r>
              <a:rPr lang="pl-PL" sz="2400" b="1" dirty="0">
                <a:solidFill>
                  <a:schemeClr val="tx1"/>
                </a:solidFill>
                <a:latin typeface="Arial Narrow" pitchFamily="34" charset="0"/>
              </a:rPr>
              <a:t>FROM tabela;</a:t>
            </a:r>
            <a:endParaRPr lang="en-GB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000625" y="1778000"/>
            <a:ext cx="2601913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pl-P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SELECT *</a:t>
            </a:r>
          </a:p>
          <a:p>
            <a:pPr>
              <a:spcBef>
                <a:spcPct val="0"/>
              </a:spcBef>
              <a:defRPr/>
            </a:pPr>
            <a:r>
              <a:rPr lang="pl-PL" sz="2400" b="1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FROM </a:t>
            </a:r>
            <a:r>
              <a:rPr lang="pl-PL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Filmy;</a:t>
            </a: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73345"/>
              </p:ext>
            </p:extLst>
          </p:nvPr>
        </p:nvGraphicFramePr>
        <p:xfrm>
          <a:off x="5086350" y="2714625"/>
          <a:ext cx="3721101" cy="3076575"/>
        </p:xfrm>
        <a:graphic>
          <a:graphicData uri="http://schemas.openxmlformats.org/drawingml/2006/table">
            <a:tbl>
              <a:tblPr/>
              <a:tblGrid>
                <a:gridCol w="596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Id</a:t>
                      </a:r>
                      <a:b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</a:br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Filmu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err="1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TytułFilmu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Rok</a:t>
                      </a:r>
                      <a:b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</a:br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Produkcji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Rodzaj</a:t>
                      </a:r>
                      <a:b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</a:br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Filmu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Innocents' 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2017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Quite good affair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2017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Buffalo Soldiers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novelty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Fanatic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2018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extrahit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Land of happiness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 big shot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Blue Crush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2017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extrahit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Way to war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novelty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Me, spy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extrahit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novelty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Third to couple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2018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Text Box 21"/>
          <p:cNvSpPr>
            <a:spLocks noChangeArrowheads="1"/>
          </p:cNvSpPr>
          <p:nvPr/>
        </p:nvSpPr>
        <p:spPr bwMode="auto">
          <a:xfrm>
            <a:off x="696913" y="4046538"/>
            <a:ext cx="3295650" cy="1125537"/>
          </a:xfrm>
          <a:prstGeom prst="wedgeRoundRectCallout">
            <a:avLst>
              <a:gd name="adj1" fmla="val -26421"/>
              <a:gd name="adj2" fmla="val -184009"/>
              <a:gd name="adj3" fmla="val 16667"/>
            </a:avLst>
          </a:prstGeom>
          <a:solidFill>
            <a:srgbClr val="FFC000"/>
          </a:solidFill>
          <a:ln w="3175">
            <a:noFill/>
            <a:miter lim="800000"/>
            <a:headEnd/>
            <a:tailEnd/>
          </a:ln>
        </p:spPr>
        <p:txBody>
          <a:bodyPr lIns="36000" tIns="72000" rIns="36000"/>
          <a:lstStyle/>
          <a:p>
            <a:r>
              <a:rPr lang="pl-PL" sz="1400" b="0" dirty="0">
                <a:solidFill>
                  <a:schemeClr val="tx1"/>
                </a:solidFill>
                <a:latin typeface="Arial Narrow" pitchFamily="34" charset="0"/>
              </a:rPr>
              <a:t>Jest to instrukcja SELECT w najprostszej postaci. Wybiera wszystkie kolumny (*) i wszystkie wiersze z tabeli, której nazwa jest wpisana po FROM. Zobacz przykład…</a:t>
            </a:r>
            <a:endParaRPr lang="en-GB" sz="12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5334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324000">
              <a:spcBef>
                <a:spcPct val="0"/>
              </a:spcBef>
              <a:defRPr/>
            </a:pPr>
            <a:r>
              <a:rPr lang="pl-PL" sz="2400" dirty="0" smtClean="0">
                <a:latin typeface="Arial Narrow" pitchFamily="34" charset="0"/>
              </a:rPr>
              <a:t>Najprostsza instrukcja SELECT zwraca całą zawartość tabeli: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048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 anchor="t">
            <a:noAutofit/>
          </a:bodyPr>
          <a:lstStyle/>
          <a:p>
            <a:pPr algn="ctr"/>
            <a:r>
              <a:rPr lang="pl-PL" sz="16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Instrukcja SELECT</a:t>
            </a:r>
            <a:endParaRPr lang="en-GB" sz="4400" b="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2602-3ACC-4341-B614-755528165B64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58775" y="476250"/>
            <a:ext cx="3916363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0" dirty="0">
                <a:latin typeface="Arial Narrow" pitchFamily="34" charset="0"/>
              </a:rPr>
              <a:t>SELECT </a:t>
            </a:r>
            <a:r>
              <a:rPr lang="pl-PL" sz="2400" b="1" dirty="0">
                <a:latin typeface="Arial Narrow" pitchFamily="34" charset="0"/>
              </a:rPr>
              <a:t>pole1</a:t>
            </a:r>
            <a:r>
              <a:rPr lang="pl-PL" sz="2400" b="0" dirty="0">
                <a:latin typeface="Arial Narrow" pitchFamily="34" charset="0"/>
              </a:rPr>
              <a:t>, </a:t>
            </a:r>
            <a:r>
              <a:rPr lang="pl-PL" sz="2400" b="1" dirty="0">
                <a:latin typeface="Arial Narrow" pitchFamily="34" charset="0"/>
              </a:rPr>
              <a:t>pole2</a:t>
            </a:r>
            <a:r>
              <a:rPr lang="pl-PL" sz="2400" b="0" dirty="0">
                <a:latin typeface="Arial Narrow" pitchFamily="34" charset="0"/>
              </a:rPr>
              <a:t>, …</a:t>
            </a:r>
          </a:p>
          <a:p>
            <a:pPr>
              <a:spcBef>
                <a:spcPct val="0"/>
              </a:spcBef>
            </a:pPr>
            <a:r>
              <a:rPr lang="pl-PL" sz="2400" b="0" dirty="0">
                <a:solidFill>
                  <a:schemeClr val="tx1"/>
                </a:solidFill>
                <a:latin typeface="Arial Narrow" pitchFamily="34" charset="0"/>
              </a:rPr>
              <a:t>FROM tabela;</a:t>
            </a:r>
            <a:endParaRPr lang="en-GB" sz="24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57713" y="476250"/>
            <a:ext cx="451485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pl-PL" sz="2400" dirty="0">
                <a:latin typeface="Arial Narrow" pitchFamily="34" charset="0"/>
              </a:rPr>
              <a:t>SELECT </a:t>
            </a:r>
            <a:r>
              <a:rPr lang="pl-PL" sz="2400" b="1" dirty="0" err="1">
                <a:latin typeface="Arial Narrow" pitchFamily="34" charset="0"/>
              </a:rPr>
              <a:t>TytułFilmu</a:t>
            </a:r>
            <a:r>
              <a:rPr lang="pl-PL" sz="2400" dirty="0">
                <a:latin typeface="Arial Narrow" pitchFamily="34" charset="0"/>
              </a:rPr>
              <a:t>, </a:t>
            </a:r>
            <a:r>
              <a:rPr lang="pl-PL" sz="2400" b="1" dirty="0" err="1">
                <a:latin typeface="Arial Narrow" pitchFamily="34" charset="0"/>
              </a:rPr>
              <a:t>RokProdukcji</a:t>
            </a:r>
            <a:endParaRPr lang="pl-PL" sz="2400" b="1" dirty="0">
              <a:latin typeface="Arial Narrow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pl-PL" sz="2400" dirty="0">
                <a:latin typeface="Arial Narrow" pitchFamily="34" charset="0"/>
              </a:rPr>
              <a:t>FROM Filmy;</a:t>
            </a:r>
            <a:endParaRPr lang="en-GB" sz="2400" dirty="0">
              <a:latin typeface="Arial Narrow" pitchFamily="34" charset="0"/>
            </a:endParaRPr>
          </a:p>
        </p:txBody>
      </p:sp>
      <p:sp>
        <p:nvSpPr>
          <p:cNvPr id="14" name="Strzałka w dół 10"/>
          <p:cNvSpPr>
            <a:spLocks noChangeArrowheads="1"/>
          </p:cNvSpPr>
          <p:nvPr/>
        </p:nvSpPr>
        <p:spPr bwMode="auto">
          <a:xfrm>
            <a:off x="5813425" y="1317625"/>
            <a:ext cx="323850" cy="541338"/>
          </a:xfrm>
          <a:prstGeom prst="downArrow">
            <a:avLst>
              <a:gd name="adj1" fmla="val 50000"/>
              <a:gd name="adj2" fmla="val 49907"/>
            </a:avLst>
          </a:prstGeom>
          <a:solidFill>
            <a:srgbClr val="FFC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pl-PL"/>
          </a:p>
        </p:txBody>
      </p:sp>
      <p:sp>
        <p:nvSpPr>
          <p:cNvPr id="15" name="Strzałka w dół 12"/>
          <p:cNvSpPr>
            <a:spLocks noChangeArrowheads="1"/>
          </p:cNvSpPr>
          <p:nvPr/>
        </p:nvSpPr>
        <p:spPr bwMode="auto">
          <a:xfrm>
            <a:off x="7018338" y="1314450"/>
            <a:ext cx="322262" cy="541338"/>
          </a:xfrm>
          <a:prstGeom prst="downArrow">
            <a:avLst>
              <a:gd name="adj1" fmla="val 50000"/>
              <a:gd name="adj2" fmla="val 50005"/>
            </a:avLst>
          </a:prstGeom>
          <a:solidFill>
            <a:srgbClr val="FFC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pl-PL"/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567994"/>
              </p:ext>
            </p:extLst>
          </p:nvPr>
        </p:nvGraphicFramePr>
        <p:xfrm>
          <a:off x="4645025" y="1968500"/>
          <a:ext cx="3721101" cy="3076575"/>
        </p:xfrm>
        <a:graphic>
          <a:graphicData uri="http://schemas.openxmlformats.org/drawingml/2006/table">
            <a:tbl>
              <a:tblPr/>
              <a:tblGrid>
                <a:gridCol w="596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Id</a:t>
                      </a:r>
                      <a:b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</a:br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Filmu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Tytuł</a:t>
                      </a:r>
                      <a:b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</a:br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Filmu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Rok</a:t>
                      </a:r>
                      <a:b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</a:br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Produkcji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Rodzaj</a:t>
                      </a:r>
                      <a:b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</a:br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Filmu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Innocents</a:t>
                      </a:r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' </a:t>
                      </a:r>
                      <a:r>
                        <a:rPr lang="pl-PL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blood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2017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Quite good affair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2017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Buffalo Soldiers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novelty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Fanatic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2018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extrahit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Land of happiness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 big shot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Blue Crush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2017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extrahit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Way to war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novelty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Me, spy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extrahit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novelty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Third to couple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2018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" name="Text Box 21"/>
          <p:cNvSpPr>
            <a:spLocks noChangeArrowheads="1"/>
          </p:cNvSpPr>
          <p:nvPr/>
        </p:nvSpPr>
        <p:spPr bwMode="auto">
          <a:xfrm>
            <a:off x="503238" y="2555875"/>
            <a:ext cx="3297237" cy="908050"/>
          </a:xfrm>
          <a:prstGeom prst="wedgeRoundRectCallout">
            <a:avLst>
              <a:gd name="adj1" fmla="val -26421"/>
              <a:gd name="adj2" fmla="val -184009"/>
              <a:gd name="adj3" fmla="val 16667"/>
            </a:avLst>
          </a:prstGeom>
          <a:solidFill>
            <a:srgbClr val="FFC000"/>
          </a:solidFill>
          <a:ln w="3175">
            <a:noFill/>
            <a:miter lim="800000"/>
            <a:headEnd/>
            <a:tailEnd/>
          </a:ln>
        </p:spPr>
        <p:txBody>
          <a:bodyPr lIns="36000" tIns="72000" rIns="36000"/>
          <a:lstStyle/>
          <a:p>
            <a:r>
              <a:rPr lang="pl-PL" sz="1400" b="0">
                <a:solidFill>
                  <a:schemeClr val="tx1"/>
                </a:solidFill>
                <a:latin typeface="Arial Narrow" pitchFamily="34" charset="0"/>
              </a:rPr>
              <a:t>Nazwy zwracanych pól należy wymienić po słowie kluczowym SELECT, oddzielając je przecinkami. Zobacz przykład…</a:t>
            </a:r>
            <a:endParaRPr lang="en-GB" sz="12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8" name="Text Box 21"/>
          <p:cNvSpPr>
            <a:spLocks noChangeArrowheads="1"/>
          </p:cNvSpPr>
          <p:nvPr/>
        </p:nvSpPr>
        <p:spPr bwMode="auto">
          <a:xfrm>
            <a:off x="4905375" y="5842000"/>
            <a:ext cx="3189288" cy="822325"/>
          </a:xfrm>
          <a:prstGeom prst="wedgeRoundRectCallout">
            <a:avLst>
              <a:gd name="adj1" fmla="val 3097"/>
              <a:gd name="adj2" fmla="val -134009"/>
              <a:gd name="adj3" fmla="val 16667"/>
            </a:avLst>
          </a:prstGeom>
          <a:solidFill>
            <a:srgbClr val="FFC000"/>
          </a:solidFill>
          <a:ln w="3175">
            <a:noFill/>
            <a:miter lim="800000"/>
            <a:headEnd/>
            <a:tailEnd/>
          </a:ln>
        </p:spPr>
        <p:txBody>
          <a:bodyPr lIns="36000" tIns="72000" rIns="36000"/>
          <a:lstStyle/>
          <a:p>
            <a:r>
              <a:rPr lang="pl-PL" sz="1400" b="0" dirty="0">
                <a:solidFill>
                  <a:schemeClr val="tx1"/>
                </a:solidFill>
                <a:latin typeface="Arial Narrow" pitchFamily="34" charset="0"/>
              </a:rPr>
              <a:t>W tabeli </a:t>
            </a:r>
            <a:r>
              <a:rPr lang="pl-PL" sz="1400" b="0" dirty="0" smtClean="0">
                <a:solidFill>
                  <a:schemeClr val="tx1"/>
                </a:solidFill>
                <a:latin typeface="Arial Narrow" pitchFamily="34" charset="0"/>
              </a:rPr>
              <a:t>Filmy </a:t>
            </a:r>
            <a:r>
              <a:rPr lang="pl-PL" sz="1400" b="0" dirty="0">
                <a:solidFill>
                  <a:schemeClr val="tx1"/>
                </a:solidFill>
                <a:latin typeface="Arial Narrow" pitchFamily="34" charset="0"/>
              </a:rPr>
              <a:t>znajdują się cztery pola (kolumny). Zapytanie zwróci dwa spośród nich, te wskazane w klauzuli SELECT</a:t>
            </a:r>
            <a:endParaRPr lang="en-GB" sz="12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0480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 anchor="t">
            <a:noAutofit/>
          </a:bodyPr>
          <a:lstStyle/>
          <a:p>
            <a:pPr algn="ctr"/>
            <a:r>
              <a:rPr lang="pl-PL" sz="1600" b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Projekcja</a:t>
            </a:r>
            <a:endParaRPr lang="en-GB" sz="4400" b="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2602-3ACC-4341-B614-755528165B64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10" name="Text Box 21"/>
          <p:cNvSpPr>
            <a:spLocks noChangeArrowheads="1"/>
          </p:cNvSpPr>
          <p:nvPr/>
        </p:nvSpPr>
        <p:spPr bwMode="auto">
          <a:xfrm>
            <a:off x="4870450" y="5403850"/>
            <a:ext cx="2014538" cy="452438"/>
          </a:xfrm>
          <a:prstGeom prst="wedgeRoundRectCallout">
            <a:avLst>
              <a:gd name="adj1" fmla="val -26491"/>
              <a:gd name="adj2" fmla="val -190204"/>
              <a:gd name="adj3" fmla="val 16667"/>
            </a:avLst>
          </a:prstGeom>
          <a:solidFill>
            <a:srgbClr val="FFC000"/>
          </a:solidFill>
          <a:ln w="3175">
            <a:noFill/>
            <a:miter lim="800000"/>
            <a:headEnd/>
            <a:tailEnd/>
          </a:ln>
        </p:spPr>
        <p:txBody>
          <a:bodyPr lIns="36000" tIns="72000" rIns="36000"/>
          <a:lstStyle/>
          <a:p>
            <a:endParaRPr lang="en-GB" sz="12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430588" y="476250"/>
            <a:ext cx="5713412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SELECT </a:t>
            </a:r>
            <a:r>
              <a:rPr lang="pl-PL" sz="2400" b="1">
                <a:solidFill>
                  <a:schemeClr val="tx1"/>
                </a:solidFill>
                <a:latin typeface="Arial Narrow" pitchFamily="34" charset="0"/>
              </a:rPr>
              <a:t>DISTINCT</a:t>
            </a: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 IdKlienta, DataWypożyczenia</a:t>
            </a:r>
          </a:p>
          <a:p>
            <a:pPr>
              <a:spcBef>
                <a:spcPct val="0"/>
              </a:spcBef>
            </a:pP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FROM Wypożyczenia;</a:t>
            </a:r>
            <a:endParaRPr lang="en-GB" b="0">
              <a:solidFill>
                <a:schemeClr val="tx1"/>
              </a:solidFill>
              <a:latin typeface="Arial Narrow" pitchFamily="34" charset="0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87316"/>
              </p:ext>
            </p:extLst>
          </p:nvPr>
        </p:nvGraphicFramePr>
        <p:xfrm>
          <a:off x="4597400" y="1566863"/>
          <a:ext cx="1660758" cy="3114675"/>
        </p:xfrm>
        <a:graphic>
          <a:graphicData uri="http://schemas.openxmlformats.org/drawingml/2006/table">
            <a:tbl>
              <a:tblPr/>
              <a:tblGrid>
                <a:gridCol w="581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b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Klienta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  <a:b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Wypożyczenia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FF0000"/>
                          </a:solidFill>
                          <a:latin typeface="Calibri"/>
                        </a:rPr>
                        <a:t>2019-11-19</a:t>
                      </a:r>
                      <a:endParaRPr lang="pl-PL" sz="14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FF0000"/>
                          </a:solidFill>
                          <a:latin typeface="Calibri"/>
                        </a:rPr>
                        <a:t>2019-11-19</a:t>
                      </a:r>
                      <a:endParaRPr lang="pl-PL" sz="14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2019-11-20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/>
                        </a:rPr>
                        <a:t>2019-11-20</a:t>
                      </a:r>
                      <a:endParaRPr lang="pl-PL" sz="14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/>
                        </a:rPr>
                        <a:t>2019-11-20</a:t>
                      </a:r>
                      <a:endParaRPr lang="pl-PL" sz="14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2019-11-20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2019-11-21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2019-11-21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2019-11-21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2019-12-05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2019-12-07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" name="Strzałka w dół 10"/>
          <p:cNvSpPr>
            <a:spLocks noChangeArrowheads="1"/>
          </p:cNvSpPr>
          <p:nvPr/>
        </p:nvSpPr>
        <p:spPr bwMode="auto">
          <a:xfrm rot="16200000">
            <a:off x="6407944" y="2777331"/>
            <a:ext cx="323850" cy="541338"/>
          </a:xfrm>
          <a:prstGeom prst="downArrow">
            <a:avLst>
              <a:gd name="adj1" fmla="val 50000"/>
              <a:gd name="adj2" fmla="val 49907"/>
            </a:avLst>
          </a:prstGeom>
          <a:solidFill>
            <a:srgbClr val="FFC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pl-PL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200" y="487363"/>
            <a:ext cx="2795587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>
                <a:solidFill>
                  <a:schemeClr val="tx1"/>
                </a:solidFill>
                <a:latin typeface="Arial Narrow" pitchFamily="34" charset="0"/>
              </a:rPr>
              <a:t>SELECT</a:t>
            </a:r>
            <a:r>
              <a:rPr lang="pl-PL" sz="2400" b="1">
                <a:solidFill>
                  <a:schemeClr val="tx1"/>
                </a:solidFill>
                <a:latin typeface="Arial Narrow" pitchFamily="34" charset="0"/>
              </a:rPr>
              <a:t>  DISTINCT …</a:t>
            </a:r>
            <a:endParaRPr lang="en-GB" sz="24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" name="Text Box 21"/>
          <p:cNvSpPr>
            <a:spLocks noChangeArrowheads="1"/>
          </p:cNvSpPr>
          <p:nvPr/>
        </p:nvSpPr>
        <p:spPr bwMode="auto">
          <a:xfrm>
            <a:off x="228600" y="2667000"/>
            <a:ext cx="3297237" cy="796925"/>
          </a:xfrm>
          <a:prstGeom prst="wedgeRoundRectCallout">
            <a:avLst>
              <a:gd name="adj1" fmla="val -8866"/>
              <a:gd name="adj2" fmla="val -272731"/>
              <a:gd name="adj3" fmla="val 16667"/>
            </a:avLst>
          </a:prstGeom>
          <a:solidFill>
            <a:srgbClr val="FFC000"/>
          </a:solidFill>
          <a:ln w="3175">
            <a:noFill/>
            <a:miter lim="800000"/>
            <a:headEnd/>
            <a:tailEnd/>
          </a:ln>
        </p:spPr>
        <p:txBody>
          <a:bodyPr lIns="36000" tIns="72000" rIns="36000"/>
          <a:lstStyle/>
          <a:p>
            <a:r>
              <a:rPr lang="pl-PL" sz="1400" b="0">
                <a:solidFill>
                  <a:schemeClr val="tx1"/>
                </a:solidFill>
                <a:latin typeface="Arial Narrow" pitchFamily="34" charset="0"/>
              </a:rPr>
              <a:t>…aby usunąć powtarzające się rekordy należy użyć klauzuli DISTINCT, którą wpisuje się bezpośrednio po SELECT.</a:t>
            </a:r>
            <a:endParaRPr lang="en-GB" sz="12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7" name="Text Box 21"/>
          <p:cNvSpPr>
            <a:spLocks noChangeArrowheads="1"/>
          </p:cNvSpPr>
          <p:nvPr/>
        </p:nvSpPr>
        <p:spPr bwMode="auto">
          <a:xfrm>
            <a:off x="4868863" y="5251450"/>
            <a:ext cx="3436937" cy="996950"/>
          </a:xfrm>
          <a:prstGeom prst="wedgeRoundRectCallout">
            <a:avLst>
              <a:gd name="adj1" fmla="val 28309"/>
              <a:gd name="adj2" fmla="val -148059"/>
              <a:gd name="adj3" fmla="val 16667"/>
            </a:avLst>
          </a:prstGeom>
          <a:solidFill>
            <a:srgbClr val="FFC000"/>
          </a:solidFill>
          <a:ln w="3175">
            <a:noFill/>
            <a:miter lim="800000"/>
            <a:headEnd/>
            <a:tailEnd/>
          </a:ln>
        </p:spPr>
        <p:txBody>
          <a:bodyPr lIns="36000" tIns="72000" rIns="36000"/>
          <a:lstStyle/>
          <a:p>
            <a:r>
              <a:rPr lang="pl-PL" sz="1400" b="0" i="1">
                <a:solidFill>
                  <a:schemeClr val="tx1"/>
                </a:solidFill>
                <a:latin typeface="Arial Narrow" pitchFamily="34" charset="0"/>
              </a:rPr>
              <a:t>Bez klauzuli DISTINCT zapytanie zwróci tabelę po lewej. DISTINCT usuwa powtarzające się rekordy i wynikiem jest tabela po </a:t>
            </a:r>
            <a:r>
              <a:rPr lang="pl-PL" sz="1400" b="0" i="1" smtClean="0">
                <a:solidFill>
                  <a:schemeClr val="tx1"/>
                </a:solidFill>
                <a:latin typeface="Arial Narrow" pitchFamily="34" charset="0"/>
              </a:rPr>
              <a:t>prawej.</a:t>
            </a:r>
          </a:p>
          <a:p>
            <a:r>
              <a:rPr lang="pl-PL" sz="1400" b="1" i="1" smtClean="0">
                <a:latin typeface="Arial Narrow" pitchFamily="34" charset="0"/>
              </a:rPr>
              <a:t>Dodatkowo DISTINCT sortuje tabelę wynikową</a:t>
            </a:r>
            <a:endParaRPr lang="en-GB" sz="1200" b="1" i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Usuwanie powtarzających się rekordów – klauzula DISTINCT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lt"/>
              <a:cs typeface="Arial" pitchFamily="34" charset="0"/>
            </a:endParaRPr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78058"/>
              </p:ext>
            </p:extLst>
          </p:nvPr>
        </p:nvGraphicFramePr>
        <p:xfrm>
          <a:off x="6913650" y="1566863"/>
          <a:ext cx="1696950" cy="2638425"/>
        </p:xfrm>
        <a:graphic>
          <a:graphicData uri="http://schemas.openxmlformats.org/drawingml/2006/table">
            <a:tbl>
              <a:tblPr/>
              <a:tblGrid>
                <a:gridCol w="594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b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Klienta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  <a:b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Wypożyczenia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2019-12-07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2019-11-20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2019-11-21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2019-11-19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2019-11-20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2019-11-20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2019-11-21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2019-12-05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2019-11-21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2602-3ACC-4341-B614-755528165B64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9" name="Text Box 21"/>
          <p:cNvSpPr>
            <a:spLocks noChangeArrowheads="1"/>
          </p:cNvSpPr>
          <p:nvPr/>
        </p:nvSpPr>
        <p:spPr bwMode="auto">
          <a:xfrm>
            <a:off x="658813" y="6140450"/>
            <a:ext cx="8269287" cy="717550"/>
          </a:xfrm>
          <a:prstGeom prst="wedgeRoundRectCallout">
            <a:avLst>
              <a:gd name="adj1" fmla="val -639"/>
              <a:gd name="adj2" fmla="val -104194"/>
              <a:gd name="adj3" fmla="val 16667"/>
            </a:avLst>
          </a:prstGeom>
          <a:solidFill>
            <a:srgbClr val="FFC000"/>
          </a:solidFill>
          <a:ln w="31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pl-PL" sz="1400" b="0">
                <a:solidFill>
                  <a:schemeClr val="tx1"/>
                </a:solidFill>
                <a:latin typeface="Arial Narrow" pitchFamily="34" charset="0"/>
              </a:rPr>
              <a:t>Tabela została posortowana względem pierwszego pola podanego w klauzuli ORDER BY (RokProdukcji). Sortowanie jest rosnące (brak ASC lub DESC, więc przyjmowane jest ASC). Jeśli dla dwóch lub większej liczby rekordów wartości w tym polu będą identyczne, o kolejności decyduje drugie pole (RodzajFilmu). W tym przypadku kierunek jest malejący (wpisano DESC)</a:t>
            </a:r>
            <a:endParaRPr lang="en-GB" sz="14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Text Box 21"/>
          <p:cNvSpPr>
            <a:spLocks noChangeArrowheads="1"/>
          </p:cNvSpPr>
          <p:nvPr/>
        </p:nvSpPr>
        <p:spPr bwMode="auto">
          <a:xfrm>
            <a:off x="3351213" y="1277938"/>
            <a:ext cx="3810000" cy="1609725"/>
          </a:xfrm>
          <a:prstGeom prst="wedgeRoundRectCallout">
            <a:avLst>
              <a:gd name="adj1" fmla="val -60498"/>
              <a:gd name="adj2" fmla="val -8439"/>
              <a:gd name="adj3" fmla="val 16667"/>
            </a:avLst>
          </a:prstGeom>
          <a:solidFill>
            <a:srgbClr val="FFC000"/>
          </a:solidFill>
          <a:ln w="31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0"/>
              </a:spcBef>
              <a:defRPr/>
            </a:pPr>
            <a:r>
              <a:rPr lang="pl-PL" sz="1400" b="0" dirty="0">
                <a:solidFill>
                  <a:schemeClr val="tx1"/>
                </a:solidFill>
                <a:latin typeface="Arial Narrow" pitchFamily="34" charset="0"/>
              </a:rPr>
              <a:t>Po słowie kluczowym ORDER BY należy podać, oddzielone przecinkami, nazwy pól względem których tabela ma zostać posortowana. Obok nazwy pola można umieścić:</a:t>
            </a:r>
            <a:endParaRPr lang="pl-PL" sz="1600" b="0" dirty="0">
              <a:solidFill>
                <a:schemeClr val="tx1"/>
              </a:solidFill>
              <a:latin typeface="Arial Narrow" pitchFamily="34" charset="0"/>
            </a:endParaRPr>
          </a:p>
          <a:p>
            <a:pPr indent="-108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l-PL" sz="1400" b="0" dirty="0">
                <a:solidFill>
                  <a:schemeClr val="tx1"/>
                </a:solidFill>
                <a:latin typeface="Arial Narrow" pitchFamily="34" charset="0"/>
              </a:rPr>
              <a:t>ASC, wtedy sortowanie będzie rosnące (jest to</a:t>
            </a:r>
          </a:p>
          <a:p>
            <a:pPr indent="-108000">
              <a:spcBef>
                <a:spcPts val="0"/>
              </a:spcBef>
              <a:defRPr/>
            </a:pPr>
            <a:r>
              <a:rPr lang="pl-PL" sz="1400" b="0" dirty="0">
                <a:solidFill>
                  <a:schemeClr val="tx1"/>
                </a:solidFill>
                <a:latin typeface="Arial Narrow" pitchFamily="34" charset="0"/>
              </a:rPr>
              <a:t>   ustawienie standardowe, więc ASC można pominąć)</a:t>
            </a:r>
          </a:p>
          <a:p>
            <a:pPr indent="-108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l-PL" sz="1400" b="0" dirty="0">
                <a:solidFill>
                  <a:schemeClr val="tx1"/>
                </a:solidFill>
                <a:latin typeface="Arial Narrow" pitchFamily="34" charset="0"/>
              </a:rPr>
              <a:t>DESC, sortowanie malejące</a:t>
            </a:r>
            <a:endParaRPr lang="en-GB" sz="14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51313" y="476250"/>
            <a:ext cx="4992687" cy="15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SELECT </a:t>
            </a:r>
            <a:r>
              <a:rPr lang="pl-PL" sz="2400">
                <a:solidFill>
                  <a:schemeClr val="tx1"/>
                </a:solidFill>
                <a:latin typeface="Arial Narrow" pitchFamily="34" charset="0"/>
              </a:rPr>
              <a:t>*</a:t>
            </a:r>
            <a:endParaRPr lang="pl-PL" sz="2400" b="0">
              <a:solidFill>
                <a:schemeClr val="tx1"/>
              </a:solidFill>
              <a:latin typeface="Arial Narrow" pitchFamily="34" charset="0"/>
            </a:endParaRPr>
          </a:p>
          <a:p>
            <a:pPr>
              <a:spcBef>
                <a:spcPct val="0"/>
              </a:spcBef>
            </a:pP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FROM Filmy</a:t>
            </a:r>
          </a:p>
          <a:p>
            <a:pPr>
              <a:spcBef>
                <a:spcPct val="0"/>
              </a:spcBef>
            </a:pPr>
            <a:r>
              <a:rPr lang="pl-PL" sz="2400" b="1">
                <a:solidFill>
                  <a:schemeClr val="tx1"/>
                </a:solidFill>
                <a:latin typeface="Arial Narrow" pitchFamily="34" charset="0"/>
              </a:rPr>
              <a:t>ORDER BY </a:t>
            </a:r>
          </a:p>
          <a:p>
            <a:pPr>
              <a:spcBef>
                <a:spcPct val="0"/>
              </a:spcBef>
            </a:pPr>
            <a:r>
              <a:rPr lang="pl-PL" sz="2400" b="1">
                <a:solidFill>
                  <a:schemeClr val="tx1"/>
                </a:solidFill>
                <a:latin typeface="Arial Narrow" pitchFamily="34" charset="0"/>
              </a:rPr>
              <a:t>         </a:t>
            </a:r>
            <a:r>
              <a:rPr lang="pl-PL" sz="2400" b="1">
                <a:solidFill>
                  <a:srgbClr val="FF0000"/>
                </a:solidFill>
                <a:latin typeface="Arial Narrow" pitchFamily="34" charset="0"/>
              </a:rPr>
              <a:t>RokProdukcji</a:t>
            </a:r>
            <a:r>
              <a:rPr lang="pl-PL" sz="2400" b="1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pl-PL" sz="2400" b="1">
                <a:solidFill>
                  <a:srgbClr val="FF3399"/>
                </a:solidFill>
                <a:latin typeface="Arial Narrow" pitchFamily="34" charset="0"/>
              </a:rPr>
              <a:t>RodzajFilmu DESC</a:t>
            </a:r>
            <a:r>
              <a:rPr lang="pl-PL" sz="2400" b="1">
                <a:solidFill>
                  <a:schemeClr val="tx1"/>
                </a:solidFill>
                <a:latin typeface="Arial Narrow" pitchFamily="34" charset="0"/>
              </a:rPr>
              <a:t>;</a:t>
            </a:r>
            <a:endParaRPr lang="en-GB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28613" y="487363"/>
            <a:ext cx="3367087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SELECT …</a:t>
            </a:r>
          </a:p>
          <a:p>
            <a:pPr>
              <a:spcBef>
                <a:spcPct val="0"/>
              </a:spcBef>
            </a:pP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FROM …</a:t>
            </a:r>
          </a:p>
          <a:p>
            <a:pPr>
              <a:spcBef>
                <a:spcPct val="0"/>
              </a:spcBef>
            </a:pPr>
            <a:r>
              <a:rPr lang="pl-PL" sz="2400" b="1">
                <a:solidFill>
                  <a:schemeClr val="tx1"/>
                </a:solidFill>
                <a:latin typeface="Arial Narrow" pitchFamily="34" charset="0"/>
              </a:rPr>
              <a:t>ORDER BY </a:t>
            </a:r>
          </a:p>
          <a:p>
            <a:pPr>
              <a:spcBef>
                <a:spcPct val="0"/>
              </a:spcBef>
            </a:pPr>
            <a:r>
              <a:rPr lang="pl-PL" sz="2400" b="1">
                <a:solidFill>
                  <a:schemeClr val="tx1"/>
                </a:solidFill>
                <a:latin typeface="Arial Narrow" pitchFamily="34" charset="0"/>
              </a:rPr>
              <a:t>    pole1 [ASC/Desc], </a:t>
            </a:r>
          </a:p>
          <a:p>
            <a:pPr>
              <a:spcBef>
                <a:spcPct val="0"/>
              </a:spcBef>
            </a:pPr>
            <a:r>
              <a:rPr lang="pl-PL" sz="2400" b="1">
                <a:solidFill>
                  <a:schemeClr val="tx1"/>
                </a:solidFill>
                <a:latin typeface="Arial Narrow" pitchFamily="34" charset="0"/>
              </a:rPr>
              <a:t>    pole2 [ASC/Desc], …;</a:t>
            </a:r>
            <a:endParaRPr lang="en-GB" b="1">
              <a:solidFill>
                <a:schemeClr val="tx1"/>
              </a:solidFill>
              <a:latin typeface="Arial Narrow" pitchFamily="34" charset="0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35990"/>
              </p:ext>
            </p:extLst>
          </p:nvPr>
        </p:nvGraphicFramePr>
        <p:xfrm>
          <a:off x="430213" y="2913063"/>
          <a:ext cx="3721101" cy="3076575"/>
        </p:xfrm>
        <a:graphic>
          <a:graphicData uri="http://schemas.openxmlformats.org/drawingml/2006/table">
            <a:tbl>
              <a:tblPr/>
              <a:tblGrid>
                <a:gridCol w="596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Id</a:t>
                      </a:r>
                      <a:b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</a:br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Filmu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err="1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TytułFilmu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Rok</a:t>
                      </a:r>
                      <a:b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</a:br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Produkcji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Rodzaj</a:t>
                      </a:r>
                      <a:b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</a:br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Filmu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Innocents' 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2017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Quite good affair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2017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Buffalo Soldiers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novelty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Fanatic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2018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extrahit</a:t>
                      </a:r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Land of happiness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 big shot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Blue Crush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2017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extrahit</a:t>
                      </a:r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Way to war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novelty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Me, spy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2020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extrahit</a:t>
                      </a:r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novelty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Third to </a:t>
                      </a:r>
                      <a:r>
                        <a:rPr lang="pl-PL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couple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2018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73063" y="2524125"/>
            <a:ext cx="24542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000" b="0">
                <a:solidFill>
                  <a:schemeClr val="tx1"/>
                </a:solidFill>
                <a:latin typeface="Arial Narrow" pitchFamily="34" charset="0"/>
              </a:rPr>
              <a:t>tabela nieposortowana</a:t>
            </a:r>
            <a:endParaRPr lang="en-GB" sz="20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965700" y="2508250"/>
            <a:ext cx="24542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000" b="0">
                <a:solidFill>
                  <a:schemeClr val="tx1"/>
                </a:solidFill>
                <a:latin typeface="Arial Narrow" pitchFamily="34" charset="0"/>
              </a:rPr>
              <a:t>tabela posortowana</a:t>
            </a:r>
            <a:endParaRPr lang="en-GB" sz="2000" b="0">
              <a:solidFill>
                <a:schemeClr val="tx1"/>
              </a:solidFill>
              <a:latin typeface="Arial Narrow" pitchFamily="34" charset="0"/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07643"/>
              </p:ext>
            </p:extLst>
          </p:nvPr>
        </p:nvGraphicFramePr>
        <p:xfrm>
          <a:off x="5046663" y="2913063"/>
          <a:ext cx="3721101" cy="3076575"/>
        </p:xfrm>
        <a:graphic>
          <a:graphicData uri="http://schemas.openxmlformats.org/drawingml/2006/table">
            <a:tbl>
              <a:tblPr/>
              <a:tblGrid>
                <a:gridCol w="596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Id</a:t>
                      </a:r>
                      <a:b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</a:br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Filmu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err="1" smtClean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TytułFilmu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zcionka tekstu podstawowego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FF0000"/>
                          </a:solidFill>
                          <a:latin typeface="Czcionka tekstu podstawowego"/>
                        </a:rPr>
                        <a:t>Rok</a:t>
                      </a:r>
                      <a:br>
                        <a:rPr lang="pl-PL" sz="1400" b="1" i="0" u="none" strike="noStrike" dirty="0" smtClean="0">
                          <a:solidFill>
                            <a:srgbClr val="FF0000"/>
                          </a:solidFill>
                          <a:latin typeface="Czcionka tekstu podstawowego"/>
                        </a:rPr>
                      </a:br>
                      <a:r>
                        <a:rPr lang="pl-PL" sz="1400" b="1" i="0" u="none" strike="noStrike" dirty="0" smtClean="0">
                          <a:solidFill>
                            <a:srgbClr val="FF0000"/>
                          </a:solidFill>
                          <a:latin typeface="Czcionka tekstu podstawowego"/>
                        </a:rPr>
                        <a:t>Produkcji</a:t>
                      </a:r>
                      <a:endParaRPr lang="pl-PL" sz="1400" b="1" i="0" u="none" strike="noStrike" dirty="0">
                        <a:solidFill>
                          <a:srgbClr val="FF0000"/>
                        </a:solidFill>
                        <a:latin typeface="Czcionka tekstu podstawowego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FF3399"/>
                          </a:solidFill>
                          <a:latin typeface="Czcionka tekstu podstawowego"/>
                        </a:rPr>
                        <a:t>Rodzaj</a:t>
                      </a:r>
                      <a:br>
                        <a:rPr lang="pl-PL" sz="1400" b="1" i="0" u="none" strike="noStrike" dirty="0" smtClean="0">
                          <a:solidFill>
                            <a:srgbClr val="FF3399"/>
                          </a:solidFill>
                          <a:latin typeface="Czcionka tekstu podstawowego"/>
                        </a:rPr>
                      </a:br>
                      <a:r>
                        <a:rPr lang="pl-PL" sz="1400" b="1" i="0" u="none" strike="noStrike" dirty="0" smtClean="0">
                          <a:solidFill>
                            <a:srgbClr val="FF3399"/>
                          </a:solidFill>
                          <a:latin typeface="Czcionka tekstu podstawowego"/>
                        </a:rPr>
                        <a:t>Filmu</a:t>
                      </a:r>
                      <a:endParaRPr lang="pl-PL" sz="1400" b="1" i="0" u="none" strike="noStrike" dirty="0">
                        <a:solidFill>
                          <a:srgbClr val="FF3399"/>
                        </a:solidFill>
                        <a:latin typeface="Czcionka tekstu podstawowego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Innocents' 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FF0000"/>
                          </a:solidFill>
                          <a:latin typeface="Calibri"/>
                        </a:rPr>
                        <a:t>2017</a:t>
                      </a:r>
                      <a:endParaRPr lang="pl-PL" sz="1400" b="1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FF3399"/>
                          </a:solidFill>
                          <a:latin typeface="Calibri"/>
                        </a:rPr>
                        <a:t>standard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Quite good affair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FF0000"/>
                          </a:solidFill>
                          <a:latin typeface="Calibri"/>
                        </a:rPr>
                        <a:t>2017</a:t>
                      </a:r>
                      <a:endParaRPr lang="pl-PL" sz="1400" b="1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FF3399"/>
                          </a:solidFill>
                          <a:latin typeface="Calibri"/>
                        </a:rPr>
                        <a:t>hit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Blue Crush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FF0000"/>
                          </a:solidFill>
                          <a:latin typeface="Calibri"/>
                        </a:rPr>
                        <a:t>2017</a:t>
                      </a:r>
                      <a:endParaRPr lang="pl-PL" sz="1400" b="1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FF3399"/>
                          </a:solidFill>
                          <a:latin typeface="Calibri"/>
                        </a:rPr>
                        <a:t>extrahit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Third to couple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FF0000"/>
                          </a:solidFill>
                          <a:latin typeface="Calibri"/>
                        </a:rPr>
                        <a:t>2018</a:t>
                      </a:r>
                      <a:endParaRPr lang="pl-PL" sz="1400" b="1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FF3399"/>
                          </a:solidFill>
                          <a:latin typeface="Calibri"/>
                        </a:rPr>
                        <a:t>hit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Fanatic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FF0000"/>
                          </a:solidFill>
                          <a:latin typeface="Calibri"/>
                        </a:rPr>
                        <a:t>2018</a:t>
                      </a:r>
                      <a:endParaRPr lang="pl-PL" sz="1400" b="1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FF3399"/>
                          </a:solidFill>
                          <a:latin typeface="Calibri"/>
                        </a:rPr>
                        <a:t>extrahit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FF0000"/>
                          </a:solidFill>
                          <a:latin typeface="Calibri"/>
                        </a:rPr>
                        <a:t>2019</a:t>
                      </a:r>
                      <a:endParaRPr lang="pl-PL" sz="1400" b="1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FF3399"/>
                          </a:solidFill>
                          <a:latin typeface="Calibri"/>
                        </a:rPr>
                        <a:t>novelty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Land of happiness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FF0000"/>
                          </a:solidFill>
                          <a:latin typeface="Calibri"/>
                        </a:rPr>
                        <a:t>2019</a:t>
                      </a:r>
                      <a:endParaRPr lang="pl-PL" sz="1400" b="1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FF3399"/>
                          </a:solidFill>
                          <a:latin typeface="Calibri"/>
                        </a:rPr>
                        <a:t>hit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Buffalo Soldiers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FF0000"/>
                          </a:solidFill>
                          <a:latin typeface="Calibri"/>
                        </a:rPr>
                        <a:t>2020</a:t>
                      </a:r>
                      <a:endParaRPr lang="pl-PL" sz="1400" b="1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FF3399"/>
                          </a:solidFill>
                          <a:latin typeface="Calibri"/>
                        </a:rPr>
                        <a:t>novelty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Way to war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FF0000"/>
                          </a:solidFill>
                          <a:latin typeface="Calibri"/>
                        </a:rPr>
                        <a:t>2020</a:t>
                      </a:r>
                      <a:endParaRPr lang="pl-PL" sz="1400" b="1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FF3399"/>
                          </a:solidFill>
                          <a:latin typeface="Calibri"/>
                        </a:rPr>
                        <a:t>novelty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 big shot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FF0000"/>
                          </a:solidFill>
                          <a:latin typeface="Calibri"/>
                        </a:rPr>
                        <a:t>2020</a:t>
                      </a:r>
                      <a:endParaRPr lang="pl-PL" sz="1400" b="1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>
                          <a:solidFill>
                            <a:srgbClr val="FF3399"/>
                          </a:solidFill>
                          <a:latin typeface="Calibri"/>
                        </a:rPr>
                        <a:t>hit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Me, </a:t>
                      </a:r>
                      <a:r>
                        <a:rPr lang="pl-PL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spy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400" b="1" i="0" u="none" strike="noStrike" smtClean="0">
                          <a:solidFill>
                            <a:srgbClr val="FF0000"/>
                          </a:solidFill>
                          <a:latin typeface="Calibri"/>
                        </a:rPr>
                        <a:t>2020</a:t>
                      </a:r>
                      <a:endParaRPr lang="pl-PL" sz="14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 dirty="0" err="1">
                          <a:solidFill>
                            <a:srgbClr val="FF3399"/>
                          </a:solidFill>
                          <a:latin typeface="Calibri"/>
                        </a:rPr>
                        <a:t>extrahit</a:t>
                      </a:r>
                      <a:r>
                        <a:rPr lang="pl-PL" sz="1400" b="1" i="0" u="none" strike="noStrike" dirty="0">
                          <a:solidFill>
                            <a:srgbClr val="FF3399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" name="Strzałka w dół 10"/>
          <p:cNvSpPr>
            <a:spLocks noChangeArrowheads="1"/>
          </p:cNvSpPr>
          <p:nvPr/>
        </p:nvSpPr>
        <p:spPr bwMode="auto">
          <a:xfrm>
            <a:off x="7291388" y="2374900"/>
            <a:ext cx="144462" cy="506413"/>
          </a:xfrm>
          <a:prstGeom prst="downArrow">
            <a:avLst>
              <a:gd name="adj1" fmla="val 50000"/>
              <a:gd name="adj2" fmla="val 49759"/>
            </a:avLst>
          </a:prstGeom>
          <a:solidFill>
            <a:srgbClr val="FFC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pl-PL"/>
          </a:p>
        </p:txBody>
      </p:sp>
      <p:sp>
        <p:nvSpPr>
          <p:cNvPr id="18" name="Strzałka w dół 12"/>
          <p:cNvSpPr>
            <a:spLocks noChangeArrowheads="1"/>
          </p:cNvSpPr>
          <p:nvPr/>
        </p:nvSpPr>
        <p:spPr bwMode="auto">
          <a:xfrm>
            <a:off x="8178800" y="2371725"/>
            <a:ext cx="144463" cy="506413"/>
          </a:xfrm>
          <a:prstGeom prst="downArrow">
            <a:avLst>
              <a:gd name="adj1" fmla="val 50000"/>
              <a:gd name="adj2" fmla="val 49856"/>
            </a:avLst>
          </a:prstGeom>
          <a:solidFill>
            <a:srgbClr val="FFC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pl-PL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7342188" y="2409825"/>
            <a:ext cx="727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000">
                <a:solidFill>
                  <a:srgbClr val="FF0000"/>
                </a:solidFill>
                <a:latin typeface="Arial Narrow" pitchFamily="34" charset="0"/>
              </a:rPr>
              <a:t>ASC</a:t>
            </a:r>
            <a:endParaRPr lang="en-GB" sz="200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229600" y="2409825"/>
            <a:ext cx="828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000">
                <a:solidFill>
                  <a:srgbClr val="FF3399"/>
                </a:solidFill>
                <a:latin typeface="Arial Narrow" pitchFamily="34" charset="0"/>
              </a:rPr>
              <a:t>DESC</a:t>
            </a:r>
            <a:endParaRPr lang="en-GB" sz="2000">
              <a:solidFill>
                <a:srgbClr val="FF3399"/>
              </a:solidFill>
              <a:latin typeface="Arial Narrow" pitchFamily="34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7473950" y="2171700"/>
            <a:ext cx="3254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pl-PL" sz="2000">
                <a:solidFill>
                  <a:srgbClr val="FF0000"/>
                </a:solidFill>
                <a:latin typeface="Arial Narrow" pitchFamily="34" charset="0"/>
              </a:rPr>
              <a:t>1</a:t>
            </a:r>
            <a:endParaRPr lang="en-GB" sz="200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8396288" y="2171700"/>
            <a:ext cx="3254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pl-PL" sz="2000">
                <a:solidFill>
                  <a:srgbClr val="FF3399"/>
                </a:solidFill>
                <a:latin typeface="Arial Narrow" pitchFamily="34" charset="0"/>
              </a:rPr>
              <a:t>2</a:t>
            </a:r>
            <a:endParaRPr lang="en-GB" sz="2000">
              <a:solidFill>
                <a:srgbClr val="FF3399"/>
              </a:solidFill>
              <a:latin typeface="Arial Narrow" pitchFamily="34" charset="0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Sortowanie tabeli wynikowej zapytania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lt"/>
              <a:cs typeface="Arial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4" grpId="0"/>
      <p:bldP spid="15" grpId="0"/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2602-3ACC-4341-B614-755528165B64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7" name="Text Box 21"/>
          <p:cNvSpPr>
            <a:spLocks noChangeArrowheads="1"/>
          </p:cNvSpPr>
          <p:nvPr/>
        </p:nvSpPr>
        <p:spPr bwMode="auto">
          <a:xfrm>
            <a:off x="4862513" y="4338638"/>
            <a:ext cx="3671887" cy="1244600"/>
          </a:xfrm>
          <a:prstGeom prst="wedgeRoundRectCallout">
            <a:avLst>
              <a:gd name="adj1" fmla="val -33398"/>
              <a:gd name="adj2" fmla="val -87741"/>
              <a:gd name="adj3" fmla="val 16667"/>
            </a:avLst>
          </a:prstGeom>
          <a:solidFill>
            <a:srgbClr val="FFC000"/>
          </a:solidFill>
          <a:ln w="31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pl-PL" sz="1400" b="0">
                <a:solidFill>
                  <a:schemeClr val="tx1"/>
                </a:solidFill>
                <a:latin typeface="Arial Narrow" pitchFamily="34" charset="0"/>
              </a:rPr>
              <a:t>Operator zbiorowy jest używany do uproszczenia zapisu z wykorzystaniem operatora OR. Obydwa powyższe przykłady są równoważne − zwrócone zostaną rekordy, które w polu Kraj mają wpisaną jedną z wartości: Canada lub USA</a:t>
            </a:r>
            <a:endParaRPr lang="en-GB" sz="14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Text Box 21"/>
          <p:cNvSpPr>
            <a:spLocks noChangeArrowheads="1"/>
          </p:cNvSpPr>
          <p:nvPr/>
        </p:nvSpPr>
        <p:spPr bwMode="auto">
          <a:xfrm>
            <a:off x="5969000" y="3330575"/>
            <a:ext cx="2565400" cy="798513"/>
          </a:xfrm>
          <a:prstGeom prst="wedgeRoundRectCallout">
            <a:avLst>
              <a:gd name="adj1" fmla="val -35454"/>
              <a:gd name="adj2" fmla="val -141926"/>
              <a:gd name="adj3" fmla="val 16667"/>
            </a:avLst>
          </a:prstGeom>
          <a:solidFill>
            <a:srgbClr val="FFC000"/>
          </a:solidFill>
          <a:ln w="31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pl-PL" sz="1400" b="0">
                <a:solidFill>
                  <a:schemeClr val="tx1"/>
                </a:solidFill>
                <a:latin typeface="Arial Narrow" pitchFamily="34" charset="0"/>
              </a:rPr>
              <a:t>Wybrane zostaną rekordy, które w polu Nazwisko mają tekst Brown i w polu Imię tekst John</a:t>
            </a:r>
            <a:endParaRPr lang="en-GB" sz="14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Text Box 21"/>
          <p:cNvSpPr>
            <a:spLocks noChangeArrowheads="1"/>
          </p:cNvSpPr>
          <p:nvPr/>
        </p:nvSpPr>
        <p:spPr bwMode="auto">
          <a:xfrm>
            <a:off x="5514975" y="2373313"/>
            <a:ext cx="2747963" cy="798512"/>
          </a:xfrm>
          <a:prstGeom prst="wedgeRoundRectCallout">
            <a:avLst>
              <a:gd name="adj1" fmla="val -35454"/>
              <a:gd name="adj2" fmla="val -141926"/>
              <a:gd name="adj3" fmla="val 16667"/>
            </a:avLst>
          </a:prstGeom>
          <a:solidFill>
            <a:srgbClr val="FFC000"/>
          </a:solidFill>
          <a:ln w="31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pl-PL" sz="1400" b="0">
                <a:solidFill>
                  <a:schemeClr val="tx1"/>
                </a:solidFill>
                <a:latin typeface="Arial Narrow" pitchFamily="34" charset="0"/>
              </a:rPr>
              <a:t>Wybrane zostaną rekordy, które w polu DataWprowadzenia mają wpisaną datę wcześniejszą niż wczorajszą</a:t>
            </a:r>
            <a:endParaRPr lang="en-GB" sz="14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Text Box 21"/>
          <p:cNvSpPr>
            <a:spLocks noChangeArrowheads="1"/>
          </p:cNvSpPr>
          <p:nvPr/>
        </p:nvSpPr>
        <p:spPr bwMode="auto">
          <a:xfrm>
            <a:off x="728663" y="2373313"/>
            <a:ext cx="2565400" cy="1192212"/>
          </a:xfrm>
          <a:prstGeom prst="wedgeRoundRectCallout">
            <a:avLst>
              <a:gd name="adj1" fmla="val -40028"/>
              <a:gd name="adj2" fmla="val -115630"/>
              <a:gd name="adj3" fmla="val 16667"/>
            </a:avLst>
          </a:prstGeom>
          <a:solidFill>
            <a:srgbClr val="FFC000"/>
          </a:solidFill>
          <a:ln w="31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pl-PL" sz="1400" b="0">
                <a:solidFill>
                  <a:schemeClr val="tx1"/>
                </a:solidFill>
                <a:latin typeface="Arial Narrow" pitchFamily="34" charset="0"/>
              </a:rPr>
              <a:t>W niektórych systemach operator „różny” jest zapisywany jako &lt;&gt;, w innych jest to !=. Przed jego użyciem należy zapoznać się z dokumentacją systemu</a:t>
            </a:r>
            <a:endParaRPr lang="en-GB" sz="14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28612" y="434975"/>
            <a:ext cx="3633787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0" dirty="0">
                <a:solidFill>
                  <a:schemeClr val="tx1"/>
                </a:solidFill>
                <a:latin typeface="Arial Narrow" pitchFamily="34" charset="0"/>
              </a:rPr>
              <a:t>Operatory relacyjne</a:t>
            </a:r>
          </a:p>
          <a:p>
            <a:pPr>
              <a:spcBef>
                <a:spcPct val="0"/>
              </a:spcBef>
            </a:pPr>
            <a:r>
              <a:rPr lang="pl-PL" sz="2400" b="1" dirty="0">
                <a:solidFill>
                  <a:schemeClr val="tx1"/>
                </a:solidFill>
                <a:latin typeface="Arial Narrow" pitchFamily="34" charset="0"/>
              </a:rPr>
              <a:t>&gt;   &gt;=   &lt;    &lt;=    =   </a:t>
            </a:r>
          </a:p>
          <a:p>
            <a:pPr>
              <a:spcBef>
                <a:spcPct val="0"/>
              </a:spcBef>
            </a:pPr>
            <a:r>
              <a:rPr lang="pl-PL" sz="2400" b="1" dirty="0">
                <a:solidFill>
                  <a:srgbClr val="FF0000"/>
                </a:solidFill>
                <a:latin typeface="Arial Narrow" pitchFamily="34" charset="0"/>
              </a:rPr>
              <a:t>&lt;&gt;</a:t>
            </a:r>
            <a:r>
              <a:rPr lang="pl-PL" sz="2400" b="1" dirty="0">
                <a:solidFill>
                  <a:schemeClr val="tx1"/>
                </a:solidFill>
                <a:latin typeface="Arial Narrow" pitchFamily="34" charset="0"/>
              </a:rPr>
              <a:t> lub </a:t>
            </a:r>
            <a:r>
              <a:rPr lang="pl-PL" sz="2400" b="1">
                <a:solidFill>
                  <a:srgbClr val="FF0000"/>
                </a:solidFill>
                <a:latin typeface="Arial Narrow" pitchFamily="34" charset="0"/>
              </a:rPr>
              <a:t>!=</a:t>
            </a:r>
            <a:r>
              <a:rPr lang="pl-PL" sz="2400" b="1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l-PL" sz="2400" b="1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l-PL" sz="2400" smtClean="0">
                <a:solidFill>
                  <a:srgbClr val="FF0000"/>
                </a:solidFill>
                <a:latin typeface="Arial Narrow" pitchFamily="34" charset="0"/>
              </a:rPr>
              <a:t>(w T-SQL obydwa)</a:t>
            </a:r>
            <a:endParaRPr lang="en-GB" sz="24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28613" y="1790700"/>
            <a:ext cx="296545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Operatory logiczne</a:t>
            </a:r>
          </a:p>
          <a:p>
            <a:pPr>
              <a:spcBef>
                <a:spcPct val="0"/>
              </a:spcBef>
            </a:pPr>
            <a:r>
              <a:rPr lang="pl-PL" sz="2400" b="1">
                <a:solidFill>
                  <a:schemeClr val="tx1"/>
                </a:solidFill>
                <a:latin typeface="Arial Narrow" pitchFamily="34" charset="0"/>
              </a:rPr>
              <a:t>AND   OR   NOT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206875" y="1108075"/>
            <a:ext cx="47466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0" dirty="0" err="1">
                <a:solidFill>
                  <a:schemeClr val="tx1"/>
                </a:solidFill>
                <a:latin typeface="Arial Narrow" pitchFamily="34" charset="0"/>
              </a:rPr>
              <a:t>DataWprowadzenia</a:t>
            </a:r>
            <a:r>
              <a:rPr lang="pl-PL" sz="2400" b="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l-PL" sz="2400" b="1" dirty="0">
                <a:solidFill>
                  <a:schemeClr val="tx1"/>
                </a:solidFill>
                <a:latin typeface="Arial Narrow" pitchFamily="34" charset="0"/>
              </a:rPr>
              <a:t>&lt;</a:t>
            </a:r>
            <a:r>
              <a:rPr lang="pl-PL" sz="24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l-PL" sz="2400" b="0" dirty="0" err="1" smtClean="0">
                <a:solidFill>
                  <a:schemeClr val="tx1"/>
                </a:solidFill>
                <a:latin typeface="Arial Narrow" pitchFamily="34" charset="0"/>
              </a:rPr>
              <a:t>getdate</a:t>
            </a:r>
            <a:r>
              <a:rPr lang="pl-PL" sz="2400" b="0" dirty="0" smtClean="0">
                <a:solidFill>
                  <a:schemeClr val="tx1"/>
                </a:solidFill>
                <a:latin typeface="Arial Narrow" pitchFamily="34" charset="0"/>
              </a:rPr>
              <a:t>() </a:t>
            </a:r>
            <a:r>
              <a:rPr lang="pl-PL" sz="2400" b="0" dirty="0">
                <a:solidFill>
                  <a:schemeClr val="tx1"/>
                </a:solidFill>
                <a:latin typeface="Arial Narrow" pitchFamily="34" charset="0"/>
              </a:rPr>
              <a:t>– 1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28613" y="3041650"/>
            <a:ext cx="296545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Operator zbiorowy</a:t>
            </a:r>
          </a:p>
          <a:p>
            <a:pPr>
              <a:spcBef>
                <a:spcPct val="0"/>
              </a:spcBef>
            </a:pPr>
            <a:r>
              <a:rPr lang="pl-PL" sz="2400" b="1">
                <a:solidFill>
                  <a:schemeClr val="tx1"/>
                </a:solidFill>
                <a:latin typeface="Arial Narrow" pitchFamily="34" charset="0"/>
              </a:rPr>
              <a:t>IN      NOT IN</a:t>
            </a:r>
            <a:endParaRPr lang="en-GB" sz="24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28613" y="5413375"/>
            <a:ext cx="3938587" cy="825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1" dirty="0">
                <a:solidFill>
                  <a:schemeClr val="tx1"/>
                </a:solidFill>
                <a:latin typeface="Arial Narrow" pitchFamily="34" charset="0"/>
              </a:rPr>
              <a:t>IS NULL</a:t>
            </a:r>
          </a:p>
          <a:p>
            <a:pPr>
              <a:spcBef>
                <a:spcPct val="0"/>
              </a:spcBef>
            </a:pPr>
            <a:r>
              <a:rPr lang="pl-PL" sz="2400" b="1" dirty="0">
                <a:solidFill>
                  <a:schemeClr val="tx1"/>
                </a:solidFill>
                <a:latin typeface="Arial Narrow" pitchFamily="34" charset="0"/>
              </a:rPr>
              <a:t>NOT IS NULL </a:t>
            </a:r>
            <a:r>
              <a:rPr lang="pl-PL" sz="2400" b="1" dirty="0" smtClean="0">
                <a:solidFill>
                  <a:schemeClr val="tx1"/>
                </a:solidFill>
                <a:latin typeface="Arial Narrow" pitchFamily="34" charset="0"/>
                <a:sym typeface="Wingdings" pitchFamily="2" charset="2"/>
              </a:rPr>
              <a:t></a:t>
            </a:r>
            <a:r>
              <a:rPr lang="pl-PL" sz="2400" b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l-PL" sz="2400" b="1" dirty="0">
                <a:solidFill>
                  <a:schemeClr val="tx1"/>
                </a:solidFill>
                <a:latin typeface="Arial Narrow" pitchFamily="34" charset="0"/>
              </a:rPr>
              <a:t>IS NOT NULL</a:t>
            </a:r>
          </a:p>
          <a:p>
            <a:pPr>
              <a:spcBef>
                <a:spcPct val="0"/>
              </a:spcBef>
            </a:pPr>
            <a:endParaRPr lang="en-GB" sz="24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206875" y="2127250"/>
            <a:ext cx="47466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Nazwisko=‘Brown’ </a:t>
            </a:r>
            <a:r>
              <a:rPr lang="pl-PL" sz="2400" b="1">
                <a:solidFill>
                  <a:schemeClr val="tx1"/>
                </a:solidFill>
                <a:latin typeface="Arial Narrow" pitchFamily="34" charset="0"/>
              </a:rPr>
              <a:t>AND</a:t>
            </a:r>
            <a:r>
              <a:rPr lang="pl-PL" sz="240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Imię=‘John’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206875" y="3052763"/>
            <a:ext cx="47466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Kraj=‘Canada’ </a:t>
            </a:r>
            <a:r>
              <a:rPr lang="pl-PL" sz="2400" b="1">
                <a:solidFill>
                  <a:schemeClr val="tx1"/>
                </a:solidFill>
                <a:latin typeface="Arial Narrow" pitchFamily="34" charset="0"/>
              </a:rPr>
              <a:t>OR</a:t>
            </a:r>
            <a:r>
              <a:rPr lang="pl-PL" sz="240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Kraj=‘USA’</a:t>
            </a:r>
          </a:p>
          <a:p>
            <a:pPr>
              <a:spcBef>
                <a:spcPct val="0"/>
              </a:spcBef>
            </a:pP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Kraj </a:t>
            </a:r>
            <a:r>
              <a:rPr lang="pl-PL" sz="2400" b="1">
                <a:solidFill>
                  <a:schemeClr val="tx1"/>
                </a:solidFill>
                <a:latin typeface="Arial Narrow" pitchFamily="34" charset="0"/>
              </a:rPr>
              <a:t>IN</a:t>
            </a:r>
            <a:r>
              <a:rPr lang="pl-PL" sz="240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(‘Canada’,’USA’)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206875" y="4240213"/>
            <a:ext cx="4746625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>
                <a:solidFill>
                  <a:schemeClr val="tx1"/>
                </a:solidFill>
                <a:latin typeface="Arial Narrow" pitchFamily="34" charset="0"/>
              </a:rPr>
              <a:t>DataUrodzenia </a:t>
            </a:r>
            <a:r>
              <a:rPr lang="pl-PL" sz="2400" b="1">
                <a:solidFill>
                  <a:schemeClr val="tx1"/>
                </a:solidFill>
                <a:latin typeface="Arial Narrow" pitchFamily="34" charset="0"/>
              </a:rPr>
              <a:t>NOT BETWEEN </a:t>
            </a:r>
          </a:p>
          <a:p>
            <a:pPr>
              <a:spcBef>
                <a:spcPct val="0"/>
              </a:spcBef>
            </a:pPr>
            <a:r>
              <a:rPr lang="pl-PL" sz="2400" b="1">
                <a:solidFill>
                  <a:schemeClr val="tx1"/>
                </a:solidFill>
                <a:latin typeface="Arial Narrow" pitchFamily="34" charset="0"/>
              </a:rPr>
              <a:t>               </a:t>
            </a:r>
            <a:r>
              <a:rPr lang="pl-PL" sz="2400">
                <a:solidFill>
                  <a:schemeClr val="tx1"/>
                </a:solidFill>
                <a:latin typeface="Arial Narrow" pitchFamily="34" charset="0"/>
              </a:rPr>
              <a:t>‘2001-01-01’</a:t>
            </a:r>
            <a:r>
              <a:rPr lang="pl-PL" sz="2400" b="1">
                <a:solidFill>
                  <a:schemeClr val="tx1"/>
                </a:solidFill>
                <a:latin typeface="Arial Narrow" pitchFamily="34" charset="0"/>
              </a:rPr>
              <a:t> AND </a:t>
            </a:r>
            <a:r>
              <a:rPr lang="pl-PL" sz="2400">
                <a:solidFill>
                  <a:schemeClr val="tx1"/>
                </a:solidFill>
                <a:latin typeface="Arial Narrow" pitchFamily="34" charset="0"/>
              </a:rPr>
              <a:t>‘2001-12-31’</a:t>
            </a:r>
          </a:p>
        </p:txBody>
      </p:sp>
      <p:cxnSp>
        <p:nvCxnSpPr>
          <p:cNvPr id="22" name="Łącznik prosty 21"/>
          <p:cNvCxnSpPr>
            <a:cxnSpLocks noChangeShapeType="1"/>
          </p:cNvCxnSpPr>
          <p:nvPr/>
        </p:nvCxnSpPr>
        <p:spPr bwMode="auto">
          <a:xfrm>
            <a:off x="381000" y="1690688"/>
            <a:ext cx="8763000" cy="15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" name="Łącznik prosty 22"/>
          <p:cNvCxnSpPr>
            <a:cxnSpLocks noChangeShapeType="1"/>
          </p:cNvCxnSpPr>
          <p:nvPr/>
        </p:nvCxnSpPr>
        <p:spPr bwMode="auto">
          <a:xfrm>
            <a:off x="373063" y="2903538"/>
            <a:ext cx="8763000" cy="15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4" name="Łącznik prosty 23"/>
          <p:cNvCxnSpPr>
            <a:cxnSpLocks noChangeShapeType="1"/>
          </p:cNvCxnSpPr>
          <p:nvPr/>
        </p:nvCxnSpPr>
        <p:spPr bwMode="auto">
          <a:xfrm>
            <a:off x="373063" y="4084638"/>
            <a:ext cx="8763000" cy="15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5" name="Łącznik prosty 24"/>
          <p:cNvCxnSpPr>
            <a:cxnSpLocks noChangeShapeType="1"/>
          </p:cNvCxnSpPr>
          <p:nvPr/>
        </p:nvCxnSpPr>
        <p:spPr bwMode="auto">
          <a:xfrm>
            <a:off x="373063" y="5230813"/>
            <a:ext cx="8763000" cy="15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28613" y="4240213"/>
            <a:ext cx="372427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>
                <a:solidFill>
                  <a:schemeClr val="tx1"/>
                </a:solidFill>
                <a:latin typeface="Arial Narrow" pitchFamily="34" charset="0"/>
              </a:rPr>
              <a:t>BETWEEN … AND …</a:t>
            </a:r>
          </a:p>
          <a:p>
            <a:pPr>
              <a:spcBef>
                <a:spcPct val="0"/>
              </a:spcBef>
            </a:pPr>
            <a:r>
              <a:rPr lang="pl-PL" sz="2400" b="1">
                <a:solidFill>
                  <a:schemeClr val="tx1"/>
                </a:solidFill>
                <a:latin typeface="Arial Narrow" pitchFamily="34" charset="0"/>
              </a:rPr>
              <a:t>NOT BETWEEN … AND … </a:t>
            </a:r>
          </a:p>
          <a:p>
            <a:pPr>
              <a:spcBef>
                <a:spcPct val="0"/>
              </a:spcBef>
            </a:pPr>
            <a:endParaRPr lang="en-GB" sz="24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7" name="Text Box 21"/>
          <p:cNvSpPr>
            <a:spLocks noChangeArrowheads="1"/>
          </p:cNvSpPr>
          <p:nvPr/>
        </p:nvSpPr>
        <p:spPr bwMode="auto">
          <a:xfrm>
            <a:off x="534988" y="4030663"/>
            <a:ext cx="3671887" cy="1028700"/>
          </a:xfrm>
          <a:prstGeom prst="wedgeRoundRectCallout">
            <a:avLst>
              <a:gd name="adj1" fmla="val 48412"/>
              <a:gd name="adj2" fmla="val 115426"/>
              <a:gd name="adj3" fmla="val 16667"/>
            </a:avLst>
          </a:prstGeom>
          <a:solidFill>
            <a:srgbClr val="FFC000"/>
          </a:solidFill>
          <a:ln w="31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pl-PL" sz="1400" b="0">
                <a:solidFill>
                  <a:schemeClr val="tx1"/>
                </a:solidFill>
                <a:latin typeface="Arial Narrow" pitchFamily="34" charset="0"/>
              </a:rPr>
              <a:t>W pierwszym przykładzie zwrócone zostaną rekordy, które w polu DataZwrotu mają wartość nieznaną (NULL), w drugim takie, które mają dowolną wartość, byle nie NULL</a:t>
            </a:r>
            <a:endParaRPr lang="en-GB" sz="14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8" name="Text Box 21"/>
          <p:cNvSpPr>
            <a:spLocks noChangeArrowheads="1"/>
          </p:cNvSpPr>
          <p:nvPr/>
        </p:nvSpPr>
        <p:spPr bwMode="auto">
          <a:xfrm>
            <a:off x="2649538" y="5337175"/>
            <a:ext cx="3671887" cy="1028700"/>
          </a:xfrm>
          <a:prstGeom prst="wedgeRoundRectCallout">
            <a:avLst>
              <a:gd name="adj1" fmla="val 16421"/>
              <a:gd name="adj2" fmla="val -87741"/>
              <a:gd name="adj3" fmla="val 16667"/>
            </a:avLst>
          </a:prstGeom>
          <a:solidFill>
            <a:srgbClr val="FFC000"/>
          </a:solidFill>
          <a:ln w="31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pl-PL" sz="1400" b="0">
                <a:solidFill>
                  <a:schemeClr val="tx1"/>
                </a:solidFill>
                <a:latin typeface="Arial Narrow" pitchFamily="34" charset="0"/>
              </a:rPr>
              <a:t>Zapytanie zwróci rekordy, które w polu DataUrodzenia mają wpisaną dowolną datę spoza 2001 roku. Operator BETWEEN wybiera wszystkie daty z 2001 roku, operator NOT je odrzuca, a wybiera pozostałe</a:t>
            </a:r>
            <a:endParaRPr lang="en-GB" sz="14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206875" y="5418138"/>
            <a:ext cx="4746625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>
                <a:solidFill>
                  <a:schemeClr val="tx1"/>
                </a:solidFill>
                <a:latin typeface="Arial Narrow" pitchFamily="34" charset="0"/>
              </a:rPr>
              <a:t>DataZwrotu</a:t>
            </a:r>
            <a:r>
              <a:rPr lang="pl-PL" sz="2400" b="1">
                <a:solidFill>
                  <a:schemeClr val="tx1"/>
                </a:solidFill>
                <a:latin typeface="Arial Narrow" pitchFamily="34" charset="0"/>
              </a:rPr>
              <a:t> IS NULL</a:t>
            </a:r>
          </a:p>
          <a:p>
            <a:pPr>
              <a:spcBef>
                <a:spcPct val="0"/>
              </a:spcBef>
            </a:pPr>
            <a:r>
              <a:rPr lang="pl-PL" sz="2400">
                <a:solidFill>
                  <a:schemeClr val="tx1"/>
                </a:solidFill>
                <a:latin typeface="Arial Narrow" pitchFamily="34" charset="0"/>
              </a:rPr>
              <a:t>DataZwrotu</a:t>
            </a:r>
            <a:r>
              <a:rPr lang="pl-PL" sz="2400" b="1">
                <a:solidFill>
                  <a:schemeClr val="tx1"/>
                </a:solidFill>
                <a:latin typeface="Arial Narrow" pitchFamily="34" charset="0"/>
              </a:rPr>
              <a:t> IS NOT NULL</a:t>
            </a:r>
            <a:endParaRPr lang="en-GB" sz="24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Selekcja – operatory selekcji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lt"/>
              <a:cs typeface="Arial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/>
      <p:bldP spid="12" grpId="0"/>
      <p:bldP spid="13" grpId="0"/>
      <p:bldP spid="14" grpId="0"/>
      <p:bldP spid="15" grpId="0"/>
      <p:bldP spid="16" grpId="0"/>
      <p:bldP spid="19" grpId="0"/>
      <p:bldP spid="20" grpId="0"/>
      <p:bldP spid="26" grpId="0"/>
      <p:bldP spid="27" grpId="0" animBg="1"/>
      <p:bldP spid="28" grpId="0" animBg="1"/>
      <p:bldP spid="28" grpId="1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21"/>
          <p:cNvSpPr>
            <a:spLocks noChangeArrowheads="1"/>
          </p:cNvSpPr>
          <p:nvPr/>
        </p:nvSpPr>
        <p:spPr bwMode="auto">
          <a:xfrm>
            <a:off x="6557963" y="544513"/>
            <a:ext cx="2433637" cy="3189288"/>
          </a:xfrm>
          <a:prstGeom prst="wedgeRoundRectCallout">
            <a:avLst>
              <a:gd name="adj1" fmla="val -62222"/>
              <a:gd name="adj2" fmla="val -31681"/>
              <a:gd name="adj3" fmla="val 16667"/>
            </a:avLst>
          </a:prstGeom>
          <a:solidFill>
            <a:srgbClr val="FFC000"/>
          </a:solidFill>
          <a:ln w="31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pl-PL" sz="1400" b="0" dirty="0">
                <a:solidFill>
                  <a:schemeClr val="tx1"/>
                </a:solidFill>
                <a:latin typeface="Arial Narrow" pitchFamily="34" charset="0"/>
              </a:rPr>
              <a:t>W pierwszym przypadku zwrócone zostaną rekordy, które w polu Nazwa w dowolnym miejscu (na początku, w środku lub na końcu) mają tekst </a:t>
            </a:r>
            <a:r>
              <a:rPr lang="pl-PL" sz="1400" b="0" dirty="0" err="1">
                <a:solidFill>
                  <a:schemeClr val="tx1"/>
                </a:solidFill>
                <a:latin typeface="Arial Narrow" pitchFamily="34" charset="0"/>
              </a:rPr>
              <a:t>abc</a:t>
            </a:r>
            <a:r>
              <a:rPr lang="pl-PL" sz="1400" b="0" dirty="0">
                <a:solidFill>
                  <a:schemeClr val="tx1"/>
                </a:solidFill>
                <a:latin typeface="Arial Narrow" pitchFamily="34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pl-PL" sz="1400" b="0" dirty="0">
                <a:solidFill>
                  <a:schemeClr val="tx1"/>
                </a:solidFill>
                <a:latin typeface="Arial Narrow" pitchFamily="34" charset="0"/>
              </a:rPr>
              <a:t>W drugim przypadku zwrócone zostaną rekordy, które tekst </a:t>
            </a:r>
            <a:r>
              <a:rPr lang="pl-PL" sz="1400" b="0" dirty="0" err="1">
                <a:solidFill>
                  <a:schemeClr val="tx1"/>
                </a:solidFill>
                <a:latin typeface="Arial Narrow" pitchFamily="34" charset="0"/>
              </a:rPr>
              <a:t>abc</a:t>
            </a:r>
            <a:r>
              <a:rPr lang="pl-PL" sz="1400" b="0" dirty="0">
                <a:solidFill>
                  <a:schemeClr val="tx1"/>
                </a:solidFill>
                <a:latin typeface="Arial Narrow" pitchFamily="34" charset="0"/>
              </a:rPr>
              <a:t> mają na początku, w trzecim te, które mają go na końcu.</a:t>
            </a:r>
          </a:p>
          <a:p>
            <a:pPr>
              <a:spcBef>
                <a:spcPct val="0"/>
              </a:spcBef>
            </a:pPr>
            <a:r>
              <a:rPr lang="pl-PL" sz="1400" b="0" dirty="0">
                <a:solidFill>
                  <a:schemeClr val="tx1"/>
                </a:solidFill>
                <a:latin typeface="Arial Narrow" pitchFamily="34" charset="0"/>
              </a:rPr>
              <a:t>Oczywiście w trzecim przypadku wyrażenie będzie poprawne w systemie, w którym znakiem zastępującym dowolną liczbę znaków jest %</a:t>
            </a:r>
            <a:endParaRPr lang="en-GB" sz="14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2602-3ACC-4341-B614-755528165B64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9" name="Text Box 21"/>
          <p:cNvSpPr>
            <a:spLocks noChangeArrowheads="1"/>
          </p:cNvSpPr>
          <p:nvPr/>
        </p:nvSpPr>
        <p:spPr bwMode="auto">
          <a:xfrm>
            <a:off x="3465513" y="957263"/>
            <a:ext cx="2565400" cy="1673225"/>
          </a:xfrm>
          <a:prstGeom prst="wedgeRoundRectCallout">
            <a:avLst>
              <a:gd name="adj1" fmla="val -97866"/>
              <a:gd name="adj2" fmla="val -45213"/>
              <a:gd name="adj3" fmla="val 16667"/>
            </a:avLst>
          </a:prstGeom>
          <a:solidFill>
            <a:srgbClr val="FFC000"/>
          </a:solidFill>
          <a:ln w="31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pl-PL" sz="1400" b="0">
                <a:solidFill>
                  <a:schemeClr val="tx1"/>
                </a:solidFill>
                <a:latin typeface="Arial Narrow" pitchFamily="34" charset="0"/>
              </a:rPr>
              <a:t>Operator LIKE wymaga podania wzorca, któremu muszą odpowiadać wartości aby rekord został dodany do tabeli wynikowej zapytania. Niezależnie od typu pola, do którego zostanie on zastosowany, wzorzec należy ograniczyć apostrofami</a:t>
            </a:r>
            <a:endParaRPr lang="en-GB" sz="14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28613" y="487363"/>
            <a:ext cx="28924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Operator LIKE</a:t>
            </a:r>
          </a:p>
          <a:p>
            <a:pPr>
              <a:spcBef>
                <a:spcPct val="0"/>
              </a:spcBef>
            </a:pPr>
            <a:r>
              <a:rPr lang="pl-PL" sz="2400" b="1">
                <a:solidFill>
                  <a:schemeClr val="tx1"/>
                </a:solidFill>
                <a:latin typeface="Arial Narrow" pitchFamily="34" charset="0"/>
              </a:rPr>
              <a:t>LIKE </a:t>
            </a:r>
            <a:r>
              <a:rPr lang="pl-PL" sz="2400" b="1" i="1">
                <a:solidFill>
                  <a:schemeClr val="tx1"/>
                </a:solidFill>
                <a:latin typeface="Arial Narrow" pitchFamily="34" charset="0"/>
              </a:rPr>
              <a:t>‘wzorzec’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848059" y="544513"/>
            <a:ext cx="5295941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0" dirty="0">
                <a:solidFill>
                  <a:schemeClr val="tx1"/>
                </a:solidFill>
                <a:latin typeface="Arial Narrow" pitchFamily="34" charset="0"/>
              </a:rPr>
              <a:t>Nazwa </a:t>
            </a: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LIKE </a:t>
            </a:r>
            <a:r>
              <a:rPr lang="pl-PL" sz="2400" b="0" smtClean="0">
                <a:solidFill>
                  <a:schemeClr val="tx1"/>
                </a:solidFill>
                <a:latin typeface="Arial Narrow" pitchFamily="34" charset="0"/>
              </a:rPr>
              <a:t>'%abc%'</a:t>
            </a:r>
            <a:endParaRPr lang="pl-PL" sz="2400" b="0" dirty="0">
              <a:solidFill>
                <a:schemeClr val="tx1"/>
              </a:solidFill>
              <a:latin typeface="Arial Narrow" pitchFamily="34" charset="0"/>
            </a:endParaRPr>
          </a:p>
          <a:p>
            <a:pPr>
              <a:spcBef>
                <a:spcPct val="0"/>
              </a:spcBef>
            </a:pPr>
            <a:r>
              <a:rPr lang="pl-PL" sz="2400" b="0" dirty="0">
                <a:solidFill>
                  <a:schemeClr val="tx1"/>
                </a:solidFill>
                <a:latin typeface="Arial Narrow" pitchFamily="34" charset="0"/>
              </a:rPr>
              <a:t>Nazwa </a:t>
            </a: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LIKE </a:t>
            </a:r>
            <a:r>
              <a:rPr lang="pl-PL" sz="2400" b="0" smtClean="0">
                <a:solidFill>
                  <a:schemeClr val="tx1"/>
                </a:solidFill>
                <a:latin typeface="Arial Narrow" pitchFamily="34" charset="0"/>
              </a:rPr>
              <a:t>'abc%'</a:t>
            </a:r>
            <a:endParaRPr lang="pl-PL" sz="2400" b="0" dirty="0">
              <a:solidFill>
                <a:schemeClr val="tx1"/>
              </a:solidFill>
              <a:latin typeface="Arial Narrow" pitchFamily="34" charset="0"/>
            </a:endParaRPr>
          </a:p>
          <a:p>
            <a:pPr>
              <a:spcBef>
                <a:spcPct val="0"/>
              </a:spcBef>
            </a:pPr>
            <a:r>
              <a:rPr lang="pl-PL" sz="2400" b="0" dirty="0">
                <a:solidFill>
                  <a:schemeClr val="tx1"/>
                </a:solidFill>
                <a:latin typeface="Arial Narrow" pitchFamily="34" charset="0"/>
              </a:rPr>
              <a:t>Nazwa </a:t>
            </a: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LIKE </a:t>
            </a:r>
            <a:r>
              <a:rPr lang="pl-PL" sz="2400" b="0" smtClean="0">
                <a:solidFill>
                  <a:schemeClr val="tx1"/>
                </a:solidFill>
                <a:latin typeface="Arial Narrow" pitchFamily="34" charset="0"/>
              </a:rPr>
              <a:t>'%abc'</a:t>
            </a:r>
          </a:p>
          <a:p>
            <a:pPr>
              <a:spcBef>
                <a:spcPct val="0"/>
              </a:spcBef>
            </a:pPr>
            <a:endParaRPr lang="pl-PL" sz="2400">
              <a:latin typeface="Arial Narrow" pitchFamily="34" charset="0"/>
            </a:endParaRPr>
          </a:p>
          <a:p>
            <a:pPr>
              <a:spcBef>
                <a:spcPct val="0"/>
              </a:spcBef>
            </a:pPr>
            <a:endParaRPr lang="pl-PL" sz="2400" b="0" smtClean="0">
              <a:solidFill>
                <a:schemeClr val="tx1"/>
              </a:solidFill>
              <a:latin typeface="Arial Narrow" pitchFamily="34" charset="0"/>
            </a:endParaRPr>
          </a:p>
          <a:p>
            <a:endParaRPr lang="pl-PL" sz="2400" smtClean="0">
              <a:latin typeface="Arial Narrow" pitchFamily="34" charset="0"/>
            </a:endParaRPr>
          </a:p>
          <a:p>
            <a:endParaRPr lang="pl-PL" sz="2400">
              <a:latin typeface="Arial Narrow" pitchFamily="34" charset="0"/>
            </a:endParaRPr>
          </a:p>
          <a:p>
            <a:endParaRPr lang="pl-PL" sz="2400" smtClean="0">
              <a:latin typeface="Arial Narrow" pitchFamily="34" charset="0"/>
            </a:endParaRPr>
          </a:p>
          <a:p>
            <a:endParaRPr lang="pl-PL" sz="2400">
              <a:latin typeface="Arial Narrow" pitchFamily="34" charset="0"/>
            </a:endParaRPr>
          </a:p>
          <a:p>
            <a:endParaRPr lang="pl-PL" sz="2400" smtClean="0">
              <a:latin typeface="Arial Narrow" pitchFamily="34" charset="0"/>
            </a:endParaRPr>
          </a:p>
          <a:p>
            <a:r>
              <a:rPr lang="pl-PL" sz="2400" smtClean="0">
                <a:latin typeface="Arial Narrow" pitchFamily="34" charset="0"/>
              </a:rPr>
              <a:t>pesel LIKE '__04%' or pesel LIKE '__24%'</a:t>
            </a:r>
            <a:endParaRPr lang="pl-PL" sz="24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28613" y="1295400"/>
            <a:ext cx="4243387" cy="489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0" dirty="0">
                <a:solidFill>
                  <a:schemeClr val="tx1"/>
                </a:solidFill>
                <a:latin typeface="Arial Narrow" pitchFamily="34" charset="0"/>
              </a:rPr>
              <a:t>Tworząc </a:t>
            </a:r>
            <a:r>
              <a:rPr lang="pl-PL" sz="2400" b="0" i="1" dirty="0">
                <a:solidFill>
                  <a:schemeClr val="tx1"/>
                </a:solidFill>
                <a:latin typeface="Arial Narrow" pitchFamily="34" charset="0"/>
              </a:rPr>
              <a:t>wzorzec </a:t>
            </a:r>
            <a:r>
              <a:rPr lang="pl-PL" sz="2400" b="0" dirty="0">
                <a:solidFill>
                  <a:schemeClr val="tx1"/>
                </a:solidFill>
                <a:latin typeface="Arial Narrow" pitchFamily="34" charset="0"/>
              </a:rPr>
              <a:t>używamy:</a:t>
            </a:r>
          </a:p>
          <a:p>
            <a:pPr>
              <a:spcBef>
                <a:spcPct val="0"/>
              </a:spcBef>
            </a:pPr>
            <a:r>
              <a:rPr lang="pl-PL" sz="2400" dirty="0" smtClean="0">
                <a:solidFill>
                  <a:srgbClr val="FF0000"/>
                </a:solidFill>
                <a:latin typeface="Arial Narrow" pitchFamily="34" charset="0"/>
              </a:rPr>
              <a:t>_</a:t>
            </a:r>
            <a:r>
              <a:rPr lang="pl-PL" sz="2400" dirty="0" smtClean="0">
                <a:solidFill>
                  <a:schemeClr val="tx1"/>
                </a:solidFill>
                <a:latin typeface="Arial Narrow" pitchFamily="34" charset="0"/>
              </a:rPr>
              <a:t>  </a:t>
            </a:r>
            <a:r>
              <a:rPr lang="pl-PL" b="0" dirty="0" smtClean="0">
                <a:solidFill>
                  <a:schemeClr val="tx1"/>
                </a:solidFill>
                <a:latin typeface="Arial Narrow" pitchFamily="34" charset="0"/>
              </a:rPr>
              <a:t>(</a:t>
            </a:r>
            <a:r>
              <a:rPr lang="pl-PL" b="0" dirty="0">
                <a:solidFill>
                  <a:schemeClr val="tx1"/>
                </a:solidFill>
                <a:latin typeface="Arial Narrow" pitchFamily="34" charset="0"/>
              </a:rPr>
              <a:t>znak podkreślenia)</a:t>
            </a:r>
            <a:endParaRPr lang="pl-PL" sz="2400" b="0" dirty="0">
              <a:solidFill>
                <a:schemeClr val="tx1"/>
              </a:solidFill>
              <a:latin typeface="Arial Narrow" pitchFamily="34" charset="0"/>
            </a:endParaRPr>
          </a:p>
          <a:p>
            <a:pPr>
              <a:spcBef>
                <a:spcPct val="0"/>
              </a:spcBef>
            </a:pPr>
            <a:r>
              <a:rPr lang="pl-PL" sz="2400" dirty="0">
                <a:latin typeface="Arial Narrow" pitchFamily="34" charset="0"/>
              </a:rPr>
              <a:t> </a:t>
            </a:r>
            <a:r>
              <a:rPr lang="pl-PL" sz="2400" dirty="0" smtClean="0">
                <a:latin typeface="Arial Narrow" pitchFamily="34" charset="0"/>
              </a:rPr>
              <a:t>   </a:t>
            </a:r>
            <a:r>
              <a:rPr lang="pl-PL" sz="2400" b="0" dirty="0" smtClean="0">
                <a:solidFill>
                  <a:schemeClr val="tx1"/>
                </a:solidFill>
                <a:latin typeface="Arial Narrow" pitchFamily="34" charset="0"/>
              </a:rPr>
              <a:t>zastępuje jeden </a:t>
            </a:r>
            <a:r>
              <a:rPr lang="pl-PL" sz="2400" b="0" dirty="0">
                <a:solidFill>
                  <a:schemeClr val="tx1"/>
                </a:solidFill>
                <a:latin typeface="Arial Narrow" pitchFamily="34" charset="0"/>
              </a:rPr>
              <a:t>znak</a:t>
            </a:r>
          </a:p>
          <a:p>
            <a:pPr>
              <a:spcBef>
                <a:spcPct val="0"/>
              </a:spcBef>
            </a:pPr>
            <a:r>
              <a:rPr lang="pl-PL" sz="2400" dirty="0" smtClean="0">
                <a:solidFill>
                  <a:srgbClr val="FF0000"/>
                </a:solidFill>
                <a:latin typeface="Arial Narrow" pitchFamily="34" charset="0"/>
              </a:rPr>
              <a:t>%</a:t>
            </a:r>
            <a:r>
              <a:rPr lang="pl-PL" sz="2400" b="0" dirty="0" smtClean="0">
                <a:solidFill>
                  <a:schemeClr val="tx1"/>
                </a:solidFill>
                <a:latin typeface="Arial Narrow" pitchFamily="34" charset="0"/>
              </a:rPr>
              <a:t> zastępuje dowolną liczbę </a:t>
            </a:r>
            <a:r>
              <a:rPr lang="pl-PL" sz="2400" b="0" dirty="0">
                <a:solidFill>
                  <a:schemeClr val="tx1"/>
                </a:solidFill>
                <a:latin typeface="Arial Narrow" pitchFamily="34" charset="0"/>
              </a:rPr>
              <a:t>znaków</a:t>
            </a:r>
          </a:p>
          <a:p>
            <a:pPr>
              <a:spcBef>
                <a:spcPct val="0"/>
              </a:spcBef>
            </a:pPr>
            <a:r>
              <a:rPr lang="pl-PL" sz="2400" b="0" dirty="0">
                <a:solidFill>
                  <a:schemeClr val="tx1"/>
                </a:solidFill>
                <a:latin typeface="Arial Narrow" pitchFamily="34" charset="0"/>
              </a:rPr>
              <a:t>    </a:t>
            </a:r>
            <a:endParaRPr lang="en-GB" sz="24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Selekcja – operatory selekcji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lt"/>
              <a:cs typeface="Arial" pitchFamily="34" charset="0"/>
            </a:endParaRPr>
          </a:p>
        </p:txBody>
      </p:sp>
      <p:cxnSp>
        <p:nvCxnSpPr>
          <p:cNvPr id="10" name="Straight Arrow Connector 2"/>
          <p:cNvCxnSpPr/>
          <p:nvPr/>
        </p:nvCxnSpPr>
        <p:spPr>
          <a:xfrm flipH="1" flipV="1">
            <a:off x="5410200" y="4591110"/>
            <a:ext cx="676276" cy="11430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/>
          <p:cNvSpPr txBox="1"/>
          <p:nvPr/>
        </p:nvSpPr>
        <p:spPr>
          <a:xfrm>
            <a:off x="5105400" y="5638800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smtClean="0">
                <a:solidFill>
                  <a:srgbClr val="FF0000"/>
                </a:solidFill>
                <a:latin typeface="Arial Narrow" panose="020B0606020202030204" pitchFamily="34" charset="0"/>
              </a:rPr>
              <a:t>Dwa znaki podkreślenia</a:t>
            </a:r>
            <a:endParaRPr lang="en-US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" name="Straight Arrow Connector 2"/>
          <p:cNvCxnSpPr/>
          <p:nvPr/>
        </p:nvCxnSpPr>
        <p:spPr>
          <a:xfrm flipV="1">
            <a:off x="6553200" y="4591110"/>
            <a:ext cx="1335572" cy="110648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9" grpId="1" animBg="1"/>
      <p:bldP spid="21" grpId="0"/>
      <p:bldP spid="24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2602-3ACC-4341-B614-755528165B64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19113" y="476250"/>
            <a:ext cx="4198937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SELECT </a:t>
            </a:r>
            <a:r>
              <a:rPr lang="pl-PL" sz="2400" b="0">
                <a:solidFill>
                  <a:srgbClr val="0070C0"/>
                </a:solidFill>
                <a:latin typeface="Arial Narrow" pitchFamily="34" charset="0"/>
              </a:rPr>
              <a:t>IdKlienta</a:t>
            </a: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pl-PL" sz="2400" b="0">
                <a:solidFill>
                  <a:srgbClr val="0070C0"/>
                </a:solidFill>
                <a:latin typeface="Arial Narrow" pitchFamily="34" charset="0"/>
              </a:rPr>
              <a:t>DataZwrotu</a:t>
            </a:r>
          </a:p>
          <a:p>
            <a:pPr>
              <a:spcBef>
                <a:spcPct val="0"/>
              </a:spcBef>
            </a:pP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FROM Wypożyczenia</a:t>
            </a:r>
          </a:p>
          <a:p>
            <a:pPr>
              <a:spcBef>
                <a:spcPct val="0"/>
              </a:spcBef>
            </a:pP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WHERE </a:t>
            </a:r>
            <a:r>
              <a:rPr lang="pl-PL" sz="2400" b="0" smtClean="0">
                <a:solidFill>
                  <a:srgbClr val="C00000"/>
                </a:solidFill>
                <a:latin typeface="Arial Narrow" pitchFamily="34" charset="0"/>
              </a:rPr>
              <a:t>IdEgzemplarza=39</a:t>
            </a:r>
            <a:endParaRPr lang="pl-PL" sz="2400" b="0">
              <a:solidFill>
                <a:srgbClr val="C00000"/>
              </a:solidFill>
              <a:latin typeface="Arial Narrow" pitchFamily="34" charset="0"/>
            </a:endParaRPr>
          </a:p>
          <a:p>
            <a:pPr>
              <a:spcBef>
                <a:spcPct val="0"/>
              </a:spcBef>
            </a:pP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ORDER BY IdKlienta DESC;</a:t>
            </a:r>
            <a:endParaRPr lang="en-GB" b="0">
              <a:solidFill>
                <a:schemeClr val="tx1"/>
              </a:solidFill>
              <a:latin typeface="Arial Narrow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6914"/>
              </p:ext>
            </p:extLst>
          </p:nvPr>
        </p:nvGraphicFramePr>
        <p:xfrm>
          <a:off x="993774" y="2965450"/>
          <a:ext cx="5298466" cy="3268980"/>
        </p:xfrm>
        <a:graphic>
          <a:graphicData uri="http://schemas.openxmlformats.org/drawingml/2006/table">
            <a:tbl>
              <a:tblPr/>
              <a:tblGrid>
                <a:gridCol w="77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Wypoży</a:t>
                      </a:r>
                      <a:b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czenia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Egzemplarza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b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Klienta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  <a:b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Wypożyczenia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Opłata</a:t>
                      </a:r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Za7Dni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  <a:b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Zwrotu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2019-11-19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7,00 </a:t>
                      </a:r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2019-11-21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2019-11-19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10,50 </a:t>
                      </a:r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2019-11-21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2019-11-20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14,00 </a:t>
                      </a:r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2019-11-21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2019-11-20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7,00 zł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2019-11-20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14,00 </a:t>
                      </a:r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2019-11-20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7,00 zł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2019-11-21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10,50 </a:t>
                      </a:r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2019-11-22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2019-11-21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3,50 </a:t>
                      </a:r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2019-11-21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2019-11-21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3,50 </a:t>
                      </a:r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2019-11-21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2019-12-05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,00 </a:t>
                      </a:r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2019-12-07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,00 </a:t>
                      </a:r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124559"/>
              </p:ext>
            </p:extLst>
          </p:nvPr>
        </p:nvGraphicFramePr>
        <p:xfrm>
          <a:off x="7185025" y="3763963"/>
          <a:ext cx="1447645" cy="1209675"/>
        </p:xfrm>
        <a:graphic>
          <a:graphicData uri="http://schemas.openxmlformats.org/drawingml/2006/table">
            <a:tbl>
              <a:tblPr/>
              <a:tblGrid>
                <a:gridCol w="55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b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Klienta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  <a:b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Zwrotu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2019-11-21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2019-11-21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Strzałka w dół 10"/>
          <p:cNvSpPr>
            <a:spLocks noChangeArrowheads="1"/>
          </p:cNvSpPr>
          <p:nvPr/>
        </p:nvSpPr>
        <p:spPr bwMode="auto">
          <a:xfrm rot="16200000">
            <a:off x="6542882" y="4066381"/>
            <a:ext cx="323850" cy="541337"/>
          </a:xfrm>
          <a:prstGeom prst="downArrow">
            <a:avLst>
              <a:gd name="adj1" fmla="val 50000"/>
              <a:gd name="adj2" fmla="val 49907"/>
            </a:avLst>
          </a:prstGeom>
          <a:solidFill>
            <a:srgbClr val="FFC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pl-PL"/>
          </a:p>
        </p:txBody>
      </p:sp>
      <p:sp>
        <p:nvSpPr>
          <p:cNvPr id="13" name="Strzałka w prawo 12"/>
          <p:cNvSpPr>
            <a:spLocks noChangeArrowheads="1"/>
          </p:cNvSpPr>
          <p:nvPr/>
        </p:nvSpPr>
        <p:spPr bwMode="auto">
          <a:xfrm>
            <a:off x="420687" y="3871295"/>
            <a:ext cx="544513" cy="204787"/>
          </a:xfrm>
          <a:prstGeom prst="rightArrow">
            <a:avLst>
              <a:gd name="adj1" fmla="val 50000"/>
              <a:gd name="adj2" fmla="val 50027"/>
            </a:avLst>
          </a:prstGeom>
          <a:solidFill>
            <a:srgbClr val="C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pl-PL"/>
          </a:p>
        </p:txBody>
      </p:sp>
      <p:sp>
        <p:nvSpPr>
          <p:cNvPr id="14" name="Strzałka w prawo 13"/>
          <p:cNvSpPr>
            <a:spLocks noChangeArrowheads="1"/>
          </p:cNvSpPr>
          <p:nvPr/>
        </p:nvSpPr>
        <p:spPr bwMode="auto">
          <a:xfrm>
            <a:off x="420687" y="5292107"/>
            <a:ext cx="544513" cy="204788"/>
          </a:xfrm>
          <a:prstGeom prst="rightArrow">
            <a:avLst>
              <a:gd name="adj1" fmla="val 50000"/>
              <a:gd name="adj2" fmla="val 50027"/>
            </a:avLst>
          </a:prstGeom>
          <a:solidFill>
            <a:srgbClr val="C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pl-PL"/>
          </a:p>
        </p:txBody>
      </p:sp>
      <p:sp>
        <p:nvSpPr>
          <p:cNvPr id="15" name="Strzałka w prawo 14"/>
          <p:cNvSpPr>
            <a:spLocks noChangeArrowheads="1"/>
          </p:cNvSpPr>
          <p:nvPr/>
        </p:nvSpPr>
        <p:spPr bwMode="auto">
          <a:xfrm>
            <a:off x="420687" y="5996957"/>
            <a:ext cx="544513" cy="204788"/>
          </a:xfrm>
          <a:prstGeom prst="rightArrow">
            <a:avLst>
              <a:gd name="adj1" fmla="val 50000"/>
              <a:gd name="adj2" fmla="val 50027"/>
            </a:avLst>
          </a:prstGeom>
          <a:solidFill>
            <a:srgbClr val="C0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pl-PL"/>
          </a:p>
        </p:txBody>
      </p:sp>
      <p:sp>
        <p:nvSpPr>
          <p:cNvPr id="16" name="Strzałka w prawo 15"/>
          <p:cNvSpPr>
            <a:spLocks noChangeArrowheads="1"/>
          </p:cNvSpPr>
          <p:nvPr/>
        </p:nvSpPr>
        <p:spPr bwMode="auto">
          <a:xfrm rot="5400000">
            <a:off x="2774739" y="2526507"/>
            <a:ext cx="542925" cy="204788"/>
          </a:xfrm>
          <a:prstGeom prst="rightArrow">
            <a:avLst>
              <a:gd name="adj1" fmla="val 50000"/>
              <a:gd name="adj2" fmla="val 49881"/>
            </a:avLst>
          </a:prstGeom>
          <a:solidFill>
            <a:srgbClr val="0070C0"/>
          </a:solidFill>
          <a:ln w="9525" algn="ctr">
            <a:solidFill>
              <a:srgbClr val="1D2474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pl-PL"/>
          </a:p>
        </p:txBody>
      </p:sp>
      <p:sp>
        <p:nvSpPr>
          <p:cNvPr id="17" name="Strzałka w prawo 16"/>
          <p:cNvSpPr>
            <a:spLocks noChangeArrowheads="1"/>
          </p:cNvSpPr>
          <p:nvPr/>
        </p:nvSpPr>
        <p:spPr bwMode="auto">
          <a:xfrm rot="5400000">
            <a:off x="5523706" y="2526507"/>
            <a:ext cx="542925" cy="204788"/>
          </a:xfrm>
          <a:prstGeom prst="rightArrow">
            <a:avLst>
              <a:gd name="adj1" fmla="val 50000"/>
              <a:gd name="adj2" fmla="val 49881"/>
            </a:avLst>
          </a:prstGeom>
          <a:solidFill>
            <a:srgbClr val="0070C0"/>
          </a:solidFill>
          <a:ln w="9525" algn="ctr">
            <a:solidFill>
              <a:srgbClr val="1D2474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pl-PL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603625" y="2163763"/>
            <a:ext cx="18510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0">
                <a:solidFill>
                  <a:srgbClr val="0070C0"/>
                </a:solidFill>
                <a:latin typeface="Arial Narrow" pitchFamily="34" charset="0"/>
              </a:rPr>
              <a:t>p r o j e k c j a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76200" y="3338513"/>
            <a:ext cx="315912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>
                <a:solidFill>
                  <a:srgbClr val="C00000"/>
                </a:solidFill>
                <a:latin typeface="Arial Narrow" pitchFamily="34" charset="0"/>
              </a:rPr>
              <a:t>s</a:t>
            </a:r>
          </a:p>
          <a:p>
            <a:pPr>
              <a:spcBef>
                <a:spcPct val="0"/>
              </a:spcBef>
            </a:pPr>
            <a:r>
              <a:rPr lang="pl-PL" sz="2400">
                <a:solidFill>
                  <a:srgbClr val="C00000"/>
                </a:solidFill>
                <a:latin typeface="Arial Narrow" pitchFamily="34" charset="0"/>
              </a:rPr>
              <a:t>e</a:t>
            </a:r>
          </a:p>
          <a:p>
            <a:pPr>
              <a:spcBef>
                <a:spcPct val="0"/>
              </a:spcBef>
            </a:pPr>
            <a:r>
              <a:rPr lang="pl-PL" sz="2400">
                <a:solidFill>
                  <a:srgbClr val="C00000"/>
                </a:solidFill>
                <a:latin typeface="Arial Narrow" pitchFamily="34" charset="0"/>
              </a:rPr>
              <a:t>l</a:t>
            </a:r>
          </a:p>
          <a:p>
            <a:pPr>
              <a:spcBef>
                <a:spcPct val="0"/>
              </a:spcBef>
            </a:pPr>
            <a:r>
              <a:rPr lang="pl-PL" sz="2400">
                <a:solidFill>
                  <a:srgbClr val="C00000"/>
                </a:solidFill>
                <a:latin typeface="Arial Narrow" pitchFamily="34" charset="0"/>
              </a:rPr>
              <a:t>e</a:t>
            </a:r>
          </a:p>
          <a:p>
            <a:pPr>
              <a:spcBef>
                <a:spcPct val="0"/>
              </a:spcBef>
            </a:pPr>
            <a:r>
              <a:rPr lang="pl-PL" sz="2400">
                <a:solidFill>
                  <a:srgbClr val="C00000"/>
                </a:solidFill>
                <a:latin typeface="Arial Narrow" pitchFamily="34" charset="0"/>
              </a:rPr>
              <a:t>k</a:t>
            </a:r>
          </a:p>
          <a:p>
            <a:pPr>
              <a:spcBef>
                <a:spcPct val="0"/>
              </a:spcBef>
            </a:pPr>
            <a:r>
              <a:rPr lang="pl-PL" sz="2400">
                <a:solidFill>
                  <a:srgbClr val="C00000"/>
                </a:solidFill>
                <a:latin typeface="Arial Narrow" pitchFamily="34" charset="0"/>
              </a:rPr>
              <a:t>c</a:t>
            </a:r>
          </a:p>
          <a:p>
            <a:pPr>
              <a:spcBef>
                <a:spcPct val="0"/>
              </a:spcBef>
            </a:pPr>
            <a:r>
              <a:rPr lang="pl-PL" sz="2400">
                <a:solidFill>
                  <a:srgbClr val="C00000"/>
                </a:solidFill>
                <a:latin typeface="Arial Narrow" pitchFamily="34" charset="0"/>
              </a:rPr>
              <a:t>j</a:t>
            </a:r>
          </a:p>
          <a:p>
            <a:pPr>
              <a:spcBef>
                <a:spcPct val="0"/>
              </a:spcBef>
            </a:pPr>
            <a:r>
              <a:rPr lang="pl-PL" sz="2400">
                <a:solidFill>
                  <a:srgbClr val="C00000"/>
                </a:solidFill>
                <a:latin typeface="Arial Narrow" pitchFamily="34" charset="0"/>
              </a:rPr>
              <a:t>a</a:t>
            </a:r>
            <a:endParaRPr lang="en-GB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0" name="Text Box 21"/>
          <p:cNvSpPr>
            <a:spLocks noChangeArrowheads="1"/>
          </p:cNvSpPr>
          <p:nvPr/>
        </p:nvSpPr>
        <p:spPr bwMode="auto">
          <a:xfrm>
            <a:off x="6342063" y="381001"/>
            <a:ext cx="2565400" cy="2584450"/>
          </a:xfrm>
          <a:prstGeom prst="wedgeRoundRectCallout">
            <a:avLst>
              <a:gd name="adj1" fmla="val -146620"/>
              <a:gd name="adj2" fmla="val -18847"/>
              <a:gd name="adj3" fmla="val 16667"/>
            </a:avLst>
          </a:prstGeom>
          <a:solidFill>
            <a:srgbClr val="FFC000"/>
          </a:solidFill>
          <a:ln w="31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pl-PL" sz="1400" b="0">
                <a:solidFill>
                  <a:schemeClr val="tx1"/>
                </a:solidFill>
                <a:latin typeface="Arial Narrow" pitchFamily="34" charset="0"/>
              </a:rPr>
              <a:t>Zapytanie wybierze z tabeli Wypożyczenia (klauzula FROM) rekordy, w których w polu </a:t>
            </a:r>
            <a:r>
              <a:rPr lang="pl-PL" sz="1400" b="0" smtClean="0">
                <a:solidFill>
                  <a:schemeClr val="tx1"/>
                </a:solidFill>
                <a:latin typeface="Arial Narrow" pitchFamily="34" charset="0"/>
              </a:rPr>
              <a:t>IdEgzemplarza </a:t>
            </a:r>
            <a:r>
              <a:rPr lang="pl-PL" sz="1400" b="0">
                <a:solidFill>
                  <a:schemeClr val="tx1"/>
                </a:solidFill>
                <a:latin typeface="Arial Narrow" pitchFamily="34" charset="0"/>
              </a:rPr>
              <a:t>jest liczba 39 (klauzula WHERE). Operacją projekcji wybrane zostaną dwa pola wymienione w klauzuli SELECT. Tabela wynikowa zapytania będzie posortowana malejąco (DESC) względem pola IdKlienta (klauzula ORDER BY)</a:t>
            </a:r>
            <a:endParaRPr lang="en-GB" sz="14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292850" y="4365625"/>
            <a:ext cx="127476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posor-</a:t>
            </a:r>
          </a:p>
          <a:p>
            <a:pPr>
              <a:spcBef>
                <a:spcPct val="0"/>
              </a:spcBef>
            </a:pP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towany </a:t>
            </a:r>
          </a:p>
          <a:p>
            <a:pPr>
              <a:spcBef>
                <a:spcPct val="0"/>
              </a:spcBef>
            </a:pPr>
            <a:r>
              <a:rPr lang="pl-PL" sz="2400" b="0">
                <a:solidFill>
                  <a:schemeClr val="tx1"/>
                </a:solidFill>
                <a:latin typeface="Arial Narrow" pitchFamily="34" charset="0"/>
              </a:rPr>
              <a:t>wynik zapytania</a:t>
            </a:r>
            <a:endParaRPr lang="pl-PL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Projekcja</a:t>
            </a:r>
            <a:r>
              <a:rPr kumimoji="0" lang="pl-PL" sz="1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lt"/>
                <a:cs typeface="Arial" pitchFamily="34" charset="0"/>
              </a:rPr>
              <a:t> i selekcja – przykład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lt"/>
              <a:cs typeface="Arial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S">
  <a:themeElements>
    <a:clrScheme name="Niestandardowy 9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525CB4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002060"/>
      </a:hlink>
      <a:folHlink>
        <a:srgbClr val="FFCF3E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100000"/>
          </a:schemeClr>
        </a:solidFill>
        <a:gradFill flip="none"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  <a:tileRect/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EDI</Template>
  <TotalTime>5665</TotalTime>
  <Words>1844</Words>
  <Application>Microsoft Office PowerPoint</Application>
  <PresentationFormat>Pokaz na ekranie (4:3)</PresentationFormat>
  <Paragraphs>563</Paragraphs>
  <Slides>18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18</vt:i4>
      </vt:variant>
    </vt:vector>
  </HeadingPairs>
  <TitlesOfParts>
    <vt:vector size="29" baseType="lpstr">
      <vt:lpstr>Arial</vt:lpstr>
      <vt:lpstr>Arial Narrow</vt:lpstr>
      <vt:lpstr>Calibri</vt:lpstr>
      <vt:lpstr>Candara</vt:lpstr>
      <vt:lpstr>Czcionka tekstu podstawowego</vt:lpstr>
      <vt:lpstr>Garamond</vt:lpstr>
      <vt:lpstr>Times New Roman</vt:lpstr>
      <vt:lpstr>Wingdings</vt:lpstr>
      <vt:lpstr>Wingdings 2</vt:lpstr>
      <vt:lpstr>Projekt niestandardowy</vt:lpstr>
      <vt:lpstr>IS</vt:lpstr>
      <vt:lpstr>Instrukcja wybierająca SELECT</vt:lpstr>
      <vt:lpstr>Plan:</vt:lpstr>
      <vt:lpstr>Instrukcja SELECT</vt:lpstr>
      <vt:lpstr>Projekcja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Różnica – EXCEPT</vt:lpstr>
      <vt:lpstr>Część wspólna – INTERSECT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Dariusz Put</cp:lastModifiedBy>
  <cp:revision>826</cp:revision>
  <cp:lastPrinted>1601-01-01T00:00:00Z</cp:lastPrinted>
  <dcterms:created xsi:type="dcterms:W3CDTF">1601-01-01T00:00:00Z</dcterms:created>
  <dcterms:modified xsi:type="dcterms:W3CDTF">2020-10-28T12:21:44Z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