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7" r:id="rId5"/>
    <p:sldId id="259" r:id="rId6"/>
    <p:sldId id="260" r:id="rId7"/>
    <p:sldId id="263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8389040085390321E-2"/>
          <c:y val="4.7926051386976087E-2"/>
          <c:w val="0.93599704933973393"/>
          <c:h val="0.880556963329019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Rząd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1"/>
                <c:pt idx="0">
                  <c:v>Rząd        TVP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 formatCode="_(* #,##0.00_);_(* \(#,##0.00\);_(* &quot;-&quot;??_);_(@_)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D2-496C-9D55-64B317B18AD4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TVP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1"/>
                <c:pt idx="0">
                  <c:v>Rząd        TVP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 formatCode="_(* #,##0.00_);_(* \(#,##0.00\);_(* &quot;-&quot;??_);_(@_)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D2-496C-9D55-64B317B18A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4860735"/>
        <c:axId val="294863647"/>
      </c:barChart>
      <c:catAx>
        <c:axId val="294860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94863647"/>
        <c:crosses val="autoZero"/>
        <c:auto val="1"/>
        <c:lblAlgn val="ctr"/>
        <c:lblOffset val="100"/>
        <c:noMultiLvlLbl val="0"/>
      </c:catAx>
      <c:valAx>
        <c:axId val="294863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94860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Rząd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Arkusz1!$A$2:$A$11</c:f>
              <c:numCache>
                <c:formatCode>General</c:formatCode>
                <c:ptCount val="10"/>
              </c:numCache>
            </c:numRef>
          </c:cat>
          <c:val>
            <c:numRef>
              <c:f>Arkusz1!$B$2:$B$11</c:f>
              <c:numCache>
                <c:formatCode>General</c:formatCode>
                <c:ptCount val="10"/>
                <c:pt idx="0">
                  <c:v>50.7</c:v>
                </c:pt>
                <c:pt idx="1">
                  <c:v>14.9</c:v>
                </c:pt>
                <c:pt idx="2">
                  <c:v>5.9</c:v>
                </c:pt>
                <c:pt idx="3">
                  <c:v>2.9</c:v>
                </c:pt>
                <c:pt idx="4">
                  <c:v>5.9</c:v>
                </c:pt>
                <c:pt idx="5">
                  <c:v>5.9</c:v>
                </c:pt>
                <c:pt idx="6">
                  <c:v>4.4800000000000004</c:v>
                </c:pt>
                <c:pt idx="7">
                  <c:v>5.9</c:v>
                </c:pt>
                <c:pt idx="8">
                  <c:v>0</c:v>
                </c:pt>
                <c:pt idx="9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2F-43D1-BB67-DC0D8D16AF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2540031"/>
        <c:axId val="282540447"/>
      </c:barChart>
      <c:catAx>
        <c:axId val="282540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82540447"/>
        <c:crosses val="autoZero"/>
        <c:auto val="1"/>
        <c:lblAlgn val="ctr"/>
        <c:lblOffset val="100"/>
        <c:noMultiLvlLbl val="0"/>
      </c:catAx>
      <c:valAx>
        <c:axId val="282540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82540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TVP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Arkusz1!$A$2:$A$11</c:f>
              <c:numCache>
                <c:formatCode>General</c:formatCode>
                <c:ptCount val="10"/>
              </c:numCache>
            </c:numRef>
          </c:cat>
          <c:val>
            <c:numRef>
              <c:f>Arkusz1!$B$2:$B$11</c:f>
              <c:numCache>
                <c:formatCode>General</c:formatCode>
                <c:ptCount val="10"/>
                <c:pt idx="0">
                  <c:v>52.2</c:v>
                </c:pt>
                <c:pt idx="1">
                  <c:v>16.5</c:v>
                </c:pt>
                <c:pt idx="2">
                  <c:v>11.9</c:v>
                </c:pt>
                <c:pt idx="3">
                  <c:v>4.4800000000000004</c:v>
                </c:pt>
                <c:pt idx="4">
                  <c:v>5.9</c:v>
                </c:pt>
                <c:pt idx="5">
                  <c:v>1.5</c:v>
                </c:pt>
                <c:pt idx="6">
                  <c:v>2.9</c:v>
                </c:pt>
                <c:pt idx="7">
                  <c:v>2.9</c:v>
                </c:pt>
                <c:pt idx="8">
                  <c:v>0</c:v>
                </c:pt>
                <c:pt idx="9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38-492F-AF58-FE9DEA5E21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2717375"/>
        <c:axId val="2142718623"/>
      </c:barChart>
      <c:catAx>
        <c:axId val="2142717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42718623"/>
        <c:crosses val="autoZero"/>
        <c:auto val="1"/>
        <c:lblAlgn val="ctr"/>
        <c:lblOffset val="100"/>
        <c:noMultiLvlLbl val="0"/>
      </c:catAx>
      <c:valAx>
        <c:axId val="2142718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4271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Wykres</a:t>
            </a:r>
          </a:p>
        </c:rich>
      </c:tx>
      <c:layout>
        <c:manualLayout>
          <c:xMode val="edge"/>
          <c:yMode val="edge"/>
          <c:x val="0.41739342513692645"/>
          <c:y val="7.5668608067428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2.290958195442961E-2"/>
          <c:y val="3.8205030268850651E-2"/>
          <c:w val="0.95776674654798588"/>
          <c:h val="0.75727580803881478"/>
        </c:manualLayout>
      </c:layout>
      <c:barChart>
        <c:barDir val="col"/>
        <c:grouping val="clustered"/>
        <c:varyColors val="0"/>
        <c:ser>
          <c:idx val="0"/>
          <c:order val="0"/>
          <c:tx>
            <c:v>Rząd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Arkusz1!$A$5:$A$71</c:f>
              <c:numCache>
                <c:formatCode>General</c:formatCode>
                <c:ptCount val="67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2</c:v>
                </c:pt>
                <c:pt idx="4">
                  <c:v>7</c:v>
                </c:pt>
                <c:pt idx="5">
                  <c:v>5</c:v>
                </c:pt>
                <c:pt idx="6">
                  <c:v>1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4</c:v>
                </c:pt>
                <c:pt idx="15">
                  <c:v>10</c:v>
                </c:pt>
                <c:pt idx="16">
                  <c:v>1</c:v>
                </c:pt>
                <c:pt idx="17">
                  <c:v>6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6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2</c:v>
                </c:pt>
                <c:pt idx="28">
                  <c:v>1</c:v>
                </c:pt>
                <c:pt idx="29">
                  <c:v>8</c:v>
                </c:pt>
                <c:pt idx="30">
                  <c:v>3</c:v>
                </c:pt>
                <c:pt idx="31">
                  <c:v>2</c:v>
                </c:pt>
                <c:pt idx="32">
                  <c:v>1</c:v>
                </c:pt>
                <c:pt idx="33">
                  <c:v>7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7</c:v>
                </c:pt>
                <c:pt idx="38">
                  <c:v>1</c:v>
                </c:pt>
                <c:pt idx="39">
                  <c:v>8</c:v>
                </c:pt>
                <c:pt idx="40">
                  <c:v>6</c:v>
                </c:pt>
                <c:pt idx="41">
                  <c:v>5</c:v>
                </c:pt>
                <c:pt idx="42">
                  <c:v>5</c:v>
                </c:pt>
                <c:pt idx="43">
                  <c:v>2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8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3</c:v>
                </c:pt>
                <c:pt idx="57">
                  <c:v>2</c:v>
                </c:pt>
                <c:pt idx="58">
                  <c:v>1</c:v>
                </c:pt>
                <c:pt idx="59">
                  <c:v>1</c:v>
                </c:pt>
                <c:pt idx="60">
                  <c:v>2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9-4A35-AFCA-6D11C1CD952C}"/>
            </c:ext>
          </c:extLst>
        </c:ser>
        <c:ser>
          <c:idx val="1"/>
          <c:order val="1"/>
          <c:tx>
            <c:v>TVP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Arkusz1!$B$5:$B$71</c:f>
              <c:numCache>
                <c:formatCode>General</c:formatCode>
                <c:ptCount val="67"/>
                <c:pt idx="0">
                  <c:v>10</c:v>
                </c:pt>
                <c:pt idx="1">
                  <c:v>7</c:v>
                </c:pt>
                <c:pt idx="2">
                  <c:v>3</c:v>
                </c:pt>
                <c:pt idx="3">
                  <c:v>1</c:v>
                </c:pt>
                <c:pt idx="4">
                  <c:v>7</c:v>
                </c:pt>
                <c:pt idx="5">
                  <c:v>5</c:v>
                </c:pt>
                <c:pt idx="6">
                  <c:v>3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2</c:v>
                </c:pt>
                <c:pt idx="13">
                  <c:v>1</c:v>
                </c:pt>
                <c:pt idx="14">
                  <c:v>3</c:v>
                </c:pt>
                <c:pt idx="15">
                  <c:v>1</c:v>
                </c:pt>
                <c:pt idx="16">
                  <c:v>1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5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4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4</c:v>
                </c:pt>
                <c:pt idx="38">
                  <c:v>1</c:v>
                </c:pt>
                <c:pt idx="39">
                  <c:v>5</c:v>
                </c:pt>
                <c:pt idx="40">
                  <c:v>2</c:v>
                </c:pt>
                <c:pt idx="41">
                  <c:v>4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8</c:v>
                </c:pt>
                <c:pt idx="49">
                  <c:v>2</c:v>
                </c:pt>
                <c:pt idx="50">
                  <c:v>1</c:v>
                </c:pt>
                <c:pt idx="51">
                  <c:v>8</c:v>
                </c:pt>
                <c:pt idx="52">
                  <c:v>3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5</c:v>
                </c:pt>
                <c:pt idx="57">
                  <c:v>2</c:v>
                </c:pt>
                <c:pt idx="58">
                  <c:v>2</c:v>
                </c:pt>
                <c:pt idx="59">
                  <c:v>1</c:v>
                </c:pt>
                <c:pt idx="60">
                  <c:v>2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89-4A35-AFCA-6D11C1CD9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6655136"/>
        <c:axId val="716655552"/>
      </c:barChart>
      <c:catAx>
        <c:axId val="7166551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16655552"/>
        <c:crosses val="autoZero"/>
        <c:auto val="1"/>
        <c:lblAlgn val="ctr"/>
        <c:lblOffset val="100"/>
        <c:noMultiLvlLbl val="0"/>
      </c:catAx>
      <c:valAx>
        <c:axId val="71665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1665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286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65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688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457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9921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719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766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52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7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122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8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602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801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207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8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573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398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44819D-5D5C-4AE6-A280-C44D245BEDAD}" type="datetimeFigureOut">
              <a:rPr lang="pl-PL" smtClean="0"/>
              <a:t>02.01.2023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8F7F-7698-43D6-8C01-A6137C0291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3405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Badanie zależności między dwoma przypadkami: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3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Wykres przedstawiający wszystkie głosujące w ankiecie osoby:</a:t>
            </a:r>
            <a:endParaRPr lang="pl-PL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889923"/>
              </p:ext>
            </p:extLst>
          </p:nvPr>
        </p:nvGraphicFramePr>
        <p:xfrm>
          <a:off x="1103313" y="1853248"/>
          <a:ext cx="8947150" cy="439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14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Opracowanie: Rafał Nicpoń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cw3/1/IS </a:t>
            </a:r>
            <a:r>
              <a:rPr lang="pl-PL" dirty="0" smtClean="0"/>
              <a:t>S         Nr albumu:14586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411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Badanie miało na celu sprawdzenie jaką zależność </a:t>
            </a:r>
            <a:r>
              <a:rPr lang="pl-PL" dirty="0" smtClean="0"/>
              <a:t>ma popieranie partii rządzącej a popieranie działalności TVP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/>
              <a:t>W ankiecie wzięło udział 67 osób</a:t>
            </a:r>
            <a:br>
              <a:rPr lang="pl-PL" dirty="0"/>
            </a:br>
            <a:r>
              <a:rPr lang="pl-PL" dirty="0"/>
              <a:t>Link: https://tiny.pl/wd6jc</a:t>
            </a:r>
          </a:p>
        </p:txBody>
      </p:sp>
    </p:spTree>
    <p:extLst>
      <p:ext uri="{BB962C8B-B14F-4D97-AF65-F5344CB8AC3E}">
        <p14:creationId xmlns:p14="http://schemas.microsoft.com/office/powerpoint/2010/main" val="3364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4293" y="2069544"/>
            <a:ext cx="8946541" cy="4195481"/>
          </a:xfrm>
        </p:spPr>
        <p:txBody>
          <a:bodyPr>
            <a:normAutofit/>
          </a:bodyPr>
          <a:lstStyle/>
          <a:p>
            <a:r>
              <a:rPr lang="pl-PL" dirty="0" smtClean="0"/>
              <a:t>Współczynnik korelacji </a:t>
            </a:r>
            <a:r>
              <a:rPr lang="pl-PL" dirty="0" err="1" smtClean="0"/>
              <a:t>Spearmana</a:t>
            </a:r>
            <a:r>
              <a:rPr lang="pl-PL" dirty="0" smtClean="0"/>
              <a:t> </a:t>
            </a:r>
            <a:r>
              <a:rPr lang="pl-PL" dirty="0"/>
              <a:t>0,672298206</a:t>
            </a:r>
            <a:r>
              <a:rPr lang="pl-PL" dirty="0" smtClean="0"/>
              <a:t> </a:t>
            </a:r>
          </a:p>
          <a:p>
            <a:r>
              <a:rPr lang="pl-PL" dirty="0" smtClean="0"/>
              <a:t>Współczynnik korelacji Pearsona </a:t>
            </a:r>
            <a:r>
              <a:rPr lang="pl-PL" dirty="0"/>
              <a:t>0,672298206</a:t>
            </a:r>
            <a:r>
              <a:rPr lang="pl-PL" dirty="0" smtClean="0"/>
              <a:t> </a:t>
            </a:r>
          </a:p>
          <a:p>
            <a:endParaRPr lang="pl-PL" dirty="0"/>
          </a:p>
          <a:p>
            <a:r>
              <a:rPr lang="pl-PL" dirty="0" smtClean="0"/>
              <a:t>Moim zdaniem zależność </a:t>
            </a:r>
            <a:r>
              <a:rPr lang="pl-PL" dirty="0" err="1" smtClean="0"/>
              <a:t>Spearmana</a:t>
            </a:r>
            <a:r>
              <a:rPr lang="pl-PL" dirty="0" smtClean="0"/>
              <a:t> jak i Pearsona jest dość wysoki</a:t>
            </a:r>
          </a:p>
          <a:p>
            <a:pPr marL="0" indent="0">
              <a:buNone/>
            </a:pPr>
            <a:r>
              <a:rPr lang="pl-PL" dirty="0"/>
              <a:t>w</a:t>
            </a:r>
            <a:r>
              <a:rPr lang="pl-PL" dirty="0" smtClean="0"/>
              <a:t>ięc duża część osób (+-67%) jeśli popiera partię rządzącą popiera również działalność TVP 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Średnia X: 2,85 </a:t>
            </a:r>
          </a:p>
          <a:p>
            <a:r>
              <a:rPr lang="pl-PL" dirty="0" smtClean="0"/>
              <a:t>Średnia Y:  2,37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54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Mediana X:1</a:t>
            </a:r>
          </a:p>
          <a:p>
            <a:r>
              <a:rPr lang="pl-PL" dirty="0" smtClean="0"/>
              <a:t>Mediana Y:1</a:t>
            </a:r>
            <a:endParaRPr lang="pl-PL" dirty="0"/>
          </a:p>
          <a:p>
            <a:r>
              <a:rPr lang="pl-PL" dirty="0" smtClean="0"/>
              <a:t>Środkowa liczba popierających rząd jak i TVP to 1</a:t>
            </a:r>
          </a:p>
          <a:p>
            <a:endParaRPr lang="pl-PL" dirty="0"/>
          </a:p>
          <a:p>
            <a:r>
              <a:rPr lang="pl-PL" dirty="0" smtClean="0"/>
              <a:t>Dominanta X:1</a:t>
            </a:r>
          </a:p>
          <a:p>
            <a:r>
              <a:rPr lang="pl-PL" dirty="0" smtClean="0"/>
              <a:t>Dominanta Y:1</a:t>
            </a:r>
          </a:p>
          <a:p>
            <a:r>
              <a:rPr lang="pl-PL" dirty="0" smtClean="0"/>
              <a:t>Najczęściej występująca liczba w obu przypadkach to 1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41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Kwantyle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Kwartyl</a:t>
            </a:r>
            <a:r>
              <a:rPr lang="pl-PL" dirty="0"/>
              <a:t> </a:t>
            </a:r>
            <a:r>
              <a:rPr lang="pl-PL" dirty="0" smtClean="0"/>
              <a:t>Pierwszy (25%) X: </a:t>
            </a:r>
            <a:r>
              <a:rPr lang="pl-PL" dirty="0"/>
              <a:t>1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Kwartyl</a:t>
            </a:r>
            <a:r>
              <a:rPr lang="pl-PL" dirty="0" smtClean="0"/>
              <a:t> Trzeci (75%) X: </a:t>
            </a:r>
            <a:r>
              <a:rPr lang="pl-PL" dirty="0"/>
              <a:t>4,5</a:t>
            </a:r>
            <a:r>
              <a:rPr lang="pl-PL" dirty="0" smtClean="0"/>
              <a:t> 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err="1" smtClean="0"/>
              <a:t>Kwartyl</a:t>
            </a:r>
            <a:r>
              <a:rPr lang="pl-PL" dirty="0" smtClean="0"/>
              <a:t> Pierwszy (25%)Y: </a:t>
            </a:r>
            <a:r>
              <a:rPr lang="pl-PL" dirty="0"/>
              <a:t>1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Kwartyl</a:t>
            </a:r>
            <a:r>
              <a:rPr lang="pl-PL" dirty="0" smtClean="0"/>
              <a:t> Trzeci (75%) Y: </a:t>
            </a:r>
            <a:r>
              <a:rPr lang="pl-PL" dirty="0"/>
              <a:t>3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853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Współczynniki zmienności: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Współczynnik </a:t>
            </a:r>
            <a:r>
              <a:rPr lang="pl-PL" dirty="0" smtClean="0"/>
              <a:t>zmienności X: 91%</a:t>
            </a:r>
            <a:endParaRPr lang="pl-PL" dirty="0"/>
          </a:p>
          <a:p>
            <a:r>
              <a:rPr lang="pl-PL" dirty="0"/>
              <a:t>Współczynnik zmienności</a:t>
            </a:r>
            <a:r>
              <a:rPr lang="pl-PL" dirty="0" smtClean="0"/>
              <a:t> Y: 87% 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Współczynnik zmienności X oraz Y jest silny 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2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523764"/>
              </p:ext>
            </p:extLst>
          </p:nvPr>
        </p:nvGraphicFramePr>
        <p:xfrm>
          <a:off x="878869" y="1629294"/>
          <a:ext cx="8947150" cy="4777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1903615" y="39901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Zależność między popieraniem rządu a popieraniem TVP</a:t>
            </a:r>
          </a:p>
        </p:txBody>
      </p:sp>
    </p:spTree>
    <p:extLst>
      <p:ext uri="{BB962C8B-B14F-4D97-AF65-F5344CB8AC3E}">
        <p14:creationId xmlns:p14="http://schemas.microsoft.com/office/powerpoint/2010/main" val="24775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Preferencje </a:t>
            </a:r>
            <a:r>
              <a:rPr lang="pl-PL" dirty="0" smtClean="0"/>
              <a:t>ankietowanych</a:t>
            </a:r>
            <a:br>
              <a:rPr lang="pl-PL" dirty="0" smtClean="0"/>
            </a:br>
            <a:r>
              <a:rPr lang="pl-PL" dirty="0" smtClean="0"/>
              <a:t> rząd w %</a:t>
            </a:r>
            <a:br>
              <a:rPr lang="pl-PL" dirty="0" smtClean="0"/>
            </a:br>
            <a:endParaRPr lang="pl-PL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17038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775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5740" y="161773"/>
            <a:ext cx="9404723" cy="1400530"/>
          </a:xfrm>
        </p:spPr>
        <p:txBody>
          <a:bodyPr/>
          <a:lstStyle/>
          <a:p>
            <a:r>
              <a:rPr lang="pl-PL" dirty="0"/>
              <a:t>Preferencje </a:t>
            </a:r>
            <a:r>
              <a:rPr lang="pl-PL" dirty="0" smtClean="0"/>
              <a:t>ankietowanych </a:t>
            </a:r>
            <a:br>
              <a:rPr lang="pl-PL" dirty="0" smtClean="0"/>
            </a:br>
            <a:r>
              <a:rPr lang="pl-PL" dirty="0" smtClean="0"/>
              <a:t>TVP w %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981693"/>
              </p:ext>
            </p:extLst>
          </p:nvPr>
        </p:nvGraphicFramePr>
        <p:xfrm>
          <a:off x="1103313" y="1055716"/>
          <a:ext cx="8947150" cy="5192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4856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395</TotalTime>
  <Words>177</Words>
  <Application>Microsoft Office PowerPoint</Application>
  <PresentationFormat>Panoramiczny</PresentationFormat>
  <Paragraphs>40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Jon</vt:lpstr>
      <vt:lpstr>Badanie zależności między dwoma przypadkami:</vt:lpstr>
      <vt:lpstr>Prezentacja programu PowerPoint</vt:lpstr>
      <vt:lpstr>Prezentacja programu PowerPoint</vt:lpstr>
      <vt:lpstr>Prezentacja programu PowerPoint</vt:lpstr>
      <vt:lpstr>Kwantyle:</vt:lpstr>
      <vt:lpstr>Współczynniki zmienności: </vt:lpstr>
      <vt:lpstr>Prezentacja programu PowerPoint</vt:lpstr>
      <vt:lpstr>Preferencje ankietowanych  rząd w % </vt:lpstr>
      <vt:lpstr>Preferencje ankietowanych  TVP w %  </vt:lpstr>
      <vt:lpstr>Wykres przedstawiający wszystkie głosujące w ankiecie osoby:</vt:lpstr>
      <vt:lpstr>Opracowanie: Rafał Nicpoń cw3/1/IS S         Nr albumu:14586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Badanie zależności między dwoma przypadkami:</dc:title>
  <dc:creator>Rafał</dc:creator>
  <cp:lastModifiedBy>Rafał</cp:lastModifiedBy>
  <cp:revision>29</cp:revision>
  <dcterms:created xsi:type="dcterms:W3CDTF">2022-11-28T22:08:41Z</dcterms:created>
  <dcterms:modified xsi:type="dcterms:W3CDTF">2023-01-02T19:09:41Z</dcterms:modified>
</cp:coreProperties>
</file>