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tags/tag13.xml" ContentType="application/vnd.openxmlformats-officedocument.presentationml.tags+xml"/>
  <Override PartName="/ppt/notesSlides/notesSlide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2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notesSlides/notesSlide4.xml" ContentType="application/vnd.openxmlformats-officedocument.presentationml.notesSlide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5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-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/>
            </a:lvl1pPr>
          </a:lstStyle>
          <a:p>
            <a:fld id="{0C1F448F-86F9-4731-A83D-96FCA7389CBB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/>
            </a:lvl1pPr>
          </a:lstStyle>
          <a:p>
            <a:fld id="{B12B4F69-D1A4-4078-9861-7D666137929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6543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999036-D14F-43A9-80A2-79B2BD62C88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158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639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DBBBE-A30C-0B25-B3B6-ACA83437C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25A4D5-F6B7-3F56-F851-5911F6CE1F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7BA349-1AA4-61A9-095D-D58A52E9D4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4D4D1A-D12D-908C-8058-3B1BA7B171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2558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254E9-4931-0A43-7F4A-B503F41BB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15BA15-0793-128D-FD51-4EA32E32A0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20F8D9-5E0E-7414-B91C-AA2D7F64F4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F889A-FE69-5E44-A6AE-C35038E8B4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8529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A3D402-4A86-D535-1AB1-D779BAD60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47D5F3-ECDF-F187-247C-E9E413B61A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C7AAEA-94FF-C247-D6AB-1218B62D1F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F0DE72-5CBF-C73C-CAA5-58F9AEF9D5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8544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F83B-AA8C-CAEA-1E82-376DCCC32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276194-9DAD-6638-25C6-24570F1937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375F5-11EA-BD98-B766-57686E115E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EDED87-53B0-1FFF-0D38-B3D53B3774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B4F69-D1A4-4078-9861-7D66613792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1190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1.emf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1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E695ADA0-1B34-F092-92E1-161E4E16C51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2390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C50BBCA6-C6E5-4069-34F7-1690FDD11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vert="horz" anchor="b"/>
          <a:lstStyle>
            <a:lvl1pPr algn="ctr"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B19A61-B2E2-A9BE-7D68-381E4E267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 rtl="0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610D5-99BE-A1D9-50E7-537FBF9D7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87153-C0B2-B7BD-2616-FBD7549F7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5C970-D0D2-9C09-2F26-8A7BD9F82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C0365E6C-3202-4D5C-1F92-DB03773582D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064200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850DCE9A-46A2-F98E-5736-FB07F3540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5D4C1D-8EB7-0E7D-2652-61290CAEE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77265C-FCA3-46BF-9CC2-7A3E20F48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52405-206C-E426-95BF-A494BF743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D419A-9332-EF01-CF51-4DA8023D2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317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47F8E016-609A-7099-466A-F34E2ADF3C8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0497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BDC0B5-52A6-362B-911E-1767104510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17163-05E7-7DA9-8AEB-1F2A5B422C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28B61-86F7-C962-0449-FEA9EE064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FB81F-F188-EC94-CD1E-4D8F3A50E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2C7B9-AD53-A7FE-96E6-4D4521048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1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5F38ED86-F604-0008-F43B-3A74FF9F955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18917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B338AF6-69B5-DEF4-C001-B8DCE66838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FC754-6632-EC40-75A3-A0F3D3DA2B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F9DBF-23C5-C18B-6E72-854C83EF0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760A54-C8A7-CEAC-B2B6-8C043D4A4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2038D-9A64-FFB4-B830-AFA3BF9C3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332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8A56CB8-3934-5C83-8FF2-7CEE0D2471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589934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9D8436F-F20A-450E-C3B5-73F83A4F6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vert="horz" anchor="b"/>
          <a:lstStyle>
            <a:lvl1pPr rtl="0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9FDAD-3944-0BEE-5B86-04F88921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rtl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F5B4AA-A7AB-04C5-038C-6963567A1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86E7B3-0CE3-9A9A-8915-FF7BF6D46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3EC1D-E0FC-122B-6054-0D7EAC1D8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15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95EECDF3-A87B-9E28-F736-6790846178D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6599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CC7914C-08BC-656D-A85B-325762EF3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5DD265-06F5-310C-6A7F-7631F10D12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56F8A2-2E2B-88B0-D6BC-32A91377D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C74B4-F996-8430-8A9C-619564D0A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C6730B-7AAC-12CE-4CB6-220011DEC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6787C-CD05-55F4-932C-C38C86100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7765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CAA47A5C-963F-D1DE-D2F7-E07DC6AE74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3497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2F7EAA4-934B-1B9C-21DB-B223237A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799E3-E1DB-DF8F-73CF-0BE0267C8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5605E7-CBA8-9B98-C32A-EBA4D5FEF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FF1CE9-8378-015E-5979-20308F32D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 rtl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D7C18E-E3A4-7811-6810-43F777E3C0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 rtl="0">
              <a:defRPr/>
            </a:lvl1pPr>
            <a:lvl2pPr rtl="0">
              <a:defRPr/>
            </a:lvl2pPr>
            <a:lvl3pPr rtl="0">
              <a:defRPr/>
            </a:lvl3pPr>
            <a:lvl4pPr rtl="0">
              <a:defRPr/>
            </a:lvl4pPr>
            <a:lvl5pPr rtl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6B896C-23E1-F6CC-EA9D-62DD068B2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DF8FE2-2F0A-324E-05B6-ACC23DE39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9D2FE1-FA7A-EBC7-C7D9-3D009C14F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017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24AAED76-E1CC-D6E9-FA9A-90A0D0F70F8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34624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921AF6A-2E33-FA57-5889-A62DD65BC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>
            <a:lvl1pPr rtl="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2F11A4-7101-B7AF-55CF-31361FD4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BB2524-F169-4AA2-AA5D-FFE1A7FD3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720AD-8359-E13B-91CB-1E8E380E7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93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0533CD53-3C40-AC87-C939-92F102CC49F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18019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CDB22C-F793-0643-02D7-3DBB742A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FCA139-F131-793D-72C3-5FB50B63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3088E0-F5D5-22B3-014F-3C1B17FC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00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088B4F67-2900-E1AA-369D-D1AFD066C61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3057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13A9F7B3-FDC4-183F-515B-679D58939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29EE0-BBC4-0FC4-288E-E6C84C679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rtl="0">
              <a:defRPr sz="3200"/>
            </a:lvl1pPr>
            <a:lvl2pPr rtl="0">
              <a:defRPr sz="2800"/>
            </a:lvl2pPr>
            <a:lvl3pPr rtl="0">
              <a:defRPr sz="2400"/>
            </a:lvl3pPr>
            <a:lvl4pPr rtl="0">
              <a:defRPr sz="2000"/>
            </a:lvl4pPr>
            <a:lvl5pPr rtl="0"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02E361-4F91-A4D8-B518-E9A9832C5E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F42AEA-CB87-B64F-511A-B849F50AA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BF69C-62E4-CC5C-82B6-8FEC1334B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86EFFB-7DE4-E2E5-ECDB-AA2BFAB64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52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hink-cell data - do not delete" hidden="1">
            <a:extLst>
              <a:ext uri="{FF2B5EF4-FFF2-40B4-BE49-F238E27FC236}">
                <a16:creationId xmlns:a16="http://schemas.microsoft.com/office/drawing/2014/main" id="{F7F8A899-FA1A-6B50-D77E-469C3E2DC22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088426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79" imgH="478" progId="TCLayout.ActiveDocument.1">
                  <p:embed/>
                </p:oleObj>
              </mc:Choice>
              <mc:Fallback>
                <p:oleObj name="think-cell Slide" r:id="rId3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AB19E476-14C5-2B56-8C6E-9837EAB9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vert="horz" anchor="b"/>
          <a:lstStyle>
            <a:lvl1pPr rtl="0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4B907-1C19-984F-E56F-917BFDCFA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0F7DD1-E7CC-651D-A4E1-A69A63F13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 rtl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6FA8FE-0B03-15BD-8A96-0D29AD8DC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rtl="0">
              <a:defRPr/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DF5B2-3E50-7DF2-52A1-08694B959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rtl="0">
              <a:defRPr/>
            </a:lvl1pPr>
          </a:lstStyle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4DCE12-F5ED-24E7-37BC-84586F5D2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rtl="0">
              <a:defRPr/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4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94D98946-3384-60C8-122C-05A66DB4C8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294138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79" imgH="478" progId="TCLayout.ActiveDocument.1">
                  <p:embed/>
                </p:oleObj>
              </mc:Choice>
              <mc:Fallback>
                <p:oleObj name="think-cell Slide" r:id="rId1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01EBB0-F2B7-422C-6A98-233C483C0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A378C-2B23-9C18-7851-2C2AA91354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8DC12-185E-B2B9-6675-EF7377721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4FD71B-E960-4BE4-B463-A12BB7700A42}" type="datetimeFigureOut">
              <a:rPr lang="en-US" smtClean="0"/>
              <a:pPr/>
              <a:t>7/3/2025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CDF23C-669E-ABAC-5240-9DF0CBC7D4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E27B6A-BA05-8337-DAE6-2A92C972F0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rtl="0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7EFDCF-2BE9-48DA-81A4-E9E01011748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11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Relationship Id="rId6" Type="http://schemas.openxmlformats.org/officeDocument/2006/relationships/image" Target="../media/image2.jp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21.xml"/><Relationship Id="rId13" Type="http://schemas.openxmlformats.org/officeDocument/2006/relationships/image" Target="../media/image5.png"/><Relationship Id="rId18" Type="http://schemas.openxmlformats.org/officeDocument/2006/relationships/image" Target="../media/image10.png"/><Relationship Id="rId3" Type="http://schemas.openxmlformats.org/officeDocument/2006/relationships/tags" Target="../tags/tag16.xml"/><Relationship Id="rId21" Type="http://schemas.openxmlformats.org/officeDocument/2006/relationships/image" Target="../media/image13.png"/><Relationship Id="rId7" Type="http://schemas.openxmlformats.org/officeDocument/2006/relationships/tags" Target="../tags/tag20.xml"/><Relationship Id="rId12" Type="http://schemas.openxmlformats.org/officeDocument/2006/relationships/image" Target="../media/image1.emf"/><Relationship Id="rId17" Type="http://schemas.openxmlformats.org/officeDocument/2006/relationships/image" Target="../media/image9.png"/><Relationship Id="rId2" Type="http://schemas.openxmlformats.org/officeDocument/2006/relationships/tags" Target="../tags/tag15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tags" Target="../tags/tag14.xml"/><Relationship Id="rId6" Type="http://schemas.openxmlformats.org/officeDocument/2006/relationships/tags" Target="../tags/tag19.xml"/><Relationship Id="rId11" Type="http://schemas.openxmlformats.org/officeDocument/2006/relationships/oleObject" Target="../embeddings/oleObject14.bin"/><Relationship Id="rId5" Type="http://schemas.openxmlformats.org/officeDocument/2006/relationships/tags" Target="../tags/tag18.xml"/><Relationship Id="rId15" Type="http://schemas.openxmlformats.org/officeDocument/2006/relationships/image" Target="../media/image7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1.png"/><Relationship Id="rId4" Type="http://schemas.openxmlformats.org/officeDocument/2006/relationships/tags" Target="../tags/tag17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24.xml"/><Relationship Id="rId7" Type="http://schemas.openxmlformats.org/officeDocument/2006/relationships/oleObject" Target="../embeddings/oleObject14.bin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3.xml"/><Relationship Id="rId11" Type="http://schemas.openxmlformats.org/officeDocument/2006/relationships/image" Target="../media/image16.png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25.xml"/><Relationship Id="rId9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4.bin"/><Relationship Id="rId4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9D685EF-9972-9DAE-BA60-6EAB524AEE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84214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9" imgH="478" progId="TCLayout.ActiveDocument.1">
                  <p:embed/>
                </p:oleObj>
              </mc:Choice>
              <mc:Fallback>
                <p:oleObj name="think-cell Slide" r:id="rId4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>
            <a:extLst>
              <a:ext uri="{FF2B5EF4-FFF2-40B4-BE49-F238E27FC236}">
                <a16:creationId xmlns:a16="http://schemas.microsoft.com/office/drawing/2014/main" id="{7B341826-BEDD-E9B7-A7CC-6A0DFDC52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2003" y="197596"/>
            <a:ext cx="9144000" cy="1767457"/>
          </a:xfrm>
        </p:spPr>
        <p:txBody>
          <a:bodyPr vert="horz">
            <a:normAutofit/>
          </a:bodyPr>
          <a:lstStyle/>
          <a:p>
            <a:r>
              <a:rPr lang="en-US" sz="4800" noProof="0" dirty="0">
                <a:latin typeface="Bahnschrift SemiCondensed" panose="020B0502040204020203" pitchFamily="34" charset="0"/>
              </a:rPr>
              <a:t>The Thermal Tensor Network Renormalization Group (XTRG)</a:t>
            </a:r>
            <a:endParaRPr lang="en-US" sz="4800" noProof="0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8B767FD-B065-6147-9FBD-BC0CEDA4DF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426" y="2411425"/>
            <a:ext cx="6277155" cy="995841"/>
          </a:xfrm>
        </p:spPr>
        <p:txBody>
          <a:bodyPr>
            <a:normAutofit/>
          </a:bodyPr>
          <a:lstStyle/>
          <a:p>
            <a:r>
              <a:rPr lang="en-US" sz="3200" noProof="0" dirty="0">
                <a:latin typeface="Bahnschrift SemiCondensed" panose="020B0502040204020203" pitchFamily="34" charset="0"/>
              </a:rPr>
              <a:t>A Simulation of the XY-Model</a:t>
            </a:r>
            <a:endParaRPr lang="en-US" sz="3200" noProof="0" dirty="0"/>
          </a:p>
        </p:txBody>
      </p:sp>
      <p:pic>
        <p:nvPicPr>
          <p:cNvPr id="5" name="Grafik 4" descr="Ein Bild, das Entwurf, Zeichnung, Lineart, Strichzeichnung enthält.&#10;&#10;Automatisch generierte Beschreibung">
            <a:extLst>
              <a:ext uri="{FF2B5EF4-FFF2-40B4-BE49-F238E27FC236}">
                <a16:creationId xmlns:a16="http://schemas.microsoft.com/office/drawing/2014/main" id="{9A205665-ED50-AA8C-9343-F133F64B548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14" b="38586"/>
          <a:stretch/>
        </p:blipFill>
        <p:spPr>
          <a:xfrm>
            <a:off x="9725892" y="1"/>
            <a:ext cx="2466108" cy="3072526"/>
          </a:xfrm>
          <a:prstGeom prst="rect">
            <a:avLst/>
          </a:prstGeom>
        </p:spPr>
      </p:pic>
      <p:sp>
        <p:nvSpPr>
          <p:cNvPr id="6" name="ZoneTexte 3">
            <a:extLst>
              <a:ext uri="{FF2B5EF4-FFF2-40B4-BE49-F238E27FC236}">
                <a16:creationId xmlns:a16="http://schemas.microsoft.com/office/drawing/2014/main" id="{6160ACA3-8C52-7F59-31AB-8B35CD6D874C}"/>
              </a:ext>
            </a:extLst>
          </p:cNvPr>
          <p:cNvSpPr txBox="1"/>
          <p:nvPr/>
        </p:nvSpPr>
        <p:spPr>
          <a:xfrm>
            <a:off x="9363456" y="5929826"/>
            <a:ext cx="23344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PAWLIK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Bahnschrift SemiCondensed" panose="020B0502040204020203" pitchFamily="34" charset="0"/>
                <a:ea typeface="+mn-ea"/>
                <a:cs typeface="+mn-cs"/>
              </a:rPr>
              <a:t>Matthias, </a:t>
            </a:r>
            <a:r>
              <a:rPr lang="en-US" sz="1200" noProof="0" dirty="0">
                <a:solidFill>
                  <a:prstClr val="black"/>
                </a:solidFill>
                <a:latin typeface="Bahnschrift SemiCondensed" panose="020B0502040204020203" pitchFamily="34" charset="0"/>
              </a:rPr>
              <a:t>ALIVERTI </a:t>
            </a:r>
            <a:r>
              <a:rPr lang="en-US" sz="1200" noProof="0" dirty="0">
                <a:solidFill>
                  <a:srgbClr val="E7E6E6">
                    <a:lumMod val="50000"/>
                  </a:srgbClr>
                </a:solidFill>
                <a:latin typeface="Bahnschrift SemiCondensed" panose="020B0502040204020203" pitchFamily="34" charset="0"/>
              </a:rPr>
              <a:t>Damiano 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Bahnschrift SemiCondensed" panose="020B0502040204020203" pitchFamily="34" charset="0"/>
              <a:ea typeface="+mn-ea"/>
              <a:cs typeface="+mn-cs"/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8A73089-DAC4-EB56-67C3-27CC9196E8A8}"/>
              </a:ext>
            </a:extLst>
          </p:cNvPr>
          <p:cNvSpPr txBox="1"/>
          <p:nvPr/>
        </p:nvSpPr>
        <p:spPr>
          <a:xfrm>
            <a:off x="8273899" y="6185421"/>
            <a:ext cx="4023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  <a:t>Tensor Network Course Final Presentation – 23.07.2025</a:t>
            </a: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br>
              <a:rPr lang="en-US" sz="1200" noProof="0" dirty="0">
                <a:solidFill>
                  <a:schemeClr val="tx1">
                    <a:lumMod val="85000"/>
                    <a:lumOff val="15000"/>
                  </a:schemeClr>
                </a:solidFill>
                <a:latin typeface="Bahnschrift SemiCondensed" panose="020B0502040204020203" pitchFamily="34" charset="0"/>
              </a:rPr>
            </a:br>
            <a:endParaRPr lang="en-US" sz="1200" noProof="0" dirty="0">
              <a:solidFill>
                <a:schemeClr val="tx1">
                  <a:lumMod val="85000"/>
                  <a:lumOff val="15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US" noProof="0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B038B9F-1848-85AF-7C88-09E1C099D30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553" y="3263619"/>
            <a:ext cx="4808376" cy="2219521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F10A08F4-C5AF-5C0B-7FDC-7B4C3ECC51C5}"/>
              </a:ext>
            </a:extLst>
          </p:cNvPr>
          <p:cNvSpPr/>
          <p:nvPr/>
        </p:nvSpPr>
        <p:spPr>
          <a:xfrm>
            <a:off x="6504002" y="3453208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B32E30-D1F7-AEFA-1FC5-7EF339B00D80}"/>
              </a:ext>
            </a:extLst>
          </p:cNvPr>
          <p:cNvSpPr/>
          <p:nvPr/>
        </p:nvSpPr>
        <p:spPr>
          <a:xfrm>
            <a:off x="8745229" y="3478010"/>
            <a:ext cx="347472" cy="3051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CE1A5346-68DB-F96C-3EC8-9B5CEB75CA7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82115" y="3407266"/>
            <a:ext cx="3917923" cy="2372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182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DDEFD78-FFA3-44C0-13B3-4B90F8BE14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72848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79" imgH="478" progId="TCLayout.ActiveDocument.1">
                  <p:embed/>
                </p:oleObj>
              </mc:Choice>
              <mc:Fallback>
                <p:oleObj name="think-cell Slide" r:id="rId11" imgW="479" imgH="478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4D0BD1B2-E47F-8AC7-B035-2720DE527CDB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01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E9CF12DC-8C59-598E-C184-0E644936F8F3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Linear High-Temperature Initialization </a:t>
            </a:r>
            <a:endParaRPr lang="en-US" sz="3200" noProof="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6F1F6CC-B32D-EAE7-68D2-E7C98793A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606974" y="2287539"/>
            <a:ext cx="5260118" cy="704566"/>
          </a:xfrm>
          <a:prstGeom prst="rect">
            <a:avLst/>
          </a:prstGeom>
        </p:spPr>
      </p:pic>
      <p:sp>
        <p:nvSpPr>
          <p:cNvPr id="23" name="Untertitel 2 2">
            <a:extLst>
              <a:ext uri="{FF2B5EF4-FFF2-40B4-BE49-F238E27FC236}">
                <a16:creationId xmlns:a16="http://schemas.microsoft.com/office/drawing/2014/main" id="{521939AD-918B-CE47-B159-D0986ADCA8E6}"/>
              </a:ext>
            </a:extLst>
          </p:cNvPr>
          <p:cNvSpPr txBox="1">
            <a:spLocks/>
          </p:cNvSpPr>
          <p:nvPr/>
        </p:nvSpPr>
        <p:spPr>
          <a:xfrm>
            <a:off x="1412051" y="1519886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" name="Untertitel 2 3 1">
            <a:extLst>
              <a:ext uri="{FF2B5EF4-FFF2-40B4-BE49-F238E27FC236}">
                <a16:creationId xmlns:a16="http://schemas.microsoft.com/office/drawing/2014/main" id="{CE6A4575-3F63-0FBE-9123-E7147C01DFFA}"/>
              </a:ext>
            </a:extLst>
          </p:cNvPr>
          <p:cNvSpPr txBox="1">
            <a:spLocks/>
          </p:cNvSpPr>
          <p:nvPr/>
        </p:nvSpPr>
        <p:spPr>
          <a:xfrm>
            <a:off x="8218392" y="2396209"/>
            <a:ext cx="268709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MPO Representation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4">
            <a:extLst>
              <a:ext uri="{FF2B5EF4-FFF2-40B4-BE49-F238E27FC236}">
                <a16:creationId xmlns:a16="http://schemas.microsoft.com/office/drawing/2014/main" id="{592614A4-B7E0-6D0E-8C1E-8F6E31686D1B}"/>
              </a:ext>
            </a:extLst>
          </p:cNvPr>
          <p:cNvSpPr txBox="1">
            <a:spLocks/>
          </p:cNvSpPr>
          <p:nvPr/>
        </p:nvSpPr>
        <p:spPr>
          <a:xfrm>
            <a:off x="1412051" y="3750947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with</a:t>
            </a:r>
            <a:endParaRPr lang="en-US" sz="2000" noProof="0" dirty="0"/>
          </a:p>
        </p:txBody>
      </p:sp>
      <p:sp>
        <p:nvSpPr>
          <p:cNvPr id="30" name="Untertitel 2 5">
            <a:extLst>
              <a:ext uri="{FF2B5EF4-FFF2-40B4-BE49-F238E27FC236}">
                <a16:creationId xmlns:a16="http://schemas.microsoft.com/office/drawing/2014/main" id="{CEA65EAC-33C5-B05C-6B7E-CCB068BE7D2F}"/>
              </a:ext>
            </a:extLst>
          </p:cNvPr>
          <p:cNvSpPr txBox="1">
            <a:spLocks/>
          </p:cNvSpPr>
          <p:nvPr/>
        </p:nvSpPr>
        <p:spPr>
          <a:xfrm>
            <a:off x="5397326" y="3750946"/>
            <a:ext cx="121444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such that</a:t>
            </a:r>
            <a:endParaRPr lang="en-US" sz="2000" noProof="0" dirty="0"/>
          </a:p>
        </p:txBody>
      </p:sp>
      <p:pic>
        <p:nvPicPr>
          <p:cNvPr id="40" name="Picture 39" descr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 title="IguanaTex Bitmap Display">
            <a:extLst>
              <a:ext uri="{FF2B5EF4-FFF2-40B4-BE49-F238E27FC236}">
                <a16:creationId xmlns:a16="http://schemas.microsoft.com/office/drawing/2014/main" id="{875CF5BB-F01D-00B2-D9E8-9F82726335C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2862" y="3320837"/>
            <a:ext cx="3061333" cy="1214476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6BA1203-2244-2D23-1F66-6294707061F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11154" y="3209588"/>
            <a:ext cx="3061333" cy="1353527"/>
          </a:xfrm>
          <a:prstGeom prst="rect">
            <a:avLst/>
          </a:prstGeom>
        </p:spPr>
      </p:pic>
      <p:pic>
        <p:nvPicPr>
          <p:cNvPr id="64" name="Picture 63" descr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 title="IguanaTex Bitmap Display">
            <a:extLst>
              <a:ext uri="{FF2B5EF4-FFF2-40B4-BE49-F238E27FC236}">
                <a16:creationId xmlns:a16="http://schemas.microsoft.com/office/drawing/2014/main" id="{F1C46376-942F-6829-7E7D-D34BF50194AA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6066" y="1543700"/>
            <a:ext cx="6875428" cy="350476"/>
          </a:xfrm>
          <a:prstGeom prst="rect">
            <a:avLst/>
          </a:prstGeom>
        </p:spPr>
      </p:pic>
      <p:sp>
        <p:nvSpPr>
          <p:cNvPr id="3" name="Untertitel 2 6">
            <a:extLst>
              <a:ext uri="{FF2B5EF4-FFF2-40B4-BE49-F238E27FC236}">
                <a16:creationId xmlns:a16="http://schemas.microsoft.com/office/drawing/2014/main" id="{385898AF-B955-5739-FC5A-7DDDCDA57CCE}"/>
              </a:ext>
            </a:extLst>
          </p:cNvPr>
          <p:cNvSpPr txBox="1">
            <a:spLocks/>
          </p:cNvSpPr>
          <p:nvPr/>
        </p:nvSpPr>
        <p:spPr>
          <a:xfrm>
            <a:off x="1412049" y="4710515"/>
            <a:ext cx="9759159" cy="7477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linearly approximate the (unnormalized) thermal state at high temperature,                   ,  as</a:t>
            </a:r>
            <a:endParaRPr lang="en-US" sz="2000" noProof="0" dirty="0"/>
          </a:p>
        </p:txBody>
      </p:sp>
      <p:pic>
        <p:nvPicPr>
          <p:cNvPr id="11" name="Picture 10" descr="\documentclass{article}&#10;\usepackage{amsmath}&#10;\usepackage{bbold}&#10;\pagestyle{empty}&#10;\begin{document}&#10;&#10;$\rho(\beta_0) = \text{e}^{- \beta_0 \hat{H}}\approx \hat{\mathbb{1}} - \beta_0 \hat{H}$&#10;&#10;&#10;\end{document}" title="IguanaTex Picture Display">
            <a:extLst>
              <a:ext uri="{FF2B5EF4-FFF2-40B4-BE49-F238E27FC236}">
                <a16:creationId xmlns:a16="http://schemas.microsoft.com/office/drawing/2014/main" id="{F28F0B9A-D84B-0C4B-C4B5-8E87C411C53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9231" y="5230705"/>
            <a:ext cx="2858666" cy="324571"/>
          </a:xfrm>
          <a:prstGeom prst="rect">
            <a:avLst/>
          </a:prstGeom>
        </p:spPr>
      </p:pic>
      <p:pic>
        <p:nvPicPr>
          <p:cNvPr id="13" name="Picture 12" descr="\documentclass{article}&#10;\usepackage{amsmath}&#10;\pagestyle{empty}&#10;\begin{document}&#10;&#10;$\beta_0 = 10^{-6}$&#10;&#10;\end{document}" title="IguanaTex Picture Display">
            <a:extLst>
              <a:ext uri="{FF2B5EF4-FFF2-40B4-BE49-F238E27FC236}">
                <a16:creationId xmlns:a16="http://schemas.microsoft.com/office/drawing/2014/main" id="{842B7C67-87EA-AA62-4EEE-458D99106A8C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0856" y="4750134"/>
            <a:ext cx="1091048" cy="257524"/>
          </a:xfrm>
          <a:prstGeom prst="rect">
            <a:avLst/>
          </a:prstGeom>
        </p:spPr>
      </p:pic>
      <p:sp>
        <p:nvSpPr>
          <p:cNvPr id="14" name="Untertitel 2 3 2">
            <a:extLst>
              <a:ext uri="{FF2B5EF4-FFF2-40B4-BE49-F238E27FC236}">
                <a16:creationId xmlns:a16="http://schemas.microsoft.com/office/drawing/2014/main" id="{452D222A-1577-1AFF-2E59-1E58B5AF8F3A}"/>
              </a:ext>
            </a:extLst>
          </p:cNvPr>
          <p:cNvSpPr txBox="1">
            <a:spLocks/>
          </p:cNvSpPr>
          <p:nvPr/>
        </p:nvSpPr>
        <p:spPr>
          <a:xfrm>
            <a:off x="1412049" y="5808199"/>
            <a:ext cx="7889254" cy="663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Using the fact that      and    can be represented by MPOs with bond dimension 4 and 1, respectively, we represent                  with an MPO with bond dim. 5</a:t>
            </a:r>
          </a:p>
        </p:txBody>
      </p:sp>
      <p:pic>
        <p:nvPicPr>
          <p:cNvPr id="15" name="Picture 14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AE17548D-126D-CC51-4A9D-BBAC4AFC0A80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5190" y="5832041"/>
            <a:ext cx="214857" cy="239238"/>
          </a:xfrm>
          <a:prstGeom prst="rect">
            <a:avLst/>
          </a:prstGeom>
        </p:spPr>
      </p:pic>
      <p:pic>
        <p:nvPicPr>
          <p:cNvPr id="17" name="Picture 16" descr="\documentclass{article}&#10;\usepackage{amsmath}&#10;\usepackage{bbold}&#10;\pagestyle{empty}&#10;\begin{document}&#10;&#10;$\hat{\mathbb{1}}$&#10;&#10;\end{document}" title="IguanaTex Picture Display">
            <a:extLst>
              <a:ext uri="{FF2B5EF4-FFF2-40B4-BE49-F238E27FC236}">
                <a16:creationId xmlns:a16="http://schemas.microsoft.com/office/drawing/2014/main" id="{73BE6A28-7B1F-673D-B344-A1A1E59AE178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346" y="5841184"/>
            <a:ext cx="112762" cy="230095"/>
          </a:xfrm>
          <a:prstGeom prst="rect">
            <a:avLst/>
          </a:prstGeom>
        </p:spPr>
      </p:pic>
      <p:pic>
        <p:nvPicPr>
          <p:cNvPr id="21" name="Picture 20" descr="\documentclass{article}&#10;\usepackage{amsmath}&#10;\usepackage{bbold}&#10;\pagestyle{empty}&#10;\begin{document}&#10;&#10;$\hat{\mathbb{1}} - \beta_0 \hat{H}$&#10;&#10;\end{document}" title="IguanaTex Picture Display">
            <a:extLst>
              <a:ext uri="{FF2B5EF4-FFF2-40B4-BE49-F238E27FC236}">
                <a16:creationId xmlns:a16="http://schemas.microsoft.com/office/drawing/2014/main" id="{6713ED5A-79E5-D2D0-0D00-42D463999457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913" y="6109036"/>
            <a:ext cx="917334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62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B77B9-12D0-6D17-1D14-5602CB5E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DFD4C12-768C-FED4-1BAB-369797ADB58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479" imgH="478" progId="TCLayout.ActiveDocument.1">
                  <p:embed/>
                </p:oleObj>
              </mc:Choice>
              <mc:Fallback>
                <p:oleObj name="think-cell Slide" r:id="rId7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DDEFD78-FFA3-44C0-13B3-4B90F8BE14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D4F4CA12-E33D-310F-20FF-D6F47D052E92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 1">
            <a:extLst>
              <a:ext uri="{FF2B5EF4-FFF2-40B4-BE49-F238E27FC236}">
                <a16:creationId xmlns:a16="http://schemas.microsoft.com/office/drawing/2014/main" id="{CE03DD1B-73B0-BEF5-A285-DEC1C3907600}"/>
              </a:ext>
            </a:extLst>
          </p:cNvPr>
          <p:cNvSpPr txBox="1">
            <a:spLocks/>
          </p:cNvSpPr>
          <p:nvPr/>
        </p:nvSpPr>
        <p:spPr>
          <a:xfrm>
            <a:off x="2810257" y="611092"/>
            <a:ext cx="7020213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Halving temperature by squaring the state</a:t>
            </a:r>
            <a:endParaRPr lang="en-US" sz="3200" noProof="0" dirty="0"/>
          </a:p>
        </p:txBody>
      </p:sp>
      <p:sp>
        <p:nvSpPr>
          <p:cNvPr id="23" name="Untertitel 2 2">
            <a:extLst>
              <a:ext uri="{FF2B5EF4-FFF2-40B4-BE49-F238E27FC236}">
                <a16:creationId xmlns:a16="http://schemas.microsoft.com/office/drawing/2014/main" id="{820BA1E7-D0D9-7488-F767-24EEEDBF120E}"/>
              </a:ext>
            </a:extLst>
          </p:cNvPr>
          <p:cNvSpPr txBox="1">
            <a:spLocks/>
          </p:cNvSpPr>
          <p:nvPr/>
        </p:nvSpPr>
        <p:spPr>
          <a:xfrm>
            <a:off x="1286541" y="1790621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Main idea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 3">
            <a:extLst>
              <a:ext uri="{FF2B5EF4-FFF2-40B4-BE49-F238E27FC236}">
                <a16:creationId xmlns:a16="http://schemas.microsoft.com/office/drawing/2014/main" id="{39B745FA-D5B2-29C1-3968-C733E40E8459}"/>
              </a:ext>
            </a:extLst>
          </p:cNvPr>
          <p:cNvSpPr txBox="1">
            <a:spLocks/>
          </p:cNvSpPr>
          <p:nvPr/>
        </p:nvSpPr>
        <p:spPr>
          <a:xfrm>
            <a:off x="2554625" y="1811123"/>
            <a:ext cx="8350834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Suppose we have computed the thermal state         . Then we can compute the thermal state with double inverse temperature as</a:t>
            </a:r>
          </a:p>
        </p:txBody>
      </p:sp>
      <p:pic>
        <p:nvPicPr>
          <p:cNvPr id="8" name="Picture 7" descr="\documentclass{article}&#10;\usepackage{amsmath}&#10;\pagestyle{empty}&#10;\begin{document}&#10;&#10;$\rho(\beta)$&#10;&#10;&#10;\end{document}" title="IguanaTex Picture Display">
            <a:extLst>
              <a:ext uri="{FF2B5EF4-FFF2-40B4-BE49-F238E27FC236}">
                <a16:creationId xmlns:a16="http://schemas.microsoft.com/office/drawing/2014/main" id="{9BF7421C-66E9-7097-28DC-4537B05B45AF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8029" y="1854254"/>
            <a:ext cx="452571" cy="254476"/>
          </a:xfrm>
          <a:prstGeom prst="rect">
            <a:avLst/>
          </a:prstGeom>
        </p:spPr>
      </p:pic>
      <p:pic>
        <p:nvPicPr>
          <p:cNvPr id="11" name="Picture 10" descr="\documentclass{article}&#10;\usepackage{amsmath}&#10;\pagestyle{empty}&#10;\begin{document}&#10;&#10;$\rho(2 \beta) = \text{e}^{-2 \beta \hat{H}} = (\text{e}^{- \beta \hat{H}})^2 = \rho(\beta)^2$&#10;&#10;&#10;\end{document}" title="IguanaTex Picture Display">
            <a:extLst>
              <a:ext uri="{FF2B5EF4-FFF2-40B4-BE49-F238E27FC236}">
                <a16:creationId xmlns:a16="http://schemas.microsoft.com/office/drawing/2014/main" id="{DC667FC9-7209-7818-2D69-59B0FD6DABE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930" y="2602386"/>
            <a:ext cx="3774474" cy="324571"/>
          </a:xfrm>
          <a:prstGeom prst="rect">
            <a:avLst/>
          </a:prstGeom>
        </p:spPr>
      </p:pic>
      <p:sp>
        <p:nvSpPr>
          <p:cNvPr id="12" name="Untertitel 2 3">
            <a:extLst>
              <a:ext uri="{FF2B5EF4-FFF2-40B4-BE49-F238E27FC236}">
                <a16:creationId xmlns:a16="http://schemas.microsoft.com/office/drawing/2014/main" id="{F0145429-2611-E58B-002B-78C5763C06F6}"/>
              </a:ext>
            </a:extLst>
          </p:cNvPr>
          <p:cNvSpPr txBox="1">
            <a:spLocks/>
          </p:cNvSpPr>
          <p:nvPr/>
        </p:nvSpPr>
        <p:spPr>
          <a:xfrm>
            <a:off x="2548678" y="3209337"/>
            <a:ext cx="9358701" cy="26989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>
                <a:latin typeface="Bahnschrift SemiCondensed" panose="020B0502040204020203" pitchFamily="34" charset="0"/>
              </a:rPr>
              <a:t>We start from the high-temperature state       , and iteratively halve the temperature. We do the square using the MPO representation of the thermal states. Squaring MPOs implies squaring their bond dimension, too. This calls for a truncation </a:t>
            </a:r>
            <a:r>
              <a:rPr lang="en-US" sz="2000" noProof="0">
                <a:latin typeface="Bahnschrift SemiCondensed" panose="020B0502040204020203" pitchFamily="34" charset="0"/>
              </a:rPr>
              <a:t>scheme.</a:t>
            </a:r>
            <a:endParaRPr lang="en-US" sz="2000" noProof="0" dirty="0">
              <a:latin typeface="Bahnschrift SemiCondensed" panose="020B0502040204020203" pitchFamily="34" charset="0"/>
            </a:endParaRPr>
          </a:p>
        </p:txBody>
      </p:sp>
      <p:pic>
        <p:nvPicPr>
          <p:cNvPr id="14" name="Picture 13" descr="\documentclass{article}&#10;\usepackage{amsmath}&#10;\pagestyle{empty}&#10;\begin{document}&#10;&#10;$\rho_{\beta_0}$&#10;&#10;\end{document}" title="IguanaTex Picture Display">
            <a:extLst>
              <a:ext uri="{FF2B5EF4-FFF2-40B4-BE49-F238E27FC236}">
                <a16:creationId xmlns:a16="http://schemas.microsoft.com/office/drawing/2014/main" id="{D364E4A0-09FA-3132-3278-4BA3FE24BC0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5429" y="3345518"/>
            <a:ext cx="315429" cy="184381"/>
          </a:xfrm>
          <a:prstGeom prst="rect">
            <a:avLst/>
          </a:prstGeom>
        </p:spPr>
      </p:pic>
      <p:sp>
        <p:nvSpPr>
          <p:cNvPr id="15" name="Untertitel 2 2">
            <a:extLst>
              <a:ext uri="{FF2B5EF4-FFF2-40B4-BE49-F238E27FC236}">
                <a16:creationId xmlns:a16="http://schemas.microsoft.com/office/drawing/2014/main" id="{513F6546-753F-4293-9D70-3FD95AAE0875}"/>
              </a:ext>
            </a:extLst>
          </p:cNvPr>
          <p:cNvSpPr txBox="1">
            <a:spLocks/>
          </p:cNvSpPr>
          <p:nvPr/>
        </p:nvSpPr>
        <p:spPr>
          <a:xfrm>
            <a:off x="621101" y="3185388"/>
            <a:ext cx="2409482" cy="740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XTRG algorithm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1534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A0C74-C439-C6A0-C6D7-11DDA3F7C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81714C8-D8E3-1DA1-7947-4B37FF3CC52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AA37D88A-3F36-AFFF-6FAA-4EBDCAF273DE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7D5435D9-476E-EEBB-9425-7B02F3A49548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Title</a:t>
            </a:r>
            <a:endParaRPr lang="en-US" sz="3200" noProof="0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63FA4086-A9D0-546A-8230-72A6C1C25D6E}"/>
              </a:ext>
            </a:extLst>
          </p:cNvPr>
          <p:cNvSpPr txBox="1">
            <a:spLocks/>
          </p:cNvSpPr>
          <p:nvPr/>
        </p:nvSpPr>
        <p:spPr>
          <a:xfrm>
            <a:off x="1412051" y="1763726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B2EE0A1D-0287-0EB3-FB97-F62DB6EF1F86}"/>
              </a:ext>
            </a:extLst>
          </p:cNvPr>
          <p:cNvSpPr txBox="1">
            <a:spLocks/>
          </p:cNvSpPr>
          <p:nvPr/>
        </p:nvSpPr>
        <p:spPr>
          <a:xfrm>
            <a:off x="1593206" y="2328707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r>
              <a:rPr lang="en-US" sz="2000" noProof="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60CA29A6-0D93-C485-9E4E-CC92B849DD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2" y="1790107"/>
            <a:ext cx="214857" cy="2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40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13957-E7BB-3A86-8334-2B059AF3B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67CC15E-C788-2007-7B30-0EEF8DF918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6319B961-52A8-32A3-513C-4711B4A232AC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B822D573-FA9F-BCD2-9F60-831922AA4DE2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Title</a:t>
            </a:r>
            <a:endParaRPr lang="en-US" sz="3200" noProof="0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8B0DCD76-A691-14DB-E28E-8CE6D69B00EB}"/>
              </a:ext>
            </a:extLst>
          </p:cNvPr>
          <p:cNvSpPr txBox="1">
            <a:spLocks/>
          </p:cNvSpPr>
          <p:nvPr/>
        </p:nvSpPr>
        <p:spPr>
          <a:xfrm>
            <a:off x="1412051" y="1763726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D028883B-BF9A-F339-882C-681CC2578625}"/>
              </a:ext>
            </a:extLst>
          </p:cNvPr>
          <p:cNvSpPr txBox="1">
            <a:spLocks/>
          </p:cNvSpPr>
          <p:nvPr/>
        </p:nvSpPr>
        <p:spPr>
          <a:xfrm>
            <a:off x="1593206" y="2328707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r>
              <a:rPr lang="en-US" sz="2000" noProof="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EE85CAE0-354E-634E-F28D-BDE2AE28364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2" y="1790107"/>
            <a:ext cx="214857" cy="2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09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E162AD-5855-A06D-708A-BB4484142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B375081-2BFA-2F6E-3A3E-76E6D980A57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79" imgH="478" progId="TCLayout.ActiveDocument.1">
                  <p:embed/>
                </p:oleObj>
              </mc:Choice>
              <mc:Fallback>
                <p:oleObj name="think-cell Slide" r:id="rId5" imgW="479" imgH="47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DFD4C12-768C-FED4-1BAB-369797ADB58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feld 15">
            <a:extLst>
              <a:ext uri="{FF2B5EF4-FFF2-40B4-BE49-F238E27FC236}">
                <a16:creationId xmlns:a16="http://schemas.microsoft.com/office/drawing/2014/main" id="{E17E9F26-3302-1CCE-C09C-BFF56B34D14D}"/>
              </a:ext>
            </a:extLst>
          </p:cNvPr>
          <p:cNvSpPr txBox="1"/>
          <p:nvPr/>
        </p:nvSpPr>
        <p:spPr>
          <a:xfrm>
            <a:off x="188340" y="147722"/>
            <a:ext cx="432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noProof="0" dirty="0">
                <a:solidFill>
                  <a:schemeClr val="bg2">
                    <a:lumMod val="50000"/>
                  </a:schemeClr>
                </a:solidFill>
                <a:latin typeface="Bahnschrift SemiCondensed" panose="020B0502040204020203" pitchFamily="34" charset="0"/>
              </a:rPr>
              <a:t>02</a:t>
            </a:r>
          </a:p>
        </p:txBody>
      </p:sp>
      <p:sp>
        <p:nvSpPr>
          <p:cNvPr id="2" name="Untertitel 2">
            <a:extLst>
              <a:ext uri="{FF2B5EF4-FFF2-40B4-BE49-F238E27FC236}">
                <a16:creationId xmlns:a16="http://schemas.microsoft.com/office/drawing/2014/main" id="{DD1C9E7A-5CA4-CF07-DFDE-3019FF6BD592}"/>
              </a:ext>
            </a:extLst>
          </p:cNvPr>
          <p:cNvSpPr txBox="1">
            <a:spLocks/>
          </p:cNvSpPr>
          <p:nvPr/>
        </p:nvSpPr>
        <p:spPr>
          <a:xfrm>
            <a:off x="3064066" y="628345"/>
            <a:ext cx="6619429" cy="995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noProof="0" dirty="0">
                <a:latin typeface="Bahnschrift SemiCondensed" panose="020B0502040204020203" pitchFamily="34" charset="0"/>
              </a:rPr>
              <a:t>Title</a:t>
            </a:r>
            <a:endParaRPr lang="en-US" sz="3200" noProof="0" dirty="0"/>
          </a:p>
        </p:txBody>
      </p:sp>
      <p:sp>
        <p:nvSpPr>
          <p:cNvPr id="23" name="Untertitel 2">
            <a:extLst>
              <a:ext uri="{FF2B5EF4-FFF2-40B4-BE49-F238E27FC236}">
                <a16:creationId xmlns:a16="http://schemas.microsoft.com/office/drawing/2014/main" id="{AD89A43E-4E8C-CD31-7255-D52E97D6DFB0}"/>
              </a:ext>
            </a:extLst>
          </p:cNvPr>
          <p:cNvSpPr txBox="1">
            <a:spLocks/>
          </p:cNvSpPr>
          <p:nvPr/>
        </p:nvSpPr>
        <p:spPr>
          <a:xfrm>
            <a:off x="1412051" y="1763726"/>
            <a:ext cx="1398206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noProof="0" dirty="0">
                <a:solidFill>
                  <a:schemeClr val="tx2">
                    <a:lumMod val="75000"/>
                    <a:lumOff val="25000"/>
                  </a:schemeClr>
                </a:solidFill>
                <a:latin typeface="Bahnschrift SemiCondensed" panose="020B0502040204020203" pitchFamily="34" charset="0"/>
              </a:rPr>
              <a:t>XY-Model</a:t>
            </a:r>
            <a:endParaRPr lang="en-US" sz="2400" noProof="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Untertitel 2">
            <a:extLst>
              <a:ext uri="{FF2B5EF4-FFF2-40B4-BE49-F238E27FC236}">
                <a16:creationId xmlns:a16="http://schemas.microsoft.com/office/drawing/2014/main" id="{C162BD4E-4EA5-890C-CB65-FA42CE383A13}"/>
              </a:ext>
            </a:extLst>
          </p:cNvPr>
          <p:cNvSpPr txBox="1">
            <a:spLocks/>
          </p:cNvSpPr>
          <p:nvPr/>
        </p:nvSpPr>
        <p:spPr>
          <a:xfrm>
            <a:off x="1593206" y="2328707"/>
            <a:ext cx="906543" cy="487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r>
              <a:rPr lang="en-US" sz="2000" noProof="0" dirty="0">
                <a:latin typeface="Bahnschrift SemiCondensed" panose="020B0502040204020203" pitchFamily="34" charset="0"/>
              </a:rPr>
              <a:t> </a:t>
            </a:r>
            <a:r>
              <a:rPr lang="en-US" sz="2000" noProof="0" dirty="0" err="1">
                <a:latin typeface="Bahnschrift SemiCondensed" panose="020B0502040204020203" pitchFamily="34" charset="0"/>
              </a:rPr>
              <a:t>bla</a:t>
            </a:r>
            <a:endParaRPr lang="en-US" sz="2000" noProof="0" dirty="0"/>
          </a:p>
        </p:txBody>
      </p:sp>
      <p:pic>
        <p:nvPicPr>
          <p:cNvPr id="6" name="Picture 5" descr="\documentclass{article}&#10;\usepackage{amsmath}&#10;\pagestyle{empty}&#10;\begin{document}&#10;&#10;$\hat{H}$&#10;&#10;&#10;\end{document}" title="IguanaTex Picture Display">
            <a:extLst>
              <a:ext uri="{FF2B5EF4-FFF2-40B4-BE49-F238E27FC236}">
                <a16:creationId xmlns:a16="http://schemas.microsoft.com/office/drawing/2014/main" id="{D5B1B623-0D87-7CA7-4E2A-394E8A19ED5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112" y="1790107"/>
            <a:ext cx="214857" cy="239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3371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97.6753"/>
  <p:tag name="ORIGINALWIDTH" val="1506.562"/>
  <p:tag name="LATEXADDIN" val="\documentclass{article}&#10;\usepackage{amsmath, amsfonts, amssymb, xcolor}&#10;\pagestyle{empty}&#10;\fontfamily{BahnschriftSemiCondensed}&#10;&#10;\begin{document}&#10;&#10;$&#10;\hat{H} = \begin{pmatrix} 0 \ 0 \ 0 \ 1 \end{pmatrix} \prod_{l = 1}^{\mathcal{L}} \hat{W}_l \begin{pmatrix} 1 \\ 0 \\ 0 \\ 0 \end{pmatrix}&#10;$&#10;&#10;\end{document}"/>
  <p:tag name="IGUANATEXSIZE" val="20"/>
  <p:tag name="IGUANATEXCURSOR" val="271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2.4784"/>
  <p:tag name="ORIGINALWIDTH" val="3383.577"/>
  <p:tag name="LATEXADDIN" val="\documentclass{article}&#10;\usepackage{amsmath, amsfonts, amssymb, xcolor}&#10;\pagestyle{empty}&#10;\fontfamily{BahnschriftSemiCondensed}&#10;&#10;\begin{document}&#10;&#10;$&#10;\hat{H} = J \sum_{l = 1}^{\mathcal{L}-1} (\hat{S}^x_l \hat{S}^x_{l+1} + \hat{S}^y_l \hat{S}^y_{l+1}) \equiv J \sum_{l = 1}^{\mathcal{L}-1} (\hat{S}^+_l \hat{S}^-_{l+1} + \hat{S}^-_l \hat{S}^+_{l+1})&#10;$&#10;&#10;\end{document}"/>
  <p:tag name="IGUANATEXSIZE" val="20"/>
  <p:tag name="IGUANATEXCURSOR" val="347"/>
  <p:tag name="TRANSPARENCY" val="True"/>
  <p:tag name="LATEXENGINEID" val="0"/>
  <p:tag name="TEMPFOLDER" val="C:\Users\MPawl\Documents\"/>
  <p:tag name="LATEXFORMHEIGHT" val="312"/>
  <p:tag name="LATEXFORMWIDTH" val="384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406.824"/>
  <p:tag name="OUTPUTTYPE" val="PNG"/>
  <p:tag name="IGUANATEXVERSION" val="162"/>
  <p:tag name="LATEXADDIN" val="\documentclass{article}&#10;\usepackage{amsmath}&#10;\usepackage{bbold}&#10;\pagestyle{empty}&#10;\begin{document}&#10;&#10;$\rho(\beta_0) = \text{e}^{- \beta_0 \hat{H}}\approx \hat{\mathbb{1}} - \beta_0 \hat{H}$&#10;&#10;&#10;\end{document}"/>
  <p:tag name="IGUANATEXSIZE" val="20"/>
  <p:tag name="IGUANATEXCURSOR" val="187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6.7342"/>
  <p:tag name="ORIGINALWIDTH" val=" 536.9329"/>
  <p:tag name="OUTPUTTYPE" val="PNG"/>
  <p:tag name="IGUANATEXVERSION" val="162"/>
  <p:tag name="LATEXADDIN" val="\documentclass{article}&#10;\usepackage{amsmath}&#10;\pagestyle{empty}&#10;\begin{document}&#10;&#10;$\beta_0 = 10^{-6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3.2358"/>
  <p:tag name="ORIGINALWIDTH" val=" 55.49307"/>
  <p:tag name="OUTPUTTYPE" val="PNG"/>
  <p:tag name="IGUANATEXVERSION" val="162"/>
  <p:tag name="LATEXADDIN" val="\documentclass{article}&#10;\usepackage{amsmath}&#10;\usepackage{bbold}&#10;\pagestyle{empty}&#10;\begin{document}&#10;&#10;$\hat{\mathbb{1}}$&#10;&#10;\end{document}"/>
  <p:tag name="IGUANATEXSIZE" val="20"/>
  <p:tag name="IGUANATEXCURSOR" val="116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41.7323"/>
  <p:tag name="ORIGINALWIDTH" val=" 451.4435"/>
  <p:tag name="OUTPUTTYPE" val="PNG"/>
  <p:tag name="IGUANATEXVERSION" val="162"/>
  <p:tag name="LATEXADDIN" val="\documentclass{article}&#10;\usepackage{amsmath}&#10;\usepackage{bbold}&#10;\pagestyle{empty}&#10;\begin{document}&#10;&#10;$\hat{\mathbb{1}} - \beta_0 \hat{H}$&#10;&#10;\end{document}"/>
  <p:tag name="IGUANATEXSIZE" val="20"/>
  <p:tag name="IGUANATEXCURSOR" val="135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25.2343"/>
  <p:tag name="ORIGINALWIDTH" val=" 222.7221"/>
  <p:tag name="OUTPUTTYPE" val="PNG"/>
  <p:tag name="IGUANATEXVERSION" val="162"/>
  <p:tag name="LATEXADDIN" val="\documentclass{article}&#10;\usepackage{amsmath}&#10;\pagestyle{empty}&#10;\begin{document}&#10;&#10;$\rho(\beta)$&#10;&#10;&#10;\end{document}"/>
  <p:tag name="IGUANATEXSIZE" val="20"/>
  <p:tag name="IGUANATEXCURSOR" val="9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59.73"/>
  <p:tag name="ORIGINALWIDTH" val=" 1857.518"/>
  <p:tag name="OUTPUTTYPE" val="PNG"/>
  <p:tag name="IGUANATEXVERSION" val="162"/>
  <p:tag name="LATEXADDIN" val="\documentclass{article}&#10;\usepackage{amsmath}&#10;\pagestyle{empty}&#10;\begin{document}&#10;&#10;$\rho(2 \beta) = \text{e}^{-2 \beta \hat{H}} = (\text{e}^{- \beta \hat{H}})^2 = \rho(\beta)^2$&#10;&#10;&#10;\end{document}"/>
  <p:tag name="IGUANATEXSIZE" val="20"/>
  <p:tag name="IGUANATEXCURSOR" val="129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90.73866"/>
  <p:tag name="ORIGINALWIDTH" val=" 155.2306"/>
  <p:tag name="OUTPUTTYPE" val="PNG"/>
  <p:tag name="IGUANATEXVERSION" val="162"/>
  <p:tag name="LATEXADDIN" val="\documentclass{article}&#10;\usepackage{amsmath}&#10;\pagestyle{empty}&#10;\begin{document}&#10;&#10;$\rho_{\beta_0}$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 1200"/>
  <p:tag name="ORIGINALHEIGHT" val=" 117.7353"/>
  <p:tag name="ORIGINALWIDTH" val=" 105.7368"/>
  <p:tag name="OUTPUTTYPE" val="PNG"/>
  <p:tag name="IGUANATEXVERSION" val="162"/>
  <p:tag name="LATEXADDIN" val="\documentclass{article}&#10;\usepackage{amsmath}&#10;\pagestyle{empty}&#10;\begin{document}&#10;&#10;$\hat{H}$&#10;&#10;&#10;\end{document}"/>
  <p:tag name="IGUANATEXSIZE" val="20"/>
  <p:tag name="IGUANATEXCURSOR" val="82"/>
  <p:tag name="TRANSPARENCY" val="True"/>
  <p:tag name="CHOOSECOLOR" val="False"/>
  <p:tag name="COLORHEX" val="000000"/>
  <p:tag name="LATEXENGINEID" val="0"/>
  <p:tag name="TEMPFOLDER" val="c:\temp\"/>
  <p:tag name="LATEXFORMHEIGHT" val=" 320"/>
  <p:tag name="LATEXFORMWIDTH" val=" 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177</Words>
  <Application>Microsoft Office PowerPoint</Application>
  <PresentationFormat>Widescreen</PresentationFormat>
  <Paragraphs>36</Paragraphs>
  <Slides>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Bahnschrift SemiCondensed</vt:lpstr>
      <vt:lpstr>Office Theme</vt:lpstr>
      <vt:lpstr>think-cell Slide</vt:lpstr>
      <vt:lpstr>The Thermal Tensor Network Renormalization Group (XTRG)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Matthias Pawlik</dc:creator>
  <cp:lastModifiedBy>Aliverti-Piuri, Damiano</cp:lastModifiedBy>
  <cp:revision>10</cp:revision>
  <dcterms:created xsi:type="dcterms:W3CDTF">2025-06-15T15:29:23Z</dcterms:created>
  <dcterms:modified xsi:type="dcterms:W3CDTF">2025-07-03T13:41:06Z</dcterms:modified>
</cp:coreProperties>
</file>