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2.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3.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4.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5.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6.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notesSlides/notesSlide7.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notesSlides/notesSlide8.xml" ContentType="application/vnd.openxmlformats-officedocument.presentationml.notesSlide+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notesSlides/notesSlide9.xml" ContentType="application/vnd.openxmlformats-officedocument.presentationml.notesSlide+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notesSlides/notesSlide10.xml" ContentType="application/vnd.openxmlformats-officedocument.presentationml.notesSlide+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notesSlides/notesSlide11.xml" ContentType="application/vnd.openxmlformats-officedocument.presentationml.notesSlide+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notesSlides/notesSlide12.xml" ContentType="application/vnd.openxmlformats-officedocument.presentationml.notesSlide+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notesSlides/notesSlide13.xml" ContentType="application/vnd.openxmlformats-officedocument.presentationml.notesSlide+xml"/>
  <Override PartName="/ppt/tags/tag14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7" r:id="rId2"/>
    <p:sldId id="281" r:id="rId3"/>
    <p:sldId id="262" r:id="rId4"/>
    <p:sldId id="282" r:id="rId5"/>
    <p:sldId id="283" r:id="rId6"/>
    <p:sldId id="284" r:id="rId7"/>
    <p:sldId id="264" r:id="rId8"/>
    <p:sldId id="285" r:id="rId9"/>
    <p:sldId id="258" r:id="rId10"/>
    <p:sldId id="286" r:id="rId11"/>
    <p:sldId id="275" r:id="rId12"/>
    <p:sldId id="265" r:id="rId13"/>
    <p:sldId id="266" r:id="rId14"/>
    <p:sldId id="267" r:id="rId15"/>
    <p:sldId id="260" r:id="rId16"/>
    <p:sldId id="268" r:id="rId17"/>
    <p:sldId id="269" r:id="rId18"/>
    <p:sldId id="270" r:id="rId19"/>
    <p:sldId id="271" r:id="rId20"/>
    <p:sldId id="272" r:id="rId21"/>
    <p:sldId id="273" r:id="rId22"/>
    <p:sldId id="274" r:id="rId23"/>
    <p:sldId id="276" r:id="rId24"/>
    <p:sldId id="277" r:id="rId25"/>
    <p:sldId id="278" r:id="rId26"/>
    <p:sldId id="279" r:id="rId27"/>
    <p:sldId id="280" r:id="rId28"/>
    <p:sldId id="26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56" autoAdjust="0"/>
    <p:restoredTop sz="94660"/>
  </p:normalViewPr>
  <p:slideViewPr>
    <p:cSldViewPr snapToGrid="0">
      <p:cViewPr>
        <p:scale>
          <a:sx n="72" d="100"/>
          <a:sy n="72" d="100"/>
        </p:scale>
        <p:origin x="92" y="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F664D0-7EC1-49FF-9A95-754C55378B71}" type="datetimeFigureOut">
              <a:rPr lang="en-GB" smtClean="0"/>
              <a:t>18/07/2025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4C15A6-9BC0-49D4-A039-194017A3F7E7}" type="slidenum">
              <a:rPr lang="en-GB" smtClean="0"/>
              <a:t>‹#›</a:t>
            </a:fld>
            <a:endParaRPr lang="en-GB"/>
          </a:p>
        </p:txBody>
      </p:sp>
    </p:spTree>
    <p:extLst>
      <p:ext uri="{BB962C8B-B14F-4D97-AF65-F5344CB8AC3E}">
        <p14:creationId xmlns:p14="http://schemas.microsoft.com/office/powerpoint/2010/main" val="4081429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33999036-D14F-43A9-80A2-79B2BD62C88C}" type="slidenum">
              <a:rPr lang="en-US" smtClean="0"/>
              <a:pPr/>
              <a:t>1</a:t>
            </a:fld>
            <a:endParaRPr lang="en-US" dirty="0"/>
          </a:p>
        </p:txBody>
      </p:sp>
    </p:spTree>
    <p:extLst>
      <p:ext uri="{BB962C8B-B14F-4D97-AF65-F5344CB8AC3E}">
        <p14:creationId xmlns:p14="http://schemas.microsoft.com/office/powerpoint/2010/main" val="39831580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3AEC1C-EB65-AC64-8829-0AB4880CC3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D193FE1-1343-89B8-F03E-07A6C0D6B5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4C827DD-0405-8CEF-F5E6-B755BD05A6B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119C5D6-B960-2BBA-6D55-1D1A947FA5B7}"/>
              </a:ext>
            </a:extLst>
          </p:cNvPr>
          <p:cNvSpPr>
            <a:spLocks noGrp="1"/>
          </p:cNvSpPr>
          <p:nvPr>
            <p:ph type="sldNum" sz="quarter" idx="5"/>
          </p:nvPr>
        </p:nvSpPr>
        <p:spPr/>
        <p:txBody>
          <a:bodyPr/>
          <a:lstStyle/>
          <a:p>
            <a:fld id="{B12B4F69-D1A4-4078-9861-7D666137929B}" type="slidenum">
              <a:rPr lang="en-US" smtClean="0"/>
              <a:pPr/>
              <a:t>24</a:t>
            </a:fld>
            <a:endParaRPr lang="en-US" dirty="0"/>
          </a:p>
        </p:txBody>
      </p:sp>
    </p:spTree>
    <p:extLst>
      <p:ext uri="{BB962C8B-B14F-4D97-AF65-F5344CB8AC3E}">
        <p14:creationId xmlns:p14="http://schemas.microsoft.com/office/powerpoint/2010/main" val="41152932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75B1F1-1416-B02F-30C6-7932F31CF1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DE8751-4E07-14FB-1322-CDAF909805B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934D204-99F8-1E73-2A86-D3230BC735E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0EEA5A7-31A9-D16E-D996-D3E922ED469D}"/>
              </a:ext>
            </a:extLst>
          </p:cNvPr>
          <p:cNvSpPr>
            <a:spLocks noGrp="1"/>
          </p:cNvSpPr>
          <p:nvPr>
            <p:ph type="sldNum" sz="quarter" idx="5"/>
          </p:nvPr>
        </p:nvSpPr>
        <p:spPr/>
        <p:txBody>
          <a:bodyPr/>
          <a:lstStyle/>
          <a:p>
            <a:fld id="{B12B4F69-D1A4-4078-9861-7D666137929B}" type="slidenum">
              <a:rPr lang="en-US" smtClean="0"/>
              <a:pPr/>
              <a:t>25</a:t>
            </a:fld>
            <a:endParaRPr lang="en-US" dirty="0"/>
          </a:p>
        </p:txBody>
      </p:sp>
    </p:spTree>
    <p:extLst>
      <p:ext uri="{BB962C8B-B14F-4D97-AF65-F5344CB8AC3E}">
        <p14:creationId xmlns:p14="http://schemas.microsoft.com/office/powerpoint/2010/main" val="13544008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D0C3ED-842E-069F-124B-E61EF80D2D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FEB999-23D4-7D6D-4221-E8D71C806CE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3D079B-A072-13BA-C99D-2DF8598FB6C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1D4F257-47AB-41FE-D386-3AE71BE5829A}"/>
              </a:ext>
            </a:extLst>
          </p:cNvPr>
          <p:cNvSpPr>
            <a:spLocks noGrp="1"/>
          </p:cNvSpPr>
          <p:nvPr>
            <p:ph type="sldNum" sz="quarter" idx="5"/>
          </p:nvPr>
        </p:nvSpPr>
        <p:spPr/>
        <p:txBody>
          <a:bodyPr/>
          <a:lstStyle/>
          <a:p>
            <a:fld id="{B12B4F69-D1A4-4078-9861-7D666137929B}" type="slidenum">
              <a:rPr lang="en-US" smtClean="0"/>
              <a:pPr/>
              <a:t>26</a:t>
            </a:fld>
            <a:endParaRPr lang="en-US" dirty="0"/>
          </a:p>
        </p:txBody>
      </p:sp>
    </p:spTree>
    <p:extLst>
      <p:ext uri="{BB962C8B-B14F-4D97-AF65-F5344CB8AC3E}">
        <p14:creationId xmlns:p14="http://schemas.microsoft.com/office/powerpoint/2010/main" val="37550537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2D9650-DC27-F0A5-74E9-49D05E7F6E5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E04922-8DA2-CC79-1EF8-8474AA77E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0675B8D-160E-4B20-3506-EA09CB632CA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22A854B-5836-BAD9-C206-FEF7D80AA5C4}"/>
              </a:ext>
            </a:extLst>
          </p:cNvPr>
          <p:cNvSpPr>
            <a:spLocks noGrp="1"/>
          </p:cNvSpPr>
          <p:nvPr>
            <p:ph type="sldNum" sz="quarter" idx="5"/>
          </p:nvPr>
        </p:nvSpPr>
        <p:spPr/>
        <p:txBody>
          <a:bodyPr/>
          <a:lstStyle/>
          <a:p>
            <a:fld id="{B12B4F69-D1A4-4078-9861-7D666137929B}" type="slidenum">
              <a:rPr lang="en-US" smtClean="0"/>
              <a:pPr/>
              <a:t>27</a:t>
            </a:fld>
            <a:endParaRPr lang="en-US" dirty="0"/>
          </a:p>
        </p:txBody>
      </p:sp>
    </p:spTree>
    <p:extLst>
      <p:ext uri="{BB962C8B-B14F-4D97-AF65-F5344CB8AC3E}">
        <p14:creationId xmlns:p14="http://schemas.microsoft.com/office/powerpoint/2010/main" val="660745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4DBBBE-A30C-0B25-B3B6-ACA83437C2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25A4D5-F6B7-3F56-F851-5911F6CE1F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7BA349-1AA4-61A9-095D-D58A52E9D4C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C4D4D1A-D12D-908C-8058-3B1BA7B1718A}"/>
              </a:ext>
            </a:extLst>
          </p:cNvPr>
          <p:cNvSpPr>
            <a:spLocks noGrp="1"/>
          </p:cNvSpPr>
          <p:nvPr>
            <p:ph type="sldNum" sz="quarter" idx="5"/>
          </p:nvPr>
        </p:nvSpPr>
        <p:spPr/>
        <p:txBody>
          <a:bodyPr/>
          <a:lstStyle/>
          <a:p>
            <a:fld id="{B12B4F69-D1A4-4078-9861-7D666137929B}" type="slidenum">
              <a:rPr lang="en-US" smtClean="0"/>
              <a:pPr/>
              <a:t>4</a:t>
            </a:fld>
            <a:endParaRPr lang="en-US" dirty="0"/>
          </a:p>
        </p:txBody>
      </p:sp>
    </p:spTree>
    <p:extLst>
      <p:ext uri="{BB962C8B-B14F-4D97-AF65-F5344CB8AC3E}">
        <p14:creationId xmlns:p14="http://schemas.microsoft.com/office/powerpoint/2010/main" val="266512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4DBBBE-A30C-0B25-B3B6-ACA83437C2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25A4D5-F6B7-3F56-F851-5911F6CE1F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7BA349-1AA4-61A9-095D-D58A52E9D4C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C4D4D1A-D12D-908C-8058-3B1BA7B1718A}"/>
              </a:ext>
            </a:extLst>
          </p:cNvPr>
          <p:cNvSpPr>
            <a:spLocks noGrp="1"/>
          </p:cNvSpPr>
          <p:nvPr>
            <p:ph type="sldNum" sz="quarter" idx="5"/>
          </p:nvPr>
        </p:nvSpPr>
        <p:spPr/>
        <p:txBody>
          <a:bodyPr/>
          <a:lstStyle/>
          <a:p>
            <a:fld id="{B12B4F69-D1A4-4078-9861-7D666137929B}" type="slidenum">
              <a:rPr lang="en-US" smtClean="0"/>
              <a:pPr/>
              <a:t>5</a:t>
            </a:fld>
            <a:endParaRPr lang="en-US" dirty="0"/>
          </a:p>
        </p:txBody>
      </p:sp>
    </p:spTree>
    <p:extLst>
      <p:ext uri="{BB962C8B-B14F-4D97-AF65-F5344CB8AC3E}">
        <p14:creationId xmlns:p14="http://schemas.microsoft.com/office/powerpoint/2010/main" val="3770381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4DBBBE-A30C-0B25-B3B6-ACA83437C2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25A4D5-F6B7-3F56-F851-5911F6CE1F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7BA349-1AA4-61A9-095D-D58A52E9D4C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C4D4D1A-D12D-908C-8058-3B1BA7B1718A}"/>
              </a:ext>
            </a:extLst>
          </p:cNvPr>
          <p:cNvSpPr>
            <a:spLocks noGrp="1"/>
          </p:cNvSpPr>
          <p:nvPr>
            <p:ph type="sldNum" sz="quarter" idx="5"/>
          </p:nvPr>
        </p:nvSpPr>
        <p:spPr/>
        <p:txBody>
          <a:bodyPr/>
          <a:lstStyle/>
          <a:p>
            <a:fld id="{B12B4F69-D1A4-4078-9861-7D666137929B}" type="slidenum">
              <a:rPr lang="en-US" smtClean="0"/>
              <a:pPr/>
              <a:t>6</a:t>
            </a:fld>
            <a:endParaRPr lang="en-US" dirty="0"/>
          </a:p>
        </p:txBody>
      </p:sp>
    </p:spTree>
    <p:extLst>
      <p:ext uri="{BB962C8B-B14F-4D97-AF65-F5344CB8AC3E}">
        <p14:creationId xmlns:p14="http://schemas.microsoft.com/office/powerpoint/2010/main" val="29208097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4DBBBE-A30C-0B25-B3B6-ACA83437C2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25A4D5-F6B7-3F56-F851-5911F6CE1F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7BA349-1AA4-61A9-095D-D58A52E9D4C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C4D4D1A-D12D-908C-8058-3B1BA7B1718A}"/>
              </a:ext>
            </a:extLst>
          </p:cNvPr>
          <p:cNvSpPr>
            <a:spLocks noGrp="1"/>
          </p:cNvSpPr>
          <p:nvPr>
            <p:ph type="sldNum" sz="quarter" idx="5"/>
          </p:nvPr>
        </p:nvSpPr>
        <p:spPr/>
        <p:txBody>
          <a:bodyPr/>
          <a:lstStyle/>
          <a:p>
            <a:fld id="{B12B4F69-D1A4-4078-9861-7D666137929B}" type="slidenum">
              <a:rPr lang="en-US" smtClean="0"/>
              <a:pPr/>
              <a:t>8</a:t>
            </a:fld>
            <a:endParaRPr lang="en-US" dirty="0"/>
          </a:p>
        </p:txBody>
      </p:sp>
    </p:spTree>
    <p:extLst>
      <p:ext uri="{BB962C8B-B14F-4D97-AF65-F5344CB8AC3E}">
        <p14:creationId xmlns:p14="http://schemas.microsoft.com/office/powerpoint/2010/main" val="4058571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12B4F69-D1A4-4078-9861-7D666137929B}" type="slidenum">
              <a:rPr lang="en-US" smtClean="0"/>
              <a:pPr/>
              <a:t>9</a:t>
            </a:fld>
            <a:endParaRPr lang="en-US" dirty="0"/>
          </a:p>
        </p:txBody>
      </p:sp>
    </p:spTree>
    <p:extLst>
      <p:ext uri="{BB962C8B-B14F-4D97-AF65-F5344CB8AC3E}">
        <p14:creationId xmlns:p14="http://schemas.microsoft.com/office/powerpoint/2010/main" val="10106391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4DBBBE-A30C-0B25-B3B6-ACA83437C2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25A4D5-F6B7-3F56-F851-5911F6CE1F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7BA349-1AA4-61A9-095D-D58A52E9D4C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C4D4D1A-D12D-908C-8058-3B1BA7B1718A}"/>
              </a:ext>
            </a:extLst>
          </p:cNvPr>
          <p:cNvSpPr>
            <a:spLocks noGrp="1"/>
          </p:cNvSpPr>
          <p:nvPr>
            <p:ph type="sldNum" sz="quarter" idx="5"/>
          </p:nvPr>
        </p:nvSpPr>
        <p:spPr/>
        <p:txBody>
          <a:bodyPr/>
          <a:lstStyle/>
          <a:p>
            <a:fld id="{B12B4F69-D1A4-4078-9861-7D666137929B}" type="slidenum">
              <a:rPr lang="en-US" smtClean="0"/>
              <a:pPr/>
              <a:t>10</a:t>
            </a:fld>
            <a:endParaRPr lang="en-US" dirty="0"/>
          </a:p>
        </p:txBody>
      </p:sp>
    </p:spTree>
    <p:extLst>
      <p:ext uri="{BB962C8B-B14F-4D97-AF65-F5344CB8AC3E}">
        <p14:creationId xmlns:p14="http://schemas.microsoft.com/office/powerpoint/2010/main" val="428801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4DBBBE-A30C-0B25-B3B6-ACA83437C2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25A4D5-F6B7-3F56-F851-5911F6CE1F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7BA349-1AA4-61A9-095D-D58A52E9D4C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C4D4D1A-D12D-908C-8058-3B1BA7B1718A}"/>
              </a:ext>
            </a:extLst>
          </p:cNvPr>
          <p:cNvSpPr>
            <a:spLocks noGrp="1"/>
          </p:cNvSpPr>
          <p:nvPr>
            <p:ph type="sldNum" sz="quarter" idx="5"/>
          </p:nvPr>
        </p:nvSpPr>
        <p:spPr/>
        <p:txBody>
          <a:bodyPr/>
          <a:lstStyle/>
          <a:p>
            <a:fld id="{B12B4F69-D1A4-4078-9861-7D666137929B}" type="slidenum">
              <a:rPr lang="en-US" smtClean="0"/>
              <a:pPr/>
              <a:t>11</a:t>
            </a:fld>
            <a:endParaRPr lang="en-US" dirty="0"/>
          </a:p>
        </p:txBody>
      </p:sp>
    </p:spTree>
    <p:extLst>
      <p:ext uri="{BB962C8B-B14F-4D97-AF65-F5344CB8AC3E}">
        <p14:creationId xmlns:p14="http://schemas.microsoft.com/office/powerpoint/2010/main" val="13281018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4DBBBE-A30C-0B25-B3B6-ACA83437C2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25A4D5-F6B7-3F56-F851-5911F6CE1F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7BA349-1AA4-61A9-095D-D58A52E9D4C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C4D4D1A-D12D-908C-8058-3B1BA7B1718A}"/>
              </a:ext>
            </a:extLst>
          </p:cNvPr>
          <p:cNvSpPr>
            <a:spLocks noGrp="1"/>
          </p:cNvSpPr>
          <p:nvPr>
            <p:ph type="sldNum" sz="quarter" idx="5"/>
          </p:nvPr>
        </p:nvSpPr>
        <p:spPr/>
        <p:txBody>
          <a:bodyPr/>
          <a:lstStyle/>
          <a:p>
            <a:fld id="{B12B4F69-D1A4-4078-9861-7D666137929B}" type="slidenum">
              <a:rPr lang="en-US" smtClean="0"/>
              <a:pPr/>
              <a:t>23</a:t>
            </a:fld>
            <a:endParaRPr lang="en-US" dirty="0"/>
          </a:p>
        </p:txBody>
      </p:sp>
    </p:spTree>
    <p:extLst>
      <p:ext uri="{BB962C8B-B14F-4D97-AF65-F5344CB8AC3E}">
        <p14:creationId xmlns:p14="http://schemas.microsoft.com/office/powerpoint/2010/main" val="29208097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4F657-C0F2-1C03-A07B-315EA77159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4A7520A-47D9-639E-224D-13ACC69DE7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B70D8EA-53CF-16FF-44F6-59329FD01297}"/>
              </a:ext>
            </a:extLst>
          </p:cNvPr>
          <p:cNvSpPr>
            <a:spLocks noGrp="1"/>
          </p:cNvSpPr>
          <p:nvPr>
            <p:ph type="dt" sz="half" idx="10"/>
          </p:nvPr>
        </p:nvSpPr>
        <p:spPr/>
        <p:txBody>
          <a:bodyPr/>
          <a:lstStyle/>
          <a:p>
            <a:fld id="{71D95911-5623-4E97-8134-F5472C4BE446}" type="datetime1">
              <a:rPr lang="en-GB" smtClean="0"/>
              <a:t>18/07/2025</a:t>
            </a:fld>
            <a:endParaRPr lang="en-GB"/>
          </a:p>
        </p:txBody>
      </p:sp>
      <p:sp>
        <p:nvSpPr>
          <p:cNvPr id="5" name="Footer Placeholder 4">
            <a:extLst>
              <a:ext uri="{FF2B5EF4-FFF2-40B4-BE49-F238E27FC236}">
                <a16:creationId xmlns:a16="http://schemas.microsoft.com/office/drawing/2014/main" id="{F3BD2BD8-8CF4-D55A-F8F2-93BAB6B02BD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3485832-1E97-204B-F72E-343E22804AB4}"/>
              </a:ext>
            </a:extLst>
          </p:cNvPr>
          <p:cNvSpPr>
            <a:spLocks noGrp="1"/>
          </p:cNvSpPr>
          <p:nvPr>
            <p:ph type="sldNum" sz="quarter" idx="12"/>
          </p:nvPr>
        </p:nvSpPr>
        <p:spPr/>
        <p:txBody>
          <a:bodyPr/>
          <a:lstStyle/>
          <a:p>
            <a:fld id="{7C316503-33C0-4D25-9697-6851D736A0D5}" type="slidenum">
              <a:rPr lang="en-GB" smtClean="0"/>
              <a:t>‹#›</a:t>
            </a:fld>
            <a:endParaRPr lang="en-GB"/>
          </a:p>
        </p:txBody>
      </p:sp>
    </p:spTree>
    <p:extLst>
      <p:ext uri="{BB962C8B-B14F-4D97-AF65-F5344CB8AC3E}">
        <p14:creationId xmlns:p14="http://schemas.microsoft.com/office/powerpoint/2010/main" val="2709772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8526E-7C4B-6A53-A8D6-0330E4BBD96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9249F37-3D87-020B-4557-7C5DF8780D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0E8D29-45A6-B1F5-78E4-80C0FFD56248}"/>
              </a:ext>
            </a:extLst>
          </p:cNvPr>
          <p:cNvSpPr>
            <a:spLocks noGrp="1"/>
          </p:cNvSpPr>
          <p:nvPr>
            <p:ph type="dt" sz="half" idx="10"/>
          </p:nvPr>
        </p:nvSpPr>
        <p:spPr/>
        <p:txBody>
          <a:bodyPr/>
          <a:lstStyle/>
          <a:p>
            <a:fld id="{D2520C17-6E44-4F14-91E0-AD57B94B73ED}" type="datetime1">
              <a:rPr lang="en-GB" smtClean="0"/>
              <a:t>18/07/2025</a:t>
            </a:fld>
            <a:endParaRPr lang="en-GB"/>
          </a:p>
        </p:txBody>
      </p:sp>
      <p:sp>
        <p:nvSpPr>
          <p:cNvPr id="5" name="Footer Placeholder 4">
            <a:extLst>
              <a:ext uri="{FF2B5EF4-FFF2-40B4-BE49-F238E27FC236}">
                <a16:creationId xmlns:a16="http://schemas.microsoft.com/office/drawing/2014/main" id="{32846629-43A4-D038-C6BC-D8E6C2D7585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06E8E49-5D7A-0937-A664-6ED7F57E29A9}"/>
              </a:ext>
            </a:extLst>
          </p:cNvPr>
          <p:cNvSpPr>
            <a:spLocks noGrp="1"/>
          </p:cNvSpPr>
          <p:nvPr>
            <p:ph type="sldNum" sz="quarter" idx="12"/>
          </p:nvPr>
        </p:nvSpPr>
        <p:spPr/>
        <p:txBody>
          <a:bodyPr/>
          <a:lstStyle/>
          <a:p>
            <a:fld id="{7C316503-33C0-4D25-9697-6851D736A0D5}" type="slidenum">
              <a:rPr lang="en-GB" smtClean="0"/>
              <a:t>‹#›</a:t>
            </a:fld>
            <a:endParaRPr lang="en-GB"/>
          </a:p>
        </p:txBody>
      </p:sp>
    </p:spTree>
    <p:extLst>
      <p:ext uri="{BB962C8B-B14F-4D97-AF65-F5344CB8AC3E}">
        <p14:creationId xmlns:p14="http://schemas.microsoft.com/office/powerpoint/2010/main" val="1444815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6D6FB0-8CC5-B666-E2DB-EF2F407280B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8699195-F58C-1199-F1A6-B92297B2F8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EF19C51-6A46-6F09-E065-EDD7050FC119}"/>
              </a:ext>
            </a:extLst>
          </p:cNvPr>
          <p:cNvSpPr>
            <a:spLocks noGrp="1"/>
          </p:cNvSpPr>
          <p:nvPr>
            <p:ph type="dt" sz="half" idx="10"/>
          </p:nvPr>
        </p:nvSpPr>
        <p:spPr/>
        <p:txBody>
          <a:bodyPr/>
          <a:lstStyle/>
          <a:p>
            <a:fld id="{5940F79C-9794-4289-88D3-0D350BE3B455}" type="datetime1">
              <a:rPr lang="en-GB" smtClean="0"/>
              <a:t>18/07/2025</a:t>
            </a:fld>
            <a:endParaRPr lang="en-GB"/>
          </a:p>
        </p:txBody>
      </p:sp>
      <p:sp>
        <p:nvSpPr>
          <p:cNvPr id="5" name="Footer Placeholder 4">
            <a:extLst>
              <a:ext uri="{FF2B5EF4-FFF2-40B4-BE49-F238E27FC236}">
                <a16:creationId xmlns:a16="http://schemas.microsoft.com/office/drawing/2014/main" id="{45FC77FB-B5F8-349F-3C1F-B6733ECDBDC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006E303-8DF6-7FFA-DDDE-0290B38DF996}"/>
              </a:ext>
            </a:extLst>
          </p:cNvPr>
          <p:cNvSpPr>
            <a:spLocks noGrp="1"/>
          </p:cNvSpPr>
          <p:nvPr>
            <p:ph type="sldNum" sz="quarter" idx="12"/>
          </p:nvPr>
        </p:nvSpPr>
        <p:spPr/>
        <p:txBody>
          <a:bodyPr/>
          <a:lstStyle/>
          <a:p>
            <a:fld id="{7C316503-33C0-4D25-9697-6851D736A0D5}" type="slidenum">
              <a:rPr lang="en-GB" smtClean="0"/>
              <a:t>‹#›</a:t>
            </a:fld>
            <a:endParaRPr lang="en-GB"/>
          </a:p>
        </p:txBody>
      </p:sp>
    </p:spTree>
    <p:extLst>
      <p:ext uri="{BB962C8B-B14F-4D97-AF65-F5344CB8AC3E}">
        <p14:creationId xmlns:p14="http://schemas.microsoft.com/office/powerpoint/2010/main" val="4213686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401AB-FE8D-5142-5EF9-3283B4DE095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BFC0443-CB06-6856-C170-333DAA578D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67652DD-DFD3-E957-FB4D-617B7DE826D4}"/>
              </a:ext>
            </a:extLst>
          </p:cNvPr>
          <p:cNvSpPr>
            <a:spLocks noGrp="1"/>
          </p:cNvSpPr>
          <p:nvPr>
            <p:ph type="dt" sz="half" idx="10"/>
          </p:nvPr>
        </p:nvSpPr>
        <p:spPr/>
        <p:txBody>
          <a:bodyPr/>
          <a:lstStyle/>
          <a:p>
            <a:fld id="{7BCE1949-F406-43EE-90FE-CDA5D96DEA4B}" type="datetime1">
              <a:rPr lang="en-GB" smtClean="0"/>
              <a:t>18/07/2025</a:t>
            </a:fld>
            <a:endParaRPr lang="en-GB"/>
          </a:p>
        </p:txBody>
      </p:sp>
      <p:sp>
        <p:nvSpPr>
          <p:cNvPr id="5" name="Footer Placeholder 4">
            <a:extLst>
              <a:ext uri="{FF2B5EF4-FFF2-40B4-BE49-F238E27FC236}">
                <a16:creationId xmlns:a16="http://schemas.microsoft.com/office/drawing/2014/main" id="{55AA1CFF-E792-D256-02E8-8D4A2502895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79BE779-53E7-EC8E-412A-CF64A299F1FF}"/>
              </a:ext>
            </a:extLst>
          </p:cNvPr>
          <p:cNvSpPr>
            <a:spLocks noGrp="1"/>
          </p:cNvSpPr>
          <p:nvPr>
            <p:ph type="sldNum" sz="quarter" idx="12"/>
          </p:nvPr>
        </p:nvSpPr>
        <p:spPr/>
        <p:txBody>
          <a:bodyPr/>
          <a:lstStyle/>
          <a:p>
            <a:fld id="{7C316503-33C0-4D25-9697-6851D736A0D5}" type="slidenum">
              <a:rPr lang="en-GB" smtClean="0"/>
              <a:t>‹#›</a:t>
            </a:fld>
            <a:endParaRPr lang="en-GB"/>
          </a:p>
        </p:txBody>
      </p:sp>
    </p:spTree>
    <p:extLst>
      <p:ext uri="{BB962C8B-B14F-4D97-AF65-F5344CB8AC3E}">
        <p14:creationId xmlns:p14="http://schemas.microsoft.com/office/powerpoint/2010/main" val="2158666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5FDE9-9C4B-A5BC-68F6-DB308C8119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D5C99AE-A834-2B1D-BEC6-B32ADD703DD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3616EA-F3DA-06DE-9992-B839CCD9D4A2}"/>
              </a:ext>
            </a:extLst>
          </p:cNvPr>
          <p:cNvSpPr>
            <a:spLocks noGrp="1"/>
          </p:cNvSpPr>
          <p:nvPr>
            <p:ph type="dt" sz="half" idx="10"/>
          </p:nvPr>
        </p:nvSpPr>
        <p:spPr/>
        <p:txBody>
          <a:bodyPr/>
          <a:lstStyle/>
          <a:p>
            <a:fld id="{9C1A93CE-FB94-4C53-BA70-C1E4C1C74057}" type="datetime1">
              <a:rPr lang="en-GB" smtClean="0"/>
              <a:t>18/07/2025</a:t>
            </a:fld>
            <a:endParaRPr lang="en-GB"/>
          </a:p>
        </p:txBody>
      </p:sp>
      <p:sp>
        <p:nvSpPr>
          <p:cNvPr id="5" name="Footer Placeholder 4">
            <a:extLst>
              <a:ext uri="{FF2B5EF4-FFF2-40B4-BE49-F238E27FC236}">
                <a16:creationId xmlns:a16="http://schemas.microsoft.com/office/drawing/2014/main" id="{E0963674-4987-379C-519B-0FFCFE6BEA7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E71A7A8-D1D6-A5A9-C1D6-30EDB3B08102}"/>
              </a:ext>
            </a:extLst>
          </p:cNvPr>
          <p:cNvSpPr>
            <a:spLocks noGrp="1"/>
          </p:cNvSpPr>
          <p:nvPr>
            <p:ph type="sldNum" sz="quarter" idx="12"/>
          </p:nvPr>
        </p:nvSpPr>
        <p:spPr/>
        <p:txBody>
          <a:bodyPr/>
          <a:lstStyle/>
          <a:p>
            <a:fld id="{7C316503-33C0-4D25-9697-6851D736A0D5}" type="slidenum">
              <a:rPr lang="en-GB" smtClean="0"/>
              <a:t>‹#›</a:t>
            </a:fld>
            <a:endParaRPr lang="en-GB"/>
          </a:p>
        </p:txBody>
      </p:sp>
    </p:spTree>
    <p:extLst>
      <p:ext uri="{BB962C8B-B14F-4D97-AF65-F5344CB8AC3E}">
        <p14:creationId xmlns:p14="http://schemas.microsoft.com/office/powerpoint/2010/main" val="977875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28E16-A670-C400-B0B7-452C9212C80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C331F0E-BFA3-EDA4-559E-24CBA5119C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046523A-69E2-A467-5A46-10A95FC782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8A9412A-BD9A-3C54-F1C8-3A9701A26A83}"/>
              </a:ext>
            </a:extLst>
          </p:cNvPr>
          <p:cNvSpPr>
            <a:spLocks noGrp="1"/>
          </p:cNvSpPr>
          <p:nvPr>
            <p:ph type="dt" sz="half" idx="10"/>
          </p:nvPr>
        </p:nvSpPr>
        <p:spPr/>
        <p:txBody>
          <a:bodyPr/>
          <a:lstStyle/>
          <a:p>
            <a:fld id="{D7A140F4-E03F-4D58-AE0A-F2F7669B80AE}" type="datetime1">
              <a:rPr lang="en-GB" smtClean="0"/>
              <a:t>18/07/2025</a:t>
            </a:fld>
            <a:endParaRPr lang="en-GB"/>
          </a:p>
        </p:txBody>
      </p:sp>
      <p:sp>
        <p:nvSpPr>
          <p:cNvPr id="6" name="Footer Placeholder 5">
            <a:extLst>
              <a:ext uri="{FF2B5EF4-FFF2-40B4-BE49-F238E27FC236}">
                <a16:creationId xmlns:a16="http://schemas.microsoft.com/office/drawing/2014/main" id="{1E978819-85F2-DA6B-5E00-706E72A416F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BE2814C-FDF6-88E0-79B1-C76A58BC131F}"/>
              </a:ext>
            </a:extLst>
          </p:cNvPr>
          <p:cNvSpPr>
            <a:spLocks noGrp="1"/>
          </p:cNvSpPr>
          <p:nvPr>
            <p:ph type="sldNum" sz="quarter" idx="12"/>
          </p:nvPr>
        </p:nvSpPr>
        <p:spPr/>
        <p:txBody>
          <a:bodyPr/>
          <a:lstStyle/>
          <a:p>
            <a:fld id="{7C316503-33C0-4D25-9697-6851D736A0D5}" type="slidenum">
              <a:rPr lang="en-GB" smtClean="0"/>
              <a:t>‹#›</a:t>
            </a:fld>
            <a:endParaRPr lang="en-GB"/>
          </a:p>
        </p:txBody>
      </p:sp>
    </p:spTree>
    <p:extLst>
      <p:ext uri="{BB962C8B-B14F-4D97-AF65-F5344CB8AC3E}">
        <p14:creationId xmlns:p14="http://schemas.microsoft.com/office/powerpoint/2010/main" val="2911108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128DB-CE72-5E11-A0AE-95D9B5C31B5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B36BAD9-98E4-1D69-BCCD-426370B6DC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6E9728-22DD-C001-243C-BC31D7C25A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0FBCDD9-B5E5-1C90-069E-B19166CB9D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E1F5ED-43F6-7B45-80B1-3E6AE019FE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77C8894-36DC-EDF0-E361-35DD37A48C9D}"/>
              </a:ext>
            </a:extLst>
          </p:cNvPr>
          <p:cNvSpPr>
            <a:spLocks noGrp="1"/>
          </p:cNvSpPr>
          <p:nvPr>
            <p:ph type="dt" sz="half" idx="10"/>
          </p:nvPr>
        </p:nvSpPr>
        <p:spPr/>
        <p:txBody>
          <a:bodyPr/>
          <a:lstStyle/>
          <a:p>
            <a:fld id="{FE593470-7373-4CEE-B95B-775A16551E21}" type="datetime1">
              <a:rPr lang="en-GB" smtClean="0"/>
              <a:t>18/07/2025</a:t>
            </a:fld>
            <a:endParaRPr lang="en-GB"/>
          </a:p>
        </p:txBody>
      </p:sp>
      <p:sp>
        <p:nvSpPr>
          <p:cNvPr id="8" name="Footer Placeholder 7">
            <a:extLst>
              <a:ext uri="{FF2B5EF4-FFF2-40B4-BE49-F238E27FC236}">
                <a16:creationId xmlns:a16="http://schemas.microsoft.com/office/drawing/2014/main" id="{51C48348-EA3C-94C3-06FE-A1C381874F0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699D432-58F6-4038-AB42-05E1D6BFF510}"/>
              </a:ext>
            </a:extLst>
          </p:cNvPr>
          <p:cNvSpPr>
            <a:spLocks noGrp="1"/>
          </p:cNvSpPr>
          <p:nvPr>
            <p:ph type="sldNum" sz="quarter" idx="12"/>
          </p:nvPr>
        </p:nvSpPr>
        <p:spPr/>
        <p:txBody>
          <a:bodyPr/>
          <a:lstStyle/>
          <a:p>
            <a:fld id="{7C316503-33C0-4D25-9697-6851D736A0D5}" type="slidenum">
              <a:rPr lang="en-GB" smtClean="0"/>
              <a:t>‹#›</a:t>
            </a:fld>
            <a:endParaRPr lang="en-GB"/>
          </a:p>
        </p:txBody>
      </p:sp>
    </p:spTree>
    <p:extLst>
      <p:ext uri="{BB962C8B-B14F-4D97-AF65-F5344CB8AC3E}">
        <p14:creationId xmlns:p14="http://schemas.microsoft.com/office/powerpoint/2010/main" val="1494072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1C9A3-8E7E-F1C2-2632-907A3560982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93009AB-7817-97A2-3B41-43AAADEFF127}"/>
              </a:ext>
            </a:extLst>
          </p:cNvPr>
          <p:cNvSpPr>
            <a:spLocks noGrp="1"/>
          </p:cNvSpPr>
          <p:nvPr>
            <p:ph type="dt" sz="half" idx="10"/>
          </p:nvPr>
        </p:nvSpPr>
        <p:spPr/>
        <p:txBody>
          <a:bodyPr/>
          <a:lstStyle/>
          <a:p>
            <a:fld id="{12AD3B49-EC24-45D4-9AC1-51AAF58ABD17}" type="datetime1">
              <a:rPr lang="en-GB" smtClean="0"/>
              <a:t>18/07/2025</a:t>
            </a:fld>
            <a:endParaRPr lang="en-GB"/>
          </a:p>
        </p:txBody>
      </p:sp>
      <p:sp>
        <p:nvSpPr>
          <p:cNvPr id="4" name="Footer Placeholder 3">
            <a:extLst>
              <a:ext uri="{FF2B5EF4-FFF2-40B4-BE49-F238E27FC236}">
                <a16:creationId xmlns:a16="http://schemas.microsoft.com/office/drawing/2014/main" id="{6494E285-8F8E-2B28-632D-03E33740C0B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75DC324-B210-4B44-631F-6CB6043C2659}"/>
              </a:ext>
            </a:extLst>
          </p:cNvPr>
          <p:cNvSpPr>
            <a:spLocks noGrp="1"/>
          </p:cNvSpPr>
          <p:nvPr>
            <p:ph type="sldNum" sz="quarter" idx="12"/>
          </p:nvPr>
        </p:nvSpPr>
        <p:spPr/>
        <p:txBody>
          <a:bodyPr/>
          <a:lstStyle/>
          <a:p>
            <a:fld id="{7C316503-33C0-4D25-9697-6851D736A0D5}" type="slidenum">
              <a:rPr lang="en-GB" smtClean="0"/>
              <a:t>‹#›</a:t>
            </a:fld>
            <a:endParaRPr lang="en-GB"/>
          </a:p>
        </p:txBody>
      </p:sp>
    </p:spTree>
    <p:extLst>
      <p:ext uri="{BB962C8B-B14F-4D97-AF65-F5344CB8AC3E}">
        <p14:creationId xmlns:p14="http://schemas.microsoft.com/office/powerpoint/2010/main" val="1896532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68CD2C-EE01-734A-A87B-E6702CC26763}"/>
              </a:ext>
            </a:extLst>
          </p:cNvPr>
          <p:cNvSpPr>
            <a:spLocks noGrp="1"/>
          </p:cNvSpPr>
          <p:nvPr>
            <p:ph type="dt" sz="half" idx="10"/>
          </p:nvPr>
        </p:nvSpPr>
        <p:spPr/>
        <p:txBody>
          <a:bodyPr/>
          <a:lstStyle/>
          <a:p>
            <a:fld id="{EABEAC62-EECC-4CCA-BE28-07AA1345743A}" type="datetime1">
              <a:rPr lang="en-GB" smtClean="0"/>
              <a:t>18/07/2025</a:t>
            </a:fld>
            <a:endParaRPr lang="en-GB"/>
          </a:p>
        </p:txBody>
      </p:sp>
      <p:sp>
        <p:nvSpPr>
          <p:cNvPr id="3" name="Footer Placeholder 2">
            <a:extLst>
              <a:ext uri="{FF2B5EF4-FFF2-40B4-BE49-F238E27FC236}">
                <a16:creationId xmlns:a16="http://schemas.microsoft.com/office/drawing/2014/main" id="{3C31A30B-E5C7-CC6C-D63D-08387FDE2B6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E7B0A59-96E2-D4ED-A73E-F9C39C4721C7}"/>
              </a:ext>
            </a:extLst>
          </p:cNvPr>
          <p:cNvSpPr>
            <a:spLocks noGrp="1"/>
          </p:cNvSpPr>
          <p:nvPr>
            <p:ph type="sldNum" sz="quarter" idx="12"/>
          </p:nvPr>
        </p:nvSpPr>
        <p:spPr/>
        <p:txBody>
          <a:bodyPr/>
          <a:lstStyle/>
          <a:p>
            <a:fld id="{7C316503-33C0-4D25-9697-6851D736A0D5}" type="slidenum">
              <a:rPr lang="en-GB" smtClean="0"/>
              <a:t>‹#›</a:t>
            </a:fld>
            <a:endParaRPr lang="en-GB"/>
          </a:p>
        </p:txBody>
      </p:sp>
    </p:spTree>
    <p:extLst>
      <p:ext uri="{BB962C8B-B14F-4D97-AF65-F5344CB8AC3E}">
        <p14:creationId xmlns:p14="http://schemas.microsoft.com/office/powerpoint/2010/main" val="1557666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D4FB3-9EAA-BFBF-650C-19ABB50940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EF9DC2C-D7C3-897D-D2CD-A82DC0B54A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21F351F-8085-CA5F-D838-BA1720252E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AAA389-C134-7F72-36A9-501A839F8B98}"/>
              </a:ext>
            </a:extLst>
          </p:cNvPr>
          <p:cNvSpPr>
            <a:spLocks noGrp="1"/>
          </p:cNvSpPr>
          <p:nvPr>
            <p:ph type="dt" sz="half" idx="10"/>
          </p:nvPr>
        </p:nvSpPr>
        <p:spPr/>
        <p:txBody>
          <a:bodyPr/>
          <a:lstStyle/>
          <a:p>
            <a:fld id="{E716577E-40B8-4EB2-A168-E3BF4228B801}" type="datetime1">
              <a:rPr lang="en-GB" smtClean="0"/>
              <a:t>18/07/2025</a:t>
            </a:fld>
            <a:endParaRPr lang="en-GB"/>
          </a:p>
        </p:txBody>
      </p:sp>
      <p:sp>
        <p:nvSpPr>
          <p:cNvPr id="6" name="Footer Placeholder 5">
            <a:extLst>
              <a:ext uri="{FF2B5EF4-FFF2-40B4-BE49-F238E27FC236}">
                <a16:creationId xmlns:a16="http://schemas.microsoft.com/office/drawing/2014/main" id="{78061470-7253-06A1-50D4-17688DC7D9B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2954128-9D9F-24A1-F5D7-A19009CAD175}"/>
              </a:ext>
            </a:extLst>
          </p:cNvPr>
          <p:cNvSpPr>
            <a:spLocks noGrp="1"/>
          </p:cNvSpPr>
          <p:nvPr>
            <p:ph type="sldNum" sz="quarter" idx="12"/>
          </p:nvPr>
        </p:nvSpPr>
        <p:spPr/>
        <p:txBody>
          <a:bodyPr/>
          <a:lstStyle/>
          <a:p>
            <a:fld id="{7C316503-33C0-4D25-9697-6851D736A0D5}" type="slidenum">
              <a:rPr lang="en-GB" smtClean="0"/>
              <a:t>‹#›</a:t>
            </a:fld>
            <a:endParaRPr lang="en-GB"/>
          </a:p>
        </p:txBody>
      </p:sp>
    </p:spTree>
    <p:extLst>
      <p:ext uri="{BB962C8B-B14F-4D97-AF65-F5344CB8AC3E}">
        <p14:creationId xmlns:p14="http://schemas.microsoft.com/office/powerpoint/2010/main" val="2882565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B4C39-8537-25DC-C45B-3E5F029E6D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E299A0B-BC3F-F9A8-11BA-4685B53EF0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A562058-688D-3072-AE6B-03D1B24678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5990DA-C500-9025-C35A-D051D3A57D17}"/>
              </a:ext>
            </a:extLst>
          </p:cNvPr>
          <p:cNvSpPr>
            <a:spLocks noGrp="1"/>
          </p:cNvSpPr>
          <p:nvPr>
            <p:ph type="dt" sz="half" idx="10"/>
          </p:nvPr>
        </p:nvSpPr>
        <p:spPr/>
        <p:txBody>
          <a:bodyPr/>
          <a:lstStyle/>
          <a:p>
            <a:fld id="{5C9BC658-8736-4CBF-A7AF-A042D15649A7}" type="datetime1">
              <a:rPr lang="en-GB" smtClean="0"/>
              <a:t>18/07/2025</a:t>
            </a:fld>
            <a:endParaRPr lang="en-GB"/>
          </a:p>
        </p:txBody>
      </p:sp>
      <p:sp>
        <p:nvSpPr>
          <p:cNvPr id="6" name="Footer Placeholder 5">
            <a:extLst>
              <a:ext uri="{FF2B5EF4-FFF2-40B4-BE49-F238E27FC236}">
                <a16:creationId xmlns:a16="http://schemas.microsoft.com/office/drawing/2014/main" id="{F19486CE-B959-2124-C7C5-10D725103D8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2823DAF-6750-829C-69D9-DB701A364E09}"/>
              </a:ext>
            </a:extLst>
          </p:cNvPr>
          <p:cNvSpPr>
            <a:spLocks noGrp="1"/>
          </p:cNvSpPr>
          <p:nvPr>
            <p:ph type="sldNum" sz="quarter" idx="12"/>
          </p:nvPr>
        </p:nvSpPr>
        <p:spPr/>
        <p:txBody>
          <a:bodyPr/>
          <a:lstStyle/>
          <a:p>
            <a:fld id="{7C316503-33C0-4D25-9697-6851D736A0D5}" type="slidenum">
              <a:rPr lang="en-GB" smtClean="0"/>
              <a:t>‹#›</a:t>
            </a:fld>
            <a:endParaRPr lang="en-GB"/>
          </a:p>
        </p:txBody>
      </p:sp>
    </p:spTree>
    <p:extLst>
      <p:ext uri="{BB962C8B-B14F-4D97-AF65-F5344CB8AC3E}">
        <p14:creationId xmlns:p14="http://schemas.microsoft.com/office/powerpoint/2010/main" val="1868822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DE7A98-5C18-5488-BB69-4613580B5D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7FE5624-03BE-AD5D-2BE8-6F504A948C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3DA8228-FAE0-460C-D62C-7F88E85F28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82C59AC-A7D5-48F7-B6DC-0E95F710DF25}" type="datetime1">
              <a:rPr lang="en-GB" smtClean="0"/>
              <a:t>18/07/2025</a:t>
            </a:fld>
            <a:endParaRPr lang="en-GB"/>
          </a:p>
        </p:txBody>
      </p:sp>
      <p:sp>
        <p:nvSpPr>
          <p:cNvPr id="5" name="Footer Placeholder 4">
            <a:extLst>
              <a:ext uri="{FF2B5EF4-FFF2-40B4-BE49-F238E27FC236}">
                <a16:creationId xmlns:a16="http://schemas.microsoft.com/office/drawing/2014/main" id="{21E9A5C0-9697-AE9B-974E-C78E2D2B1E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30C9205C-17EA-4276-5E59-773AD609D7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C316503-33C0-4D25-9697-6851D736A0D5}" type="slidenum">
              <a:rPr lang="en-GB" smtClean="0"/>
              <a:t>‹#›</a:t>
            </a:fld>
            <a:endParaRPr lang="en-GB"/>
          </a:p>
        </p:txBody>
      </p:sp>
    </p:spTree>
    <p:extLst>
      <p:ext uri="{BB962C8B-B14F-4D97-AF65-F5344CB8AC3E}">
        <p14:creationId xmlns:p14="http://schemas.microsoft.com/office/powerpoint/2010/main" val="11249808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notesSlide" Target="../notesSlides/notesSlide1.xml"/><Relationship Id="rId7"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image" Target="../media/image2.jpg"/><Relationship Id="rId5" Type="http://schemas.openxmlformats.org/officeDocument/2006/relationships/image" Target="../media/image1.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3" Type="http://schemas.openxmlformats.org/officeDocument/2006/relationships/tags" Target="../tags/tag67.xml"/><Relationship Id="rId18" Type="http://schemas.openxmlformats.org/officeDocument/2006/relationships/oleObject" Target="../embeddings/oleObject2.bin"/><Relationship Id="rId26" Type="http://schemas.openxmlformats.org/officeDocument/2006/relationships/image" Target="../media/image49.png"/><Relationship Id="rId3" Type="http://schemas.openxmlformats.org/officeDocument/2006/relationships/tags" Target="../tags/tag57.xml"/><Relationship Id="rId21" Type="http://schemas.openxmlformats.org/officeDocument/2006/relationships/image" Target="../media/image23.png"/><Relationship Id="rId34" Type="http://schemas.openxmlformats.org/officeDocument/2006/relationships/image" Target="../media/image24.png"/><Relationship Id="rId7" Type="http://schemas.openxmlformats.org/officeDocument/2006/relationships/tags" Target="../tags/tag61.xml"/><Relationship Id="rId12" Type="http://schemas.openxmlformats.org/officeDocument/2006/relationships/tags" Target="../tags/tag66.xml"/><Relationship Id="rId17" Type="http://schemas.openxmlformats.org/officeDocument/2006/relationships/notesSlide" Target="../notesSlides/notesSlide7.xml"/><Relationship Id="rId25" Type="http://schemas.openxmlformats.org/officeDocument/2006/relationships/image" Target="../media/image20.png"/><Relationship Id="rId33" Type="http://schemas.openxmlformats.org/officeDocument/2006/relationships/image" Target="../media/image55.png"/><Relationship Id="rId2" Type="http://schemas.openxmlformats.org/officeDocument/2006/relationships/tags" Target="../tags/tag56.xml"/><Relationship Id="rId16" Type="http://schemas.openxmlformats.org/officeDocument/2006/relationships/slideLayout" Target="../slideLayouts/slideLayout2.xml"/><Relationship Id="rId20" Type="http://schemas.openxmlformats.org/officeDocument/2006/relationships/image" Target="../media/image36.png"/><Relationship Id="rId29" Type="http://schemas.openxmlformats.org/officeDocument/2006/relationships/image" Target="../media/image51.png"/><Relationship Id="rId1" Type="http://schemas.openxmlformats.org/officeDocument/2006/relationships/tags" Target="../tags/tag55.xml"/><Relationship Id="rId6" Type="http://schemas.openxmlformats.org/officeDocument/2006/relationships/tags" Target="../tags/tag60.xml"/><Relationship Id="rId11" Type="http://schemas.openxmlformats.org/officeDocument/2006/relationships/tags" Target="../tags/tag65.xml"/><Relationship Id="rId24" Type="http://schemas.openxmlformats.org/officeDocument/2006/relationships/image" Target="../media/image21.png"/><Relationship Id="rId32" Type="http://schemas.openxmlformats.org/officeDocument/2006/relationships/image" Target="../media/image54.png"/><Relationship Id="rId5" Type="http://schemas.openxmlformats.org/officeDocument/2006/relationships/tags" Target="../tags/tag59.xml"/><Relationship Id="rId15" Type="http://schemas.openxmlformats.org/officeDocument/2006/relationships/tags" Target="../tags/tag69.xml"/><Relationship Id="rId23" Type="http://schemas.openxmlformats.org/officeDocument/2006/relationships/image" Target="../media/image30.png"/><Relationship Id="rId28" Type="http://schemas.openxmlformats.org/officeDocument/2006/relationships/image" Target="../media/image50.png"/><Relationship Id="rId10" Type="http://schemas.openxmlformats.org/officeDocument/2006/relationships/tags" Target="../tags/tag64.xml"/><Relationship Id="rId19" Type="http://schemas.openxmlformats.org/officeDocument/2006/relationships/image" Target="../media/image1.emf"/><Relationship Id="rId31" Type="http://schemas.openxmlformats.org/officeDocument/2006/relationships/image" Target="../media/image53.png"/><Relationship Id="rId4" Type="http://schemas.openxmlformats.org/officeDocument/2006/relationships/tags" Target="../tags/tag58.xml"/><Relationship Id="rId9" Type="http://schemas.openxmlformats.org/officeDocument/2006/relationships/tags" Target="../tags/tag63.xml"/><Relationship Id="rId14" Type="http://schemas.openxmlformats.org/officeDocument/2006/relationships/tags" Target="../tags/tag68.xml"/><Relationship Id="rId22" Type="http://schemas.openxmlformats.org/officeDocument/2006/relationships/image" Target="../media/image48.png"/><Relationship Id="rId27" Type="http://schemas.openxmlformats.org/officeDocument/2006/relationships/image" Target="../media/image27.png"/><Relationship Id="rId30" Type="http://schemas.openxmlformats.org/officeDocument/2006/relationships/image" Target="../media/image52.png"/><Relationship Id="rId8" Type="http://schemas.openxmlformats.org/officeDocument/2006/relationships/tags" Target="../tags/tag62.xml"/></Relationships>
</file>

<file path=ppt/slides/_rels/slide11.xml.rels><?xml version="1.0" encoding="UTF-8" standalone="yes"?>
<Relationships xmlns="http://schemas.openxmlformats.org/package/2006/relationships"><Relationship Id="rId13" Type="http://schemas.openxmlformats.org/officeDocument/2006/relationships/tags" Target="../tags/tag82.xml"/><Relationship Id="rId18" Type="http://schemas.openxmlformats.org/officeDocument/2006/relationships/tags" Target="../tags/tag87.xml"/><Relationship Id="rId26" Type="http://schemas.openxmlformats.org/officeDocument/2006/relationships/image" Target="../media/image30.png"/><Relationship Id="rId39" Type="http://schemas.openxmlformats.org/officeDocument/2006/relationships/image" Target="../media/image66.png"/><Relationship Id="rId21" Type="http://schemas.openxmlformats.org/officeDocument/2006/relationships/tags" Target="../tags/tag90.xml"/><Relationship Id="rId34" Type="http://schemas.openxmlformats.org/officeDocument/2006/relationships/image" Target="../media/image61.png"/><Relationship Id="rId42" Type="http://schemas.openxmlformats.org/officeDocument/2006/relationships/image" Target="../media/image69.png"/><Relationship Id="rId7" Type="http://schemas.openxmlformats.org/officeDocument/2006/relationships/tags" Target="../tags/tag76.xml"/><Relationship Id="rId2" Type="http://schemas.openxmlformats.org/officeDocument/2006/relationships/tags" Target="../tags/tag71.xml"/><Relationship Id="rId16" Type="http://schemas.openxmlformats.org/officeDocument/2006/relationships/tags" Target="../tags/tag85.xml"/><Relationship Id="rId20" Type="http://schemas.openxmlformats.org/officeDocument/2006/relationships/tags" Target="../tags/tag89.xml"/><Relationship Id="rId29" Type="http://schemas.openxmlformats.org/officeDocument/2006/relationships/image" Target="../media/image57.png"/><Relationship Id="rId41" Type="http://schemas.openxmlformats.org/officeDocument/2006/relationships/image" Target="../media/image68.png"/><Relationship Id="rId1" Type="http://schemas.openxmlformats.org/officeDocument/2006/relationships/tags" Target="../tags/tag70.xml"/><Relationship Id="rId6" Type="http://schemas.openxmlformats.org/officeDocument/2006/relationships/tags" Target="../tags/tag75.xml"/><Relationship Id="rId11" Type="http://schemas.openxmlformats.org/officeDocument/2006/relationships/tags" Target="../tags/tag80.xml"/><Relationship Id="rId24" Type="http://schemas.openxmlformats.org/officeDocument/2006/relationships/oleObject" Target="../embeddings/oleObject2.bin"/><Relationship Id="rId32" Type="http://schemas.openxmlformats.org/officeDocument/2006/relationships/image" Target="../media/image60.png"/><Relationship Id="rId37" Type="http://schemas.openxmlformats.org/officeDocument/2006/relationships/image" Target="../media/image64.png"/><Relationship Id="rId40" Type="http://schemas.openxmlformats.org/officeDocument/2006/relationships/image" Target="../media/image67.png"/><Relationship Id="rId5" Type="http://schemas.openxmlformats.org/officeDocument/2006/relationships/tags" Target="../tags/tag74.xml"/><Relationship Id="rId15" Type="http://schemas.openxmlformats.org/officeDocument/2006/relationships/tags" Target="../tags/tag84.xml"/><Relationship Id="rId23" Type="http://schemas.openxmlformats.org/officeDocument/2006/relationships/notesSlide" Target="../notesSlides/notesSlide8.xml"/><Relationship Id="rId28" Type="http://schemas.openxmlformats.org/officeDocument/2006/relationships/image" Target="../media/image56.png"/><Relationship Id="rId36" Type="http://schemas.openxmlformats.org/officeDocument/2006/relationships/image" Target="../media/image63.png"/><Relationship Id="rId10" Type="http://schemas.openxmlformats.org/officeDocument/2006/relationships/tags" Target="../tags/tag79.xml"/><Relationship Id="rId19" Type="http://schemas.openxmlformats.org/officeDocument/2006/relationships/tags" Target="../tags/tag88.xml"/><Relationship Id="rId31" Type="http://schemas.openxmlformats.org/officeDocument/2006/relationships/image" Target="../media/image59.png"/><Relationship Id="rId44" Type="http://schemas.openxmlformats.org/officeDocument/2006/relationships/image" Target="../media/image71.png"/><Relationship Id="rId4" Type="http://schemas.openxmlformats.org/officeDocument/2006/relationships/tags" Target="../tags/tag73.xml"/><Relationship Id="rId9" Type="http://schemas.openxmlformats.org/officeDocument/2006/relationships/tags" Target="../tags/tag78.xml"/><Relationship Id="rId14" Type="http://schemas.openxmlformats.org/officeDocument/2006/relationships/tags" Target="../tags/tag83.xml"/><Relationship Id="rId22" Type="http://schemas.openxmlformats.org/officeDocument/2006/relationships/slideLayout" Target="../slideLayouts/slideLayout2.xml"/><Relationship Id="rId27" Type="http://schemas.openxmlformats.org/officeDocument/2006/relationships/image" Target="../media/image36.png"/><Relationship Id="rId30" Type="http://schemas.openxmlformats.org/officeDocument/2006/relationships/image" Target="../media/image58.png"/><Relationship Id="rId35" Type="http://schemas.openxmlformats.org/officeDocument/2006/relationships/image" Target="../media/image62.png"/><Relationship Id="rId43" Type="http://schemas.openxmlformats.org/officeDocument/2006/relationships/image" Target="../media/image70.png"/><Relationship Id="rId8" Type="http://schemas.openxmlformats.org/officeDocument/2006/relationships/tags" Target="../tags/tag77.xml"/><Relationship Id="rId3" Type="http://schemas.openxmlformats.org/officeDocument/2006/relationships/tags" Target="../tags/tag72.xml"/><Relationship Id="rId12" Type="http://schemas.openxmlformats.org/officeDocument/2006/relationships/tags" Target="../tags/tag81.xml"/><Relationship Id="rId17" Type="http://schemas.openxmlformats.org/officeDocument/2006/relationships/tags" Target="../tags/tag86.xml"/><Relationship Id="rId25" Type="http://schemas.openxmlformats.org/officeDocument/2006/relationships/image" Target="../media/image1.emf"/><Relationship Id="rId33" Type="http://schemas.openxmlformats.org/officeDocument/2006/relationships/image" Target="../media/image20.png"/><Relationship Id="rId38" Type="http://schemas.openxmlformats.org/officeDocument/2006/relationships/image" Target="../media/image6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44.png"/><Relationship Id="rId2" Type="http://schemas.openxmlformats.org/officeDocument/2006/relationships/tags" Target="../tags/tag92.xml"/><Relationship Id="rId1" Type="http://schemas.openxmlformats.org/officeDocument/2006/relationships/tags" Target="../tags/tag91.xml"/><Relationship Id="rId6" Type="http://schemas.openxmlformats.org/officeDocument/2006/relationships/image" Target="../media/image72.PNG"/><Relationship Id="rId5" Type="http://schemas.openxmlformats.org/officeDocument/2006/relationships/image" Target="../media/image1.emf"/><Relationship Id="rId4" Type="http://schemas.openxmlformats.org/officeDocument/2006/relationships/oleObject" Target="../embeddings/oleObject3.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75.PNG"/><Relationship Id="rId2" Type="http://schemas.openxmlformats.org/officeDocument/2006/relationships/slideLayout" Target="../slideLayouts/slideLayout2.xml"/><Relationship Id="rId1" Type="http://schemas.openxmlformats.org/officeDocument/2006/relationships/tags" Target="../tags/tag93.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1.emf"/></Relationships>
</file>

<file path=ppt/slides/_rels/slide15.xml.rels><?xml version="1.0" encoding="UTF-8" standalone="yes"?>
<Relationships xmlns="http://schemas.openxmlformats.org/package/2006/relationships"><Relationship Id="rId8" Type="http://schemas.openxmlformats.org/officeDocument/2006/relationships/image" Target="../media/image78.PNG"/><Relationship Id="rId3" Type="http://schemas.openxmlformats.org/officeDocument/2006/relationships/slideLayout" Target="../slideLayouts/slideLayout2.xml"/><Relationship Id="rId7" Type="http://schemas.openxmlformats.org/officeDocument/2006/relationships/image" Target="../media/image77.PNG"/><Relationship Id="rId2" Type="http://schemas.openxmlformats.org/officeDocument/2006/relationships/tags" Target="../tags/tag95.xml"/><Relationship Id="rId1" Type="http://schemas.openxmlformats.org/officeDocument/2006/relationships/tags" Target="../tags/tag94.xml"/><Relationship Id="rId6" Type="http://schemas.openxmlformats.org/officeDocument/2006/relationships/image" Target="../media/image76.png"/><Relationship Id="rId5" Type="http://schemas.openxmlformats.org/officeDocument/2006/relationships/image" Target="../media/image1.emf"/><Relationship Id="rId4" Type="http://schemas.openxmlformats.org/officeDocument/2006/relationships/oleObject" Target="../embeddings/oleObject3.bin"/></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80.png"/><Relationship Id="rId2" Type="http://schemas.openxmlformats.org/officeDocument/2006/relationships/tags" Target="../tags/tag97.xml"/><Relationship Id="rId1" Type="http://schemas.openxmlformats.org/officeDocument/2006/relationships/tags" Target="../tags/tag96.xml"/><Relationship Id="rId6" Type="http://schemas.openxmlformats.org/officeDocument/2006/relationships/image" Target="../media/image79.PNG"/><Relationship Id="rId5" Type="http://schemas.openxmlformats.org/officeDocument/2006/relationships/image" Target="../media/image1.emf"/><Relationship Id="rId4" Type="http://schemas.openxmlformats.org/officeDocument/2006/relationships/oleObject" Target="../embeddings/oleObject3.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84.PNG"/><Relationship Id="rId18" Type="http://schemas.openxmlformats.org/officeDocument/2006/relationships/image" Target="../media/image30.png"/><Relationship Id="rId3" Type="http://schemas.openxmlformats.org/officeDocument/2006/relationships/tags" Target="../tags/tag100.xml"/><Relationship Id="rId7" Type="http://schemas.openxmlformats.org/officeDocument/2006/relationships/slideLayout" Target="../slideLayouts/slideLayout2.xml"/><Relationship Id="rId12" Type="http://schemas.openxmlformats.org/officeDocument/2006/relationships/image" Target="../media/image83.PNG"/><Relationship Id="rId17" Type="http://schemas.openxmlformats.org/officeDocument/2006/relationships/image" Target="../media/image62.png"/><Relationship Id="rId2" Type="http://schemas.openxmlformats.org/officeDocument/2006/relationships/tags" Target="../tags/tag99.xml"/><Relationship Id="rId16" Type="http://schemas.openxmlformats.org/officeDocument/2006/relationships/image" Target="../media/image86.png"/><Relationship Id="rId1" Type="http://schemas.openxmlformats.org/officeDocument/2006/relationships/tags" Target="../tags/tag98.xml"/><Relationship Id="rId6" Type="http://schemas.openxmlformats.org/officeDocument/2006/relationships/tags" Target="../tags/tag103.xml"/><Relationship Id="rId11" Type="http://schemas.openxmlformats.org/officeDocument/2006/relationships/image" Target="../media/image82.PNG"/><Relationship Id="rId5" Type="http://schemas.openxmlformats.org/officeDocument/2006/relationships/tags" Target="../tags/tag102.xml"/><Relationship Id="rId15" Type="http://schemas.openxmlformats.org/officeDocument/2006/relationships/image" Target="../media/image85.png"/><Relationship Id="rId10" Type="http://schemas.openxmlformats.org/officeDocument/2006/relationships/image" Target="../media/image81.PNG"/><Relationship Id="rId4" Type="http://schemas.openxmlformats.org/officeDocument/2006/relationships/tags" Target="../tags/tag101.xml"/><Relationship Id="rId9" Type="http://schemas.openxmlformats.org/officeDocument/2006/relationships/image" Target="../media/image1.emf"/><Relationship Id="rId14" Type="http://schemas.openxmlformats.org/officeDocument/2006/relationships/image" Target="../media/image68.png"/></Relationships>
</file>

<file path=ppt/slides/_rels/slide18.xml.rels><?xml version="1.0" encoding="UTF-8" standalone="yes"?>
<Relationships xmlns="http://schemas.openxmlformats.org/package/2006/relationships"><Relationship Id="rId8" Type="http://schemas.openxmlformats.org/officeDocument/2006/relationships/image" Target="../media/image87.PNG"/><Relationship Id="rId3" Type="http://schemas.openxmlformats.org/officeDocument/2006/relationships/tags" Target="../tags/tag106.xml"/><Relationship Id="rId7" Type="http://schemas.openxmlformats.org/officeDocument/2006/relationships/image" Target="../media/image1.emf"/><Relationship Id="rId2" Type="http://schemas.openxmlformats.org/officeDocument/2006/relationships/tags" Target="../tags/tag105.xml"/><Relationship Id="rId1" Type="http://schemas.openxmlformats.org/officeDocument/2006/relationships/tags" Target="../tags/tag104.xml"/><Relationship Id="rId6" Type="http://schemas.openxmlformats.org/officeDocument/2006/relationships/oleObject" Target="../embeddings/oleObject3.bin"/><Relationship Id="rId11" Type="http://schemas.openxmlformats.org/officeDocument/2006/relationships/image" Target="../media/image90.png"/><Relationship Id="rId5" Type="http://schemas.openxmlformats.org/officeDocument/2006/relationships/slideLayout" Target="../slideLayouts/slideLayout2.xml"/><Relationship Id="rId10" Type="http://schemas.openxmlformats.org/officeDocument/2006/relationships/image" Target="../media/image89.png"/><Relationship Id="rId4" Type="http://schemas.openxmlformats.org/officeDocument/2006/relationships/tags" Target="../tags/tag107.xml"/><Relationship Id="rId9" Type="http://schemas.openxmlformats.org/officeDocument/2006/relationships/image" Target="../media/image88.png"/></Relationships>
</file>

<file path=ppt/slides/_rels/slide19.xml.rels><?xml version="1.0" encoding="UTF-8" standalone="yes"?>
<Relationships xmlns="http://schemas.openxmlformats.org/package/2006/relationships"><Relationship Id="rId8" Type="http://schemas.openxmlformats.org/officeDocument/2006/relationships/image" Target="../media/image92.PNG"/><Relationship Id="rId3" Type="http://schemas.openxmlformats.org/officeDocument/2006/relationships/slideLayout" Target="../slideLayouts/slideLayout2.xml"/><Relationship Id="rId7" Type="http://schemas.openxmlformats.org/officeDocument/2006/relationships/image" Target="../media/image91.png"/><Relationship Id="rId2" Type="http://schemas.openxmlformats.org/officeDocument/2006/relationships/tags" Target="../tags/tag109.xml"/><Relationship Id="rId1" Type="http://schemas.openxmlformats.org/officeDocument/2006/relationships/tags" Target="../tags/tag108.xml"/><Relationship Id="rId6" Type="http://schemas.openxmlformats.org/officeDocument/2006/relationships/image" Target="../media/image40.png"/><Relationship Id="rId5" Type="http://schemas.openxmlformats.org/officeDocument/2006/relationships/image" Target="../media/image1.emf"/><Relationship Id="rId4" Type="http://schemas.openxmlformats.org/officeDocument/2006/relationships/oleObject" Target="../embeddings/oleObject3.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5.png"/><Relationship Id="rId2" Type="http://schemas.openxmlformats.org/officeDocument/2006/relationships/tags" Target="../tags/tag111.xml"/><Relationship Id="rId1" Type="http://schemas.openxmlformats.org/officeDocument/2006/relationships/tags" Target="../tags/tag110.xml"/><Relationship Id="rId6" Type="http://schemas.openxmlformats.org/officeDocument/2006/relationships/image" Target="../media/image93.PNG"/><Relationship Id="rId5" Type="http://schemas.openxmlformats.org/officeDocument/2006/relationships/image" Target="../media/image1.emf"/><Relationship Id="rId4" Type="http://schemas.openxmlformats.org/officeDocument/2006/relationships/oleObject" Target="../embeddings/oleObject3.bin"/></Relationships>
</file>

<file path=ppt/slides/_rels/slide21.xml.rels><?xml version="1.0" encoding="UTF-8" standalone="yes"?>
<Relationships xmlns="http://schemas.openxmlformats.org/package/2006/relationships"><Relationship Id="rId8" Type="http://schemas.openxmlformats.org/officeDocument/2006/relationships/image" Target="../media/image96.png"/><Relationship Id="rId3" Type="http://schemas.openxmlformats.org/officeDocument/2006/relationships/slideLayout" Target="../slideLayouts/slideLayout2.xml"/><Relationship Id="rId7" Type="http://schemas.openxmlformats.org/officeDocument/2006/relationships/image" Target="../media/image95.PNG"/><Relationship Id="rId2" Type="http://schemas.openxmlformats.org/officeDocument/2006/relationships/tags" Target="../tags/tag113.xml"/><Relationship Id="rId1" Type="http://schemas.openxmlformats.org/officeDocument/2006/relationships/tags" Target="../tags/tag112.xml"/><Relationship Id="rId6" Type="http://schemas.openxmlformats.org/officeDocument/2006/relationships/image" Target="../media/image94.PNG"/><Relationship Id="rId5" Type="http://schemas.openxmlformats.org/officeDocument/2006/relationships/image" Target="../media/image1.emf"/><Relationship Id="rId4" Type="http://schemas.openxmlformats.org/officeDocument/2006/relationships/oleObject" Target="../embeddings/oleObject3.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notesSlide" Target="../notesSlides/notesSlide9.xml"/><Relationship Id="rId13" Type="http://schemas.openxmlformats.org/officeDocument/2006/relationships/image" Target="../media/image98.png"/><Relationship Id="rId3" Type="http://schemas.openxmlformats.org/officeDocument/2006/relationships/tags" Target="../tags/tag116.xml"/><Relationship Id="rId7" Type="http://schemas.openxmlformats.org/officeDocument/2006/relationships/slideLayout" Target="../slideLayouts/slideLayout2.xml"/><Relationship Id="rId12" Type="http://schemas.openxmlformats.org/officeDocument/2006/relationships/image" Target="../media/image97.png"/><Relationship Id="rId2" Type="http://schemas.openxmlformats.org/officeDocument/2006/relationships/tags" Target="../tags/tag115.xml"/><Relationship Id="rId1" Type="http://schemas.openxmlformats.org/officeDocument/2006/relationships/tags" Target="../tags/tag114.xml"/><Relationship Id="rId6" Type="http://schemas.openxmlformats.org/officeDocument/2006/relationships/tags" Target="../tags/tag119.xml"/><Relationship Id="rId11" Type="http://schemas.openxmlformats.org/officeDocument/2006/relationships/image" Target="../media/image10.png"/><Relationship Id="rId5" Type="http://schemas.openxmlformats.org/officeDocument/2006/relationships/tags" Target="../tags/tag118.xml"/><Relationship Id="rId15" Type="http://schemas.openxmlformats.org/officeDocument/2006/relationships/image" Target="../media/image100.png"/><Relationship Id="rId10" Type="http://schemas.openxmlformats.org/officeDocument/2006/relationships/image" Target="../media/image1.emf"/><Relationship Id="rId4" Type="http://schemas.openxmlformats.org/officeDocument/2006/relationships/tags" Target="../tags/tag117.xml"/><Relationship Id="rId9" Type="http://schemas.openxmlformats.org/officeDocument/2006/relationships/oleObject" Target="../embeddings/oleObject2.bin"/><Relationship Id="rId14" Type="http://schemas.openxmlformats.org/officeDocument/2006/relationships/image" Target="../media/image99.png"/></Relationships>
</file>

<file path=ppt/slides/_rels/slide24.xml.rels><?xml version="1.0" encoding="UTF-8" standalone="yes"?>
<Relationships xmlns="http://schemas.openxmlformats.org/package/2006/relationships"><Relationship Id="rId8" Type="http://schemas.openxmlformats.org/officeDocument/2006/relationships/tags" Target="../tags/tag127.xml"/><Relationship Id="rId13" Type="http://schemas.openxmlformats.org/officeDocument/2006/relationships/tags" Target="../tags/tag132.xml"/><Relationship Id="rId18" Type="http://schemas.openxmlformats.org/officeDocument/2006/relationships/image" Target="../media/image101.png"/><Relationship Id="rId26" Type="http://schemas.openxmlformats.org/officeDocument/2006/relationships/image" Target="../media/image107.png"/><Relationship Id="rId3" Type="http://schemas.openxmlformats.org/officeDocument/2006/relationships/tags" Target="../tags/tag122.xml"/><Relationship Id="rId21" Type="http://schemas.openxmlformats.org/officeDocument/2006/relationships/image" Target="../media/image103.png"/><Relationship Id="rId7" Type="http://schemas.openxmlformats.org/officeDocument/2006/relationships/tags" Target="../tags/tag126.xml"/><Relationship Id="rId12" Type="http://schemas.openxmlformats.org/officeDocument/2006/relationships/tags" Target="../tags/tag131.xml"/><Relationship Id="rId17" Type="http://schemas.openxmlformats.org/officeDocument/2006/relationships/image" Target="../media/image1.emf"/><Relationship Id="rId25" Type="http://schemas.openxmlformats.org/officeDocument/2006/relationships/image" Target="../media/image106.png"/><Relationship Id="rId2" Type="http://schemas.openxmlformats.org/officeDocument/2006/relationships/tags" Target="../tags/tag121.xml"/><Relationship Id="rId16" Type="http://schemas.openxmlformats.org/officeDocument/2006/relationships/oleObject" Target="../embeddings/oleObject2.bin"/><Relationship Id="rId20" Type="http://schemas.openxmlformats.org/officeDocument/2006/relationships/image" Target="../media/image102.png"/><Relationship Id="rId29" Type="http://schemas.openxmlformats.org/officeDocument/2006/relationships/image" Target="../media/image110.PNG"/><Relationship Id="rId1" Type="http://schemas.openxmlformats.org/officeDocument/2006/relationships/tags" Target="../tags/tag120.xml"/><Relationship Id="rId6" Type="http://schemas.openxmlformats.org/officeDocument/2006/relationships/tags" Target="../tags/tag125.xml"/><Relationship Id="rId11" Type="http://schemas.openxmlformats.org/officeDocument/2006/relationships/tags" Target="../tags/tag130.xml"/><Relationship Id="rId24" Type="http://schemas.openxmlformats.org/officeDocument/2006/relationships/image" Target="../media/image105.png"/><Relationship Id="rId5" Type="http://schemas.openxmlformats.org/officeDocument/2006/relationships/tags" Target="../tags/tag124.xml"/><Relationship Id="rId15" Type="http://schemas.openxmlformats.org/officeDocument/2006/relationships/notesSlide" Target="../notesSlides/notesSlide10.xml"/><Relationship Id="rId23" Type="http://schemas.openxmlformats.org/officeDocument/2006/relationships/image" Target="../media/image104.png"/><Relationship Id="rId28" Type="http://schemas.openxmlformats.org/officeDocument/2006/relationships/image" Target="../media/image109.png"/><Relationship Id="rId10" Type="http://schemas.openxmlformats.org/officeDocument/2006/relationships/tags" Target="../tags/tag129.xml"/><Relationship Id="rId19" Type="http://schemas.openxmlformats.org/officeDocument/2006/relationships/image" Target="../media/image45.png"/><Relationship Id="rId4" Type="http://schemas.openxmlformats.org/officeDocument/2006/relationships/tags" Target="../tags/tag123.xml"/><Relationship Id="rId9" Type="http://schemas.openxmlformats.org/officeDocument/2006/relationships/tags" Target="../tags/tag128.xml"/><Relationship Id="rId14" Type="http://schemas.openxmlformats.org/officeDocument/2006/relationships/slideLayout" Target="../slideLayouts/slideLayout2.xml"/><Relationship Id="rId22" Type="http://schemas.openxmlformats.org/officeDocument/2006/relationships/image" Target="../media/image6.png"/><Relationship Id="rId27" Type="http://schemas.openxmlformats.org/officeDocument/2006/relationships/image" Target="../media/image108.png"/></Relationships>
</file>

<file path=ppt/slides/_rels/slide25.xml.rels><?xml version="1.0" encoding="UTF-8" standalone="yes"?>
<Relationships xmlns="http://schemas.openxmlformats.org/package/2006/relationships"><Relationship Id="rId8" Type="http://schemas.openxmlformats.org/officeDocument/2006/relationships/notesSlide" Target="../notesSlides/notesSlide11.xml"/><Relationship Id="rId13" Type="http://schemas.openxmlformats.org/officeDocument/2006/relationships/image" Target="../media/image26.png"/><Relationship Id="rId3" Type="http://schemas.openxmlformats.org/officeDocument/2006/relationships/tags" Target="../tags/tag135.xml"/><Relationship Id="rId7" Type="http://schemas.openxmlformats.org/officeDocument/2006/relationships/slideLayout" Target="../slideLayouts/slideLayout2.xml"/><Relationship Id="rId12" Type="http://schemas.openxmlformats.org/officeDocument/2006/relationships/image" Target="../media/image6.png"/><Relationship Id="rId2" Type="http://schemas.openxmlformats.org/officeDocument/2006/relationships/tags" Target="../tags/tag134.xml"/><Relationship Id="rId1" Type="http://schemas.openxmlformats.org/officeDocument/2006/relationships/tags" Target="../tags/tag133.xml"/><Relationship Id="rId6" Type="http://schemas.openxmlformats.org/officeDocument/2006/relationships/tags" Target="../tags/tag138.xml"/><Relationship Id="rId11" Type="http://schemas.openxmlformats.org/officeDocument/2006/relationships/image" Target="../media/image66.png"/><Relationship Id="rId5" Type="http://schemas.openxmlformats.org/officeDocument/2006/relationships/tags" Target="../tags/tag137.xml"/><Relationship Id="rId15" Type="http://schemas.openxmlformats.org/officeDocument/2006/relationships/image" Target="../media/image112.PNG"/><Relationship Id="rId10" Type="http://schemas.openxmlformats.org/officeDocument/2006/relationships/image" Target="../media/image1.emf"/><Relationship Id="rId4" Type="http://schemas.openxmlformats.org/officeDocument/2006/relationships/tags" Target="../tags/tag136.xml"/><Relationship Id="rId9" Type="http://schemas.openxmlformats.org/officeDocument/2006/relationships/oleObject" Target="../embeddings/oleObject2.bin"/><Relationship Id="rId14" Type="http://schemas.openxmlformats.org/officeDocument/2006/relationships/image" Target="../media/image111.png"/></Relationships>
</file>

<file path=ppt/slides/_rels/slide26.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41.xml"/><Relationship Id="rId7" Type="http://schemas.openxmlformats.org/officeDocument/2006/relationships/oleObject" Target="../embeddings/oleObject2.bin"/><Relationship Id="rId2" Type="http://schemas.openxmlformats.org/officeDocument/2006/relationships/tags" Target="../tags/tag140.xml"/><Relationship Id="rId1" Type="http://schemas.openxmlformats.org/officeDocument/2006/relationships/tags" Target="../tags/tag139.xml"/><Relationship Id="rId6" Type="http://schemas.openxmlformats.org/officeDocument/2006/relationships/notesSlide" Target="../notesSlides/notesSlide12.xml"/><Relationship Id="rId11" Type="http://schemas.openxmlformats.org/officeDocument/2006/relationships/image" Target="../media/image113.png"/><Relationship Id="rId5" Type="http://schemas.openxmlformats.org/officeDocument/2006/relationships/slideLayout" Target="../slideLayouts/slideLayout2.xml"/><Relationship Id="rId10" Type="http://schemas.openxmlformats.org/officeDocument/2006/relationships/image" Target="../media/image5.png"/><Relationship Id="rId4" Type="http://schemas.openxmlformats.org/officeDocument/2006/relationships/tags" Target="../tags/tag142.xml"/><Relationship Id="rId9" Type="http://schemas.openxmlformats.org/officeDocument/2006/relationships/image" Target="../media/image6.png"/></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2.bin"/><Relationship Id="rId13" Type="http://schemas.openxmlformats.org/officeDocument/2006/relationships/image" Target="../media/image14.png"/><Relationship Id="rId3" Type="http://schemas.openxmlformats.org/officeDocument/2006/relationships/tags" Target="../tags/tag145.xml"/><Relationship Id="rId7" Type="http://schemas.openxmlformats.org/officeDocument/2006/relationships/notesSlide" Target="../notesSlides/notesSlide13.xml"/><Relationship Id="rId12" Type="http://schemas.openxmlformats.org/officeDocument/2006/relationships/image" Target="../media/image6.png"/><Relationship Id="rId2" Type="http://schemas.openxmlformats.org/officeDocument/2006/relationships/tags" Target="../tags/tag144.xml"/><Relationship Id="rId1" Type="http://schemas.openxmlformats.org/officeDocument/2006/relationships/tags" Target="../tags/tag143.xml"/><Relationship Id="rId6" Type="http://schemas.openxmlformats.org/officeDocument/2006/relationships/slideLayout" Target="../slideLayouts/slideLayout2.xml"/><Relationship Id="rId11" Type="http://schemas.openxmlformats.org/officeDocument/2006/relationships/image" Target="../media/image103.png"/><Relationship Id="rId5" Type="http://schemas.openxmlformats.org/officeDocument/2006/relationships/tags" Target="../tags/tag147.xml"/><Relationship Id="rId15" Type="http://schemas.openxmlformats.org/officeDocument/2006/relationships/image" Target="../media/image110.PNG"/><Relationship Id="rId10" Type="http://schemas.openxmlformats.org/officeDocument/2006/relationships/image" Target="../media/image36.png"/><Relationship Id="rId4" Type="http://schemas.openxmlformats.org/officeDocument/2006/relationships/tags" Target="../tags/tag146.xml"/><Relationship Id="rId9" Type="http://schemas.openxmlformats.org/officeDocument/2006/relationships/image" Target="../media/image1.emf"/><Relationship Id="rId14"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148.xml"/><Relationship Id="rId6" Type="http://schemas.openxmlformats.org/officeDocument/2006/relationships/hyperlink" Target="https://doi.org/10.1103/PhysRevB.102.035147" TargetMode="External"/><Relationship Id="rId5" Type="http://schemas.openxmlformats.org/officeDocument/2006/relationships/hyperlink" Target="https://doi.org/10.1103/PhysRevX.8.031082" TargetMode="External"/><Relationship Id="rId4" Type="http://schemas.openxmlformats.org/officeDocument/2006/relationships/image" Target="../media/image1.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oleObject" Target="../embeddings/oleObject2.bin"/><Relationship Id="rId18" Type="http://schemas.openxmlformats.org/officeDocument/2006/relationships/image" Target="../media/image8.png"/><Relationship Id="rId3" Type="http://schemas.openxmlformats.org/officeDocument/2006/relationships/tags" Target="../tags/tag4.xml"/><Relationship Id="rId21" Type="http://schemas.openxmlformats.org/officeDocument/2006/relationships/image" Target="../media/image11.png"/><Relationship Id="rId7" Type="http://schemas.openxmlformats.org/officeDocument/2006/relationships/tags" Target="../tags/tag8.xml"/><Relationship Id="rId12" Type="http://schemas.openxmlformats.org/officeDocument/2006/relationships/notesSlide" Target="../notesSlides/notesSlide2.xml"/><Relationship Id="rId17" Type="http://schemas.openxmlformats.org/officeDocument/2006/relationships/image" Target="../media/image7.png"/><Relationship Id="rId2" Type="http://schemas.openxmlformats.org/officeDocument/2006/relationships/tags" Target="../tags/tag3.xml"/><Relationship Id="rId16" Type="http://schemas.openxmlformats.org/officeDocument/2006/relationships/image" Target="../media/image6.png"/><Relationship Id="rId20" Type="http://schemas.openxmlformats.org/officeDocument/2006/relationships/image" Target="../media/image10.png"/><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slideLayout" Target="../slideLayouts/slideLayout2.xml"/><Relationship Id="rId5" Type="http://schemas.openxmlformats.org/officeDocument/2006/relationships/tags" Target="../tags/tag6.xml"/><Relationship Id="rId15" Type="http://schemas.openxmlformats.org/officeDocument/2006/relationships/image" Target="../media/image5.png"/><Relationship Id="rId23" Type="http://schemas.openxmlformats.org/officeDocument/2006/relationships/image" Target="../media/image13.png"/><Relationship Id="rId10" Type="http://schemas.openxmlformats.org/officeDocument/2006/relationships/tags" Target="../tags/tag11.xml"/><Relationship Id="rId19" Type="http://schemas.openxmlformats.org/officeDocument/2006/relationships/image" Target="../media/image9.png"/><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image" Target="../media/image1.emf"/><Relationship Id="rId22"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3.xml"/><Relationship Id="rId13" Type="http://schemas.openxmlformats.org/officeDocument/2006/relationships/image" Target="../media/image16.png"/><Relationship Id="rId3" Type="http://schemas.openxmlformats.org/officeDocument/2006/relationships/tags" Target="../tags/tag14.xml"/><Relationship Id="rId7" Type="http://schemas.openxmlformats.org/officeDocument/2006/relationships/slideLayout" Target="../slideLayouts/slideLayout2.xml"/><Relationship Id="rId12" Type="http://schemas.openxmlformats.org/officeDocument/2006/relationships/image" Target="../media/image15.png"/><Relationship Id="rId2" Type="http://schemas.openxmlformats.org/officeDocument/2006/relationships/tags" Target="../tags/tag13.xml"/><Relationship Id="rId16" Type="http://schemas.openxmlformats.org/officeDocument/2006/relationships/image" Target="../media/image18.png"/><Relationship Id="rId1" Type="http://schemas.openxmlformats.org/officeDocument/2006/relationships/tags" Target="../tags/tag12.xml"/><Relationship Id="rId6" Type="http://schemas.openxmlformats.org/officeDocument/2006/relationships/tags" Target="../tags/tag17.xml"/><Relationship Id="rId11" Type="http://schemas.openxmlformats.org/officeDocument/2006/relationships/image" Target="../media/image14.png"/><Relationship Id="rId5" Type="http://schemas.openxmlformats.org/officeDocument/2006/relationships/tags" Target="../tags/tag16.xml"/><Relationship Id="rId15" Type="http://schemas.openxmlformats.org/officeDocument/2006/relationships/image" Target="../media/image17.png"/><Relationship Id="rId10" Type="http://schemas.openxmlformats.org/officeDocument/2006/relationships/image" Target="../media/image1.emf"/><Relationship Id="rId4" Type="http://schemas.openxmlformats.org/officeDocument/2006/relationships/tags" Target="../tags/tag15.xml"/><Relationship Id="rId9" Type="http://schemas.openxmlformats.org/officeDocument/2006/relationships/oleObject" Target="../embeddings/oleObject2.bin"/><Relationship Id="rId14" Type="http://schemas.openxmlformats.org/officeDocument/2006/relationships/image" Target="../media/image6.png"/></Relationships>
</file>

<file path=ppt/slides/_rels/slide6.xml.rels><?xml version="1.0" encoding="UTF-8" standalone="yes"?>
<Relationships xmlns="http://schemas.openxmlformats.org/package/2006/relationships"><Relationship Id="rId13" Type="http://schemas.openxmlformats.org/officeDocument/2006/relationships/tags" Target="../tags/tag30.xml"/><Relationship Id="rId18" Type="http://schemas.openxmlformats.org/officeDocument/2006/relationships/tags" Target="../tags/tag35.xml"/><Relationship Id="rId26" Type="http://schemas.openxmlformats.org/officeDocument/2006/relationships/image" Target="../media/image21.png"/><Relationship Id="rId39" Type="http://schemas.openxmlformats.org/officeDocument/2006/relationships/image" Target="../media/image32.png"/><Relationship Id="rId21" Type="http://schemas.openxmlformats.org/officeDocument/2006/relationships/notesSlide" Target="../notesSlides/notesSlide4.xml"/><Relationship Id="rId34" Type="http://schemas.openxmlformats.org/officeDocument/2006/relationships/image" Target="../media/image18.png"/><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tags" Target="../tags/tag34.xml"/><Relationship Id="rId25" Type="http://schemas.openxmlformats.org/officeDocument/2006/relationships/image" Target="../media/image20.png"/><Relationship Id="rId33" Type="http://schemas.openxmlformats.org/officeDocument/2006/relationships/image" Target="../media/image27.png"/><Relationship Id="rId38" Type="http://schemas.openxmlformats.org/officeDocument/2006/relationships/image" Target="../media/image31.png"/><Relationship Id="rId2" Type="http://schemas.openxmlformats.org/officeDocument/2006/relationships/tags" Target="../tags/tag19.xml"/><Relationship Id="rId16" Type="http://schemas.openxmlformats.org/officeDocument/2006/relationships/tags" Target="../tags/tag33.xml"/><Relationship Id="rId20" Type="http://schemas.openxmlformats.org/officeDocument/2006/relationships/slideLayout" Target="../slideLayouts/slideLayout2.xml"/><Relationship Id="rId29" Type="http://schemas.openxmlformats.org/officeDocument/2006/relationships/image" Target="../media/image24.png"/><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24" Type="http://schemas.openxmlformats.org/officeDocument/2006/relationships/image" Target="../media/image19.png"/><Relationship Id="rId32" Type="http://schemas.openxmlformats.org/officeDocument/2006/relationships/image" Target="../media/image6.png"/><Relationship Id="rId37" Type="http://schemas.openxmlformats.org/officeDocument/2006/relationships/image" Target="../media/image30.png"/><Relationship Id="rId5" Type="http://schemas.openxmlformats.org/officeDocument/2006/relationships/tags" Target="../tags/tag22.xml"/><Relationship Id="rId15" Type="http://schemas.openxmlformats.org/officeDocument/2006/relationships/tags" Target="../tags/tag32.xml"/><Relationship Id="rId23" Type="http://schemas.openxmlformats.org/officeDocument/2006/relationships/image" Target="../media/image1.emf"/><Relationship Id="rId28" Type="http://schemas.openxmlformats.org/officeDocument/2006/relationships/image" Target="../media/image23.png"/><Relationship Id="rId36" Type="http://schemas.openxmlformats.org/officeDocument/2006/relationships/image" Target="../media/image29.png"/><Relationship Id="rId10" Type="http://schemas.openxmlformats.org/officeDocument/2006/relationships/tags" Target="../tags/tag27.xml"/><Relationship Id="rId19" Type="http://schemas.openxmlformats.org/officeDocument/2006/relationships/tags" Target="../tags/tag36.xml"/><Relationship Id="rId31" Type="http://schemas.openxmlformats.org/officeDocument/2006/relationships/image" Target="../media/image26.png"/><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 Id="rId22" Type="http://schemas.openxmlformats.org/officeDocument/2006/relationships/oleObject" Target="../embeddings/oleObject2.bin"/><Relationship Id="rId27" Type="http://schemas.openxmlformats.org/officeDocument/2006/relationships/image" Target="../media/image22.png"/><Relationship Id="rId30" Type="http://schemas.openxmlformats.org/officeDocument/2006/relationships/image" Target="../media/image25.png"/><Relationship Id="rId35" Type="http://schemas.openxmlformats.org/officeDocument/2006/relationships/image" Target="../media/image28.png"/><Relationship Id="rId8" Type="http://schemas.openxmlformats.org/officeDocument/2006/relationships/tags" Target="../tags/tag25.xml"/><Relationship Id="rId3" Type="http://schemas.openxmlformats.org/officeDocument/2006/relationships/tags" Target="../tags/tag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tags" Target="../tags/tag44.xml"/><Relationship Id="rId13" Type="http://schemas.openxmlformats.org/officeDocument/2006/relationships/oleObject" Target="../embeddings/oleObject2.bin"/><Relationship Id="rId18" Type="http://schemas.openxmlformats.org/officeDocument/2006/relationships/image" Target="../media/image34.png"/><Relationship Id="rId3" Type="http://schemas.openxmlformats.org/officeDocument/2006/relationships/tags" Target="../tags/tag39.xml"/><Relationship Id="rId21" Type="http://schemas.openxmlformats.org/officeDocument/2006/relationships/image" Target="../media/image37.png"/><Relationship Id="rId7" Type="http://schemas.openxmlformats.org/officeDocument/2006/relationships/tags" Target="../tags/tag43.xml"/><Relationship Id="rId12" Type="http://schemas.openxmlformats.org/officeDocument/2006/relationships/notesSlide" Target="../notesSlides/notesSlide5.xml"/><Relationship Id="rId17" Type="http://schemas.openxmlformats.org/officeDocument/2006/relationships/image" Target="../media/image33.png"/><Relationship Id="rId25" Type="http://schemas.openxmlformats.org/officeDocument/2006/relationships/image" Target="../media/image40.png"/><Relationship Id="rId2" Type="http://schemas.openxmlformats.org/officeDocument/2006/relationships/tags" Target="../tags/tag38.xml"/><Relationship Id="rId16" Type="http://schemas.openxmlformats.org/officeDocument/2006/relationships/image" Target="../media/image26.png"/><Relationship Id="rId20" Type="http://schemas.openxmlformats.org/officeDocument/2006/relationships/image" Target="../media/image36.png"/><Relationship Id="rId1" Type="http://schemas.openxmlformats.org/officeDocument/2006/relationships/tags" Target="../tags/tag37.xml"/><Relationship Id="rId6" Type="http://schemas.openxmlformats.org/officeDocument/2006/relationships/tags" Target="../tags/tag42.xml"/><Relationship Id="rId11" Type="http://schemas.openxmlformats.org/officeDocument/2006/relationships/slideLayout" Target="../slideLayouts/slideLayout2.xml"/><Relationship Id="rId24" Type="http://schemas.openxmlformats.org/officeDocument/2006/relationships/image" Target="../media/image39.png"/><Relationship Id="rId5" Type="http://schemas.openxmlformats.org/officeDocument/2006/relationships/tags" Target="../tags/tag41.xml"/><Relationship Id="rId15" Type="http://schemas.openxmlformats.org/officeDocument/2006/relationships/image" Target="../media/image5.png"/><Relationship Id="rId23" Type="http://schemas.openxmlformats.org/officeDocument/2006/relationships/image" Target="../media/image21.png"/><Relationship Id="rId10" Type="http://schemas.openxmlformats.org/officeDocument/2006/relationships/tags" Target="../tags/tag46.xml"/><Relationship Id="rId19" Type="http://schemas.openxmlformats.org/officeDocument/2006/relationships/image" Target="../media/image35.png"/><Relationship Id="rId4" Type="http://schemas.openxmlformats.org/officeDocument/2006/relationships/tags" Target="../tags/tag40.xml"/><Relationship Id="rId9" Type="http://schemas.openxmlformats.org/officeDocument/2006/relationships/tags" Target="../tags/tag45.xml"/><Relationship Id="rId14" Type="http://schemas.openxmlformats.org/officeDocument/2006/relationships/image" Target="../media/image1.emf"/><Relationship Id="rId22" Type="http://schemas.openxmlformats.org/officeDocument/2006/relationships/image" Target="../media/image38.png"/></Relationships>
</file>

<file path=ppt/slides/_rels/slide9.xml.rels><?xml version="1.0" encoding="UTF-8" standalone="yes"?>
<Relationships xmlns="http://schemas.openxmlformats.org/package/2006/relationships"><Relationship Id="rId8" Type="http://schemas.openxmlformats.org/officeDocument/2006/relationships/tags" Target="../tags/tag54.xml"/><Relationship Id="rId13" Type="http://schemas.openxmlformats.org/officeDocument/2006/relationships/image" Target="../media/image41.png"/><Relationship Id="rId18" Type="http://schemas.openxmlformats.org/officeDocument/2006/relationships/image" Target="../media/image45.png"/><Relationship Id="rId3" Type="http://schemas.openxmlformats.org/officeDocument/2006/relationships/tags" Target="../tags/tag49.xml"/><Relationship Id="rId21" Type="http://schemas.openxmlformats.org/officeDocument/2006/relationships/image" Target="../media/image47.png"/><Relationship Id="rId7" Type="http://schemas.openxmlformats.org/officeDocument/2006/relationships/tags" Target="../tags/tag53.xml"/><Relationship Id="rId12" Type="http://schemas.openxmlformats.org/officeDocument/2006/relationships/image" Target="../media/image1.emf"/><Relationship Id="rId17" Type="http://schemas.openxmlformats.org/officeDocument/2006/relationships/image" Target="../media/image44.png"/><Relationship Id="rId2" Type="http://schemas.openxmlformats.org/officeDocument/2006/relationships/tags" Target="../tags/tag48.xml"/><Relationship Id="rId16" Type="http://schemas.openxmlformats.org/officeDocument/2006/relationships/image" Target="../media/image10.png"/><Relationship Id="rId20" Type="http://schemas.openxmlformats.org/officeDocument/2006/relationships/image" Target="../media/image46.png"/><Relationship Id="rId1" Type="http://schemas.openxmlformats.org/officeDocument/2006/relationships/tags" Target="../tags/tag47.xml"/><Relationship Id="rId6" Type="http://schemas.openxmlformats.org/officeDocument/2006/relationships/tags" Target="../tags/tag52.xml"/><Relationship Id="rId11" Type="http://schemas.openxmlformats.org/officeDocument/2006/relationships/oleObject" Target="../embeddings/oleObject2.bin"/><Relationship Id="rId5" Type="http://schemas.openxmlformats.org/officeDocument/2006/relationships/tags" Target="../tags/tag51.xml"/><Relationship Id="rId15" Type="http://schemas.openxmlformats.org/officeDocument/2006/relationships/image" Target="../media/image43.png"/><Relationship Id="rId10" Type="http://schemas.openxmlformats.org/officeDocument/2006/relationships/notesSlide" Target="../notesSlides/notesSlide6.xml"/><Relationship Id="rId19" Type="http://schemas.openxmlformats.org/officeDocument/2006/relationships/image" Target="../media/image33.png"/><Relationship Id="rId4" Type="http://schemas.openxmlformats.org/officeDocument/2006/relationships/tags" Target="../tags/tag50.xml"/><Relationship Id="rId9" Type="http://schemas.openxmlformats.org/officeDocument/2006/relationships/slideLayout" Target="../slideLayouts/slideLayout2.xml"/><Relationship Id="rId14" Type="http://schemas.openxmlformats.org/officeDocument/2006/relationships/image" Target="../media/image4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F9D685EF-9972-9DAE-BA60-6EAB524AEE7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11" name="think-cell data - do not delete" hidden="1">
                        <a:extLst>
                          <a:ext uri="{FF2B5EF4-FFF2-40B4-BE49-F238E27FC236}">
                            <a16:creationId xmlns:a16="http://schemas.microsoft.com/office/drawing/2014/main" id="{F9D685EF-9972-9DAE-BA60-6EAB524AEE7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7B341826-BEDD-E9B7-A7CC-6A0DFDC52DFF}"/>
              </a:ext>
            </a:extLst>
          </p:cNvPr>
          <p:cNvSpPr>
            <a:spLocks noGrp="1"/>
          </p:cNvSpPr>
          <p:nvPr>
            <p:ph type="ctrTitle"/>
          </p:nvPr>
        </p:nvSpPr>
        <p:spPr>
          <a:xfrm>
            <a:off x="1082003" y="197596"/>
            <a:ext cx="9144000" cy="1767457"/>
          </a:xfrm>
        </p:spPr>
        <p:txBody>
          <a:bodyPr vert="horz">
            <a:normAutofit/>
          </a:bodyPr>
          <a:lstStyle/>
          <a:p>
            <a:r>
              <a:rPr lang="en-US" sz="4800" noProof="0" dirty="0">
                <a:latin typeface="Bahnschrift SemiCondensed" panose="020B0502040204020203" pitchFamily="34" charset="0"/>
              </a:rPr>
              <a:t>The Thermal Tensor Network Renormalization Group (XTRG)</a:t>
            </a:r>
            <a:endParaRPr lang="en-US" sz="4800" noProof="0" dirty="0"/>
          </a:p>
        </p:txBody>
      </p:sp>
      <p:sp>
        <p:nvSpPr>
          <p:cNvPr id="3" name="Untertitel 2">
            <a:extLst>
              <a:ext uri="{FF2B5EF4-FFF2-40B4-BE49-F238E27FC236}">
                <a16:creationId xmlns:a16="http://schemas.microsoft.com/office/drawing/2014/main" id="{48B767FD-B065-6147-9FBD-BC0CEDA4DF2F}"/>
              </a:ext>
            </a:extLst>
          </p:cNvPr>
          <p:cNvSpPr>
            <a:spLocks noGrp="1"/>
          </p:cNvSpPr>
          <p:nvPr>
            <p:ph type="subTitle" idx="1"/>
          </p:nvPr>
        </p:nvSpPr>
        <p:spPr>
          <a:xfrm>
            <a:off x="2515426" y="2411425"/>
            <a:ext cx="6277155" cy="995841"/>
          </a:xfrm>
        </p:spPr>
        <p:txBody>
          <a:bodyPr>
            <a:normAutofit/>
          </a:bodyPr>
          <a:lstStyle/>
          <a:p>
            <a:r>
              <a:rPr lang="en-US" sz="3200" noProof="0" dirty="0">
                <a:latin typeface="Bahnschrift SemiCondensed" panose="020B0502040204020203" pitchFamily="34" charset="0"/>
              </a:rPr>
              <a:t>A Simulation of the XY-Model</a:t>
            </a:r>
            <a:endParaRPr lang="en-US" sz="3200" noProof="0" dirty="0"/>
          </a:p>
        </p:txBody>
      </p:sp>
      <p:pic>
        <p:nvPicPr>
          <p:cNvPr id="5" name="Grafik 4" descr="Ein Bild, das Entwurf, Zeichnung, Lineart, Strichzeichnung enthält.&#10;&#10;Automatisch generierte Beschreibung">
            <a:extLst>
              <a:ext uri="{FF2B5EF4-FFF2-40B4-BE49-F238E27FC236}">
                <a16:creationId xmlns:a16="http://schemas.microsoft.com/office/drawing/2014/main" id="{9A205665-ED50-AA8C-9343-F133F64B548B}"/>
              </a:ext>
            </a:extLst>
          </p:cNvPr>
          <p:cNvPicPr>
            <a:picLocks noChangeAspect="1"/>
          </p:cNvPicPr>
          <p:nvPr/>
        </p:nvPicPr>
        <p:blipFill rotWithShape="1">
          <a:blip r:embed="rId6">
            <a:extLst>
              <a:ext uri="{28A0092B-C50C-407E-A947-70E740481C1C}">
                <a14:useLocalDpi xmlns:a14="http://schemas.microsoft.com/office/drawing/2010/main" val="0"/>
              </a:ext>
            </a:extLst>
          </a:blip>
          <a:srcRect l="30314" b="38586"/>
          <a:stretch/>
        </p:blipFill>
        <p:spPr>
          <a:xfrm>
            <a:off x="9725892" y="1"/>
            <a:ext cx="2466108" cy="3072526"/>
          </a:xfrm>
          <a:prstGeom prst="rect">
            <a:avLst/>
          </a:prstGeom>
        </p:spPr>
      </p:pic>
      <p:sp>
        <p:nvSpPr>
          <p:cNvPr id="6" name="ZoneTexte 3">
            <a:extLst>
              <a:ext uri="{FF2B5EF4-FFF2-40B4-BE49-F238E27FC236}">
                <a16:creationId xmlns:a16="http://schemas.microsoft.com/office/drawing/2014/main" id="{6160ACA3-8C52-7F59-31AB-8B35CD6D874C}"/>
              </a:ext>
            </a:extLst>
          </p:cNvPr>
          <p:cNvSpPr txBox="1"/>
          <p:nvPr/>
        </p:nvSpPr>
        <p:spPr>
          <a:xfrm>
            <a:off x="9363456" y="5929826"/>
            <a:ext cx="2334485" cy="276999"/>
          </a:xfrm>
          <a:prstGeom prst="rect">
            <a:avLst/>
          </a:prstGeom>
          <a:noFill/>
        </p:spPr>
        <p:txBody>
          <a:bodyPr wrap="square" rtlCol="0">
            <a:spAutoFit/>
          </a:bodyPr>
          <a:lstStyle/>
          <a:p>
            <a:pPr lvl="0">
              <a:defRPr/>
            </a:pPr>
            <a:r>
              <a:rPr kumimoji="0" lang="en-US" sz="1200" b="0" i="0" u="none" strike="noStrike" kern="1200" cap="none" spc="0" normalizeH="0" baseline="0" noProof="0" dirty="0">
                <a:ln>
                  <a:noFill/>
                </a:ln>
                <a:solidFill>
                  <a:prstClr val="black"/>
                </a:solidFill>
                <a:effectLst/>
                <a:uLnTx/>
                <a:uFillTx/>
                <a:latin typeface="Bahnschrift SemiCondensed" panose="020B0502040204020203" pitchFamily="34" charset="0"/>
                <a:ea typeface="+mn-ea"/>
                <a:cs typeface="+mn-cs"/>
              </a:rPr>
              <a:t>PAWLIK </a:t>
            </a:r>
            <a:r>
              <a:rPr kumimoji="0" lang="en-US" sz="1200" b="0" i="0" u="none" strike="noStrike" kern="1200" cap="none" spc="0" normalizeH="0" baseline="0" noProof="0" dirty="0">
                <a:ln>
                  <a:noFill/>
                </a:ln>
                <a:solidFill>
                  <a:srgbClr val="E7E6E6">
                    <a:lumMod val="50000"/>
                  </a:srgbClr>
                </a:solidFill>
                <a:effectLst/>
                <a:uLnTx/>
                <a:uFillTx/>
                <a:latin typeface="Bahnschrift SemiCondensed" panose="020B0502040204020203" pitchFamily="34" charset="0"/>
                <a:ea typeface="+mn-ea"/>
                <a:cs typeface="+mn-cs"/>
              </a:rPr>
              <a:t>Matthias, </a:t>
            </a:r>
            <a:r>
              <a:rPr lang="en-US" sz="1200" noProof="0" dirty="0">
                <a:solidFill>
                  <a:prstClr val="black"/>
                </a:solidFill>
                <a:latin typeface="Bahnschrift SemiCondensed" panose="020B0502040204020203" pitchFamily="34" charset="0"/>
              </a:rPr>
              <a:t>ALIVERTI </a:t>
            </a:r>
            <a:r>
              <a:rPr lang="en-US" sz="1200" noProof="0" dirty="0">
                <a:solidFill>
                  <a:srgbClr val="E7E6E6">
                    <a:lumMod val="50000"/>
                  </a:srgbClr>
                </a:solidFill>
                <a:latin typeface="Bahnschrift SemiCondensed" panose="020B0502040204020203" pitchFamily="34" charset="0"/>
              </a:rPr>
              <a:t>Damiano </a:t>
            </a:r>
            <a:endParaRPr kumimoji="0" lang="en-US" sz="1200" b="0" i="0" u="none" strike="noStrike" kern="1200" cap="none" spc="0" normalizeH="0" baseline="0" noProof="0" dirty="0">
              <a:ln>
                <a:noFill/>
              </a:ln>
              <a:solidFill>
                <a:srgbClr val="E7E6E6">
                  <a:lumMod val="50000"/>
                </a:srgbClr>
              </a:solidFill>
              <a:effectLst/>
              <a:uLnTx/>
              <a:uFillTx/>
              <a:latin typeface="Bahnschrift SemiCondensed" panose="020B0502040204020203" pitchFamily="34" charset="0"/>
              <a:ea typeface="+mn-ea"/>
              <a:cs typeface="+mn-cs"/>
            </a:endParaRPr>
          </a:p>
        </p:txBody>
      </p:sp>
      <p:sp>
        <p:nvSpPr>
          <p:cNvPr id="8" name="Textfeld 7">
            <a:extLst>
              <a:ext uri="{FF2B5EF4-FFF2-40B4-BE49-F238E27FC236}">
                <a16:creationId xmlns:a16="http://schemas.microsoft.com/office/drawing/2014/main" id="{B8A73089-DAC4-EB56-67C3-27CC9196E8A8}"/>
              </a:ext>
            </a:extLst>
          </p:cNvPr>
          <p:cNvSpPr txBox="1"/>
          <p:nvPr/>
        </p:nvSpPr>
        <p:spPr>
          <a:xfrm>
            <a:off x="8273899" y="6185421"/>
            <a:ext cx="4023832" cy="923330"/>
          </a:xfrm>
          <a:prstGeom prst="rect">
            <a:avLst/>
          </a:prstGeom>
          <a:noFill/>
        </p:spPr>
        <p:txBody>
          <a:bodyPr wrap="square" rtlCol="0">
            <a:spAutoFit/>
          </a:bodyPr>
          <a:lstStyle/>
          <a:p>
            <a:r>
              <a:rPr lang="en-US" sz="1200" noProof="0" dirty="0">
                <a:solidFill>
                  <a:schemeClr val="tx1">
                    <a:lumMod val="85000"/>
                    <a:lumOff val="15000"/>
                  </a:schemeClr>
                </a:solidFill>
                <a:latin typeface="Bahnschrift SemiCondensed" panose="020B0502040204020203" pitchFamily="34" charset="0"/>
              </a:rPr>
              <a:t>Tensor Network Course Final Presentation – 23.07.2025</a:t>
            </a:r>
            <a:br>
              <a:rPr lang="en-US" sz="1200" noProof="0" dirty="0">
                <a:solidFill>
                  <a:schemeClr val="tx1">
                    <a:lumMod val="85000"/>
                    <a:lumOff val="15000"/>
                  </a:schemeClr>
                </a:solidFill>
                <a:latin typeface="Bahnschrift SemiCondensed" panose="020B0502040204020203" pitchFamily="34" charset="0"/>
              </a:rPr>
            </a:br>
            <a:br>
              <a:rPr lang="en-US" sz="1200" noProof="0" dirty="0">
                <a:solidFill>
                  <a:schemeClr val="tx1">
                    <a:lumMod val="85000"/>
                    <a:lumOff val="15000"/>
                  </a:schemeClr>
                </a:solidFill>
                <a:latin typeface="Bahnschrift SemiCondensed" panose="020B0502040204020203" pitchFamily="34" charset="0"/>
              </a:rPr>
            </a:br>
            <a:endParaRPr lang="en-US" sz="1200" noProof="0" dirty="0">
              <a:solidFill>
                <a:schemeClr val="tx1">
                  <a:lumMod val="85000"/>
                  <a:lumOff val="15000"/>
                </a:schemeClr>
              </a:solidFill>
              <a:latin typeface="Bahnschrift SemiCondensed" panose="020B0502040204020203" pitchFamily="34" charset="0"/>
            </a:endParaRPr>
          </a:p>
          <a:p>
            <a:endParaRPr lang="en-US" noProof="0" dirty="0"/>
          </a:p>
        </p:txBody>
      </p:sp>
      <p:pic>
        <p:nvPicPr>
          <p:cNvPr id="27" name="Picture 26">
            <a:extLst>
              <a:ext uri="{FF2B5EF4-FFF2-40B4-BE49-F238E27FC236}">
                <a16:creationId xmlns:a16="http://schemas.microsoft.com/office/drawing/2014/main" id="{7B038B9F-1848-85AF-7C88-09E1C099D306}"/>
              </a:ext>
            </a:extLst>
          </p:cNvPr>
          <p:cNvPicPr>
            <a:picLocks noChangeAspect="1"/>
          </p:cNvPicPr>
          <p:nvPr/>
        </p:nvPicPr>
        <p:blipFill>
          <a:blip r:embed="rId7"/>
          <a:stretch>
            <a:fillRect/>
          </a:stretch>
        </p:blipFill>
        <p:spPr>
          <a:xfrm>
            <a:off x="6525553" y="3263619"/>
            <a:ext cx="4808376" cy="2219521"/>
          </a:xfrm>
          <a:prstGeom prst="rect">
            <a:avLst/>
          </a:prstGeom>
        </p:spPr>
      </p:pic>
      <p:sp>
        <p:nvSpPr>
          <p:cNvPr id="29" name="Rectangle 28">
            <a:extLst>
              <a:ext uri="{FF2B5EF4-FFF2-40B4-BE49-F238E27FC236}">
                <a16:creationId xmlns:a16="http://schemas.microsoft.com/office/drawing/2014/main" id="{F10A08F4-C5AF-5C0B-7FDC-7B4C3ECC51C5}"/>
              </a:ext>
            </a:extLst>
          </p:cNvPr>
          <p:cNvSpPr/>
          <p:nvPr/>
        </p:nvSpPr>
        <p:spPr>
          <a:xfrm>
            <a:off x="6504002" y="3453208"/>
            <a:ext cx="347472" cy="30519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Rectangle 29">
            <a:extLst>
              <a:ext uri="{FF2B5EF4-FFF2-40B4-BE49-F238E27FC236}">
                <a16:creationId xmlns:a16="http://schemas.microsoft.com/office/drawing/2014/main" id="{AEB32E30-D1F7-AEFA-1FC5-7EF339B00D80}"/>
              </a:ext>
            </a:extLst>
          </p:cNvPr>
          <p:cNvSpPr/>
          <p:nvPr/>
        </p:nvSpPr>
        <p:spPr>
          <a:xfrm>
            <a:off x="8745229" y="3478010"/>
            <a:ext cx="347472" cy="30519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33" name="Picture 32">
            <a:extLst>
              <a:ext uri="{FF2B5EF4-FFF2-40B4-BE49-F238E27FC236}">
                <a16:creationId xmlns:a16="http://schemas.microsoft.com/office/drawing/2014/main" id="{CE1A5346-68DB-F96C-3EC8-9B5CEB75CA71}"/>
              </a:ext>
            </a:extLst>
          </p:cNvPr>
          <p:cNvPicPr>
            <a:picLocks noChangeAspect="1"/>
          </p:cNvPicPr>
          <p:nvPr/>
        </p:nvPicPr>
        <p:blipFill>
          <a:blip r:embed="rId8"/>
          <a:stretch>
            <a:fillRect/>
          </a:stretch>
        </p:blipFill>
        <p:spPr>
          <a:xfrm>
            <a:off x="1582115" y="3407266"/>
            <a:ext cx="3917923" cy="2372655"/>
          </a:xfrm>
          <a:prstGeom prst="rect">
            <a:avLst/>
          </a:prstGeom>
        </p:spPr>
      </p:pic>
      <p:sp>
        <p:nvSpPr>
          <p:cNvPr id="4" name="Slide Number Placeholder 3">
            <a:extLst>
              <a:ext uri="{FF2B5EF4-FFF2-40B4-BE49-F238E27FC236}">
                <a16:creationId xmlns:a16="http://schemas.microsoft.com/office/drawing/2014/main" id="{E987C826-D521-915F-5C70-E395018E7E01}"/>
              </a:ext>
            </a:extLst>
          </p:cNvPr>
          <p:cNvSpPr>
            <a:spLocks noGrp="1"/>
          </p:cNvSpPr>
          <p:nvPr>
            <p:ph type="sldNum" sz="quarter" idx="12"/>
          </p:nvPr>
        </p:nvSpPr>
        <p:spPr/>
        <p:txBody>
          <a:bodyPr/>
          <a:lstStyle/>
          <a:p>
            <a:fld id="{D67EFDCF-2BE9-48DA-81A4-E9E01011748E}" type="slidenum">
              <a:rPr lang="en-US" smtClean="0"/>
              <a:pPr/>
              <a:t>1</a:t>
            </a:fld>
            <a:endParaRPr lang="en-US" dirty="0"/>
          </a:p>
        </p:txBody>
      </p:sp>
    </p:spTree>
    <p:extLst>
      <p:ext uri="{BB962C8B-B14F-4D97-AF65-F5344CB8AC3E}">
        <p14:creationId xmlns:p14="http://schemas.microsoft.com/office/powerpoint/2010/main" val="17118222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7B77B9-12D0-6D17-1D14-5602CB5E8A84}"/>
            </a:ext>
          </a:extLst>
        </p:cNvPr>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2DFD4C12-768C-FED4-1BAB-369797ADB58E}"/>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8" imgW="479" imgH="478" progId="TCLayout.ActiveDocument.1">
                  <p:embed/>
                </p:oleObj>
              </mc:Choice>
              <mc:Fallback>
                <p:oleObj name="think-cell Slide" r:id="rId18" imgW="479" imgH="478" progId="TCLayout.ActiveDocument.1">
                  <p:embed/>
                  <p:pic>
                    <p:nvPicPr>
                      <p:cNvPr id="4" name="think-cell data - do not delete" hidden="1">
                        <a:extLst>
                          <a:ext uri="{FF2B5EF4-FFF2-40B4-BE49-F238E27FC236}">
                            <a16:creationId xmlns:a16="http://schemas.microsoft.com/office/drawing/2014/main" id="{2DFD4C12-768C-FED4-1BAB-369797ADB58E}"/>
                          </a:ext>
                        </a:extLst>
                      </p:cNvPr>
                      <p:cNvPicPr/>
                      <p:nvPr/>
                    </p:nvPicPr>
                    <p:blipFill>
                      <a:blip r:embed="rId19"/>
                      <a:stretch>
                        <a:fillRect/>
                      </a:stretch>
                    </p:blipFill>
                    <p:spPr>
                      <a:xfrm>
                        <a:off x="1588" y="1588"/>
                        <a:ext cx="1588" cy="1588"/>
                      </a:xfrm>
                      <a:prstGeom prst="rect">
                        <a:avLst/>
                      </a:prstGeom>
                    </p:spPr>
                  </p:pic>
                </p:oleObj>
              </mc:Fallback>
            </mc:AlternateContent>
          </a:graphicData>
        </a:graphic>
      </p:graphicFrame>
      <p:sp>
        <p:nvSpPr>
          <p:cNvPr id="2" name="Untertitel 2 1">
            <a:extLst>
              <a:ext uri="{FF2B5EF4-FFF2-40B4-BE49-F238E27FC236}">
                <a16:creationId xmlns:a16="http://schemas.microsoft.com/office/drawing/2014/main" id="{CE03DD1B-73B0-BEF5-A285-DEC1C3907600}"/>
              </a:ext>
            </a:extLst>
          </p:cNvPr>
          <p:cNvSpPr txBox="1">
            <a:spLocks/>
          </p:cNvSpPr>
          <p:nvPr/>
        </p:nvSpPr>
        <p:spPr>
          <a:xfrm>
            <a:off x="2274229" y="611092"/>
            <a:ext cx="7020213" cy="9958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a:latin typeface="Bahnschrift SemiCondensed" panose="020B0502040204020203" pitchFamily="34" charset="0"/>
              </a:rPr>
              <a:t>The XTRG update</a:t>
            </a:r>
            <a:endParaRPr lang="en-US" sz="3200" noProof="0" dirty="0"/>
          </a:p>
        </p:txBody>
      </p:sp>
      <p:sp>
        <p:nvSpPr>
          <p:cNvPr id="23" name="Untertitel 2 2 1 1 1 1">
            <a:extLst>
              <a:ext uri="{FF2B5EF4-FFF2-40B4-BE49-F238E27FC236}">
                <a16:creationId xmlns:a16="http://schemas.microsoft.com/office/drawing/2014/main" id="{820BA1E7-D0D9-7488-F767-24EEEDBF120E}"/>
              </a:ext>
            </a:extLst>
          </p:cNvPr>
          <p:cNvSpPr txBox="1">
            <a:spLocks/>
          </p:cNvSpPr>
          <p:nvPr/>
        </p:nvSpPr>
        <p:spPr>
          <a:xfrm>
            <a:off x="1263391" y="1790621"/>
            <a:ext cx="1711302" cy="6747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tx2">
                    <a:lumMod val="75000"/>
                    <a:lumOff val="25000"/>
                  </a:schemeClr>
                </a:solidFill>
                <a:latin typeface="Bahnschrift SemiCondensed" panose="020B0502040204020203" pitchFamily="34" charset="0"/>
              </a:rPr>
              <a:t>Initial data</a:t>
            </a:r>
            <a:endParaRPr lang="en-US" sz="2400" noProof="0" dirty="0">
              <a:solidFill>
                <a:schemeClr val="tx2">
                  <a:lumMod val="75000"/>
                  <a:lumOff val="25000"/>
                </a:schemeClr>
              </a:solidFill>
            </a:endParaRPr>
          </a:p>
        </p:txBody>
      </p:sp>
      <p:pic>
        <p:nvPicPr>
          <p:cNvPr id="6" name="Picture 5">
            <a:extLst>
              <a:ext uri="{FF2B5EF4-FFF2-40B4-BE49-F238E27FC236}">
                <a16:creationId xmlns:a16="http://schemas.microsoft.com/office/drawing/2014/main" id="{EFDF123B-DE9D-5FB0-39B6-ADC1F501B9A9}"/>
              </a:ext>
            </a:extLst>
          </p:cNvPr>
          <p:cNvPicPr>
            <a:picLocks noChangeAspect="1"/>
          </p:cNvPicPr>
          <p:nvPr>
            <p:custDataLst>
              <p:tags r:id="rId2"/>
            </p:custDataLst>
          </p:nvPr>
        </p:nvPicPr>
        <p:blipFill>
          <a:blip r:embed="rId20">
            <a:extLst>
              <a:ext uri="{28A0092B-C50C-407E-A947-70E740481C1C}">
                <a14:useLocalDpi xmlns:a14="http://schemas.microsoft.com/office/drawing/2010/main" val="0"/>
              </a:ext>
            </a:extLst>
          </a:blip>
          <a:stretch>
            <a:fillRect/>
          </a:stretch>
        </p:blipFill>
        <p:spPr>
          <a:xfrm>
            <a:off x="7217104" y="674152"/>
            <a:ext cx="1306982" cy="364134"/>
          </a:xfrm>
          <a:prstGeom prst="rect">
            <a:avLst/>
          </a:prstGeom>
        </p:spPr>
      </p:pic>
      <p:sp>
        <p:nvSpPr>
          <p:cNvPr id="7" name="Slide Number Placeholder 6">
            <a:extLst>
              <a:ext uri="{FF2B5EF4-FFF2-40B4-BE49-F238E27FC236}">
                <a16:creationId xmlns:a16="http://schemas.microsoft.com/office/drawing/2014/main" id="{91E63A2F-7971-0CFE-55CF-EF1F68969E69}"/>
              </a:ext>
            </a:extLst>
          </p:cNvPr>
          <p:cNvSpPr>
            <a:spLocks noGrp="1"/>
          </p:cNvSpPr>
          <p:nvPr>
            <p:ph type="sldNum" sz="quarter" idx="12"/>
          </p:nvPr>
        </p:nvSpPr>
        <p:spPr/>
        <p:txBody>
          <a:bodyPr/>
          <a:lstStyle/>
          <a:p>
            <a:fld id="{D67EFDCF-2BE9-48DA-81A4-E9E01011748E}" type="slidenum">
              <a:rPr lang="en-US" smtClean="0"/>
              <a:pPr/>
              <a:t>10</a:t>
            </a:fld>
            <a:endParaRPr lang="en-US" dirty="0"/>
          </a:p>
        </p:txBody>
      </p:sp>
      <p:sp>
        <p:nvSpPr>
          <p:cNvPr id="8" name="Untertitel 2 4 1 1 1">
            <a:extLst>
              <a:ext uri="{FF2B5EF4-FFF2-40B4-BE49-F238E27FC236}">
                <a16:creationId xmlns:a16="http://schemas.microsoft.com/office/drawing/2014/main" id="{4FB636B0-BF88-125B-525B-5CE591E08100}"/>
              </a:ext>
            </a:extLst>
          </p:cNvPr>
          <p:cNvSpPr txBox="1">
            <a:spLocks/>
          </p:cNvSpPr>
          <p:nvPr/>
        </p:nvSpPr>
        <p:spPr>
          <a:xfrm>
            <a:off x="2807152" y="1803377"/>
            <a:ext cx="1602802" cy="4884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noProof="0" dirty="0">
                <a:latin typeface="Bahnschrift SemiCondensed" panose="020B0502040204020203" pitchFamily="34" charset="0"/>
              </a:rPr>
              <a:t>MPO for</a:t>
            </a:r>
            <a:endParaRPr lang="en-US" sz="2000" noProof="0" dirty="0"/>
          </a:p>
        </p:txBody>
      </p:sp>
      <p:pic>
        <p:nvPicPr>
          <p:cNvPr id="9" name="Picture 8" descr="A red square with black lines and arrows&#10;&#10;Description automatically generated">
            <a:extLst>
              <a:ext uri="{FF2B5EF4-FFF2-40B4-BE49-F238E27FC236}">
                <a16:creationId xmlns:a16="http://schemas.microsoft.com/office/drawing/2014/main" id="{163AF375-2833-30E0-F115-4F67D2BA5176}"/>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5214177" y="1645368"/>
            <a:ext cx="2841613" cy="674281"/>
          </a:xfrm>
          <a:prstGeom prst="rect">
            <a:avLst/>
          </a:prstGeom>
        </p:spPr>
      </p:pic>
      <p:pic>
        <p:nvPicPr>
          <p:cNvPr id="12" name="Picture 11">
            <a:extLst>
              <a:ext uri="{FF2B5EF4-FFF2-40B4-BE49-F238E27FC236}">
                <a16:creationId xmlns:a16="http://schemas.microsoft.com/office/drawing/2014/main" id="{3030EE5C-D57E-977D-EBF3-D5DB61E6E403}"/>
              </a:ext>
            </a:extLst>
          </p:cNvPr>
          <p:cNvPicPr>
            <a:picLocks noChangeAspect="1"/>
          </p:cNvPicPr>
          <p:nvPr>
            <p:custDataLst>
              <p:tags r:id="rId3"/>
            </p:custDataLst>
          </p:nvPr>
        </p:nvPicPr>
        <p:blipFill>
          <a:blip r:embed="rId22">
            <a:extLst>
              <a:ext uri="{28A0092B-C50C-407E-A947-70E740481C1C}">
                <a14:useLocalDpi xmlns:a14="http://schemas.microsoft.com/office/drawing/2010/main" val="0"/>
              </a:ext>
            </a:extLst>
          </a:blip>
          <a:stretch>
            <a:fillRect/>
          </a:stretch>
        </p:blipFill>
        <p:spPr>
          <a:xfrm>
            <a:off x="3862729" y="1791802"/>
            <a:ext cx="1042416" cy="262128"/>
          </a:xfrm>
          <a:prstGeom prst="rect">
            <a:avLst/>
          </a:prstGeom>
        </p:spPr>
      </p:pic>
      <p:pic>
        <p:nvPicPr>
          <p:cNvPr id="24" name="Picture 23">
            <a:extLst>
              <a:ext uri="{FF2B5EF4-FFF2-40B4-BE49-F238E27FC236}">
                <a16:creationId xmlns:a16="http://schemas.microsoft.com/office/drawing/2014/main" id="{4B22388A-BCE0-1EC6-D917-79AFA33D8D67}"/>
              </a:ext>
            </a:extLst>
          </p:cNvPr>
          <p:cNvPicPr>
            <a:picLocks noChangeAspect="1"/>
          </p:cNvPicPr>
          <p:nvPr>
            <p:custDataLst>
              <p:tags r:id="rId4"/>
            </p:custDataLst>
          </p:nvPr>
        </p:nvPicPr>
        <p:blipFill>
          <a:blip r:embed="rId23">
            <a:extLst>
              <a:ext uri="{28A0092B-C50C-407E-A947-70E740481C1C}">
                <a14:useLocalDpi xmlns:a14="http://schemas.microsoft.com/office/drawing/2010/main" val="0"/>
              </a:ext>
            </a:extLst>
          </a:blip>
          <a:stretch>
            <a:fillRect/>
          </a:stretch>
        </p:blipFill>
        <p:spPr>
          <a:xfrm>
            <a:off x="5522976" y="2780992"/>
            <a:ext cx="658368" cy="262128"/>
          </a:xfrm>
          <a:prstGeom prst="rect">
            <a:avLst/>
          </a:prstGeom>
        </p:spPr>
      </p:pic>
      <p:sp>
        <p:nvSpPr>
          <p:cNvPr id="16" name="Untertitel 2 2 1 2">
            <a:extLst>
              <a:ext uri="{FF2B5EF4-FFF2-40B4-BE49-F238E27FC236}">
                <a16:creationId xmlns:a16="http://schemas.microsoft.com/office/drawing/2014/main" id="{324B6683-3F5E-502B-C677-D92C5F4CCD9D}"/>
              </a:ext>
            </a:extLst>
          </p:cNvPr>
          <p:cNvSpPr txBox="1">
            <a:spLocks/>
          </p:cNvSpPr>
          <p:nvPr/>
        </p:nvSpPr>
        <p:spPr>
          <a:xfrm>
            <a:off x="2015745" y="2488231"/>
            <a:ext cx="1146048" cy="6747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tx2">
                    <a:lumMod val="75000"/>
                    <a:lumOff val="25000"/>
                  </a:schemeClr>
                </a:solidFill>
                <a:latin typeface="Bahnschrift SemiCondensed" panose="020B0502040204020203" pitchFamily="34" charset="0"/>
              </a:rPr>
              <a:t>Goal</a:t>
            </a:r>
            <a:endParaRPr lang="en-US" sz="2400" noProof="0" dirty="0">
              <a:solidFill>
                <a:schemeClr val="tx2">
                  <a:lumMod val="75000"/>
                  <a:lumOff val="25000"/>
                </a:schemeClr>
              </a:solidFill>
            </a:endParaRPr>
          </a:p>
        </p:txBody>
      </p:sp>
      <p:sp>
        <p:nvSpPr>
          <p:cNvPr id="17" name="Untertitel 2 4 2">
            <a:extLst>
              <a:ext uri="{FF2B5EF4-FFF2-40B4-BE49-F238E27FC236}">
                <a16:creationId xmlns:a16="http://schemas.microsoft.com/office/drawing/2014/main" id="{A9B0605F-2A6C-43B3-1B89-3A7E40915880}"/>
              </a:ext>
            </a:extLst>
          </p:cNvPr>
          <p:cNvSpPr txBox="1">
            <a:spLocks/>
          </p:cNvSpPr>
          <p:nvPr/>
        </p:nvSpPr>
        <p:spPr>
          <a:xfrm>
            <a:off x="2807152" y="2515591"/>
            <a:ext cx="5943310" cy="15832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noProof="0" dirty="0">
                <a:latin typeface="Bahnschrift SemiCondensed" panose="020B0502040204020203" pitchFamily="34" charset="0"/>
              </a:rPr>
              <a:t>Get MPO for              , obtained as an </a:t>
            </a:r>
            <a:r>
              <a:rPr lang="en-US" sz="2000" b="1" noProof="0" dirty="0">
                <a:latin typeface="Bahnschrift SemiCondensed" panose="020B0502040204020203" pitchFamily="34" charset="0"/>
              </a:rPr>
              <a:t>approximation </a:t>
            </a:r>
            <a:r>
              <a:rPr lang="en-US" sz="2000" noProof="0" dirty="0">
                <a:latin typeface="Bahnschrift SemiCondensed" panose="020B0502040204020203" pitchFamily="34" charset="0"/>
              </a:rPr>
              <a:t>of the MPO for the exact square </a:t>
            </a:r>
            <a:endParaRPr lang="en-US" sz="2000" b="1" noProof="0" dirty="0"/>
          </a:p>
        </p:txBody>
      </p:sp>
      <p:pic>
        <p:nvPicPr>
          <p:cNvPr id="20" name="Picture 19">
            <a:extLst>
              <a:ext uri="{FF2B5EF4-FFF2-40B4-BE49-F238E27FC236}">
                <a16:creationId xmlns:a16="http://schemas.microsoft.com/office/drawing/2014/main" id="{87832D1A-5465-5A4B-A2DA-AFB17A21F301}"/>
              </a:ext>
            </a:extLst>
          </p:cNvPr>
          <p:cNvPicPr>
            <a:picLocks noChangeAspect="1"/>
          </p:cNvPicPr>
          <p:nvPr>
            <p:custDataLst>
              <p:tags r:id="rId5"/>
            </p:custDataLst>
          </p:nvPr>
        </p:nvPicPr>
        <p:blipFill>
          <a:blip r:embed="rId23">
            <a:extLst>
              <a:ext uri="{28A0092B-C50C-407E-A947-70E740481C1C}">
                <a14:useLocalDpi xmlns:a14="http://schemas.microsoft.com/office/drawing/2010/main" val="0"/>
              </a:ext>
            </a:extLst>
          </a:blip>
          <a:stretch>
            <a:fillRect/>
          </a:stretch>
        </p:blipFill>
        <p:spPr>
          <a:xfrm>
            <a:off x="4188902" y="2497350"/>
            <a:ext cx="658368" cy="262128"/>
          </a:xfrm>
          <a:prstGeom prst="rect">
            <a:avLst/>
          </a:prstGeom>
        </p:spPr>
      </p:pic>
      <p:pic>
        <p:nvPicPr>
          <p:cNvPr id="21" name="Picture 20" descr="A diagram of a network&#10;&#10;Description automatically generated">
            <a:extLst>
              <a:ext uri="{FF2B5EF4-FFF2-40B4-BE49-F238E27FC236}">
                <a16:creationId xmlns:a16="http://schemas.microsoft.com/office/drawing/2014/main" id="{D7D3A241-63D6-9786-4FAE-A6424AAD04D1}"/>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6519108" y="3213732"/>
            <a:ext cx="2702973" cy="1058507"/>
          </a:xfrm>
          <a:prstGeom prst="rect">
            <a:avLst/>
          </a:prstGeom>
        </p:spPr>
      </p:pic>
      <p:pic>
        <p:nvPicPr>
          <p:cNvPr id="25" name="Picture 24" descr="A yellow square with black lines&#10;&#10;Description automatically generated">
            <a:extLst>
              <a:ext uri="{FF2B5EF4-FFF2-40B4-BE49-F238E27FC236}">
                <a16:creationId xmlns:a16="http://schemas.microsoft.com/office/drawing/2014/main" id="{56D6C5B3-9646-84CB-CCE2-A3FD2E301312}"/>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2697901" y="3402267"/>
            <a:ext cx="2702974" cy="599959"/>
          </a:xfrm>
          <a:prstGeom prst="rect">
            <a:avLst/>
          </a:prstGeom>
        </p:spPr>
      </p:pic>
      <p:pic>
        <p:nvPicPr>
          <p:cNvPr id="29" name="Picture 28">
            <a:extLst>
              <a:ext uri="{FF2B5EF4-FFF2-40B4-BE49-F238E27FC236}">
                <a16:creationId xmlns:a16="http://schemas.microsoft.com/office/drawing/2014/main" id="{B06F9706-5C07-FF40-4049-772F1AD5A662}"/>
              </a:ext>
            </a:extLst>
          </p:cNvPr>
          <p:cNvPicPr>
            <a:picLocks noChangeAspect="1"/>
          </p:cNvPicPr>
          <p:nvPr>
            <p:custDataLst>
              <p:tags r:id="rId6"/>
            </p:custDataLst>
          </p:nvPr>
        </p:nvPicPr>
        <p:blipFill>
          <a:blip r:embed="rId26">
            <a:extLst>
              <a:ext uri="{28A0092B-C50C-407E-A947-70E740481C1C}">
                <a14:useLocalDpi xmlns:a14="http://schemas.microsoft.com/office/drawing/2010/main" val="0"/>
              </a:ext>
            </a:extLst>
          </a:blip>
          <a:stretch>
            <a:fillRect/>
          </a:stretch>
        </p:blipFill>
        <p:spPr>
          <a:xfrm>
            <a:off x="5826060" y="3660792"/>
            <a:ext cx="168656" cy="107696"/>
          </a:xfrm>
          <a:prstGeom prst="rect">
            <a:avLst/>
          </a:prstGeom>
        </p:spPr>
      </p:pic>
      <p:sp>
        <p:nvSpPr>
          <p:cNvPr id="30" name="Untertitel 2 2 1 1 2">
            <a:extLst>
              <a:ext uri="{FF2B5EF4-FFF2-40B4-BE49-F238E27FC236}">
                <a16:creationId xmlns:a16="http://schemas.microsoft.com/office/drawing/2014/main" id="{B6409B7F-779D-8CF1-4C1C-68404E10CA4B}"/>
              </a:ext>
            </a:extLst>
          </p:cNvPr>
          <p:cNvSpPr txBox="1">
            <a:spLocks/>
          </p:cNvSpPr>
          <p:nvPr/>
        </p:nvSpPr>
        <p:spPr>
          <a:xfrm>
            <a:off x="1269470" y="4383838"/>
            <a:ext cx="1711302" cy="9057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tx2">
                    <a:lumMod val="75000"/>
                    <a:lumOff val="25000"/>
                  </a:schemeClr>
                </a:solidFill>
                <a:latin typeface="Bahnschrift SemiCondensed" panose="020B0502040204020203" pitchFamily="34" charset="0"/>
              </a:rPr>
              <a:t>Efficiency condition</a:t>
            </a:r>
            <a:endParaRPr lang="en-US" sz="2400" noProof="0" dirty="0">
              <a:solidFill>
                <a:schemeClr val="tx2">
                  <a:lumMod val="75000"/>
                  <a:lumOff val="25000"/>
                </a:schemeClr>
              </a:solidFill>
            </a:endParaRPr>
          </a:p>
        </p:txBody>
      </p:sp>
      <p:sp>
        <p:nvSpPr>
          <p:cNvPr id="31" name="Untertitel 2 4 1 2">
            <a:extLst>
              <a:ext uri="{FF2B5EF4-FFF2-40B4-BE49-F238E27FC236}">
                <a16:creationId xmlns:a16="http://schemas.microsoft.com/office/drawing/2014/main" id="{CBD8D9B1-BD73-2822-9A87-8757FF72C81A}"/>
              </a:ext>
            </a:extLst>
          </p:cNvPr>
          <p:cNvSpPr txBox="1">
            <a:spLocks/>
          </p:cNvSpPr>
          <p:nvPr/>
        </p:nvSpPr>
        <p:spPr>
          <a:xfrm>
            <a:off x="2697900" y="4433702"/>
            <a:ext cx="8517967" cy="15832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Bahnschrift SemiCondensed" panose="020B0502040204020203" pitchFamily="34" charset="0"/>
              </a:rPr>
              <a:t>If we keep the exact square MPO the bond dim. grows as                   , with                  for the XY model and         # updates. But                              should be enough!</a:t>
            </a:r>
          </a:p>
          <a:p>
            <a:pPr marL="0" indent="0">
              <a:buNone/>
            </a:pPr>
            <a:r>
              <a:rPr lang="en-US" sz="2000" noProof="0" dirty="0">
                <a:latin typeface="Bahnschrift SemiCondensed" panose="020B0502040204020203" pitchFamily="34" charset="0"/>
              </a:rPr>
              <a:t>In practice, we allow for exp</a:t>
            </a:r>
            <a:r>
              <a:rPr lang="en-US" sz="2000" dirty="0" err="1">
                <a:latin typeface="Bahnschrift SemiCondensed" panose="020B0502040204020203" pitchFamily="34" charset="0"/>
              </a:rPr>
              <a:t>onential</a:t>
            </a:r>
            <a:r>
              <a:rPr lang="en-US" sz="2000" dirty="0">
                <a:latin typeface="Bahnschrift SemiCondensed" panose="020B0502040204020203" pitchFamily="34" charset="0"/>
              </a:rPr>
              <a:t> growth,                , with a threshold,  </a:t>
            </a:r>
            <a:endParaRPr lang="en-US" sz="2000" noProof="0" dirty="0"/>
          </a:p>
        </p:txBody>
      </p:sp>
      <p:pic>
        <p:nvPicPr>
          <p:cNvPr id="32" name="Picture 31">
            <a:extLst>
              <a:ext uri="{FF2B5EF4-FFF2-40B4-BE49-F238E27FC236}">
                <a16:creationId xmlns:a16="http://schemas.microsoft.com/office/drawing/2014/main" id="{0CE13179-E1A9-57E2-B70D-2D5CB804A5F3}"/>
              </a:ext>
            </a:extLst>
          </p:cNvPr>
          <p:cNvPicPr>
            <a:picLocks noChangeAspect="1"/>
          </p:cNvPicPr>
          <p:nvPr>
            <p:custDataLst>
              <p:tags r:id="rId7"/>
            </p:custDataLst>
          </p:nvPr>
        </p:nvPicPr>
        <p:blipFill>
          <a:blip r:embed="rId27">
            <a:extLst>
              <a:ext uri="{28A0092B-C50C-407E-A947-70E740481C1C}">
                <a14:useLocalDpi xmlns:a14="http://schemas.microsoft.com/office/drawing/2010/main" val="0"/>
              </a:ext>
            </a:extLst>
          </a:blip>
          <a:stretch>
            <a:fillRect/>
          </a:stretch>
        </p:blipFill>
        <p:spPr>
          <a:xfrm>
            <a:off x="8451949" y="4461813"/>
            <a:ext cx="963168" cy="290576"/>
          </a:xfrm>
          <a:prstGeom prst="rect">
            <a:avLst/>
          </a:prstGeom>
        </p:spPr>
      </p:pic>
      <p:pic>
        <p:nvPicPr>
          <p:cNvPr id="35" name="Picture 34">
            <a:extLst>
              <a:ext uri="{FF2B5EF4-FFF2-40B4-BE49-F238E27FC236}">
                <a16:creationId xmlns:a16="http://schemas.microsoft.com/office/drawing/2014/main" id="{94C2A924-CFBA-5713-D7F1-CE65DA7B4F7D}"/>
              </a:ext>
            </a:extLst>
          </p:cNvPr>
          <p:cNvPicPr>
            <a:picLocks noChangeAspect="1"/>
          </p:cNvPicPr>
          <p:nvPr>
            <p:custDataLst>
              <p:tags r:id="rId8"/>
            </p:custDataLst>
          </p:nvPr>
        </p:nvPicPr>
        <p:blipFill>
          <a:blip r:embed="rId28">
            <a:extLst>
              <a:ext uri="{28A0092B-C50C-407E-A947-70E740481C1C}">
                <a14:useLocalDpi xmlns:a14="http://schemas.microsoft.com/office/drawing/2010/main" val="0"/>
              </a:ext>
            </a:extLst>
          </a:blip>
          <a:stretch>
            <a:fillRect/>
          </a:stretch>
        </p:blipFill>
        <p:spPr>
          <a:xfrm>
            <a:off x="10158498" y="4500421"/>
            <a:ext cx="764032" cy="213360"/>
          </a:xfrm>
          <a:prstGeom prst="rect">
            <a:avLst/>
          </a:prstGeom>
        </p:spPr>
      </p:pic>
      <p:pic>
        <p:nvPicPr>
          <p:cNvPr id="39" name="Picture 38">
            <a:extLst>
              <a:ext uri="{FF2B5EF4-FFF2-40B4-BE49-F238E27FC236}">
                <a16:creationId xmlns:a16="http://schemas.microsoft.com/office/drawing/2014/main" id="{AA18E11D-5BD0-0025-3478-53D743FE69EA}"/>
              </a:ext>
            </a:extLst>
          </p:cNvPr>
          <p:cNvPicPr>
            <a:picLocks noChangeAspect="1"/>
          </p:cNvPicPr>
          <p:nvPr>
            <p:custDataLst>
              <p:tags r:id="rId9"/>
            </p:custDataLst>
          </p:nvPr>
        </p:nvPicPr>
        <p:blipFill>
          <a:blip r:embed="rId29">
            <a:extLst>
              <a:ext uri="{28A0092B-C50C-407E-A947-70E740481C1C}">
                <a14:useLocalDpi xmlns:a14="http://schemas.microsoft.com/office/drawing/2010/main" val="0"/>
              </a:ext>
            </a:extLst>
          </a:blip>
          <a:stretch>
            <a:fillRect/>
          </a:stretch>
        </p:blipFill>
        <p:spPr>
          <a:xfrm>
            <a:off x="4905145" y="4823804"/>
            <a:ext cx="398272" cy="113792"/>
          </a:xfrm>
          <a:prstGeom prst="rect">
            <a:avLst/>
          </a:prstGeom>
        </p:spPr>
      </p:pic>
      <p:pic>
        <p:nvPicPr>
          <p:cNvPr id="41" name="Picture 40">
            <a:extLst>
              <a:ext uri="{FF2B5EF4-FFF2-40B4-BE49-F238E27FC236}">
                <a16:creationId xmlns:a16="http://schemas.microsoft.com/office/drawing/2014/main" id="{A5C2DF63-6BA5-4A12-2F7B-9ED2B8EEE454}"/>
              </a:ext>
            </a:extLst>
          </p:cNvPr>
          <p:cNvPicPr>
            <a:picLocks noChangeAspect="1"/>
          </p:cNvPicPr>
          <p:nvPr>
            <p:custDataLst>
              <p:tags r:id="rId10"/>
            </p:custDataLst>
          </p:nvPr>
        </p:nvPicPr>
        <p:blipFill>
          <a:blip r:embed="rId30">
            <a:extLst>
              <a:ext uri="{28A0092B-C50C-407E-A947-70E740481C1C}">
                <a14:useLocalDpi xmlns:a14="http://schemas.microsoft.com/office/drawing/2010/main" val="0"/>
              </a:ext>
            </a:extLst>
          </a:blip>
          <a:stretch>
            <a:fillRect/>
          </a:stretch>
        </p:blipFill>
        <p:spPr>
          <a:xfrm>
            <a:off x="6858061" y="4768340"/>
            <a:ext cx="1621536" cy="227584"/>
          </a:xfrm>
          <a:prstGeom prst="rect">
            <a:avLst/>
          </a:prstGeom>
        </p:spPr>
      </p:pic>
      <p:pic>
        <p:nvPicPr>
          <p:cNvPr id="44" name="Picture 43">
            <a:extLst>
              <a:ext uri="{FF2B5EF4-FFF2-40B4-BE49-F238E27FC236}">
                <a16:creationId xmlns:a16="http://schemas.microsoft.com/office/drawing/2014/main" id="{2292B8BE-E5BB-6BE6-C798-3E5A8FAA1D3F}"/>
              </a:ext>
            </a:extLst>
          </p:cNvPr>
          <p:cNvPicPr>
            <a:picLocks noChangeAspect="1"/>
          </p:cNvPicPr>
          <p:nvPr>
            <p:custDataLst>
              <p:tags r:id="rId11"/>
            </p:custDataLst>
          </p:nvPr>
        </p:nvPicPr>
        <p:blipFill>
          <a:blip r:embed="rId31">
            <a:extLst>
              <a:ext uri="{28A0092B-C50C-407E-A947-70E740481C1C}">
                <a14:useLocalDpi xmlns:a14="http://schemas.microsoft.com/office/drawing/2010/main" val="0"/>
              </a:ext>
            </a:extLst>
          </a:blip>
          <a:stretch>
            <a:fillRect/>
          </a:stretch>
        </p:blipFill>
        <p:spPr>
          <a:xfrm>
            <a:off x="7260461" y="5176337"/>
            <a:ext cx="822960" cy="174752"/>
          </a:xfrm>
          <a:prstGeom prst="rect">
            <a:avLst/>
          </a:prstGeom>
        </p:spPr>
      </p:pic>
      <p:pic>
        <p:nvPicPr>
          <p:cNvPr id="52" name="Picture 51">
            <a:extLst>
              <a:ext uri="{FF2B5EF4-FFF2-40B4-BE49-F238E27FC236}">
                <a16:creationId xmlns:a16="http://schemas.microsoft.com/office/drawing/2014/main" id="{57D1EF9B-4DBD-BCCF-4B78-0211366658DD}"/>
              </a:ext>
            </a:extLst>
          </p:cNvPr>
          <p:cNvPicPr>
            <a:picLocks noChangeAspect="1"/>
          </p:cNvPicPr>
          <p:nvPr>
            <p:custDataLst>
              <p:tags r:id="rId12"/>
            </p:custDataLst>
          </p:nvPr>
        </p:nvPicPr>
        <p:blipFill>
          <a:blip r:embed="rId32">
            <a:extLst>
              <a:ext uri="{28A0092B-C50C-407E-A947-70E740481C1C}">
                <a14:useLocalDpi xmlns:a14="http://schemas.microsoft.com/office/drawing/2010/main" val="0"/>
              </a:ext>
            </a:extLst>
          </a:blip>
          <a:stretch>
            <a:fillRect/>
          </a:stretch>
        </p:blipFill>
        <p:spPr>
          <a:xfrm>
            <a:off x="10597538" y="5905569"/>
            <a:ext cx="552704" cy="219456"/>
          </a:xfrm>
          <a:prstGeom prst="rect">
            <a:avLst/>
          </a:prstGeom>
        </p:spPr>
      </p:pic>
      <p:sp>
        <p:nvSpPr>
          <p:cNvPr id="48" name="Untertitel 2 2 1 1 1 2">
            <a:extLst>
              <a:ext uri="{FF2B5EF4-FFF2-40B4-BE49-F238E27FC236}">
                <a16:creationId xmlns:a16="http://schemas.microsoft.com/office/drawing/2014/main" id="{6D863510-1F41-27D9-9D64-074A533ABFC7}"/>
              </a:ext>
            </a:extLst>
          </p:cNvPr>
          <p:cNvSpPr txBox="1">
            <a:spLocks/>
          </p:cNvSpPr>
          <p:nvPr/>
        </p:nvSpPr>
        <p:spPr>
          <a:xfrm>
            <a:off x="848587" y="5829345"/>
            <a:ext cx="1842816" cy="8029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tx2">
                    <a:lumMod val="75000"/>
                    <a:lumOff val="25000"/>
                  </a:schemeClr>
                </a:solidFill>
                <a:latin typeface="Bahnschrift SemiCondensed" panose="020B0502040204020203" pitchFamily="34" charset="0"/>
              </a:rPr>
              <a:t>Main problem</a:t>
            </a:r>
            <a:endParaRPr lang="en-US" sz="2400" noProof="0" dirty="0">
              <a:solidFill>
                <a:schemeClr val="tx2">
                  <a:lumMod val="75000"/>
                  <a:lumOff val="25000"/>
                </a:schemeClr>
              </a:solidFill>
            </a:endParaRPr>
          </a:p>
        </p:txBody>
      </p:sp>
      <p:sp>
        <p:nvSpPr>
          <p:cNvPr id="49" name="Untertitel 2 4 1 1 2">
            <a:extLst>
              <a:ext uri="{FF2B5EF4-FFF2-40B4-BE49-F238E27FC236}">
                <a16:creationId xmlns:a16="http://schemas.microsoft.com/office/drawing/2014/main" id="{4447338B-F1FA-3991-DC95-984428615279}"/>
              </a:ext>
            </a:extLst>
          </p:cNvPr>
          <p:cNvSpPr txBox="1">
            <a:spLocks/>
          </p:cNvSpPr>
          <p:nvPr/>
        </p:nvSpPr>
        <p:spPr>
          <a:xfrm>
            <a:off x="2727363" y="5863015"/>
            <a:ext cx="9474365" cy="7804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noProof="0" dirty="0">
                <a:latin typeface="Bahnschrift SemiCondensed" panose="020B0502040204020203" pitchFamily="34" charset="0"/>
              </a:rPr>
              <a:t>How to approximate                                                 with an MPO with bond dim.            ?</a:t>
            </a:r>
            <a:endParaRPr lang="en-US" sz="2000" noProof="0" dirty="0"/>
          </a:p>
        </p:txBody>
      </p:sp>
      <p:pic>
        <p:nvPicPr>
          <p:cNvPr id="50" name="Picture 49">
            <a:extLst>
              <a:ext uri="{FF2B5EF4-FFF2-40B4-BE49-F238E27FC236}">
                <a16:creationId xmlns:a16="http://schemas.microsoft.com/office/drawing/2014/main" id="{BBBB50B5-3C79-7A82-BA0A-E9CFC571DEB8}"/>
              </a:ext>
            </a:extLst>
          </p:cNvPr>
          <p:cNvPicPr>
            <a:picLocks noChangeAspect="1"/>
          </p:cNvPicPr>
          <p:nvPr>
            <p:custDataLst>
              <p:tags r:id="rId13"/>
            </p:custDataLst>
          </p:nvPr>
        </p:nvPicPr>
        <p:blipFill>
          <a:blip r:embed="rId33">
            <a:extLst>
              <a:ext uri="{28A0092B-C50C-407E-A947-70E740481C1C}">
                <a14:useLocalDpi xmlns:a14="http://schemas.microsoft.com/office/drawing/2010/main" val="0"/>
              </a:ext>
            </a:extLst>
          </a:blip>
          <a:stretch>
            <a:fillRect/>
          </a:stretch>
        </p:blipFill>
        <p:spPr>
          <a:xfrm>
            <a:off x="10024514" y="5181502"/>
            <a:ext cx="1146048" cy="211328"/>
          </a:xfrm>
          <a:prstGeom prst="rect">
            <a:avLst/>
          </a:prstGeom>
        </p:spPr>
      </p:pic>
      <p:pic>
        <p:nvPicPr>
          <p:cNvPr id="53" name="Picture 52" descr="A diagram of a network&#10;&#10;Description automatically generated">
            <a:extLst>
              <a:ext uri="{FF2B5EF4-FFF2-40B4-BE49-F238E27FC236}">
                <a16:creationId xmlns:a16="http://schemas.microsoft.com/office/drawing/2014/main" id="{19B3330B-FC0D-0AD9-9B4B-BDA6EC0BF785}"/>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4931494" y="5541735"/>
            <a:ext cx="2702973" cy="1058507"/>
          </a:xfrm>
          <a:prstGeom prst="rect">
            <a:avLst/>
          </a:prstGeom>
        </p:spPr>
      </p:pic>
      <p:pic>
        <p:nvPicPr>
          <p:cNvPr id="54" name="Picture 53">
            <a:extLst>
              <a:ext uri="{FF2B5EF4-FFF2-40B4-BE49-F238E27FC236}">
                <a16:creationId xmlns:a16="http://schemas.microsoft.com/office/drawing/2014/main" id="{855B43AD-B4D0-90B2-F1C2-ABBDA40CB1D5}"/>
              </a:ext>
            </a:extLst>
          </p:cNvPr>
          <p:cNvPicPr>
            <a:picLocks noChangeAspect="1"/>
          </p:cNvPicPr>
          <p:nvPr>
            <p:custDataLst>
              <p:tags r:id="rId14"/>
            </p:custDataLst>
          </p:nvPr>
        </p:nvPicPr>
        <p:blipFill>
          <a:blip r:embed="rId34">
            <a:extLst>
              <a:ext uri="{28A0092B-C50C-407E-A947-70E740481C1C}">
                <a14:useLocalDpi xmlns:a14="http://schemas.microsoft.com/office/drawing/2010/main" val="0"/>
              </a:ext>
            </a:extLst>
          </a:blip>
          <a:stretch>
            <a:fillRect/>
          </a:stretch>
        </p:blipFill>
        <p:spPr>
          <a:xfrm>
            <a:off x="5237274" y="5541735"/>
            <a:ext cx="165371" cy="144700"/>
          </a:xfrm>
          <a:prstGeom prst="rect">
            <a:avLst/>
          </a:prstGeom>
        </p:spPr>
      </p:pic>
      <p:pic>
        <p:nvPicPr>
          <p:cNvPr id="55" name="Picture 54">
            <a:extLst>
              <a:ext uri="{FF2B5EF4-FFF2-40B4-BE49-F238E27FC236}">
                <a16:creationId xmlns:a16="http://schemas.microsoft.com/office/drawing/2014/main" id="{F85FCC9C-B5B0-47CF-42A0-7BE545D87574}"/>
              </a:ext>
            </a:extLst>
          </p:cNvPr>
          <p:cNvPicPr>
            <a:picLocks noChangeAspect="1"/>
          </p:cNvPicPr>
          <p:nvPr>
            <p:custDataLst>
              <p:tags r:id="rId15"/>
            </p:custDataLst>
          </p:nvPr>
        </p:nvPicPr>
        <p:blipFill>
          <a:blip r:embed="rId34">
            <a:extLst>
              <a:ext uri="{28A0092B-C50C-407E-A947-70E740481C1C}">
                <a14:useLocalDpi xmlns:a14="http://schemas.microsoft.com/office/drawing/2010/main" val="0"/>
              </a:ext>
            </a:extLst>
          </a:blip>
          <a:stretch>
            <a:fillRect/>
          </a:stretch>
        </p:blipFill>
        <p:spPr>
          <a:xfrm>
            <a:off x="5237274" y="6036083"/>
            <a:ext cx="165371" cy="144700"/>
          </a:xfrm>
          <a:prstGeom prst="rect">
            <a:avLst/>
          </a:prstGeom>
        </p:spPr>
      </p:pic>
    </p:spTree>
    <p:extLst>
      <p:ext uri="{BB962C8B-B14F-4D97-AF65-F5344CB8AC3E}">
        <p14:creationId xmlns:p14="http://schemas.microsoft.com/office/powerpoint/2010/main" val="2348497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7B77B9-12D0-6D17-1D14-5602CB5E8A84}"/>
            </a:ext>
          </a:extLst>
        </p:cNvPr>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2DFD4C12-768C-FED4-1BAB-369797ADB58E}"/>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4" imgW="479" imgH="478" progId="TCLayout.ActiveDocument.1">
                  <p:embed/>
                </p:oleObj>
              </mc:Choice>
              <mc:Fallback>
                <p:oleObj name="think-cell Slide" r:id="rId24" imgW="479" imgH="478" progId="TCLayout.ActiveDocument.1">
                  <p:embed/>
                  <p:pic>
                    <p:nvPicPr>
                      <p:cNvPr id="4" name="think-cell data - do not delete" hidden="1">
                        <a:extLst>
                          <a:ext uri="{FF2B5EF4-FFF2-40B4-BE49-F238E27FC236}">
                            <a16:creationId xmlns:a16="http://schemas.microsoft.com/office/drawing/2014/main" id="{2DFD4C12-768C-FED4-1BAB-369797ADB58E}"/>
                          </a:ext>
                        </a:extLst>
                      </p:cNvPr>
                      <p:cNvPicPr/>
                      <p:nvPr/>
                    </p:nvPicPr>
                    <p:blipFill>
                      <a:blip r:embed="rId25"/>
                      <a:stretch>
                        <a:fillRect/>
                      </a:stretch>
                    </p:blipFill>
                    <p:spPr>
                      <a:xfrm>
                        <a:off x="1588" y="1588"/>
                        <a:ext cx="1588" cy="1588"/>
                      </a:xfrm>
                      <a:prstGeom prst="rect">
                        <a:avLst/>
                      </a:prstGeom>
                    </p:spPr>
                  </p:pic>
                </p:oleObj>
              </mc:Fallback>
            </mc:AlternateContent>
          </a:graphicData>
        </a:graphic>
      </p:graphicFrame>
      <p:sp>
        <p:nvSpPr>
          <p:cNvPr id="2" name="Untertitel 2 1 1">
            <a:extLst>
              <a:ext uri="{FF2B5EF4-FFF2-40B4-BE49-F238E27FC236}">
                <a16:creationId xmlns:a16="http://schemas.microsoft.com/office/drawing/2014/main" id="{CE03DD1B-73B0-BEF5-A285-DEC1C3907600}"/>
              </a:ext>
            </a:extLst>
          </p:cNvPr>
          <p:cNvSpPr txBox="1">
            <a:spLocks/>
          </p:cNvSpPr>
          <p:nvPr/>
        </p:nvSpPr>
        <p:spPr>
          <a:xfrm>
            <a:off x="-296563" y="503457"/>
            <a:ext cx="11701848" cy="9958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a:latin typeface="Bahnschrift SemiCondensed" panose="020B0502040204020203" pitchFamily="34" charset="0"/>
              </a:rPr>
              <a:t>The XTRG update                : Approximating the exact square</a:t>
            </a:r>
            <a:endParaRPr lang="en-US" sz="3200" noProof="0" dirty="0"/>
          </a:p>
        </p:txBody>
      </p:sp>
      <p:sp>
        <p:nvSpPr>
          <p:cNvPr id="23" name="Untertitel 2 2 1">
            <a:extLst>
              <a:ext uri="{FF2B5EF4-FFF2-40B4-BE49-F238E27FC236}">
                <a16:creationId xmlns:a16="http://schemas.microsoft.com/office/drawing/2014/main" id="{820BA1E7-D0D9-7488-F767-24EEEDBF120E}"/>
              </a:ext>
            </a:extLst>
          </p:cNvPr>
          <p:cNvSpPr txBox="1">
            <a:spLocks/>
          </p:cNvSpPr>
          <p:nvPr/>
        </p:nvSpPr>
        <p:spPr>
          <a:xfrm>
            <a:off x="408760" y="1295674"/>
            <a:ext cx="1398206" cy="4872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noProof="0" dirty="0">
                <a:solidFill>
                  <a:schemeClr val="tx2">
                    <a:lumMod val="75000"/>
                    <a:lumOff val="25000"/>
                  </a:schemeClr>
                </a:solidFill>
                <a:latin typeface="Bahnschrift SemiCondensed" panose="020B0502040204020203" pitchFamily="34" charset="0"/>
              </a:rPr>
              <a:t>Solution</a:t>
            </a:r>
            <a:endParaRPr lang="en-US" sz="2400" noProof="0" dirty="0">
              <a:solidFill>
                <a:schemeClr val="tx2">
                  <a:lumMod val="75000"/>
                  <a:lumOff val="25000"/>
                </a:schemeClr>
              </a:solidFill>
            </a:endParaRPr>
          </a:p>
        </p:txBody>
      </p:sp>
      <p:sp>
        <p:nvSpPr>
          <p:cNvPr id="3" name="Slide Number Placeholder 2">
            <a:extLst>
              <a:ext uri="{FF2B5EF4-FFF2-40B4-BE49-F238E27FC236}">
                <a16:creationId xmlns:a16="http://schemas.microsoft.com/office/drawing/2014/main" id="{FE15BD69-82AE-BD68-A402-CEC2AA006FFA}"/>
              </a:ext>
            </a:extLst>
          </p:cNvPr>
          <p:cNvSpPr>
            <a:spLocks noGrp="1"/>
          </p:cNvSpPr>
          <p:nvPr>
            <p:ph type="sldNum" sz="quarter" idx="12"/>
          </p:nvPr>
        </p:nvSpPr>
        <p:spPr/>
        <p:txBody>
          <a:bodyPr/>
          <a:lstStyle/>
          <a:p>
            <a:fld id="{D67EFDCF-2BE9-48DA-81A4-E9E01011748E}" type="slidenum">
              <a:rPr lang="en-US" smtClean="0"/>
              <a:pPr/>
              <a:t>11</a:t>
            </a:fld>
            <a:endParaRPr lang="en-US" dirty="0"/>
          </a:p>
        </p:txBody>
      </p:sp>
      <p:pic>
        <p:nvPicPr>
          <p:cNvPr id="7" name="Picture 6">
            <a:extLst>
              <a:ext uri="{FF2B5EF4-FFF2-40B4-BE49-F238E27FC236}">
                <a16:creationId xmlns:a16="http://schemas.microsoft.com/office/drawing/2014/main" id="{6A389ADE-3A3D-E43F-920B-37D2FAEEEB01}"/>
              </a:ext>
            </a:extLst>
          </p:cNvPr>
          <p:cNvPicPr>
            <a:picLocks noChangeAspect="1"/>
          </p:cNvPicPr>
          <p:nvPr>
            <p:custDataLst>
              <p:tags r:id="rId2"/>
            </p:custDataLst>
          </p:nvPr>
        </p:nvPicPr>
        <p:blipFill>
          <a:blip r:embed="rId26">
            <a:extLst>
              <a:ext uri="{28A0092B-C50C-407E-A947-70E740481C1C}">
                <a14:useLocalDpi xmlns:a14="http://schemas.microsoft.com/office/drawing/2010/main" val="0"/>
              </a:ext>
            </a:extLst>
          </a:blip>
          <a:stretch>
            <a:fillRect/>
          </a:stretch>
        </p:blipFill>
        <p:spPr>
          <a:xfrm>
            <a:off x="10377618" y="427383"/>
            <a:ext cx="1129946" cy="449886"/>
          </a:xfrm>
          <a:prstGeom prst="rect">
            <a:avLst/>
          </a:prstGeom>
        </p:spPr>
      </p:pic>
      <p:sp>
        <p:nvSpPr>
          <p:cNvPr id="8" name="Untertitel 2 1 2">
            <a:extLst>
              <a:ext uri="{FF2B5EF4-FFF2-40B4-BE49-F238E27FC236}">
                <a16:creationId xmlns:a16="http://schemas.microsoft.com/office/drawing/2014/main" id="{251A8825-63CE-61F3-E1E9-9C71B16317CF}"/>
              </a:ext>
            </a:extLst>
          </p:cNvPr>
          <p:cNvSpPr txBox="1">
            <a:spLocks/>
          </p:cNvSpPr>
          <p:nvPr/>
        </p:nvSpPr>
        <p:spPr>
          <a:xfrm>
            <a:off x="-718978" y="626013"/>
            <a:ext cx="7020213" cy="9958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3200" noProof="0" dirty="0"/>
          </a:p>
        </p:txBody>
      </p:sp>
      <p:pic>
        <p:nvPicPr>
          <p:cNvPr id="9" name="Picture 8">
            <a:extLst>
              <a:ext uri="{FF2B5EF4-FFF2-40B4-BE49-F238E27FC236}">
                <a16:creationId xmlns:a16="http://schemas.microsoft.com/office/drawing/2014/main" id="{997B168E-487E-697A-0CCF-C50CD40FEF4E}"/>
              </a:ext>
            </a:extLst>
          </p:cNvPr>
          <p:cNvPicPr>
            <a:picLocks noChangeAspect="1"/>
          </p:cNvPicPr>
          <p:nvPr>
            <p:custDataLst>
              <p:tags r:id="rId3"/>
            </p:custDataLst>
          </p:nvPr>
        </p:nvPicPr>
        <p:blipFill>
          <a:blip r:embed="rId27">
            <a:extLst>
              <a:ext uri="{28A0092B-C50C-407E-A947-70E740481C1C}">
                <a14:useLocalDpi xmlns:a14="http://schemas.microsoft.com/office/drawing/2010/main" val="0"/>
              </a:ext>
            </a:extLst>
          </a:blip>
          <a:stretch>
            <a:fillRect/>
          </a:stretch>
        </p:blipFill>
        <p:spPr>
          <a:xfrm>
            <a:off x="3621285" y="573667"/>
            <a:ext cx="1306982" cy="364134"/>
          </a:xfrm>
          <a:prstGeom prst="rect">
            <a:avLst/>
          </a:prstGeom>
        </p:spPr>
      </p:pic>
      <p:sp>
        <p:nvSpPr>
          <p:cNvPr id="10" name="Untertitel 2 4 1 1 1 1">
            <a:extLst>
              <a:ext uri="{FF2B5EF4-FFF2-40B4-BE49-F238E27FC236}">
                <a16:creationId xmlns:a16="http://schemas.microsoft.com/office/drawing/2014/main" id="{AF7FD8E0-900E-C9F1-A163-87B5F5038EF2}"/>
              </a:ext>
            </a:extLst>
          </p:cNvPr>
          <p:cNvSpPr txBox="1">
            <a:spLocks/>
          </p:cNvSpPr>
          <p:nvPr/>
        </p:nvSpPr>
        <p:spPr>
          <a:xfrm>
            <a:off x="1564425" y="1317233"/>
            <a:ext cx="6037213" cy="12762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Bahnschrift SemiCondensed" panose="020B0502040204020203" pitchFamily="34" charset="0"/>
              </a:rPr>
              <a:t>We approximate                by </a:t>
            </a:r>
            <a:r>
              <a:rPr lang="en-US" sz="2000" b="1" dirty="0">
                <a:latin typeface="Bahnschrift SemiCondensed" panose="020B0502040204020203" pitchFamily="34" charset="0"/>
              </a:rPr>
              <a:t>minimizing</a:t>
            </a:r>
          </a:p>
          <a:p>
            <a:pPr marL="0" indent="0">
              <a:buNone/>
            </a:pPr>
            <a:r>
              <a:rPr lang="en-US" sz="2000" dirty="0">
                <a:latin typeface="Bahnschrift SemiCondensed" panose="020B0502040204020203" pitchFamily="34" charset="0"/>
              </a:rPr>
              <a:t>over operators     that are represented by MPOs with low</a:t>
            </a:r>
          </a:p>
          <a:p>
            <a:pPr marL="0" indent="0">
              <a:buNone/>
            </a:pPr>
            <a:r>
              <a:rPr lang="en-US" sz="2000" dirty="0">
                <a:latin typeface="Bahnschrift SemiCondensed" panose="020B0502040204020203" pitchFamily="34" charset="0"/>
              </a:rPr>
              <a:t>bond dim., i.e.,                 bond dim. of</a:t>
            </a:r>
            <a:endParaRPr lang="en-US" sz="2000" noProof="0" dirty="0"/>
          </a:p>
        </p:txBody>
      </p:sp>
      <p:pic>
        <p:nvPicPr>
          <p:cNvPr id="11" name="Picture 10">
            <a:extLst>
              <a:ext uri="{FF2B5EF4-FFF2-40B4-BE49-F238E27FC236}">
                <a16:creationId xmlns:a16="http://schemas.microsoft.com/office/drawing/2014/main" id="{C7FA361F-A66F-E477-7BC6-371019E7FFDF}"/>
              </a:ext>
            </a:extLst>
          </p:cNvPr>
          <p:cNvPicPr>
            <a:picLocks noChangeAspect="1"/>
          </p:cNvPicPr>
          <p:nvPr>
            <p:custDataLst>
              <p:tags r:id="rId4"/>
            </p:custDataLst>
          </p:nvPr>
        </p:nvPicPr>
        <p:blipFill>
          <a:blip r:embed="rId26">
            <a:extLst>
              <a:ext uri="{28A0092B-C50C-407E-A947-70E740481C1C}">
                <a14:useLocalDpi xmlns:a14="http://schemas.microsoft.com/office/drawing/2010/main" val="0"/>
              </a:ext>
            </a:extLst>
          </a:blip>
          <a:stretch>
            <a:fillRect/>
          </a:stretch>
        </p:blipFill>
        <p:spPr>
          <a:xfrm>
            <a:off x="3346495" y="1275743"/>
            <a:ext cx="743409" cy="295987"/>
          </a:xfrm>
          <a:prstGeom prst="rect">
            <a:avLst/>
          </a:prstGeom>
        </p:spPr>
      </p:pic>
      <p:pic>
        <p:nvPicPr>
          <p:cNvPr id="15" name="Picture 14">
            <a:extLst>
              <a:ext uri="{FF2B5EF4-FFF2-40B4-BE49-F238E27FC236}">
                <a16:creationId xmlns:a16="http://schemas.microsoft.com/office/drawing/2014/main" id="{429406AC-1294-BC93-74B7-22C478847008}"/>
              </a:ext>
            </a:extLst>
          </p:cNvPr>
          <p:cNvPicPr>
            <a:picLocks noChangeAspect="1"/>
          </p:cNvPicPr>
          <p:nvPr>
            <p:custDataLst>
              <p:tags r:id="rId5"/>
            </p:custDataLst>
          </p:nvPr>
        </p:nvPicPr>
        <p:blipFill>
          <a:blip r:embed="rId28">
            <a:extLst>
              <a:ext uri="{28A0092B-C50C-407E-A947-70E740481C1C}">
                <a14:useLocalDpi xmlns:a14="http://schemas.microsoft.com/office/drawing/2010/main" val="0"/>
              </a:ext>
            </a:extLst>
          </a:blip>
          <a:stretch>
            <a:fillRect/>
          </a:stretch>
        </p:blipFill>
        <p:spPr>
          <a:xfrm>
            <a:off x="5693539" y="1295674"/>
            <a:ext cx="2302256" cy="333248"/>
          </a:xfrm>
          <a:prstGeom prst="rect">
            <a:avLst/>
          </a:prstGeom>
        </p:spPr>
      </p:pic>
      <p:pic>
        <p:nvPicPr>
          <p:cNvPr id="17" name="Picture 16">
            <a:extLst>
              <a:ext uri="{FF2B5EF4-FFF2-40B4-BE49-F238E27FC236}">
                <a16:creationId xmlns:a16="http://schemas.microsoft.com/office/drawing/2014/main" id="{9A8EF6E3-97A9-7BBF-C5A0-691AEC3FC09C}"/>
              </a:ext>
            </a:extLst>
          </p:cNvPr>
          <p:cNvPicPr>
            <a:picLocks noChangeAspect="1"/>
          </p:cNvPicPr>
          <p:nvPr>
            <p:custDataLst>
              <p:tags r:id="rId6"/>
            </p:custDataLst>
          </p:nvPr>
        </p:nvPicPr>
        <p:blipFill>
          <a:blip r:embed="rId29">
            <a:extLst>
              <a:ext uri="{28A0092B-C50C-407E-A947-70E740481C1C}">
                <a14:useLocalDpi xmlns:a14="http://schemas.microsoft.com/office/drawing/2010/main" val="0"/>
              </a:ext>
            </a:extLst>
          </a:blip>
          <a:stretch>
            <a:fillRect/>
          </a:stretch>
        </p:blipFill>
        <p:spPr>
          <a:xfrm>
            <a:off x="3171752" y="1745424"/>
            <a:ext cx="180848" cy="243840"/>
          </a:xfrm>
          <a:prstGeom prst="rect">
            <a:avLst/>
          </a:prstGeom>
        </p:spPr>
      </p:pic>
      <p:pic>
        <p:nvPicPr>
          <p:cNvPr id="30" name="Picture 29">
            <a:extLst>
              <a:ext uri="{FF2B5EF4-FFF2-40B4-BE49-F238E27FC236}">
                <a16:creationId xmlns:a16="http://schemas.microsoft.com/office/drawing/2014/main" id="{15E2B60D-7194-5E41-06BD-4BC204ED0658}"/>
              </a:ext>
            </a:extLst>
          </p:cNvPr>
          <p:cNvPicPr>
            <a:picLocks noChangeAspect="1"/>
          </p:cNvPicPr>
          <p:nvPr>
            <p:custDataLst>
              <p:tags r:id="rId7"/>
            </p:custDataLst>
          </p:nvPr>
        </p:nvPicPr>
        <p:blipFill>
          <a:blip r:embed="rId30">
            <a:extLst>
              <a:ext uri="{28A0092B-C50C-407E-A947-70E740481C1C}">
                <a14:useLocalDpi xmlns:a14="http://schemas.microsoft.com/office/drawing/2010/main" val="0"/>
              </a:ext>
            </a:extLst>
          </a:blip>
          <a:stretch>
            <a:fillRect/>
          </a:stretch>
        </p:blipFill>
        <p:spPr>
          <a:xfrm>
            <a:off x="5362893" y="2075414"/>
            <a:ext cx="1569419" cy="364821"/>
          </a:xfrm>
          <a:prstGeom prst="rect">
            <a:avLst/>
          </a:prstGeom>
        </p:spPr>
      </p:pic>
      <p:pic>
        <p:nvPicPr>
          <p:cNvPr id="28" name="Picture 27">
            <a:extLst>
              <a:ext uri="{FF2B5EF4-FFF2-40B4-BE49-F238E27FC236}">
                <a16:creationId xmlns:a16="http://schemas.microsoft.com/office/drawing/2014/main" id="{0EAB39E7-A50D-3566-C457-E9615380560C}"/>
              </a:ext>
            </a:extLst>
          </p:cNvPr>
          <p:cNvPicPr>
            <a:picLocks noChangeAspect="1"/>
          </p:cNvPicPr>
          <p:nvPr>
            <p:custDataLst>
              <p:tags r:id="rId8"/>
            </p:custDataLst>
          </p:nvPr>
        </p:nvPicPr>
        <p:blipFill>
          <a:blip r:embed="rId31">
            <a:extLst>
              <a:ext uri="{28A0092B-C50C-407E-A947-70E740481C1C}">
                <a14:useLocalDpi xmlns:a14="http://schemas.microsoft.com/office/drawing/2010/main" val="0"/>
              </a:ext>
            </a:extLst>
          </a:blip>
          <a:stretch>
            <a:fillRect/>
          </a:stretch>
        </p:blipFill>
        <p:spPr>
          <a:xfrm>
            <a:off x="3103311" y="2157708"/>
            <a:ext cx="883920" cy="254000"/>
          </a:xfrm>
          <a:prstGeom prst="rect">
            <a:avLst/>
          </a:prstGeom>
        </p:spPr>
      </p:pic>
      <p:sp>
        <p:nvSpPr>
          <p:cNvPr id="33" name="Untertitel 2 4 1 1 1 2">
            <a:extLst>
              <a:ext uri="{FF2B5EF4-FFF2-40B4-BE49-F238E27FC236}">
                <a16:creationId xmlns:a16="http://schemas.microsoft.com/office/drawing/2014/main" id="{2DAF03CF-4E52-908B-2C6C-3BE9BC05C7B3}"/>
              </a:ext>
            </a:extLst>
          </p:cNvPr>
          <p:cNvSpPr txBox="1">
            <a:spLocks/>
          </p:cNvSpPr>
          <p:nvPr/>
        </p:nvSpPr>
        <p:spPr>
          <a:xfrm>
            <a:off x="1043742" y="2610794"/>
            <a:ext cx="9790513" cy="41975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sz="2000" dirty="0">
                <a:latin typeface="Bahnschrift SemiCondensed" panose="020B0502040204020203" pitchFamily="34" charset="0"/>
              </a:rPr>
              <a:t>We optimize one pair of tensors                    at a time, as for two-site DMRG</a:t>
            </a:r>
          </a:p>
          <a:p>
            <a:pPr>
              <a:buFontTx/>
              <a:buChar char="-"/>
            </a:pPr>
            <a:r>
              <a:rPr lang="en-US" sz="2000" dirty="0">
                <a:latin typeface="Bahnschrift SemiCondensed" panose="020B0502040204020203" pitchFamily="34" charset="0"/>
              </a:rPr>
              <a:t>Minimization                                              </a:t>
            </a:r>
            <a:r>
              <a:rPr lang="en-US" sz="2000" b="1" dirty="0">
                <a:latin typeface="Bahnschrift SemiCondensed" panose="020B0502040204020203" pitchFamily="34" charset="0"/>
              </a:rPr>
              <a:t>formula</a:t>
            </a:r>
            <a:r>
              <a:rPr lang="en-US" sz="2000" dirty="0">
                <a:latin typeface="Bahnschrift SemiCondensed" panose="020B0502040204020203" pitchFamily="34" charset="0"/>
              </a:rPr>
              <a:t> for contraction              !              </a:t>
            </a:r>
            <a:endParaRPr lang="en-US" sz="2000" dirty="0"/>
          </a:p>
          <a:p>
            <a:pPr marL="0" indent="0">
              <a:buNone/>
            </a:pPr>
            <a:endParaRPr lang="en-US" sz="2000" dirty="0"/>
          </a:p>
          <a:p>
            <a:pPr>
              <a:buFontTx/>
              <a:buChar char="-"/>
            </a:pPr>
            <a:endParaRPr lang="en-US" sz="2000" dirty="0"/>
          </a:p>
          <a:p>
            <a:pPr>
              <a:buFontTx/>
              <a:buChar char="-"/>
            </a:pPr>
            <a:endParaRPr lang="en-US" sz="2000" dirty="0"/>
          </a:p>
          <a:p>
            <a:pPr marL="0" indent="0">
              <a:buNone/>
            </a:pPr>
            <a:endParaRPr lang="en-US" sz="2000" dirty="0"/>
          </a:p>
          <a:p>
            <a:pPr>
              <a:buFontTx/>
              <a:buChar char="-"/>
            </a:pPr>
            <a:r>
              <a:rPr lang="en-US" sz="2000" dirty="0"/>
              <a:t>Left and right </a:t>
            </a:r>
            <a:r>
              <a:rPr lang="en-US" sz="2000" b="1" dirty="0"/>
              <a:t>environments                </a:t>
            </a:r>
            <a:r>
              <a:rPr lang="en-US" sz="2000" dirty="0"/>
              <a:t>to be computed iteratively </a:t>
            </a:r>
          </a:p>
          <a:p>
            <a:pPr>
              <a:buFontTx/>
              <a:buChar char="-"/>
            </a:pPr>
            <a:r>
              <a:rPr lang="en-US" sz="2000" dirty="0"/>
              <a:t>Do appropriate SVD to </a:t>
            </a:r>
            <a:r>
              <a:rPr lang="en-US" sz="2000" b="1" dirty="0"/>
              <a:t>separate</a:t>
            </a:r>
            <a:r>
              <a:rPr lang="en-US" sz="2000" dirty="0"/>
              <a:t>         from            while keeping MPO </a:t>
            </a:r>
            <a:r>
              <a:rPr lang="en-US" sz="2000" b="1" dirty="0"/>
              <a:t>site-canonical</a:t>
            </a:r>
          </a:p>
          <a:p>
            <a:pPr>
              <a:buFontTx/>
              <a:buChar char="-"/>
            </a:pPr>
            <a:r>
              <a:rPr lang="en-US" sz="2000" dirty="0"/>
              <a:t>Proceed with</a:t>
            </a:r>
          </a:p>
          <a:p>
            <a:pPr>
              <a:buFontTx/>
              <a:buChar char="-"/>
            </a:pPr>
            <a:r>
              <a:rPr lang="en-US" sz="2000" b="1" dirty="0"/>
              <a:t>Sweep</a:t>
            </a:r>
            <a:r>
              <a:rPr lang="en-US" sz="2000" dirty="0"/>
              <a:t>   back and forth along the chain until convergence</a:t>
            </a:r>
          </a:p>
          <a:p>
            <a:pPr>
              <a:buFontTx/>
              <a:buChar char="-"/>
            </a:pPr>
            <a:endParaRPr lang="en-US" sz="2000" dirty="0"/>
          </a:p>
        </p:txBody>
      </p:sp>
      <p:pic>
        <p:nvPicPr>
          <p:cNvPr id="35" name="Picture 34">
            <a:extLst>
              <a:ext uri="{FF2B5EF4-FFF2-40B4-BE49-F238E27FC236}">
                <a16:creationId xmlns:a16="http://schemas.microsoft.com/office/drawing/2014/main" id="{8D05E1DD-8356-DEAE-BF6C-344B7F11BAFE}"/>
              </a:ext>
            </a:extLst>
          </p:cNvPr>
          <p:cNvPicPr>
            <a:picLocks noChangeAspect="1"/>
          </p:cNvPicPr>
          <p:nvPr>
            <p:custDataLst>
              <p:tags r:id="rId9"/>
            </p:custDataLst>
          </p:nvPr>
        </p:nvPicPr>
        <p:blipFill>
          <a:blip r:embed="rId32">
            <a:extLst>
              <a:ext uri="{28A0092B-C50C-407E-A947-70E740481C1C}">
                <a14:useLocalDpi xmlns:a14="http://schemas.microsoft.com/office/drawing/2010/main" val="0"/>
              </a:ext>
            </a:extLst>
          </a:blip>
          <a:stretch>
            <a:fillRect/>
          </a:stretch>
        </p:blipFill>
        <p:spPr>
          <a:xfrm>
            <a:off x="4582977" y="2647986"/>
            <a:ext cx="1032256" cy="254000"/>
          </a:xfrm>
          <a:prstGeom prst="rect">
            <a:avLst/>
          </a:prstGeom>
        </p:spPr>
      </p:pic>
      <p:pic>
        <p:nvPicPr>
          <p:cNvPr id="36" name="Picture 35" descr="A yellow square with black lines&#10;&#10;Description automatically generated">
            <a:extLst>
              <a:ext uri="{FF2B5EF4-FFF2-40B4-BE49-F238E27FC236}">
                <a16:creationId xmlns:a16="http://schemas.microsoft.com/office/drawing/2014/main" id="{443A1A13-3F17-9180-D84C-1AD4BCA5F064}"/>
              </a:ext>
            </a:extLst>
          </p:cNvPr>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8853591" y="1621854"/>
            <a:ext cx="3196338" cy="709467"/>
          </a:xfrm>
          <a:prstGeom prst="rect">
            <a:avLst/>
          </a:prstGeom>
        </p:spPr>
      </p:pic>
      <p:pic>
        <p:nvPicPr>
          <p:cNvPr id="44" name="Picture 43">
            <a:extLst>
              <a:ext uri="{FF2B5EF4-FFF2-40B4-BE49-F238E27FC236}">
                <a16:creationId xmlns:a16="http://schemas.microsoft.com/office/drawing/2014/main" id="{B952DAE8-F017-11AC-3FFF-00B25299126D}"/>
              </a:ext>
            </a:extLst>
          </p:cNvPr>
          <p:cNvPicPr>
            <a:picLocks noChangeAspect="1"/>
          </p:cNvPicPr>
          <p:nvPr>
            <p:custDataLst>
              <p:tags r:id="rId10"/>
            </p:custDataLst>
          </p:nvPr>
        </p:nvPicPr>
        <p:blipFill>
          <a:blip r:embed="rId34">
            <a:extLst>
              <a:ext uri="{28A0092B-C50C-407E-A947-70E740481C1C}">
                <a14:useLocalDpi xmlns:a14="http://schemas.microsoft.com/office/drawing/2010/main" val="0"/>
              </a:ext>
            </a:extLst>
          </a:blip>
          <a:stretch>
            <a:fillRect/>
          </a:stretch>
        </p:blipFill>
        <p:spPr>
          <a:xfrm>
            <a:off x="7939565" y="1808437"/>
            <a:ext cx="650240" cy="243840"/>
          </a:xfrm>
          <a:prstGeom prst="rect">
            <a:avLst/>
          </a:prstGeom>
        </p:spPr>
      </p:pic>
      <p:pic>
        <p:nvPicPr>
          <p:cNvPr id="39" name="Picture 38">
            <a:extLst>
              <a:ext uri="{FF2B5EF4-FFF2-40B4-BE49-F238E27FC236}">
                <a16:creationId xmlns:a16="http://schemas.microsoft.com/office/drawing/2014/main" id="{E9A448CD-4278-689B-CF4C-5B17D6FD7620}"/>
              </a:ext>
            </a:extLst>
          </p:cNvPr>
          <p:cNvPicPr>
            <a:picLocks noChangeAspect="1"/>
          </p:cNvPicPr>
          <p:nvPr>
            <p:custDataLst>
              <p:tags r:id="rId11"/>
            </p:custDataLst>
          </p:nvPr>
        </p:nvPicPr>
        <p:blipFill>
          <a:blip r:embed="rId35">
            <a:extLst>
              <a:ext uri="{28A0092B-C50C-407E-A947-70E740481C1C}">
                <a14:useLocalDpi xmlns:a14="http://schemas.microsoft.com/office/drawing/2010/main" val="0"/>
              </a:ext>
            </a:extLst>
          </a:blip>
          <a:stretch>
            <a:fillRect/>
          </a:stretch>
        </p:blipFill>
        <p:spPr>
          <a:xfrm>
            <a:off x="9366496" y="2085341"/>
            <a:ext cx="219456" cy="217424"/>
          </a:xfrm>
          <a:prstGeom prst="rect">
            <a:avLst/>
          </a:prstGeom>
        </p:spPr>
      </p:pic>
      <p:pic>
        <p:nvPicPr>
          <p:cNvPr id="42" name="Picture 41">
            <a:extLst>
              <a:ext uri="{FF2B5EF4-FFF2-40B4-BE49-F238E27FC236}">
                <a16:creationId xmlns:a16="http://schemas.microsoft.com/office/drawing/2014/main" id="{3C36A37B-9B68-9968-008D-D39E40FCB95D}"/>
              </a:ext>
            </a:extLst>
          </p:cNvPr>
          <p:cNvPicPr>
            <a:picLocks noChangeAspect="1"/>
          </p:cNvPicPr>
          <p:nvPr>
            <p:custDataLst>
              <p:tags r:id="rId12"/>
            </p:custDataLst>
          </p:nvPr>
        </p:nvPicPr>
        <p:blipFill>
          <a:blip r:embed="rId36">
            <a:extLst>
              <a:ext uri="{28A0092B-C50C-407E-A947-70E740481C1C}">
                <a14:useLocalDpi xmlns:a14="http://schemas.microsoft.com/office/drawing/2010/main" val="0"/>
              </a:ext>
            </a:extLst>
          </a:blip>
          <a:stretch>
            <a:fillRect/>
          </a:stretch>
        </p:blipFill>
        <p:spPr>
          <a:xfrm>
            <a:off x="9896653" y="2085341"/>
            <a:ext cx="471424" cy="237744"/>
          </a:xfrm>
          <a:prstGeom prst="rect">
            <a:avLst/>
          </a:prstGeom>
        </p:spPr>
      </p:pic>
      <p:pic>
        <p:nvPicPr>
          <p:cNvPr id="47" name="Picture 46">
            <a:extLst>
              <a:ext uri="{FF2B5EF4-FFF2-40B4-BE49-F238E27FC236}">
                <a16:creationId xmlns:a16="http://schemas.microsoft.com/office/drawing/2014/main" id="{3A4C19A5-8A00-7EDF-8D7B-DBBD5F0BCF7A}"/>
              </a:ext>
            </a:extLst>
          </p:cNvPr>
          <p:cNvPicPr>
            <a:picLocks noChangeAspect="1"/>
          </p:cNvPicPr>
          <p:nvPr>
            <p:custDataLst>
              <p:tags r:id="rId13"/>
            </p:custDataLst>
          </p:nvPr>
        </p:nvPicPr>
        <p:blipFill>
          <a:blip r:embed="rId37">
            <a:extLst>
              <a:ext uri="{28A0092B-C50C-407E-A947-70E740481C1C}">
                <a14:useLocalDpi xmlns:a14="http://schemas.microsoft.com/office/drawing/2010/main" val="0"/>
              </a:ext>
            </a:extLst>
          </a:blip>
          <a:stretch>
            <a:fillRect/>
          </a:stretch>
        </p:blipFill>
        <p:spPr>
          <a:xfrm>
            <a:off x="2857036" y="5873539"/>
            <a:ext cx="1288288" cy="254000"/>
          </a:xfrm>
          <a:prstGeom prst="rect">
            <a:avLst/>
          </a:prstGeom>
        </p:spPr>
      </p:pic>
      <p:cxnSp>
        <p:nvCxnSpPr>
          <p:cNvPr id="49" name="Straight Arrow Connector 48">
            <a:extLst>
              <a:ext uri="{FF2B5EF4-FFF2-40B4-BE49-F238E27FC236}">
                <a16:creationId xmlns:a16="http://schemas.microsoft.com/office/drawing/2014/main" id="{5E4D496C-768A-BEEC-2C38-7D0A37955CF9}"/>
              </a:ext>
            </a:extLst>
          </p:cNvPr>
          <p:cNvCxnSpPr>
            <a:cxnSpLocks/>
          </p:cNvCxnSpPr>
          <p:nvPr/>
        </p:nvCxnSpPr>
        <p:spPr>
          <a:xfrm flipH="1" flipV="1">
            <a:off x="9245869" y="1475385"/>
            <a:ext cx="175296" cy="487400"/>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sp>
        <p:nvSpPr>
          <p:cNvPr id="52" name="TextBox 51">
            <a:extLst>
              <a:ext uri="{FF2B5EF4-FFF2-40B4-BE49-F238E27FC236}">
                <a16:creationId xmlns:a16="http://schemas.microsoft.com/office/drawing/2014/main" id="{4401B079-0AE3-BCC4-9319-65740024C888}"/>
              </a:ext>
            </a:extLst>
          </p:cNvPr>
          <p:cNvSpPr txBox="1"/>
          <p:nvPr/>
        </p:nvSpPr>
        <p:spPr>
          <a:xfrm>
            <a:off x="8509555" y="1196448"/>
            <a:ext cx="1149354" cy="307777"/>
          </a:xfrm>
          <a:prstGeom prst="rect">
            <a:avLst/>
          </a:prstGeom>
          <a:noFill/>
        </p:spPr>
        <p:txBody>
          <a:bodyPr wrap="none" rtlCol="0">
            <a:spAutoFit/>
          </a:bodyPr>
          <a:lstStyle/>
          <a:p>
            <a:r>
              <a:rPr lang="en-US" sz="1400" dirty="0">
                <a:latin typeface="Bahnschrift SemiCondensed" panose="020B0502040204020203" pitchFamily="34" charset="0"/>
              </a:rPr>
              <a:t>low bond dim.</a:t>
            </a:r>
            <a:endParaRPr lang="en-DE" sz="1400" dirty="0"/>
          </a:p>
        </p:txBody>
      </p:sp>
      <p:pic>
        <p:nvPicPr>
          <p:cNvPr id="70" name="Picture 69">
            <a:extLst>
              <a:ext uri="{FF2B5EF4-FFF2-40B4-BE49-F238E27FC236}">
                <a16:creationId xmlns:a16="http://schemas.microsoft.com/office/drawing/2014/main" id="{011A5673-1359-1D76-43AC-BE6860DD4F04}"/>
              </a:ext>
            </a:extLst>
          </p:cNvPr>
          <p:cNvPicPr>
            <a:picLocks noChangeAspect="1"/>
          </p:cNvPicPr>
          <p:nvPr>
            <p:custDataLst>
              <p:tags r:id="rId14"/>
            </p:custDataLst>
          </p:nvPr>
        </p:nvPicPr>
        <p:blipFill>
          <a:blip r:embed="rId38">
            <a:extLst>
              <a:ext uri="{28A0092B-C50C-407E-A947-70E740481C1C}">
                <a14:useLocalDpi xmlns:a14="http://schemas.microsoft.com/office/drawing/2010/main" val="0"/>
              </a:ext>
            </a:extLst>
          </a:blip>
          <a:stretch>
            <a:fillRect/>
          </a:stretch>
        </p:blipFill>
        <p:spPr>
          <a:xfrm>
            <a:off x="2741985" y="2957282"/>
            <a:ext cx="2499360" cy="455168"/>
          </a:xfrm>
          <a:prstGeom prst="rect">
            <a:avLst/>
          </a:prstGeom>
        </p:spPr>
      </p:pic>
      <p:pic>
        <p:nvPicPr>
          <p:cNvPr id="88" name="Picture 87">
            <a:extLst>
              <a:ext uri="{FF2B5EF4-FFF2-40B4-BE49-F238E27FC236}">
                <a16:creationId xmlns:a16="http://schemas.microsoft.com/office/drawing/2014/main" id="{E09DE6CF-B518-1841-5526-745220DF9DCB}"/>
              </a:ext>
            </a:extLst>
          </p:cNvPr>
          <p:cNvPicPr>
            <a:picLocks noChangeAspect="1"/>
          </p:cNvPicPr>
          <p:nvPr>
            <p:custDataLst>
              <p:tags r:id="rId15"/>
            </p:custDataLst>
          </p:nvPr>
        </p:nvPicPr>
        <p:blipFill>
          <a:blip r:embed="rId39">
            <a:extLst>
              <a:ext uri="{28A0092B-C50C-407E-A947-70E740481C1C}">
                <a14:useLocalDpi xmlns:a14="http://schemas.microsoft.com/office/drawing/2010/main" val="0"/>
              </a:ext>
            </a:extLst>
          </a:blip>
          <a:stretch>
            <a:fillRect/>
          </a:stretch>
        </p:blipFill>
        <p:spPr>
          <a:xfrm>
            <a:off x="7776389" y="3079849"/>
            <a:ext cx="731520" cy="237744"/>
          </a:xfrm>
          <a:prstGeom prst="rect">
            <a:avLst/>
          </a:prstGeom>
        </p:spPr>
      </p:pic>
      <p:pic>
        <p:nvPicPr>
          <p:cNvPr id="79" name="Picture 78" descr="A diagram of a mathematical equation&#10;&#10;Description automatically generated">
            <a:extLst>
              <a:ext uri="{FF2B5EF4-FFF2-40B4-BE49-F238E27FC236}">
                <a16:creationId xmlns:a16="http://schemas.microsoft.com/office/drawing/2014/main" id="{DE2D3A7F-3CCB-FBA6-46A5-A4D02BDE78A8}"/>
              </a:ext>
            </a:extLst>
          </p:cNvPr>
          <p:cNvPicPr>
            <a:picLocks noChangeAspect="1"/>
          </p:cNvPicPr>
          <p:nvPr/>
        </p:nvPicPr>
        <p:blipFill>
          <a:blip r:embed="rId40">
            <a:extLst>
              <a:ext uri="{28A0092B-C50C-407E-A947-70E740481C1C}">
                <a14:useLocalDpi xmlns:a14="http://schemas.microsoft.com/office/drawing/2010/main" val="0"/>
              </a:ext>
            </a:extLst>
          </a:blip>
          <a:stretch>
            <a:fillRect/>
          </a:stretch>
        </p:blipFill>
        <p:spPr>
          <a:xfrm>
            <a:off x="3923273" y="3333087"/>
            <a:ext cx="5328044" cy="1601138"/>
          </a:xfrm>
          <a:prstGeom prst="rect">
            <a:avLst/>
          </a:prstGeom>
        </p:spPr>
      </p:pic>
      <p:pic>
        <p:nvPicPr>
          <p:cNvPr id="83" name="Picture 82">
            <a:extLst>
              <a:ext uri="{FF2B5EF4-FFF2-40B4-BE49-F238E27FC236}">
                <a16:creationId xmlns:a16="http://schemas.microsoft.com/office/drawing/2014/main" id="{2784464D-7E31-B853-D908-60FAD89095BA}"/>
              </a:ext>
            </a:extLst>
          </p:cNvPr>
          <p:cNvPicPr>
            <a:picLocks noChangeAspect="1"/>
          </p:cNvPicPr>
          <p:nvPr>
            <p:custDataLst>
              <p:tags r:id="rId16"/>
            </p:custDataLst>
          </p:nvPr>
        </p:nvPicPr>
        <p:blipFill>
          <a:blip r:embed="rId41">
            <a:extLst>
              <a:ext uri="{28A0092B-C50C-407E-A947-70E740481C1C}">
                <a14:useLocalDpi xmlns:a14="http://schemas.microsoft.com/office/drawing/2010/main" val="0"/>
              </a:ext>
            </a:extLst>
          </a:blip>
          <a:stretch>
            <a:fillRect/>
          </a:stretch>
        </p:blipFill>
        <p:spPr>
          <a:xfrm>
            <a:off x="4504836" y="5106255"/>
            <a:ext cx="694944" cy="219456"/>
          </a:xfrm>
          <a:prstGeom prst="rect">
            <a:avLst/>
          </a:prstGeom>
        </p:spPr>
      </p:pic>
      <p:pic>
        <p:nvPicPr>
          <p:cNvPr id="120" name="Picture 119">
            <a:extLst>
              <a:ext uri="{FF2B5EF4-FFF2-40B4-BE49-F238E27FC236}">
                <a16:creationId xmlns:a16="http://schemas.microsoft.com/office/drawing/2014/main" id="{9BBEFA92-2631-23E8-2D73-E113F6303EBA}"/>
              </a:ext>
            </a:extLst>
          </p:cNvPr>
          <p:cNvPicPr>
            <a:picLocks noChangeAspect="1"/>
          </p:cNvPicPr>
          <p:nvPr>
            <p:custDataLst>
              <p:tags r:id="rId17"/>
            </p:custDataLst>
          </p:nvPr>
        </p:nvPicPr>
        <p:blipFill>
          <a:blip r:embed="rId42">
            <a:extLst>
              <a:ext uri="{28A0092B-C50C-407E-A947-70E740481C1C}">
                <a14:useLocalDpi xmlns:a14="http://schemas.microsoft.com/office/drawing/2010/main" val="0"/>
              </a:ext>
            </a:extLst>
          </a:blip>
          <a:stretch>
            <a:fillRect/>
          </a:stretch>
        </p:blipFill>
        <p:spPr>
          <a:xfrm>
            <a:off x="2435934" y="3933847"/>
            <a:ext cx="1013968" cy="237744"/>
          </a:xfrm>
          <a:prstGeom prst="rect">
            <a:avLst/>
          </a:prstGeom>
        </p:spPr>
      </p:pic>
      <p:pic>
        <p:nvPicPr>
          <p:cNvPr id="99" name="Picture 98">
            <a:extLst>
              <a:ext uri="{FF2B5EF4-FFF2-40B4-BE49-F238E27FC236}">
                <a16:creationId xmlns:a16="http://schemas.microsoft.com/office/drawing/2014/main" id="{1AC6529C-CD9D-F32A-F1EA-FBA069486808}"/>
              </a:ext>
            </a:extLst>
          </p:cNvPr>
          <p:cNvPicPr>
            <a:picLocks noChangeAspect="1"/>
          </p:cNvPicPr>
          <p:nvPr>
            <p:custDataLst>
              <p:tags r:id="rId18"/>
            </p:custDataLst>
          </p:nvPr>
        </p:nvPicPr>
        <p:blipFill>
          <a:blip r:embed="rId35">
            <a:extLst>
              <a:ext uri="{28A0092B-C50C-407E-A947-70E740481C1C}">
                <a14:useLocalDpi xmlns:a14="http://schemas.microsoft.com/office/drawing/2010/main" val="0"/>
              </a:ext>
            </a:extLst>
          </a:blip>
          <a:stretch>
            <a:fillRect/>
          </a:stretch>
        </p:blipFill>
        <p:spPr>
          <a:xfrm>
            <a:off x="4952001" y="5480028"/>
            <a:ext cx="219456" cy="217424"/>
          </a:xfrm>
          <a:prstGeom prst="rect">
            <a:avLst/>
          </a:prstGeom>
        </p:spPr>
      </p:pic>
      <p:pic>
        <p:nvPicPr>
          <p:cNvPr id="101" name="Picture 100">
            <a:extLst>
              <a:ext uri="{FF2B5EF4-FFF2-40B4-BE49-F238E27FC236}">
                <a16:creationId xmlns:a16="http://schemas.microsoft.com/office/drawing/2014/main" id="{8CD3253C-0D42-B5D9-0FE5-DC3DD4A438BC}"/>
              </a:ext>
            </a:extLst>
          </p:cNvPr>
          <p:cNvPicPr>
            <a:picLocks noChangeAspect="1"/>
          </p:cNvPicPr>
          <p:nvPr>
            <p:custDataLst>
              <p:tags r:id="rId19"/>
            </p:custDataLst>
          </p:nvPr>
        </p:nvPicPr>
        <p:blipFill>
          <a:blip r:embed="rId36">
            <a:extLst>
              <a:ext uri="{28A0092B-C50C-407E-A947-70E740481C1C}">
                <a14:useLocalDpi xmlns:a14="http://schemas.microsoft.com/office/drawing/2010/main" val="0"/>
              </a:ext>
            </a:extLst>
          </a:blip>
          <a:stretch>
            <a:fillRect/>
          </a:stretch>
        </p:blipFill>
        <p:spPr>
          <a:xfrm>
            <a:off x="5930591" y="5481208"/>
            <a:ext cx="471424" cy="237744"/>
          </a:xfrm>
          <a:prstGeom prst="rect">
            <a:avLst/>
          </a:prstGeom>
        </p:spPr>
      </p:pic>
      <p:pic>
        <p:nvPicPr>
          <p:cNvPr id="102" name="Picture 101">
            <a:extLst>
              <a:ext uri="{FF2B5EF4-FFF2-40B4-BE49-F238E27FC236}">
                <a16:creationId xmlns:a16="http://schemas.microsoft.com/office/drawing/2014/main" id="{471AF999-3177-91C9-A7F3-15F2A1D06661}"/>
              </a:ext>
            </a:extLst>
          </p:cNvPr>
          <p:cNvPicPr>
            <a:picLocks noChangeAspect="1"/>
          </p:cNvPicPr>
          <p:nvPr>
            <p:custDataLst>
              <p:tags r:id="rId20"/>
            </p:custDataLst>
          </p:nvPr>
        </p:nvPicPr>
        <p:blipFill>
          <a:blip r:embed="rId43">
            <a:extLst>
              <a:ext uri="{28A0092B-C50C-407E-A947-70E740481C1C}">
                <a14:useLocalDpi xmlns:a14="http://schemas.microsoft.com/office/drawing/2010/main" val="0"/>
              </a:ext>
            </a:extLst>
          </a:blip>
          <a:stretch>
            <a:fillRect/>
          </a:stretch>
        </p:blipFill>
        <p:spPr>
          <a:xfrm>
            <a:off x="3865675" y="4759429"/>
            <a:ext cx="475488" cy="217424"/>
          </a:xfrm>
          <a:prstGeom prst="rect">
            <a:avLst/>
          </a:prstGeom>
        </p:spPr>
      </p:pic>
      <p:pic>
        <p:nvPicPr>
          <p:cNvPr id="103" name="Picture 102">
            <a:extLst>
              <a:ext uri="{FF2B5EF4-FFF2-40B4-BE49-F238E27FC236}">
                <a16:creationId xmlns:a16="http://schemas.microsoft.com/office/drawing/2014/main" id="{A2F0A211-15C1-346E-2557-0EC241F82B3E}"/>
              </a:ext>
            </a:extLst>
          </p:cNvPr>
          <p:cNvPicPr>
            <a:picLocks noChangeAspect="1"/>
          </p:cNvPicPr>
          <p:nvPr>
            <p:custDataLst>
              <p:tags r:id="rId21"/>
            </p:custDataLst>
          </p:nvPr>
        </p:nvPicPr>
        <p:blipFill>
          <a:blip r:embed="rId44">
            <a:extLst>
              <a:ext uri="{28A0092B-C50C-407E-A947-70E740481C1C}">
                <a14:useLocalDpi xmlns:a14="http://schemas.microsoft.com/office/drawing/2010/main" val="0"/>
              </a:ext>
            </a:extLst>
          </a:blip>
          <a:stretch>
            <a:fillRect/>
          </a:stretch>
        </p:blipFill>
        <p:spPr>
          <a:xfrm>
            <a:off x="5957321" y="4725245"/>
            <a:ext cx="477520" cy="237744"/>
          </a:xfrm>
          <a:prstGeom prst="rect">
            <a:avLst/>
          </a:prstGeom>
        </p:spPr>
      </p:pic>
      <p:sp>
        <p:nvSpPr>
          <p:cNvPr id="104" name="Oval 103">
            <a:extLst>
              <a:ext uri="{FF2B5EF4-FFF2-40B4-BE49-F238E27FC236}">
                <a16:creationId xmlns:a16="http://schemas.microsoft.com/office/drawing/2014/main" id="{47AEC2C6-1761-FF71-D923-C46A2B595237}"/>
              </a:ext>
            </a:extLst>
          </p:cNvPr>
          <p:cNvSpPr/>
          <p:nvPr/>
        </p:nvSpPr>
        <p:spPr>
          <a:xfrm>
            <a:off x="4656259" y="4538580"/>
            <a:ext cx="87626" cy="87396"/>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06" name="Oval 105">
            <a:extLst>
              <a:ext uri="{FF2B5EF4-FFF2-40B4-BE49-F238E27FC236}">
                <a16:creationId xmlns:a16="http://schemas.microsoft.com/office/drawing/2014/main" id="{82930A20-03AB-2C95-EBA8-919B22615367}"/>
              </a:ext>
            </a:extLst>
          </p:cNvPr>
          <p:cNvSpPr/>
          <p:nvPr/>
        </p:nvSpPr>
        <p:spPr>
          <a:xfrm>
            <a:off x="4773868" y="4637849"/>
            <a:ext cx="87626" cy="87396"/>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07" name="Oval 106">
            <a:extLst>
              <a:ext uri="{FF2B5EF4-FFF2-40B4-BE49-F238E27FC236}">
                <a16:creationId xmlns:a16="http://schemas.microsoft.com/office/drawing/2014/main" id="{85866645-38D9-A736-72ED-98EAED20CF48}"/>
              </a:ext>
            </a:extLst>
          </p:cNvPr>
          <p:cNvSpPr/>
          <p:nvPr/>
        </p:nvSpPr>
        <p:spPr>
          <a:xfrm>
            <a:off x="4773868" y="4450148"/>
            <a:ext cx="87626" cy="87396"/>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08" name="Oval 107">
            <a:extLst>
              <a:ext uri="{FF2B5EF4-FFF2-40B4-BE49-F238E27FC236}">
                <a16:creationId xmlns:a16="http://schemas.microsoft.com/office/drawing/2014/main" id="{1BFD66E2-1495-A3DB-9F1F-BE03CACDC7C5}"/>
              </a:ext>
            </a:extLst>
          </p:cNvPr>
          <p:cNvSpPr/>
          <p:nvPr/>
        </p:nvSpPr>
        <p:spPr>
          <a:xfrm>
            <a:off x="5317300" y="4450148"/>
            <a:ext cx="87626" cy="87396"/>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09" name="Oval 108">
            <a:extLst>
              <a:ext uri="{FF2B5EF4-FFF2-40B4-BE49-F238E27FC236}">
                <a16:creationId xmlns:a16="http://schemas.microsoft.com/office/drawing/2014/main" id="{1BEB915C-75D8-6FF2-F373-8881FDF8B4E5}"/>
              </a:ext>
            </a:extLst>
          </p:cNvPr>
          <p:cNvSpPr/>
          <p:nvPr/>
        </p:nvSpPr>
        <p:spPr>
          <a:xfrm>
            <a:off x="5317300" y="4641018"/>
            <a:ext cx="87626" cy="87396"/>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10" name="Oval 109">
            <a:extLst>
              <a:ext uri="{FF2B5EF4-FFF2-40B4-BE49-F238E27FC236}">
                <a16:creationId xmlns:a16="http://schemas.microsoft.com/office/drawing/2014/main" id="{9440ADB0-9135-7E61-31E4-05C4884E894B}"/>
              </a:ext>
            </a:extLst>
          </p:cNvPr>
          <p:cNvSpPr/>
          <p:nvPr/>
        </p:nvSpPr>
        <p:spPr>
          <a:xfrm>
            <a:off x="5389245" y="4553053"/>
            <a:ext cx="87626" cy="87396"/>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11" name="Oval 110">
            <a:extLst>
              <a:ext uri="{FF2B5EF4-FFF2-40B4-BE49-F238E27FC236}">
                <a16:creationId xmlns:a16="http://schemas.microsoft.com/office/drawing/2014/main" id="{7BAEC965-E84A-D48B-2CD3-5999152DC132}"/>
              </a:ext>
            </a:extLst>
          </p:cNvPr>
          <p:cNvSpPr/>
          <p:nvPr/>
        </p:nvSpPr>
        <p:spPr>
          <a:xfrm>
            <a:off x="7666266" y="4528657"/>
            <a:ext cx="87626" cy="87396"/>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12" name="Oval 111">
            <a:extLst>
              <a:ext uri="{FF2B5EF4-FFF2-40B4-BE49-F238E27FC236}">
                <a16:creationId xmlns:a16="http://schemas.microsoft.com/office/drawing/2014/main" id="{15DE2F56-CE65-803D-FE89-88D362A40259}"/>
              </a:ext>
            </a:extLst>
          </p:cNvPr>
          <p:cNvSpPr/>
          <p:nvPr/>
        </p:nvSpPr>
        <p:spPr>
          <a:xfrm>
            <a:off x="7783875" y="4627926"/>
            <a:ext cx="87626" cy="87396"/>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13" name="Oval 112">
            <a:extLst>
              <a:ext uri="{FF2B5EF4-FFF2-40B4-BE49-F238E27FC236}">
                <a16:creationId xmlns:a16="http://schemas.microsoft.com/office/drawing/2014/main" id="{4818175D-4A40-8B2E-82EE-7109F4896971}"/>
              </a:ext>
            </a:extLst>
          </p:cNvPr>
          <p:cNvSpPr/>
          <p:nvPr/>
        </p:nvSpPr>
        <p:spPr>
          <a:xfrm>
            <a:off x="7783875" y="4440225"/>
            <a:ext cx="87626" cy="87396"/>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14" name="Oval 113">
            <a:extLst>
              <a:ext uri="{FF2B5EF4-FFF2-40B4-BE49-F238E27FC236}">
                <a16:creationId xmlns:a16="http://schemas.microsoft.com/office/drawing/2014/main" id="{5E054D99-F395-2505-31DD-50D361E7AFD3}"/>
              </a:ext>
            </a:extLst>
          </p:cNvPr>
          <p:cNvSpPr/>
          <p:nvPr/>
        </p:nvSpPr>
        <p:spPr>
          <a:xfrm>
            <a:off x="8327307" y="4440225"/>
            <a:ext cx="87626" cy="87396"/>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15" name="Oval 114">
            <a:extLst>
              <a:ext uri="{FF2B5EF4-FFF2-40B4-BE49-F238E27FC236}">
                <a16:creationId xmlns:a16="http://schemas.microsoft.com/office/drawing/2014/main" id="{4AFB167A-0D20-5D72-C3C5-8199863A8DA9}"/>
              </a:ext>
            </a:extLst>
          </p:cNvPr>
          <p:cNvSpPr/>
          <p:nvPr/>
        </p:nvSpPr>
        <p:spPr>
          <a:xfrm>
            <a:off x="8327307" y="4631095"/>
            <a:ext cx="87626" cy="87396"/>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16" name="Oval 115">
            <a:extLst>
              <a:ext uri="{FF2B5EF4-FFF2-40B4-BE49-F238E27FC236}">
                <a16:creationId xmlns:a16="http://schemas.microsoft.com/office/drawing/2014/main" id="{A7F5ED7E-66A7-74A6-E112-8575A094FCFB}"/>
              </a:ext>
            </a:extLst>
          </p:cNvPr>
          <p:cNvSpPr/>
          <p:nvPr/>
        </p:nvSpPr>
        <p:spPr>
          <a:xfrm>
            <a:off x="8399252" y="4543130"/>
            <a:ext cx="87626" cy="87396"/>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17" name="Oval 116">
            <a:extLst>
              <a:ext uri="{FF2B5EF4-FFF2-40B4-BE49-F238E27FC236}">
                <a16:creationId xmlns:a16="http://schemas.microsoft.com/office/drawing/2014/main" id="{38217CF6-4250-796F-AAFF-85907BF15600}"/>
              </a:ext>
            </a:extLst>
          </p:cNvPr>
          <p:cNvSpPr/>
          <p:nvPr/>
        </p:nvSpPr>
        <p:spPr>
          <a:xfrm>
            <a:off x="9452488" y="4023578"/>
            <a:ext cx="87626" cy="87396"/>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18" name="TextBox 117">
            <a:extLst>
              <a:ext uri="{FF2B5EF4-FFF2-40B4-BE49-F238E27FC236}">
                <a16:creationId xmlns:a16="http://schemas.microsoft.com/office/drawing/2014/main" id="{40BCD408-E24C-569A-EED0-1EC994574934}"/>
              </a:ext>
            </a:extLst>
          </p:cNvPr>
          <p:cNvSpPr txBox="1"/>
          <p:nvPr/>
        </p:nvSpPr>
        <p:spPr>
          <a:xfrm>
            <a:off x="9516183" y="3891137"/>
            <a:ext cx="1027845" cy="323165"/>
          </a:xfrm>
          <a:prstGeom prst="rect">
            <a:avLst/>
          </a:prstGeom>
          <a:noFill/>
        </p:spPr>
        <p:txBody>
          <a:bodyPr wrap="none" rtlCol="0">
            <a:spAutoFit/>
          </a:bodyPr>
          <a:lstStyle/>
          <a:p>
            <a:r>
              <a:rPr lang="en-DE" sz="1500" dirty="0"/>
              <a:t>= open leg</a:t>
            </a:r>
          </a:p>
        </p:txBody>
      </p:sp>
    </p:spTree>
    <p:extLst>
      <p:ext uri="{BB962C8B-B14F-4D97-AF65-F5344CB8AC3E}">
        <p14:creationId xmlns:p14="http://schemas.microsoft.com/office/powerpoint/2010/main" val="1386425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05F08-6C9B-6C7D-0CFC-80A227A7DB2A}"/>
              </a:ext>
            </a:extLst>
          </p:cNvPr>
          <p:cNvSpPr>
            <a:spLocks noGrp="1"/>
          </p:cNvSpPr>
          <p:nvPr>
            <p:ph type="title"/>
          </p:nvPr>
        </p:nvSpPr>
        <p:spPr>
          <a:xfrm>
            <a:off x="2943871" y="2072304"/>
            <a:ext cx="7009425" cy="2152855"/>
          </a:xfrm>
        </p:spPr>
        <p:txBody>
          <a:bodyPr>
            <a:normAutofit/>
          </a:bodyPr>
          <a:lstStyle/>
          <a:p>
            <a:pPr marL="0" indent="0">
              <a:buNone/>
            </a:pPr>
            <a:r>
              <a:rPr lang="en-US" sz="6000" dirty="0">
                <a:latin typeface="Bahnschrift SemiCondensed" panose="020B0502040204020203" pitchFamily="34" charset="0"/>
              </a:rPr>
              <a:t>3</a:t>
            </a:r>
            <a:r>
              <a:rPr lang="en-US" sz="6000" noProof="0" dirty="0">
                <a:latin typeface="Bahnschrift SemiCondensed" panose="020B0502040204020203" pitchFamily="34" charset="0"/>
              </a:rPr>
              <a:t>/4 - IMPLEMENTATION</a:t>
            </a:r>
            <a:endParaRPr lang="en-US" sz="6000" noProof="0" dirty="0"/>
          </a:p>
        </p:txBody>
      </p:sp>
      <p:sp>
        <p:nvSpPr>
          <p:cNvPr id="3" name="Slide Number Placeholder 2">
            <a:extLst>
              <a:ext uri="{FF2B5EF4-FFF2-40B4-BE49-F238E27FC236}">
                <a16:creationId xmlns:a16="http://schemas.microsoft.com/office/drawing/2014/main" id="{691D7EE7-F764-66DC-BA21-08782F5EB1E8}"/>
              </a:ext>
            </a:extLst>
          </p:cNvPr>
          <p:cNvSpPr>
            <a:spLocks noGrp="1"/>
          </p:cNvSpPr>
          <p:nvPr>
            <p:ph type="sldNum" sz="quarter" idx="12"/>
          </p:nvPr>
        </p:nvSpPr>
        <p:spPr/>
        <p:txBody>
          <a:bodyPr/>
          <a:lstStyle/>
          <a:p>
            <a:fld id="{D67EFDCF-2BE9-48DA-81A4-E9E01011748E}" type="slidenum">
              <a:rPr lang="en-US" smtClean="0"/>
              <a:pPr/>
              <a:t>12</a:t>
            </a:fld>
            <a:endParaRPr lang="en-US" dirty="0"/>
          </a:p>
        </p:txBody>
      </p:sp>
    </p:spTree>
    <p:extLst>
      <p:ext uri="{BB962C8B-B14F-4D97-AF65-F5344CB8AC3E}">
        <p14:creationId xmlns:p14="http://schemas.microsoft.com/office/powerpoint/2010/main" val="4253366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16B254-AF4B-F86D-56C3-4EE8440D7CB8}"/>
            </a:ext>
          </a:extLst>
        </p:cNvPr>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1A649F4A-38C0-3891-E348-84FD256E51AB}"/>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4" name="think-cell data - do not delete" hidden="1">
                        <a:extLst>
                          <a:ext uri="{FF2B5EF4-FFF2-40B4-BE49-F238E27FC236}">
                            <a16:creationId xmlns:a16="http://schemas.microsoft.com/office/drawing/2014/main" id="{AEB9B74A-FBCF-B553-01DF-3974D69BBB51}"/>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Untertitel 2 1">
            <a:extLst>
              <a:ext uri="{FF2B5EF4-FFF2-40B4-BE49-F238E27FC236}">
                <a16:creationId xmlns:a16="http://schemas.microsoft.com/office/drawing/2014/main" id="{068A6B80-76CB-8ED9-D7A0-CB818637661C}"/>
              </a:ext>
            </a:extLst>
          </p:cNvPr>
          <p:cNvSpPr txBox="1">
            <a:spLocks/>
          </p:cNvSpPr>
          <p:nvPr/>
        </p:nvSpPr>
        <p:spPr>
          <a:xfrm>
            <a:off x="898078" y="586802"/>
            <a:ext cx="4196436" cy="9958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err="1">
                <a:latin typeface="Bahnschrift SemiCondensed" panose="020B0502040204020203" pitchFamily="34" charset="0"/>
              </a:rPr>
              <a:t>add_mpo</a:t>
            </a:r>
            <a:endParaRPr lang="en-US" sz="3200" noProof="0" dirty="0"/>
          </a:p>
        </p:txBody>
      </p:sp>
      <p:sp>
        <p:nvSpPr>
          <p:cNvPr id="7" name="Untertitel 2 2">
            <a:extLst>
              <a:ext uri="{FF2B5EF4-FFF2-40B4-BE49-F238E27FC236}">
                <a16:creationId xmlns:a16="http://schemas.microsoft.com/office/drawing/2014/main" id="{C8362894-4BFB-D69A-EB7C-8F255F2776CA}"/>
              </a:ext>
            </a:extLst>
          </p:cNvPr>
          <p:cNvSpPr txBox="1">
            <a:spLocks/>
          </p:cNvSpPr>
          <p:nvPr/>
        </p:nvSpPr>
        <p:spPr>
          <a:xfrm>
            <a:off x="898078" y="1886956"/>
            <a:ext cx="1567543" cy="10948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noProof="0" dirty="0">
                <a:solidFill>
                  <a:schemeClr val="tx2">
                    <a:lumMod val="75000"/>
                    <a:lumOff val="25000"/>
                  </a:schemeClr>
                </a:solidFill>
                <a:latin typeface="Bahnschrift SemiCondensed" panose="020B0502040204020203" pitchFamily="34" charset="0"/>
              </a:rPr>
              <a:t>What does it do?</a:t>
            </a:r>
            <a:endParaRPr lang="en-US" sz="2400" noProof="0" dirty="0">
              <a:solidFill>
                <a:schemeClr val="tx2">
                  <a:lumMod val="75000"/>
                  <a:lumOff val="25000"/>
                </a:schemeClr>
              </a:solidFill>
            </a:endParaRPr>
          </a:p>
        </p:txBody>
      </p:sp>
      <p:sp>
        <p:nvSpPr>
          <p:cNvPr id="9" name="Untertitel 2 6 1">
            <a:extLst>
              <a:ext uri="{FF2B5EF4-FFF2-40B4-BE49-F238E27FC236}">
                <a16:creationId xmlns:a16="http://schemas.microsoft.com/office/drawing/2014/main" id="{59071C9E-3089-2E31-B1B8-540AB49A7BB3}"/>
              </a:ext>
            </a:extLst>
          </p:cNvPr>
          <p:cNvSpPr txBox="1">
            <a:spLocks/>
          </p:cNvSpPr>
          <p:nvPr/>
        </p:nvSpPr>
        <p:spPr>
          <a:xfrm>
            <a:off x="2465621" y="1939210"/>
            <a:ext cx="3840175" cy="22456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latin typeface="Bahnschrift SemiCondensed" panose="020B0502040204020203" pitchFamily="34" charset="0"/>
              </a:rPr>
              <a:t>Adds operators in MPO representation</a:t>
            </a:r>
            <a:endParaRPr lang="en-US" sz="2000" noProof="0" dirty="0"/>
          </a:p>
        </p:txBody>
      </p:sp>
      <p:sp>
        <p:nvSpPr>
          <p:cNvPr id="14" name="Untertitel 2 6 2">
            <a:extLst>
              <a:ext uri="{FF2B5EF4-FFF2-40B4-BE49-F238E27FC236}">
                <a16:creationId xmlns:a16="http://schemas.microsoft.com/office/drawing/2014/main" id="{77ED8E04-010F-67BF-1D77-6A6B44ACC905}"/>
              </a:ext>
            </a:extLst>
          </p:cNvPr>
          <p:cNvSpPr txBox="1">
            <a:spLocks/>
          </p:cNvSpPr>
          <p:nvPr/>
        </p:nvSpPr>
        <p:spPr>
          <a:xfrm>
            <a:off x="2465621" y="3556006"/>
            <a:ext cx="3840176" cy="25930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Bahnschrift SemiCondensed" panose="020B0502040204020203" pitchFamily="34" charset="0"/>
              </a:rPr>
              <a:t>We use </a:t>
            </a:r>
            <a:r>
              <a:rPr lang="it-IT" sz="2000" dirty="0" err="1">
                <a:latin typeface="Bahnschrift SemiCondensed" panose="020B0502040204020203" pitchFamily="34" charset="0"/>
              </a:rPr>
              <a:t>this</a:t>
            </a:r>
            <a:r>
              <a:rPr lang="it-IT" sz="2000" dirty="0">
                <a:latin typeface="Bahnschrift SemiCondensed" panose="020B0502040204020203" pitchFamily="34" charset="0"/>
              </a:rPr>
              <a:t> </a:t>
            </a:r>
            <a:r>
              <a:rPr lang="en-GB" sz="2000" dirty="0">
                <a:latin typeface="Bahnschrift SemiCondensed" panose="020B0502040204020203" pitchFamily="34" charset="0"/>
              </a:rPr>
              <a:t>for linear initialization,</a:t>
            </a:r>
          </a:p>
          <a:p>
            <a:pPr marL="0" indent="0">
              <a:buNone/>
            </a:pPr>
            <a:endParaRPr lang="en-US" sz="2000" noProof="0" dirty="0">
              <a:latin typeface="Bahnschrift SemiCondensed" panose="020B0502040204020203" pitchFamily="34" charset="0"/>
            </a:endParaRPr>
          </a:p>
        </p:txBody>
      </p:sp>
      <p:sp>
        <p:nvSpPr>
          <p:cNvPr id="20" name="Untertitel 2 2">
            <a:extLst>
              <a:ext uri="{FF2B5EF4-FFF2-40B4-BE49-F238E27FC236}">
                <a16:creationId xmlns:a16="http://schemas.microsoft.com/office/drawing/2014/main" id="{A1B07EE9-D5F0-8E20-94BD-EAA97AE0213C}"/>
              </a:ext>
            </a:extLst>
          </p:cNvPr>
          <p:cNvSpPr txBox="1">
            <a:spLocks/>
          </p:cNvSpPr>
          <p:nvPr/>
        </p:nvSpPr>
        <p:spPr>
          <a:xfrm>
            <a:off x="898078" y="3512425"/>
            <a:ext cx="1334183" cy="7538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noProof="0" dirty="0">
                <a:solidFill>
                  <a:schemeClr val="tx2">
                    <a:lumMod val="75000"/>
                    <a:lumOff val="25000"/>
                  </a:schemeClr>
                </a:solidFill>
                <a:latin typeface="Bahnschrift SemiCondensed" panose="020B0502040204020203" pitchFamily="34" charset="0"/>
              </a:rPr>
              <a:t>Why needed?</a:t>
            </a:r>
            <a:endParaRPr lang="en-US" sz="2400" noProof="0" dirty="0">
              <a:solidFill>
                <a:schemeClr val="tx2">
                  <a:lumMod val="75000"/>
                  <a:lumOff val="25000"/>
                </a:schemeClr>
              </a:solidFill>
            </a:endParaRPr>
          </a:p>
        </p:txBody>
      </p:sp>
      <p:pic>
        <p:nvPicPr>
          <p:cNvPr id="10" name="Picture 9" descr="A screenshot of a computer program&#10;&#10;AI-generated content may be incorrect.">
            <a:extLst>
              <a:ext uri="{FF2B5EF4-FFF2-40B4-BE49-F238E27FC236}">
                <a16:creationId xmlns:a16="http://schemas.microsoft.com/office/drawing/2014/main" id="{D229160F-CFE5-3953-7AE4-EAAF83D35DF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82403" y="159219"/>
            <a:ext cx="4911520" cy="6488429"/>
          </a:xfrm>
          <a:prstGeom prst="rect">
            <a:avLst/>
          </a:prstGeom>
        </p:spPr>
      </p:pic>
      <p:pic>
        <p:nvPicPr>
          <p:cNvPr id="12" name="Picture 11" descr="\documentclass{article}&#10;\usepackage{amsmath}&#10;\usepackage{bbold}&#10;\pagestyle{empty}&#10;\begin{document}&#10;&#10;$\rho(\beta_0) = \text{e}^{- \beta_0 \hat{H}}\approx \hat{\mathbb{1}} - \beta_0 \hat{H}$&#10;&#10;&#10;\end{document}" title="IguanaTex Picture Display">
            <a:extLst>
              <a:ext uri="{FF2B5EF4-FFF2-40B4-BE49-F238E27FC236}">
                <a16:creationId xmlns:a16="http://schemas.microsoft.com/office/drawing/2014/main" id="{EA42C26B-F469-4952-00AB-E33087C3EF38}"/>
              </a:ext>
            </a:extLst>
          </p:cNvPr>
          <p:cNvPicPr>
            <a:picLocks noChangeAspect="1"/>
          </p:cNvPicPr>
          <p:nvPr>
            <p:custDataLst>
              <p:tags r:id="rId2"/>
            </p:custDataLst>
          </p:nvPr>
        </p:nvPicPr>
        <p:blipFill>
          <a:blip r:embed="rId7">
            <a:extLst>
              <a:ext uri="{28A0092B-C50C-407E-A947-70E740481C1C}">
                <a14:useLocalDpi xmlns:a14="http://schemas.microsoft.com/office/drawing/2010/main" val="0"/>
              </a:ext>
            </a:extLst>
          </a:blip>
          <a:stretch>
            <a:fillRect/>
          </a:stretch>
        </p:blipFill>
        <p:spPr>
          <a:xfrm>
            <a:off x="2780111" y="4147501"/>
            <a:ext cx="2858666" cy="324571"/>
          </a:xfrm>
          <a:prstGeom prst="rect">
            <a:avLst/>
          </a:prstGeom>
        </p:spPr>
      </p:pic>
      <p:sp>
        <p:nvSpPr>
          <p:cNvPr id="2" name="Slide Number Placeholder 1">
            <a:extLst>
              <a:ext uri="{FF2B5EF4-FFF2-40B4-BE49-F238E27FC236}">
                <a16:creationId xmlns:a16="http://schemas.microsoft.com/office/drawing/2014/main" id="{BE0ADF2A-1D8C-B1EB-71F8-F0A62D348025}"/>
              </a:ext>
            </a:extLst>
          </p:cNvPr>
          <p:cNvSpPr>
            <a:spLocks noGrp="1"/>
          </p:cNvSpPr>
          <p:nvPr>
            <p:ph type="sldNum" sz="quarter" idx="12"/>
          </p:nvPr>
        </p:nvSpPr>
        <p:spPr/>
        <p:txBody>
          <a:bodyPr/>
          <a:lstStyle/>
          <a:p>
            <a:fld id="{7C316503-33C0-4D25-9697-6851D736A0D5}" type="slidenum">
              <a:rPr lang="en-GB" smtClean="0"/>
              <a:t>13</a:t>
            </a:fld>
            <a:endParaRPr lang="en-GB"/>
          </a:p>
        </p:txBody>
      </p:sp>
    </p:spTree>
    <p:extLst>
      <p:ext uri="{BB962C8B-B14F-4D97-AF65-F5344CB8AC3E}">
        <p14:creationId xmlns:p14="http://schemas.microsoft.com/office/powerpoint/2010/main" val="665871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7051E3-E441-470C-D268-41CF437FEF4F}"/>
            </a:ext>
          </a:extLst>
        </p:cNvPr>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9401AC1B-7D75-F78A-E618-6E5FFADFD61D}"/>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79" imgH="478" progId="TCLayout.ActiveDocument.1">
                  <p:embed/>
                </p:oleObj>
              </mc:Choice>
              <mc:Fallback>
                <p:oleObj name="think-cell Slide" r:id="rId3" imgW="479" imgH="478" progId="TCLayout.ActiveDocument.1">
                  <p:embed/>
                  <p:pic>
                    <p:nvPicPr>
                      <p:cNvPr id="4" name="think-cell data - do not delete" hidden="1">
                        <a:extLst>
                          <a:ext uri="{FF2B5EF4-FFF2-40B4-BE49-F238E27FC236}">
                            <a16:creationId xmlns:a16="http://schemas.microsoft.com/office/drawing/2014/main" id="{1A649F4A-38C0-3891-E348-84FD256E51A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Untertitel 2 1">
            <a:extLst>
              <a:ext uri="{FF2B5EF4-FFF2-40B4-BE49-F238E27FC236}">
                <a16:creationId xmlns:a16="http://schemas.microsoft.com/office/drawing/2014/main" id="{253C7083-58CD-7A1B-A4A9-7619FEB621D9}"/>
              </a:ext>
            </a:extLst>
          </p:cNvPr>
          <p:cNvSpPr txBox="1">
            <a:spLocks/>
          </p:cNvSpPr>
          <p:nvPr/>
        </p:nvSpPr>
        <p:spPr>
          <a:xfrm>
            <a:off x="1341120" y="586802"/>
            <a:ext cx="3291840" cy="9958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err="1">
                <a:latin typeface="Bahnschrift SemiCondensed" panose="020B0502040204020203" pitchFamily="34" charset="0"/>
              </a:rPr>
              <a:t>leftcanonicalmpo</a:t>
            </a:r>
            <a:r>
              <a:rPr lang="en-US" sz="3200" dirty="0">
                <a:latin typeface="Bahnschrift SemiCondensed" panose="020B0502040204020203" pitchFamily="34" charset="0"/>
              </a:rPr>
              <a:t>! (&amp; co.)</a:t>
            </a:r>
            <a:endParaRPr lang="en-US" sz="3200" noProof="0" dirty="0"/>
          </a:p>
        </p:txBody>
      </p:sp>
      <p:sp>
        <p:nvSpPr>
          <p:cNvPr id="7" name="Untertitel 2 2">
            <a:extLst>
              <a:ext uri="{FF2B5EF4-FFF2-40B4-BE49-F238E27FC236}">
                <a16:creationId xmlns:a16="http://schemas.microsoft.com/office/drawing/2014/main" id="{D6AF529A-DF51-F373-8D6E-6359D4E3BCD2}"/>
              </a:ext>
            </a:extLst>
          </p:cNvPr>
          <p:cNvSpPr txBox="1">
            <a:spLocks/>
          </p:cNvSpPr>
          <p:nvPr/>
        </p:nvSpPr>
        <p:spPr>
          <a:xfrm>
            <a:off x="166547" y="1913083"/>
            <a:ext cx="1567543" cy="10948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noProof="0" dirty="0">
                <a:solidFill>
                  <a:schemeClr val="tx2">
                    <a:lumMod val="75000"/>
                    <a:lumOff val="25000"/>
                  </a:schemeClr>
                </a:solidFill>
                <a:latin typeface="Bahnschrift SemiCondensed" panose="020B0502040204020203" pitchFamily="34" charset="0"/>
              </a:rPr>
              <a:t>What does it do?</a:t>
            </a:r>
            <a:endParaRPr lang="en-US" sz="2400" noProof="0" dirty="0">
              <a:solidFill>
                <a:schemeClr val="tx2">
                  <a:lumMod val="75000"/>
                  <a:lumOff val="25000"/>
                </a:schemeClr>
              </a:solidFill>
            </a:endParaRPr>
          </a:p>
        </p:txBody>
      </p:sp>
      <p:sp>
        <p:nvSpPr>
          <p:cNvPr id="9" name="Untertitel 2 6 1">
            <a:extLst>
              <a:ext uri="{FF2B5EF4-FFF2-40B4-BE49-F238E27FC236}">
                <a16:creationId xmlns:a16="http://schemas.microsoft.com/office/drawing/2014/main" id="{8061916F-676D-E8CE-C0C5-5AD4A1A7C0A6}"/>
              </a:ext>
            </a:extLst>
          </p:cNvPr>
          <p:cNvSpPr txBox="1">
            <a:spLocks/>
          </p:cNvSpPr>
          <p:nvPr/>
        </p:nvSpPr>
        <p:spPr>
          <a:xfrm>
            <a:off x="1734091" y="1956628"/>
            <a:ext cx="2761444" cy="2245657"/>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Bahnschrift SemiCondensed" panose="020B0502040204020203" pitchFamily="34" charset="0"/>
              </a:rPr>
              <a:t>Brings an MPO </a:t>
            </a:r>
            <a:r>
              <a:rPr lang="en-GB" sz="2000" dirty="0">
                <a:latin typeface="Bahnschrift SemiCondensed" panose="020B0502040204020203" pitchFamily="34" charset="0"/>
              </a:rPr>
              <a:t>to left-canonical form by treating it as an MPS (with merged physical legs). See next slide. Similarly, we have </a:t>
            </a:r>
          </a:p>
          <a:p>
            <a:pPr marL="0" indent="0">
              <a:buNone/>
            </a:pPr>
            <a:r>
              <a:rPr lang="en-GB" sz="2000" dirty="0">
                <a:latin typeface="Bahnschrift SemiCondensed" panose="020B0502040204020203" pitchFamily="34" charset="0"/>
              </a:rPr>
              <a:t>                      </a:t>
            </a:r>
          </a:p>
          <a:p>
            <a:pPr marL="0" indent="0">
              <a:buNone/>
            </a:pPr>
            <a:r>
              <a:rPr lang="en-GB" sz="2000" dirty="0">
                <a:latin typeface="Bahnschrift SemiCondensed" panose="020B0502040204020203" pitchFamily="34" charset="0"/>
              </a:rPr>
              <a:t>and</a:t>
            </a:r>
            <a:endParaRPr lang="en-US" sz="2000" noProof="0" dirty="0"/>
          </a:p>
        </p:txBody>
      </p:sp>
      <p:sp>
        <p:nvSpPr>
          <p:cNvPr id="14" name="Untertitel 2 6 2">
            <a:extLst>
              <a:ext uri="{FF2B5EF4-FFF2-40B4-BE49-F238E27FC236}">
                <a16:creationId xmlns:a16="http://schemas.microsoft.com/office/drawing/2014/main" id="{DA5FFCC4-F79B-A896-6CA9-6D8009132207}"/>
              </a:ext>
            </a:extLst>
          </p:cNvPr>
          <p:cNvSpPr txBox="1">
            <a:spLocks/>
          </p:cNvSpPr>
          <p:nvPr/>
        </p:nvSpPr>
        <p:spPr>
          <a:xfrm>
            <a:off x="1725381" y="4374620"/>
            <a:ext cx="2655019" cy="20435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latin typeface="Bahnschrift SemiCondensed" panose="020B0502040204020203" pitchFamily="34" charset="0"/>
              </a:rPr>
              <a:t>Canonical forms simplify the minimization equations during XTRG update</a:t>
            </a:r>
            <a:endParaRPr lang="en-US" sz="2000" noProof="0" dirty="0">
              <a:latin typeface="Bahnschrift SemiCondensed" panose="020B0502040204020203" pitchFamily="34" charset="0"/>
            </a:endParaRPr>
          </a:p>
        </p:txBody>
      </p:sp>
      <p:sp>
        <p:nvSpPr>
          <p:cNvPr id="20" name="Untertitel 2 2">
            <a:extLst>
              <a:ext uri="{FF2B5EF4-FFF2-40B4-BE49-F238E27FC236}">
                <a16:creationId xmlns:a16="http://schemas.microsoft.com/office/drawing/2014/main" id="{1FAEDB0E-0307-FE53-6C19-58D2972F9370}"/>
              </a:ext>
            </a:extLst>
          </p:cNvPr>
          <p:cNvSpPr txBox="1">
            <a:spLocks/>
          </p:cNvSpPr>
          <p:nvPr/>
        </p:nvSpPr>
        <p:spPr>
          <a:xfrm>
            <a:off x="166547" y="4331039"/>
            <a:ext cx="1157145" cy="75381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noProof="0" dirty="0">
                <a:solidFill>
                  <a:schemeClr val="tx2">
                    <a:lumMod val="75000"/>
                    <a:lumOff val="25000"/>
                  </a:schemeClr>
                </a:solidFill>
                <a:latin typeface="Bahnschrift SemiCondensed" panose="020B0502040204020203" pitchFamily="34" charset="0"/>
              </a:rPr>
              <a:t>Why needed?</a:t>
            </a:r>
            <a:endParaRPr lang="en-US" sz="2400" noProof="0" dirty="0">
              <a:solidFill>
                <a:schemeClr val="tx2">
                  <a:lumMod val="75000"/>
                  <a:lumOff val="25000"/>
                </a:schemeClr>
              </a:solidFill>
            </a:endParaRPr>
          </a:p>
        </p:txBody>
      </p:sp>
      <p:pic>
        <p:nvPicPr>
          <p:cNvPr id="3" name="Picture 2" descr="A computer screen shot of a program code&#10;&#10;AI-generated content may be incorrect.">
            <a:extLst>
              <a:ext uri="{FF2B5EF4-FFF2-40B4-BE49-F238E27FC236}">
                <a16:creationId xmlns:a16="http://schemas.microsoft.com/office/drawing/2014/main" id="{6A8DB40A-B4D8-7AE1-1E25-B425971B663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56314" y="1637211"/>
            <a:ext cx="7608794" cy="4223657"/>
          </a:xfrm>
          <a:prstGeom prst="rect">
            <a:avLst/>
          </a:prstGeom>
        </p:spPr>
      </p:pic>
      <p:pic>
        <p:nvPicPr>
          <p:cNvPr id="8" name="Picture 7">
            <a:extLst>
              <a:ext uri="{FF2B5EF4-FFF2-40B4-BE49-F238E27FC236}">
                <a16:creationId xmlns:a16="http://schemas.microsoft.com/office/drawing/2014/main" id="{01831CFA-F9AD-D7EE-FB60-5F2D528BDED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44926" y="3396489"/>
            <a:ext cx="1639184" cy="223019"/>
          </a:xfrm>
          <a:prstGeom prst="rect">
            <a:avLst/>
          </a:prstGeom>
        </p:spPr>
      </p:pic>
      <p:pic>
        <p:nvPicPr>
          <p:cNvPr id="12" name="Picture 11">
            <a:extLst>
              <a:ext uri="{FF2B5EF4-FFF2-40B4-BE49-F238E27FC236}">
                <a16:creationId xmlns:a16="http://schemas.microsoft.com/office/drawing/2014/main" id="{D7AFF8F8-6547-1DBC-D399-5A9E217B1A6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67827" y="3802146"/>
            <a:ext cx="1493972" cy="224096"/>
          </a:xfrm>
          <a:prstGeom prst="rect">
            <a:avLst/>
          </a:prstGeom>
        </p:spPr>
      </p:pic>
      <p:sp>
        <p:nvSpPr>
          <p:cNvPr id="2" name="Slide Number Placeholder 1">
            <a:extLst>
              <a:ext uri="{FF2B5EF4-FFF2-40B4-BE49-F238E27FC236}">
                <a16:creationId xmlns:a16="http://schemas.microsoft.com/office/drawing/2014/main" id="{830A75FF-735E-C301-DB9C-D1594345B957}"/>
              </a:ext>
            </a:extLst>
          </p:cNvPr>
          <p:cNvSpPr>
            <a:spLocks noGrp="1"/>
          </p:cNvSpPr>
          <p:nvPr>
            <p:ph type="sldNum" sz="quarter" idx="12"/>
          </p:nvPr>
        </p:nvSpPr>
        <p:spPr/>
        <p:txBody>
          <a:bodyPr/>
          <a:lstStyle/>
          <a:p>
            <a:fld id="{7C316503-33C0-4D25-9697-6851D736A0D5}" type="slidenum">
              <a:rPr lang="en-GB" smtClean="0"/>
              <a:t>14</a:t>
            </a:fld>
            <a:endParaRPr lang="en-GB"/>
          </a:p>
        </p:txBody>
      </p:sp>
    </p:spTree>
    <p:extLst>
      <p:ext uri="{BB962C8B-B14F-4D97-AF65-F5344CB8AC3E}">
        <p14:creationId xmlns:p14="http://schemas.microsoft.com/office/powerpoint/2010/main" val="3185736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AEB9B74A-FBCF-B553-01DF-3974D69BBB51}"/>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4" name="think-cell data - do not delete" hidden="1">
                        <a:extLst>
                          <a:ext uri="{FF2B5EF4-FFF2-40B4-BE49-F238E27FC236}">
                            <a16:creationId xmlns:a16="http://schemas.microsoft.com/office/drawing/2014/main" id="{AEB9B74A-FBCF-B553-01DF-3974D69BBB51}"/>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Untertitel 2 1">
            <a:extLst>
              <a:ext uri="{FF2B5EF4-FFF2-40B4-BE49-F238E27FC236}">
                <a16:creationId xmlns:a16="http://schemas.microsoft.com/office/drawing/2014/main" id="{27D89C80-A290-2063-9B84-F8A4603A391D}"/>
              </a:ext>
            </a:extLst>
          </p:cNvPr>
          <p:cNvSpPr txBox="1">
            <a:spLocks/>
          </p:cNvSpPr>
          <p:nvPr/>
        </p:nvSpPr>
        <p:spPr>
          <a:xfrm>
            <a:off x="1774762" y="646633"/>
            <a:ext cx="8777414" cy="9958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noProof="0" dirty="0">
                <a:latin typeface="Bahnschrift SemiCondensed" panose="020B0502040204020203" pitchFamily="34" charset="0"/>
              </a:rPr>
              <a:t>Canonicalization of Matrix Product Operators (MPOs)</a:t>
            </a:r>
            <a:endParaRPr lang="en-US" sz="3200" noProof="0" dirty="0"/>
          </a:p>
        </p:txBody>
      </p:sp>
      <p:sp>
        <p:nvSpPr>
          <p:cNvPr id="8" name="TextBox 7">
            <a:extLst>
              <a:ext uri="{FF2B5EF4-FFF2-40B4-BE49-F238E27FC236}">
                <a16:creationId xmlns:a16="http://schemas.microsoft.com/office/drawing/2014/main" id="{33158EC7-9B44-E597-60FA-AB5F849A95D0}"/>
              </a:ext>
            </a:extLst>
          </p:cNvPr>
          <p:cNvSpPr txBox="1"/>
          <p:nvPr/>
        </p:nvSpPr>
        <p:spPr>
          <a:xfrm>
            <a:off x="7531071" y="6390079"/>
            <a:ext cx="3639312" cy="307777"/>
          </a:xfrm>
          <a:prstGeom prst="rect">
            <a:avLst/>
          </a:prstGeom>
          <a:noFill/>
        </p:spPr>
        <p:txBody>
          <a:bodyPr wrap="square">
            <a:spAutoFit/>
          </a:bodyPr>
          <a:lstStyle/>
          <a:p>
            <a:r>
              <a:rPr lang="en-US" sz="1400" b="1" dirty="0">
                <a:solidFill>
                  <a:schemeClr val="accent4">
                    <a:lumMod val="50000"/>
                  </a:schemeClr>
                </a:solidFill>
                <a:latin typeface="Bahnschrift SemiCondensed" panose="020B0502040204020203" pitchFamily="34" charset="0"/>
              </a:rPr>
              <a:t>[2] </a:t>
            </a:r>
            <a:r>
              <a:rPr lang="en-US" sz="1400" b="1" dirty="0">
                <a:latin typeface="Bahnschrift SemiCondensed" panose="020B0502040204020203" pitchFamily="34" charset="0"/>
              </a:rPr>
              <a:t>Parker, D. E., Cao, X., &amp; Zaletel, M. P.</a:t>
            </a:r>
            <a:r>
              <a:rPr lang="en-US" sz="1400" dirty="0">
                <a:latin typeface="Bahnschrift SemiCondensed" panose="020B0502040204020203" pitchFamily="34" charset="0"/>
              </a:rPr>
              <a:t> (2020)</a:t>
            </a:r>
          </a:p>
        </p:txBody>
      </p:sp>
      <p:sp>
        <p:nvSpPr>
          <p:cNvPr id="7" name="Untertitel 2 2">
            <a:extLst>
              <a:ext uri="{FF2B5EF4-FFF2-40B4-BE49-F238E27FC236}">
                <a16:creationId xmlns:a16="http://schemas.microsoft.com/office/drawing/2014/main" id="{19C2C2C7-6AF5-6909-2F7B-4DE73256B610}"/>
              </a:ext>
            </a:extLst>
          </p:cNvPr>
          <p:cNvSpPr txBox="1">
            <a:spLocks/>
          </p:cNvSpPr>
          <p:nvPr/>
        </p:nvSpPr>
        <p:spPr>
          <a:xfrm>
            <a:off x="440579" y="1398131"/>
            <a:ext cx="1971335" cy="10948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noProof="0" dirty="0">
                <a:solidFill>
                  <a:schemeClr val="tx2">
                    <a:lumMod val="75000"/>
                    <a:lumOff val="25000"/>
                  </a:schemeClr>
                </a:solidFill>
                <a:latin typeface="Bahnschrift SemiCondensed" panose="020B0502040204020203" pitchFamily="34" charset="0"/>
              </a:rPr>
              <a:t>Canonical forms of MPOs</a:t>
            </a:r>
            <a:endParaRPr lang="en-US" sz="2400" noProof="0" dirty="0">
              <a:solidFill>
                <a:schemeClr val="tx2">
                  <a:lumMod val="75000"/>
                  <a:lumOff val="25000"/>
                </a:schemeClr>
              </a:solidFill>
            </a:endParaRPr>
          </a:p>
        </p:txBody>
      </p:sp>
      <p:sp>
        <p:nvSpPr>
          <p:cNvPr id="9" name="Untertitel 2 6 1">
            <a:extLst>
              <a:ext uri="{FF2B5EF4-FFF2-40B4-BE49-F238E27FC236}">
                <a16:creationId xmlns:a16="http://schemas.microsoft.com/office/drawing/2014/main" id="{6DA370DD-2C48-FA9A-9B4E-79087A15B58D}"/>
              </a:ext>
            </a:extLst>
          </p:cNvPr>
          <p:cNvSpPr txBox="1">
            <a:spLocks/>
          </p:cNvSpPr>
          <p:nvPr/>
        </p:nvSpPr>
        <p:spPr>
          <a:xfrm>
            <a:off x="2503612" y="1449161"/>
            <a:ext cx="5672918" cy="7477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Bahnschrift SemiCondensed" panose="020B0502040204020203" pitchFamily="34" charset="0"/>
              </a:rPr>
              <a:t>As for MPSs,</a:t>
            </a:r>
            <a:r>
              <a:rPr lang="en-US" sz="2000" noProof="0" dirty="0">
                <a:latin typeface="Bahnschrift SemiCondensed" panose="020B0502040204020203" pitchFamily="34" charset="0"/>
              </a:rPr>
              <a:t> MPOs can come in canonical forms [2].</a:t>
            </a:r>
            <a:endParaRPr lang="en-US" sz="2000" noProof="0" dirty="0"/>
          </a:p>
        </p:txBody>
      </p:sp>
      <p:sp>
        <p:nvSpPr>
          <p:cNvPr id="14" name="Untertitel 2 6 2">
            <a:extLst>
              <a:ext uri="{FF2B5EF4-FFF2-40B4-BE49-F238E27FC236}">
                <a16:creationId xmlns:a16="http://schemas.microsoft.com/office/drawing/2014/main" id="{10653BBC-AC72-9D8C-550A-09A9496D0892}"/>
              </a:ext>
            </a:extLst>
          </p:cNvPr>
          <p:cNvSpPr txBox="1">
            <a:spLocks/>
          </p:cNvSpPr>
          <p:nvPr/>
        </p:nvSpPr>
        <p:spPr>
          <a:xfrm>
            <a:off x="2454945" y="3450605"/>
            <a:ext cx="5076126" cy="10948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Bahnschrift SemiCondensed" panose="020B0502040204020203" pitchFamily="34" charset="0"/>
              </a:rPr>
              <a:t>The above MPO is said to be in left-</a:t>
            </a:r>
            <a:r>
              <a:rPr lang="en-US" sz="2000" noProof="0" dirty="0">
                <a:latin typeface="Bahnschrift SemiCondensed" panose="020B0502040204020203" pitchFamily="34" charset="0"/>
              </a:rPr>
              <a:t>canonical form </a:t>
            </a:r>
            <a:r>
              <a:rPr lang="en-US" sz="2000" noProof="0" dirty="0" err="1">
                <a:latin typeface="Bahnschrift SemiCondensed" panose="020B0502040204020203" pitchFamily="34" charset="0"/>
              </a:rPr>
              <a:t>iff</a:t>
            </a:r>
            <a:r>
              <a:rPr lang="en-US" sz="2000" noProof="0" dirty="0">
                <a:latin typeface="Bahnschrift SemiCondensed" panose="020B0502040204020203" pitchFamily="34" charset="0"/>
              </a:rPr>
              <a:t> the single-site tensors                         </a:t>
            </a:r>
            <a:r>
              <a:rPr lang="en-US" sz="2000" dirty="0">
                <a:latin typeface="Bahnschrift SemiCondensed" panose="020B0502040204020203" pitchFamily="34" charset="0"/>
              </a:rPr>
              <a:t>have the following isometry property:</a:t>
            </a:r>
            <a:endParaRPr lang="en-US" sz="2000" noProof="0" dirty="0">
              <a:latin typeface="Bahnschrift SemiCondensed" panose="020B0502040204020203" pitchFamily="34" charset="0"/>
            </a:endParaRPr>
          </a:p>
        </p:txBody>
      </p:sp>
      <p:pic>
        <p:nvPicPr>
          <p:cNvPr id="18" name="Picture 17">
            <a:extLst>
              <a:ext uri="{FF2B5EF4-FFF2-40B4-BE49-F238E27FC236}">
                <a16:creationId xmlns:a16="http://schemas.microsoft.com/office/drawing/2014/main" id="{C292C61C-B3B0-658E-12A9-FD296DF1582D}"/>
              </a:ext>
            </a:extLst>
          </p:cNvPr>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5627922" y="3799788"/>
            <a:ext cx="1393952" cy="219456"/>
          </a:xfrm>
          <a:prstGeom prst="rect">
            <a:avLst/>
          </a:prstGeom>
        </p:spPr>
      </p:pic>
      <p:sp>
        <p:nvSpPr>
          <p:cNvPr id="19" name="Untertitel 2 6">
            <a:extLst>
              <a:ext uri="{FF2B5EF4-FFF2-40B4-BE49-F238E27FC236}">
                <a16:creationId xmlns:a16="http://schemas.microsoft.com/office/drawing/2014/main" id="{D6EC9DD3-CA7F-6525-9AD2-D4CAD197E54D}"/>
              </a:ext>
            </a:extLst>
          </p:cNvPr>
          <p:cNvSpPr txBox="1">
            <a:spLocks/>
          </p:cNvSpPr>
          <p:nvPr/>
        </p:nvSpPr>
        <p:spPr>
          <a:xfrm>
            <a:off x="2454944" y="4835514"/>
            <a:ext cx="9005535" cy="866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Bahnschrift SemiCondensed" panose="020B0502040204020203" pitchFamily="34" charset="0"/>
              </a:rPr>
              <a:t>Similarly, there exist left- and site-canonical forms of MPOs. Like for MPSs, a given MPO can be brought to a canonical form, e.g., by successive QR or SVD decompositions.</a:t>
            </a:r>
            <a:endParaRPr lang="en-US" sz="2000" noProof="0" dirty="0"/>
          </a:p>
        </p:txBody>
      </p:sp>
      <p:sp>
        <p:nvSpPr>
          <p:cNvPr id="20" name="Untertitel 2 2">
            <a:extLst>
              <a:ext uri="{FF2B5EF4-FFF2-40B4-BE49-F238E27FC236}">
                <a16:creationId xmlns:a16="http://schemas.microsoft.com/office/drawing/2014/main" id="{D2F13A4B-98D6-4CEF-7253-DBC72C627D8F}"/>
              </a:ext>
            </a:extLst>
          </p:cNvPr>
          <p:cNvSpPr txBox="1">
            <a:spLocks/>
          </p:cNvSpPr>
          <p:nvPr/>
        </p:nvSpPr>
        <p:spPr>
          <a:xfrm>
            <a:off x="440578" y="5616865"/>
            <a:ext cx="1971335" cy="10948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noProof="0" dirty="0">
                <a:solidFill>
                  <a:schemeClr val="tx2">
                    <a:lumMod val="75000"/>
                    <a:lumOff val="25000"/>
                  </a:schemeClr>
                </a:solidFill>
                <a:latin typeface="Bahnschrift SemiCondensed" panose="020B0502040204020203" pitchFamily="34" charset="0"/>
              </a:rPr>
              <a:t>Connection with MPSs</a:t>
            </a:r>
            <a:endParaRPr lang="en-US" sz="2400" noProof="0" dirty="0">
              <a:solidFill>
                <a:schemeClr val="tx2">
                  <a:lumMod val="75000"/>
                  <a:lumOff val="25000"/>
                </a:schemeClr>
              </a:solidFill>
            </a:endParaRPr>
          </a:p>
        </p:txBody>
      </p:sp>
      <p:sp>
        <p:nvSpPr>
          <p:cNvPr id="21" name="Untertitel 2 6">
            <a:extLst>
              <a:ext uri="{FF2B5EF4-FFF2-40B4-BE49-F238E27FC236}">
                <a16:creationId xmlns:a16="http://schemas.microsoft.com/office/drawing/2014/main" id="{AA5B3724-8240-50C6-6990-F8237AE9849A}"/>
              </a:ext>
            </a:extLst>
          </p:cNvPr>
          <p:cNvSpPr txBox="1">
            <a:spLocks/>
          </p:cNvSpPr>
          <p:nvPr/>
        </p:nvSpPr>
        <p:spPr>
          <a:xfrm>
            <a:off x="2454944" y="5698868"/>
            <a:ext cx="9468832" cy="7538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noProof="0" dirty="0">
                <a:latin typeface="Bahnschrift SemiCondensed" panose="020B0502040204020203" pitchFamily="34" charset="0"/>
              </a:rPr>
              <a:t>MPOs in canonical forms are MPOs </a:t>
            </a:r>
            <a:r>
              <a:rPr lang="en-US" sz="2000" noProof="0" dirty="0" err="1">
                <a:latin typeface="Bahnschrift SemiCondensed" panose="020B0502040204020203" pitchFamily="34" charset="0"/>
              </a:rPr>
              <a:t>s.t.</a:t>
            </a:r>
            <a:r>
              <a:rPr lang="en-US" sz="2000" noProof="0" dirty="0">
                <a:latin typeface="Bahnschrift SemiCondensed" panose="020B0502040204020203" pitchFamily="34" charset="0"/>
              </a:rPr>
              <a:t> merging physical legs yields MPSs in canonical forms!</a:t>
            </a:r>
            <a:endParaRPr lang="en-US" sz="2000" noProof="0" dirty="0"/>
          </a:p>
        </p:txBody>
      </p:sp>
      <p:sp>
        <p:nvSpPr>
          <p:cNvPr id="3" name="Slide Number Placeholder 2">
            <a:extLst>
              <a:ext uri="{FF2B5EF4-FFF2-40B4-BE49-F238E27FC236}">
                <a16:creationId xmlns:a16="http://schemas.microsoft.com/office/drawing/2014/main" id="{E5C9EDBB-5AE3-140C-377B-01A04F6E181F}"/>
              </a:ext>
            </a:extLst>
          </p:cNvPr>
          <p:cNvSpPr>
            <a:spLocks noGrp="1"/>
          </p:cNvSpPr>
          <p:nvPr>
            <p:ph type="sldNum" sz="quarter" idx="12"/>
          </p:nvPr>
        </p:nvSpPr>
        <p:spPr/>
        <p:txBody>
          <a:bodyPr/>
          <a:lstStyle/>
          <a:p>
            <a:fld id="{D67EFDCF-2BE9-48DA-81A4-E9E01011748E}" type="slidenum">
              <a:rPr lang="en-US" smtClean="0"/>
              <a:pPr/>
              <a:t>15</a:t>
            </a:fld>
            <a:endParaRPr lang="en-US" dirty="0"/>
          </a:p>
        </p:txBody>
      </p:sp>
      <p:pic>
        <p:nvPicPr>
          <p:cNvPr id="12" name="Picture 11" descr="A diagram of a diagram&#10;&#10;AI-generated content may be incorrect.">
            <a:extLst>
              <a:ext uri="{FF2B5EF4-FFF2-40B4-BE49-F238E27FC236}">
                <a16:creationId xmlns:a16="http://schemas.microsoft.com/office/drawing/2014/main" id="{B422DEB5-8633-42BE-C3C6-A058FE83261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27817" y="2003304"/>
            <a:ext cx="4016566" cy="1178513"/>
          </a:xfrm>
          <a:prstGeom prst="rect">
            <a:avLst/>
          </a:prstGeom>
        </p:spPr>
      </p:pic>
      <p:pic>
        <p:nvPicPr>
          <p:cNvPr id="16" name="Picture 15" descr="A diagram of a mathematical equation&#10;&#10;AI-generated content may be incorrect.">
            <a:extLst>
              <a:ext uri="{FF2B5EF4-FFF2-40B4-BE49-F238E27FC236}">
                <a16:creationId xmlns:a16="http://schemas.microsoft.com/office/drawing/2014/main" id="{E0E6B76F-F5D5-49E0-B5F1-7190FFCB785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750629" y="2964010"/>
            <a:ext cx="2444222" cy="1820165"/>
          </a:xfrm>
          <a:prstGeom prst="rect">
            <a:avLst/>
          </a:prstGeom>
        </p:spPr>
      </p:pic>
    </p:spTree>
    <p:extLst>
      <p:ext uri="{BB962C8B-B14F-4D97-AF65-F5344CB8AC3E}">
        <p14:creationId xmlns:p14="http://schemas.microsoft.com/office/powerpoint/2010/main" val="1996146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79B17B-27C4-C266-A4BF-DDB018BA73B8}"/>
            </a:ext>
          </a:extLst>
        </p:cNvPr>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EBE89517-ED33-E48A-C1EB-C6D888FAACB3}"/>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4" name="think-cell data - do not delete" hidden="1">
                        <a:extLst>
                          <a:ext uri="{FF2B5EF4-FFF2-40B4-BE49-F238E27FC236}">
                            <a16:creationId xmlns:a16="http://schemas.microsoft.com/office/drawing/2014/main" id="{1A649F4A-38C0-3891-E348-84FD256E51AB}"/>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Untertitel 2 1">
            <a:extLst>
              <a:ext uri="{FF2B5EF4-FFF2-40B4-BE49-F238E27FC236}">
                <a16:creationId xmlns:a16="http://schemas.microsoft.com/office/drawing/2014/main" id="{4FA76DBC-7128-7BC0-1618-83D36BE4399F}"/>
              </a:ext>
            </a:extLst>
          </p:cNvPr>
          <p:cNvSpPr txBox="1">
            <a:spLocks/>
          </p:cNvSpPr>
          <p:nvPr/>
        </p:nvSpPr>
        <p:spPr>
          <a:xfrm>
            <a:off x="236228" y="729791"/>
            <a:ext cx="4196436" cy="9958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err="1">
                <a:latin typeface="Bahnschrift SemiCondensed" panose="020B0502040204020203" pitchFamily="34" charset="0"/>
              </a:rPr>
              <a:t>square_mpo</a:t>
            </a:r>
            <a:endParaRPr lang="en-US" sz="3200" noProof="0" dirty="0"/>
          </a:p>
        </p:txBody>
      </p:sp>
      <p:sp>
        <p:nvSpPr>
          <p:cNvPr id="7" name="Untertitel 2 2 1">
            <a:extLst>
              <a:ext uri="{FF2B5EF4-FFF2-40B4-BE49-F238E27FC236}">
                <a16:creationId xmlns:a16="http://schemas.microsoft.com/office/drawing/2014/main" id="{B2B4ED18-C9EF-EEA8-6B94-BF2B80DC1313}"/>
              </a:ext>
            </a:extLst>
          </p:cNvPr>
          <p:cNvSpPr txBox="1">
            <a:spLocks/>
          </p:cNvSpPr>
          <p:nvPr/>
        </p:nvSpPr>
        <p:spPr>
          <a:xfrm>
            <a:off x="70763" y="1749488"/>
            <a:ext cx="1567543" cy="10948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noProof="0" dirty="0">
                <a:solidFill>
                  <a:schemeClr val="tx2">
                    <a:lumMod val="75000"/>
                    <a:lumOff val="25000"/>
                  </a:schemeClr>
                </a:solidFill>
                <a:latin typeface="Bahnschrift SemiCondensed" panose="020B0502040204020203" pitchFamily="34" charset="0"/>
              </a:rPr>
              <a:t>What does it do?</a:t>
            </a:r>
            <a:endParaRPr lang="en-US" sz="2400" noProof="0" dirty="0">
              <a:solidFill>
                <a:schemeClr val="tx2">
                  <a:lumMod val="75000"/>
                  <a:lumOff val="25000"/>
                </a:schemeClr>
              </a:solidFill>
            </a:endParaRPr>
          </a:p>
        </p:txBody>
      </p:sp>
      <p:sp>
        <p:nvSpPr>
          <p:cNvPr id="9" name="Untertitel 2 6 1">
            <a:extLst>
              <a:ext uri="{FF2B5EF4-FFF2-40B4-BE49-F238E27FC236}">
                <a16:creationId xmlns:a16="http://schemas.microsoft.com/office/drawing/2014/main" id="{D6A9262E-E9CB-A4D7-4267-B3E88967465D}"/>
              </a:ext>
            </a:extLst>
          </p:cNvPr>
          <p:cNvSpPr txBox="1">
            <a:spLocks/>
          </p:cNvSpPr>
          <p:nvPr/>
        </p:nvSpPr>
        <p:spPr>
          <a:xfrm>
            <a:off x="1593666" y="1787855"/>
            <a:ext cx="2200403" cy="22456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Bahnschrift SemiCondensed" panose="020B0502040204020203" pitchFamily="34" charset="0"/>
              </a:rPr>
              <a:t>Squares an operator in MPO representation</a:t>
            </a:r>
            <a:endParaRPr lang="en-US" sz="2000" noProof="0" dirty="0"/>
          </a:p>
        </p:txBody>
      </p:sp>
      <p:sp>
        <p:nvSpPr>
          <p:cNvPr id="14" name="Untertitel 2 6 2">
            <a:extLst>
              <a:ext uri="{FF2B5EF4-FFF2-40B4-BE49-F238E27FC236}">
                <a16:creationId xmlns:a16="http://schemas.microsoft.com/office/drawing/2014/main" id="{CFBD7AEE-C9D7-16BE-EAB0-7D5FD919F19C}"/>
              </a:ext>
            </a:extLst>
          </p:cNvPr>
          <p:cNvSpPr txBox="1">
            <a:spLocks/>
          </p:cNvSpPr>
          <p:nvPr/>
        </p:nvSpPr>
        <p:spPr>
          <a:xfrm>
            <a:off x="1593666" y="3773722"/>
            <a:ext cx="2440172" cy="30886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latin typeface="Bahnschrift SemiCondensed" panose="020B0502040204020203" pitchFamily="34" charset="0"/>
              </a:rPr>
              <a:t>Provides a starting point at each XTRG update </a:t>
            </a:r>
          </a:p>
          <a:p>
            <a:pPr marL="0" indent="0">
              <a:buNone/>
            </a:pPr>
            <a:endParaRPr lang="en-GB" sz="2000" dirty="0">
              <a:latin typeface="Bahnschrift SemiCondensed" panose="020B0502040204020203" pitchFamily="34" charset="0"/>
            </a:endParaRPr>
          </a:p>
          <a:p>
            <a:pPr marL="0" indent="0">
              <a:buNone/>
            </a:pPr>
            <a:endParaRPr lang="en-GB" sz="2000" dirty="0">
              <a:latin typeface="Bahnschrift SemiCondensed" panose="020B0502040204020203" pitchFamily="34" charset="0"/>
            </a:endParaRPr>
          </a:p>
          <a:p>
            <a:pPr marL="0" indent="0">
              <a:buNone/>
            </a:pPr>
            <a:r>
              <a:rPr lang="en-GB" sz="2000" dirty="0">
                <a:latin typeface="Bahnschrift SemiCondensed" panose="020B0502040204020203" pitchFamily="34" charset="0"/>
              </a:rPr>
              <a:t>to be later compressed and re-optimized</a:t>
            </a:r>
            <a:endParaRPr lang="en-US" sz="2000" noProof="0" dirty="0">
              <a:latin typeface="Bahnschrift SemiCondensed" panose="020B0502040204020203" pitchFamily="34" charset="0"/>
            </a:endParaRPr>
          </a:p>
        </p:txBody>
      </p:sp>
      <p:sp>
        <p:nvSpPr>
          <p:cNvPr id="20" name="Untertitel 2 2 2">
            <a:extLst>
              <a:ext uri="{FF2B5EF4-FFF2-40B4-BE49-F238E27FC236}">
                <a16:creationId xmlns:a16="http://schemas.microsoft.com/office/drawing/2014/main" id="{14F9DC45-19D8-3CDB-01F3-1B62C0D041B9}"/>
              </a:ext>
            </a:extLst>
          </p:cNvPr>
          <p:cNvSpPr txBox="1">
            <a:spLocks/>
          </p:cNvSpPr>
          <p:nvPr/>
        </p:nvSpPr>
        <p:spPr>
          <a:xfrm>
            <a:off x="183974" y="3730142"/>
            <a:ext cx="1334183" cy="7538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noProof="0" dirty="0">
                <a:solidFill>
                  <a:schemeClr val="tx2">
                    <a:lumMod val="75000"/>
                    <a:lumOff val="25000"/>
                  </a:schemeClr>
                </a:solidFill>
                <a:latin typeface="Bahnschrift SemiCondensed" panose="020B0502040204020203" pitchFamily="34" charset="0"/>
              </a:rPr>
              <a:t>Why needed?</a:t>
            </a:r>
            <a:endParaRPr lang="en-US" sz="2400" noProof="0" dirty="0">
              <a:solidFill>
                <a:schemeClr val="tx2">
                  <a:lumMod val="75000"/>
                  <a:lumOff val="25000"/>
                </a:schemeClr>
              </a:solidFill>
            </a:endParaRPr>
          </a:p>
        </p:txBody>
      </p:sp>
      <p:pic>
        <p:nvPicPr>
          <p:cNvPr id="3" name="Picture 2" descr="A screenshot of a computer program&#10;&#10;AI-generated content may be incorrect.">
            <a:extLst>
              <a:ext uri="{FF2B5EF4-FFF2-40B4-BE49-F238E27FC236}">
                <a16:creationId xmlns:a16="http://schemas.microsoft.com/office/drawing/2014/main" id="{15C56BCB-FC9F-801F-8574-15809B17A91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58731" y="513803"/>
            <a:ext cx="7877499" cy="5986899"/>
          </a:xfrm>
          <a:prstGeom prst="rect">
            <a:avLst/>
          </a:prstGeom>
        </p:spPr>
      </p:pic>
      <p:pic>
        <p:nvPicPr>
          <p:cNvPr id="11" name="Picture 10" descr="\documentclass{article}&#10;\usepackage{amsmath}&#10;\pagestyle{empty}&#10;\begin{document}&#10;&#10;$\text{e}^{- \beta \hat{H}} \rightarrow \text{e}^{- 2 \beta \hat{H}} = (\text{e}^{- \beta \hat{H}})^2$&#10;&#10;&#10;\end{document}" title="IguanaTex Picture Display">
            <a:extLst>
              <a:ext uri="{FF2B5EF4-FFF2-40B4-BE49-F238E27FC236}">
                <a16:creationId xmlns:a16="http://schemas.microsoft.com/office/drawing/2014/main" id="{920D57D6-2901-C549-A579-A9218CD6F247}"/>
              </a:ext>
            </a:extLst>
          </p:cNvPr>
          <p:cNvPicPr>
            <a:picLocks noChangeAspect="1"/>
          </p:cNvPicPr>
          <p:nvPr>
            <p:custDataLst>
              <p:tags r:id="rId2"/>
            </p:custDataLst>
          </p:nvPr>
        </p:nvPicPr>
        <p:blipFill>
          <a:blip r:embed="rId7">
            <a:extLst>
              <a:ext uri="{28A0092B-C50C-407E-A947-70E740481C1C}">
                <a14:useLocalDpi xmlns:a14="http://schemas.microsoft.com/office/drawing/2010/main" val="0"/>
              </a:ext>
            </a:extLst>
          </a:blip>
          <a:stretch>
            <a:fillRect/>
          </a:stretch>
        </p:blipFill>
        <p:spPr>
          <a:xfrm>
            <a:off x="841539" y="4830186"/>
            <a:ext cx="3241684" cy="366496"/>
          </a:xfrm>
          <a:prstGeom prst="rect">
            <a:avLst/>
          </a:prstGeom>
        </p:spPr>
      </p:pic>
      <p:sp>
        <p:nvSpPr>
          <p:cNvPr id="2" name="Slide Number Placeholder 1">
            <a:extLst>
              <a:ext uri="{FF2B5EF4-FFF2-40B4-BE49-F238E27FC236}">
                <a16:creationId xmlns:a16="http://schemas.microsoft.com/office/drawing/2014/main" id="{BAB4483E-6A3A-C6D5-68F5-61ADEDB72FCC}"/>
              </a:ext>
            </a:extLst>
          </p:cNvPr>
          <p:cNvSpPr>
            <a:spLocks noGrp="1"/>
          </p:cNvSpPr>
          <p:nvPr>
            <p:ph type="sldNum" sz="quarter" idx="12"/>
          </p:nvPr>
        </p:nvSpPr>
        <p:spPr/>
        <p:txBody>
          <a:bodyPr/>
          <a:lstStyle/>
          <a:p>
            <a:fld id="{7C316503-33C0-4D25-9697-6851D736A0D5}" type="slidenum">
              <a:rPr lang="en-GB" smtClean="0"/>
              <a:t>16</a:t>
            </a:fld>
            <a:endParaRPr lang="en-GB"/>
          </a:p>
        </p:txBody>
      </p:sp>
    </p:spTree>
    <p:extLst>
      <p:ext uri="{BB962C8B-B14F-4D97-AF65-F5344CB8AC3E}">
        <p14:creationId xmlns:p14="http://schemas.microsoft.com/office/powerpoint/2010/main" val="18418360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541194-97BB-40D4-4BFA-AD1903276F37}"/>
            </a:ext>
          </a:extLst>
        </p:cNvPr>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247C8246-55A8-7105-8227-427136D2AD32}"/>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479" imgH="478" progId="TCLayout.ActiveDocument.1">
                  <p:embed/>
                </p:oleObj>
              </mc:Choice>
              <mc:Fallback>
                <p:oleObj name="think-cell Slide" r:id="rId8" imgW="479" imgH="478" progId="TCLayout.ActiveDocument.1">
                  <p:embed/>
                  <p:pic>
                    <p:nvPicPr>
                      <p:cNvPr id="4" name="think-cell data - do not delete" hidden="1">
                        <a:extLst>
                          <a:ext uri="{FF2B5EF4-FFF2-40B4-BE49-F238E27FC236}">
                            <a16:creationId xmlns:a16="http://schemas.microsoft.com/office/drawing/2014/main" id="{1A649F4A-38C0-3891-E348-84FD256E51AB}"/>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6" name="Untertitel 2 1">
            <a:extLst>
              <a:ext uri="{FF2B5EF4-FFF2-40B4-BE49-F238E27FC236}">
                <a16:creationId xmlns:a16="http://schemas.microsoft.com/office/drawing/2014/main" id="{5467E0A4-5ADA-60A0-94D7-9E06FB42E66B}"/>
              </a:ext>
            </a:extLst>
          </p:cNvPr>
          <p:cNvSpPr txBox="1">
            <a:spLocks/>
          </p:cNvSpPr>
          <p:nvPr/>
        </p:nvSpPr>
        <p:spPr>
          <a:xfrm>
            <a:off x="134043" y="230431"/>
            <a:ext cx="4196436" cy="9958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err="1">
                <a:latin typeface="Bahnschrift SemiCondensed" panose="020B0502040204020203" pitchFamily="34" charset="0"/>
              </a:rPr>
              <a:t>updateLeftEnv</a:t>
            </a:r>
            <a:endParaRPr lang="en-US" sz="3200" noProof="0" dirty="0"/>
          </a:p>
        </p:txBody>
      </p:sp>
      <p:sp>
        <p:nvSpPr>
          <p:cNvPr id="7" name="Untertitel 2 2 1">
            <a:extLst>
              <a:ext uri="{FF2B5EF4-FFF2-40B4-BE49-F238E27FC236}">
                <a16:creationId xmlns:a16="http://schemas.microsoft.com/office/drawing/2014/main" id="{70EE8CB6-45F5-BCC9-D376-7D9022F244D5}"/>
              </a:ext>
            </a:extLst>
          </p:cNvPr>
          <p:cNvSpPr txBox="1">
            <a:spLocks/>
          </p:cNvSpPr>
          <p:nvPr/>
        </p:nvSpPr>
        <p:spPr>
          <a:xfrm>
            <a:off x="279766" y="876754"/>
            <a:ext cx="1567543" cy="10948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noProof="0" dirty="0">
                <a:solidFill>
                  <a:schemeClr val="tx2">
                    <a:lumMod val="75000"/>
                    <a:lumOff val="25000"/>
                  </a:schemeClr>
                </a:solidFill>
                <a:latin typeface="Bahnschrift SemiCondensed" panose="020B0502040204020203" pitchFamily="34" charset="0"/>
              </a:rPr>
              <a:t>What does it do?</a:t>
            </a:r>
            <a:endParaRPr lang="en-US" sz="2400" noProof="0" dirty="0">
              <a:solidFill>
                <a:schemeClr val="tx2">
                  <a:lumMod val="75000"/>
                  <a:lumOff val="25000"/>
                </a:schemeClr>
              </a:solidFill>
            </a:endParaRPr>
          </a:p>
        </p:txBody>
      </p:sp>
      <p:sp>
        <p:nvSpPr>
          <p:cNvPr id="9" name="Untertitel 2 6 1">
            <a:extLst>
              <a:ext uri="{FF2B5EF4-FFF2-40B4-BE49-F238E27FC236}">
                <a16:creationId xmlns:a16="http://schemas.microsoft.com/office/drawing/2014/main" id="{2A2AF734-78F0-997E-A01F-65781E597011}"/>
              </a:ext>
            </a:extLst>
          </p:cNvPr>
          <p:cNvSpPr txBox="1">
            <a:spLocks/>
          </p:cNvSpPr>
          <p:nvPr/>
        </p:nvSpPr>
        <p:spPr>
          <a:xfrm>
            <a:off x="1792079" y="950492"/>
            <a:ext cx="1639098" cy="11357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Bahnschrift SemiCondensed" panose="020B0502040204020203" pitchFamily="34" charset="0"/>
              </a:rPr>
              <a:t>Slight modification of                   :</a:t>
            </a:r>
          </a:p>
        </p:txBody>
      </p:sp>
      <p:sp>
        <p:nvSpPr>
          <p:cNvPr id="14" name="Untertitel 2 6 2">
            <a:extLst>
              <a:ext uri="{FF2B5EF4-FFF2-40B4-BE49-F238E27FC236}">
                <a16:creationId xmlns:a16="http://schemas.microsoft.com/office/drawing/2014/main" id="{ACAE41C1-F04B-4D58-71AF-F51A7E860A83}"/>
              </a:ext>
            </a:extLst>
          </p:cNvPr>
          <p:cNvSpPr txBox="1">
            <a:spLocks/>
          </p:cNvSpPr>
          <p:nvPr/>
        </p:nvSpPr>
        <p:spPr>
          <a:xfrm>
            <a:off x="1644085" y="5907508"/>
            <a:ext cx="10268149" cy="9958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latin typeface="Bahnschrift SemiCondensed" panose="020B0502040204020203" pitchFamily="34" charset="0"/>
              </a:rPr>
              <a:t>Get environment tensors             needed in the update of                 from the environment tensors previously used to update, e.g.,                . The tensors      will make up the MPO for </a:t>
            </a:r>
            <a:endParaRPr lang="en-US" sz="2000" noProof="0" dirty="0">
              <a:latin typeface="Bahnschrift SemiCondensed" panose="020B0502040204020203" pitchFamily="34" charset="0"/>
            </a:endParaRPr>
          </a:p>
        </p:txBody>
      </p:sp>
      <p:sp>
        <p:nvSpPr>
          <p:cNvPr id="20" name="Untertitel 2 2 2">
            <a:extLst>
              <a:ext uri="{FF2B5EF4-FFF2-40B4-BE49-F238E27FC236}">
                <a16:creationId xmlns:a16="http://schemas.microsoft.com/office/drawing/2014/main" id="{03BE45C4-0F40-ED9F-DFF9-37D332612E4D}"/>
              </a:ext>
            </a:extLst>
          </p:cNvPr>
          <p:cNvSpPr txBox="1">
            <a:spLocks/>
          </p:cNvSpPr>
          <p:nvPr/>
        </p:nvSpPr>
        <p:spPr>
          <a:xfrm>
            <a:off x="279766" y="5872452"/>
            <a:ext cx="1334183" cy="7538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noProof="0" dirty="0">
                <a:solidFill>
                  <a:schemeClr val="tx2">
                    <a:lumMod val="75000"/>
                    <a:lumOff val="25000"/>
                  </a:schemeClr>
                </a:solidFill>
                <a:latin typeface="Bahnschrift SemiCondensed" panose="020B0502040204020203" pitchFamily="34" charset="0"/>
              </a:rPr>
              <a:t>Why needed?</a:t>
            </a:r>
            <a:endParaRPr lang="en-US" sz="2400" noProof="0" dirty="0">
              <a:solidFill>
                <a:schemeClr val="tx2">
                  <a:lumMod val="75000"/>
                  <a:lumOff val="25000"/>
                </a:schemeClr>
              </a:solidFill>
            </a:endParaRPr>
          </a:p>
        </p:txBody>
      </p:sp>
      <p:pic>
        <p:nvPicPr>
          <p:cNvPr id="3" name="Picture 2" descr="A screenshot of a computer program&#10;&#10;AI-generated content may be incorrect.">
            <a:extLst>
              <a:ext uri="{FF2B5EF4-FFF2-40B4-BE49-F238E27FC236}">
                <a16:creationId xmlns:a16="http://schemas.microsoft.com/office/drawing/2014/main" id="{5A8D787C-F782-A7CF-20A7-A47D4DE774D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637298" y="215490"/>
            <a:ext cx="6812758" cy="5587293"/>
          </a:xfrm>
          <a:prstGeom prst="rect">
            <a:avLst/>
          </a:prstGeom>
        </p:spPr>
      </p:pic>
      <p:pic>
        <p:nvPicPr>
          <p:cNvPr id="12" name="Picture 11" descr="A diagram of a complex diagram&#10;&#10;AI-generated content may be incorrect.">
            <a:extLst>
              <a:ext uri="{FF2B5EF4-FFF2-40B4-BE49-F238E27FC236}">
                <a16:creationId xmlns:a16="http://schemas.microsoft.com/office/drawing/2014/main" id="{54D9ACCD-4822-9BD4-9AA3-9E9BAE90EF6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78035" y="3678604"/>
            <a:ext cx="2908449" cy="1924149"/>
          </a:xfrm>
          <a:prstGeom prst="rect">
            <a:avLst/>
          </a:prstGeom>
        </p:spPr>
      </p:pic>
      <p:pic>
        <p:nvPicPr>
          <p:cNvPr id="15" name="Picture 14" descr="A diagram of a diagram of a diagram&#10;&#10;AI-generated content may be incorrect.">
            <a:extLst>
              <a:ext uri="{FF2B5EF4-FFF2-40B4-BE49-F238E27FC236}">
                <a16:creationId xmlns:a16="http://schemas.microsoft.com/office/drawing/2014/main" id="{87050F18-5121-CB08-ED6C-A7C6943BB04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14462" y="1851263"/>
            <a:ext cx="3835597" cy="1886047"/>
          </a:xfrm>
          <a:prstGeom prst="rect">
            <a:avLst/>
          </a:prstGeom>
        </p:spPr>
      </p:pic>
      <p:pic>
        <p:nvPicPr>
          <p:cNvPr id="17" name="Picture 16">
            <a:extLst>
              <a:ext uri="{FF2B5EF4-FFF2-40B4-BE49-F238E27FC236}">
                <a16:creationId xmlns:a16="http://schemas.microsoft.com/office/drawing/2014/main" id="{359B176D-4145-A272-0FCF-B83777C2BD8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159775" y="1541865"/>
            <a:ext cx="1022904" cy="255726"/>
          </a:xfrm>
          <a:prstGeom prst="rect">
            <a:avLst/>
          </a:prstGeom>
        </p:spPr>
      </p:pic>
      <p:pic>
        <p:nvPicPr>
          <p:cNvPr id="19" name="Picture 18" descr="\documentclass{article}&#10;\usepackage{amsmath}&#10;\pagestyle{empty}&#10;\begin{document}&#10;&#10;$V_L, V_R$&#10;&#10;&#10;\end{document}" title="IguanaTex Picture Display">
            <a:extLst>
              <a:ext uri="{FF2B5EF4-FFF2-40B4-BE49-F238E27FC236}">
                <a16:creationId xmlns:a16="http://schemas.microsoft.com/office/drawing/2014/main" id="{3F3DF9FD-27F9-3953-55FB-CB49A1AD6D8B}"/>
              </a:ext>
            </a:extLst>
          </p:cNvPr>
          <p:cNvPicPr>
            <a:picLocks noChangeAspect="1"/>
          </p:cNvPicPr>
          <p:nvPr>
            <p:custDataLst>
              <p:tags r:id="rId2"/>
            </p:custDataLst>
          </p:nvPr>
        </p:nvPicPr>
        <p:blipFill>
          <a:blip r:embed="rId14">
            <a:extLst>
              <a:ext uri="{28A0092B-C50C-407E-A947-70E740481C1C}">
                <a14:useLocalDpi xmlns:a14="http://schemas.microsoft.com/office/drawing/2010/main" val="0"/>
              </a:ext>
            </a:extLst>
          </a:blip>
          <a:stretch>
            <a:fillRect/>
          </a:stretch>
        </p:blipFill>
        <p:spPr>
          <a:xfrm>
            <a:off x="4212046" y="5996093"/>
            <a:ext cx="696381" cy="220952"/>
          </a:xfrm>
          <a:prstGeom prst="rect">
            <a:avLst/>
          </a:prstGeom>
        </p:spPr>
      </p:pic>
      <p:pic>
        <p:nvPicPr>
          <p:cNvPr id="22" name="Picture 21" descr="\documentclass{article}&#10;\usepackage{amsmath}&#10;\pagestyle{empty}&#10;\begin{document}&#10;&#10;&#10;$C_l, C_{l + 1&#10;}$&#10;&#10;\end{document}" title="IguanaTex Picture Display">
            <a:extLst>
              <a:ext uri="{FF2B5EF4-FFF2-40B4-BE49-F238E27FC236}">
                <a16:creationId xmlns:a16="http://schemas.microsoft.com/office/drawing/2014/main" id="{B298014E-F23F-EEFD-3D3A-98F2440B4340}"/>
              </a:ext>
            </a:extLst>
          </p:cNvPr>
          <p:cNvPicPr>
            <a:picLocks noChangeAspect="1"/>
          </p:cNvPicPr>
          <p:nvPr>
            <p:custDataLst>
              <p:tags r:id="rId3"/>
            </p:custDataLst>
          </p:nvPr>
        </p:nvPicPr>
        <p:blipFill>
          <a:blip r:embed="rId15">
            <a:extLst>
              <a:ext uri="{28A0092B-C50C-407E-A947-70E740481C1C}">
                <a14:useLocalDpi xmlns:a14="http://schemas.microsoft.com/office/drawing/2010/main" val="0"/>
              </a:ext>
            </a:extLst>
          </a:blip>
          <a:stretch>
            <a:fillRect/>
          </a:stretch>
        </p:blipFill>
        <p:spPr>
          <a:xfrm>
            <a:off x="7364549" y="5979331"/>
            <a:ext cx="844190" cy="237714"/>
          </a:xfrm>
          <a:prstGeom prst="rect">
            <a:avLst/>
          </a:prstGeom>
        </p:spPr>
      </p:pic>
      <p:pic>
        <p:nvPicPr>
          <p:cNvPr id="27" name="Picture 26" descr="\documentclass{article}&#10;\usepackage{amsmath}&#10;\pagestyle{empty}&#10;\begin{document}&#10;&#10;&#10;$ C_{l - 1},&#10;C_l$&#10;&#10;\end{document}" title="IguanaTex Picture Display">
            <a:extLst>
              <a:ext uri="{FF2B5EF4-FFF2-40B4-BE49-F238E27FC236}">
                <a16:creationId xmlns:a16="http://schemas.microsoft.com/office/drawing/2014/main" id="{759D23C8-8103-49E8-95E4-F70B12803BC2}"/>
              </a:ext>
            </a:extLst>
          </p:cNvPr>
          <p:cNvPicPr>
            <a:picLocks noChangeAspect="1"/>
          </p:cNvPicPr>
          <p:nvPr>
            <p:custDataLst>
              <p:tags r:id="rId4"/>
            </p:custDataLst>
          </p:nvPr>
        </p:nvPicPr>
        <p:blipFill>
          <a:blip r:embed="rId16">
            <a:extLst>
              <a:ext uri="{28A0092B-C50C-407E-A947-70E740481C1C}">
                <a14:useLocalDpi xmlns:a14="http://schemas.microsoft.com/office/drawing/2010/main" val="0"/>
              </a:ext>
            </a:extLst>
          </a:blip>
          <a:stretch>
            <a:fillRect/>
          </a:stretch>
        </p:blipFill>
        <p:spPr>
          <a:xfrm>
            <a:off x="4835573" y="6266073"/>
            <a:ext cx="850286" cy="227047"/>
          </a:xfrm>
          <a:prstGeom prst="rect">
            <a:avLst/>
          </a:prstGeom>
        </p:spPr>
      </p:pic>
      <p:pic>
        <p:nvPicPr>
          <p:cNvPr id="30" name="Picture 29" descr="\documentclass{article}&#10;\usepackage{amsmath}&#10;\pagestyle{empty}&#10;\begin{document}&#10;&#10;&#10;$C_l$&#10;&#10;\end{document}" title="IguanaTex Picture Display">
            <a:extLst>
              <a:ext uri="{FF2B5EF4-FFF2-40B4-BE49-F238E27FC236}">
                <a16:creationId xmlns:a16="http://schemas.microsoft.com/office/drawing/2014/main" id="{6DF2D5EB-BC54-6716-FB60-9D1844B9BA2D}"/>
              </a:ext>
            </a:extLst>
          </p:cNvPr>
          <p:cNvPicPr>
            <a:picLocks noChangeAspect="1"/>
          </p:cNvPicPr>
          <p:nvPr>
            <p:custDataLst>
              <p:tags r:id="rId5"/>
            </p:custDataLst>
          </p:nvPr>
        </p:nvPicPr>
        <p:blipFill>
          <a:blip r:embed="rId17">
            <a:extLst>
              <a:ext uri="{28A0092B-C50C-407E-A947-70E740481C1C}">
                <a14:useLocalDpi xmlns:a14="http://schemas.microsoft.com/office/drawing/2010/main" val="0"/>
              </a:ext>
            </a:extLst>
          </a:blip>
          <a:stretch>
            <a:fillRect/>
          </a:stretch>
        </p:blipFill>
        <p:spPr>
          <a:xfrm>
            <a:off x="7065953" y="6271279"/>
            <a:ext cx="220952" cy="217905"/>
          </a:xfrm>
          <a:prstGeom prst="rect">
            <a:avLst/>
          </a:prstGeom>
        </p:spPr>
      </p:pic>
      <p:pic>
        <p:nvPicPr>
          <p:cNvPr id="33" name="Picture 32" descr="\documentclass{article}&#10;\usepackage{amsmath}&#10;\pagestyle{empty}&#10;\begin{document}&#10;&#10;&#10;$\text{e}^{-2\beta \hat{H}}$&#10;&#10;\end{document}" title="IguanaTex Picture Display">
            <a:extLst>
              <a:ext uri="{FF2B5EF4-FFF2-40B4-BE49-F238E27FC236}">
                <a16:creationId xmlns:a16="http://schemas.microsoft.com/office/drawing/2014/main" id="{E9AE86C0-9C14-F9AD-7C14-CED987B7E36C}"/>
              </a:ext>
            </a:extLst>
          </p:cNvPr>
          <p:cNvPicPr>
            <a:picLocks noChangeAspect="1"/>
          </p:cNvPicPr>
          <p:nvPr>
            <p:custDataLst>
              <p:tags r:id="rId6"/>
            </p:custDataLst>
          </p:nvPr>
        </p:nvPicPr>
        <p:blipFill>
          <a:blip r:embed="rId18">
            <a:extLst>
              <a:ext uri="{28A0092B-C50C-407E-A947-70E740481C1C}">
                <a14:useLocalDpi xmlns:a14="http://schemas.microsoft.com/office/drawing/2010/main" val="0"/>
              </a:ext>
            </a:extLst>
          </a:blip>
          <a:stretch>
            <a:fillRect/>
          </a:stretch>
        </p:blipFill>
        <p:spPr>
          <a:xfrm>
            <a:off x="9929224" y="6173090"/>
            <a:ext cx="659809" cy="263619"/>
          </a:xfrm>
          <a:prstGeom prst="rect">
            <a:avLst/>
          </a:prstGeom>
        </p:spPr>
      </p:pic>
      <p:sp>
        <p:nvSpPr>
          <p:cNvPr id="2" name="Slide Number Placeholder 1">
            <a:extLst>
              <a:ext uri="{FF2B5EF4-FFF2-40B4-BE49-F238E27FC236}">
                <a16:creationId xmlns:a16="http://schemas.microsoft.com/office/drawing/2014/main" id="{1ADD4BF5-EED0-1BCB-E6C5-931B41DF8FF9}"/>
              </a:ext>
            </a:extLst>
          </p:cNvPr>
          <p:cNvSpPr>
            <a:spLocks noGrp="1"/>
          </p:cNvSpPr>
          <p:nvPr>
            <p:ph type="sldNum" sz="quarter" idx="12"/>
          </p:nvPr>
        </p:nvSpPr>
        <p:spPr/>
        <p:txBody>
          <a:bodyPr/>
          <a:lstStyle/>
          <a:p>
            <a:fld id="{7C316503-33C0-4D25-9697-6851D736A0D5}" type="slidenum">
              <a:rPr lang="en-GB" smtClean="0"/>
              <a:t>17</a:t>
            </a:fld>
            <a:endParaRPr lang="en-GB"/>
          </a:p>
        </p:txBody>
      </p:sp>
    </p:spTree>
    <p:extLst>
      <p:ext uri="{BB962C8B-B14F-4D97-AF65-F5344CB8AC3E}">
        <p14:creationId xmlns:p14="http://schemas.microsoft.com/office/powerpoint/2010/main" val="5643252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1A9D5A-EAB0-FD5A-E25D-6957EA5CE6B7}"/>
            </a:ext>
          </a:extLst>
        </p:cNvPr>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68270AE3-414D-3FD3-0FC0-D8C255B23993}"/>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479" imgH="478" progId="TCLayout.ActiveDocument.1">
                  <p:embed/>
                </p:oleObj>
              </mc:Choice>
              <mc:Fallback>
                <p:oleObj name="think-cell Slide" r:id="rId6" imgW="479" imgH="478" progId="TCLayout.ActiveDocument.1">
                  <p:embed/>
                  <p:pic>
                    <p:nvPicPr>
                      <p:cNvPr id="4" name="think-cell data - do not delete" hidden="1">
                        <a:extLst>
                          <a:ext uri="{FF2B5EF4-FFF2-40B4-BE49-F238E27FC236}">
                            <a16:creationId xmlns:a16="http://schemas.microsoft.com/office/drawing/2014/main" id="{1A649F4A-38C0-3891-E348-84FD256E51AB}"/>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Untertitel 2 1">
            <a:extLst>
              <a:ext uri="{FF2B5EF4-FFF2-40B4-BE49-F238E27FC236}">
                <a16:creationId xmlns:a16="http://schemas.microsoft.com/office/drawing/2014/main" id="{7076D7AC-51AD-9706-CDE6-EBD1AEAED4FA}"/>
              </a:ext>
            </a:extLst>
          </p:cNvPr>
          <p:cNvSpPr txBox="1">
            <a:spLocks/>
          </p:cNvSpPr>
          <p:nvPr/>
        </p:nvSpPr>
        <p:spPr>
          <a:xfrm>
            <a:off x="898078" y="586802"/>
            <a:ext cx="4196436" cy="9958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err="1">
                <a:latin typeface="Bahnschrift SemiCondensed" panose="020B0502040204020203" pitchFamily="34" charset="0"/>
              </a:rPr>
              <a:t>normalize_mpo</a:t>
            </a:r>
            <a:r>
              <a:rPr lang="en-US" sz="3200" dirty="0">
                <a:latin typeface="Bahnschrift SemiCondensed" panose="020B0502040204020203" pitchFamily="34" charset="0"/>
              </a:rPr>
              <a:t>!</a:t>
            </a:r>
            <a:endParaRPr lang="en-US" sz="3200" noProof="0" dirty="0"/>
          </a:p>
        </p:txBody>
      </p:sp>
      <p:sp>
        <p:nvSpPr>
          <p:cNvPr id="7" name="Untertitel 2 2 1">
            <a:extLst>
              <a:ext uri="{FF2B5EF4-FFF2-40B4-BE49-F238E27FC236}">
                <a16:creationId xmlns:a16="http://schemas.microsoft.com/office/drawing/2014/main" id="{48354C10-EED4-56C8-39C3-8D372F5ABB89}"/>
              </a:ext>
            </a:extLst>
          </p:cNvPr>
          <p:cNvSpPr txBox="1">
            <a:spLocks/>
          </p:cNvSpPr>
          <p:nvPr/>
        </p:nvSpPr>
        <p:spPr>
          <a:xfrm>
            <a:off x="723905" y="1573446"/>
            <a:ext cx="1567543" cy="10948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noProof="0" dirty="0">
                <a:solidFill>
                  <a:schemeClr val="tx2">
                    <a:lumMod val="75000"/>
                    <a:lumOff val="25000"/>
                  </a:schemeClr>
                </a:solidFill>
                <a:latin typeface="Bahnschrift SemiCondensed" panose="020B0502040204020203" pitchFamily="34" charset="0"/>
              </a:rPr>
              <a:t>What does it do?</a:t>
            </a:r>
            <a:endParaRPr lang="en-US" sz="2400" noProof="0" dirty="0">
              <a:solidFill>
                <a:schemeClr val="tx2">
                  <a:lumMod val="75000"/>
                  <a:lumOff val="25000"/>
                </a:schemeClr>
              </a:solidFill>
            </a:endParaRPr>
          </a:p>
        </p:txBody>
      </p:sp>
      <p:sp>
        <p:nvSpPr>
          <p:cNvPr id="9" name="Untertitel 2 6 1">
            <a:extLst>
              <a:ext uri="{FF2B5EF4-FFF2-40B4-BE49-F238E27FC236}">
                <a16:creationId xmlns:a16="http://schemas.microsoft.com/office/drawing/2014/main" id="{2C01238E-4890-AD12-C263-715A90C8B8A6}"/>
              </a:ext>
            </a:extLst>
          </p:cNvPr>
          <p:cNvSpPr txBox="1">
            <a:spLocks/>
          </p:cNvSpPr>
          <p:nvPr/>
        </p:nvSpPr>
        <p:spPr>
          <a:xfrm>
            <a:off x="2291449" y="1625695"/>
            <a:ext cx="3029487" cy="14897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Bahnschrift SemiCondensed" panose="020B0502040204020203" pitchFamily="34" charset="0"/>
              </a:rPr>
              <a:t>Normalizes </a:t>
            </a:r>
            <a:r>
              <a:rPr lang="en-GB" sz="2000" dirty="0">
                <a:latin typeface="Bahnschrift SemiCondensed" panose="020B0502040204020203" pitchFamily="34" charset="0"/>
              </a:rPr>
              <a:t>an operator     in MPO representation with its Frobenius norm </a:t>
            </a:r>
            <a:endParaRPr lang="en-US" sz="2000" noProof="0" dirty="0"/>
          </a:p>
        </p:txBody>
      </p:sp>
      <p:sp>
        <p:nvSpPr>
          <p:cNvPr id="14" name="Untertitel 2 6 2">
            <a:extLst>
              <a:ext uri="{FF2B5EF4-FFF2-40B4-BE49-F238E27FC236}">
                <a16:creationId xmlns:a16="http://schemas.microsoft.com/office/drawing/2014/main" id="{7CECDA0F-5C03-1A27-8ACF-00A42CE59A8F}"/>
              </a:ext>
            </a:extLst>
          </p:cNvPr>
          <p:cNvSpPr txBox="1">
            <a:spLocks/>
          </p:cNvSpPr>
          <p:nvPr/>
        </p:nvSpPr>
        <p:spPr>
          <a:xfrm>
            <a:off x="2291448" y="3660514"/>
            <a:ext cx="3029487" cy="28839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latin typeface="Bahnschrift SemiCondensed" panose="020B0502040204020203" pitchFamily="34" charset="0"/>
              </a:rPr>
              <a:t>Frobenius norm is used in the theoretical background of the XTRG algorithm. We used</a:t>
            </a:r>
          </a:p>
          <a:p>
            <a:pPr marL="0" indent="0">
              <a:buNone/>
            </a:pPr>
            <a:endParaRPr lang="en-GB" sz="2000" dirty="0">
              <a:latin typeface="Bahnschrift SemiCondensed" panose="020B0502040204020203" pitchFamily="34" charset="0"/>
            </a:endParaRPr>
          </a:p>
          <a:p>
            <a:pPr marL="0" indent="0">
              <a:buNone/>
            </a:pPr>
            <a:endParaRPr lang="en-GB" sz="2000" dirty="0">
              <a:latin typeface="Bahnschrift SemiCondensed" panose="020B0502040204020203" pitchFamily="34" charset="0"/>
            </a:endParaRPr>
          </a:p>
          <a:p>
            <a:pPr marL="0" indent="0">
              <a:buNone/>
            </a:pPr>
            <a:r>
              <a:rPr lang="en-GB" sz="2000" dirty="0">
                <a:latin typeface="Bahnschrift SemiCondensed" panose="020B0502040204020203" pitchFamily="34" charset="0"/>
              </a:rPr>
              <a:t>to keep track of convergence</a:t>
            </a:r>
            <a:endParaRPr lang="en-US" sz="2000" noProof="0" dirty="0">
              <a:latin typeface="Bahnschrift SemiCondensed" panose="020B0502040204020203" pitchFamily="34" charset="0"/>
            </a:endParaRPr>
          </a:p>
        </p:txBody>
      </p:sp>
      <p:sp>
        <p:nvSpPr>
          <p:cNvPr id="20" name="Untertitel 2 2 2">
            <a:extLst>
              <a:ext uri="{FF2B5EF4-FFF2-40B4-BE49-F238E27FC236}">
                <a16:creationId xmlns:a16="http://schemas.microsoft.com/office/drawing/2014/main" id="{E1D0FD18-B88B-01CD-E0B8-995D1E399DB1}"/>
              </a:ext>
            </a:extLst>
          </p:cNvPr>
          <p:cNvSpPr txBox="1">
            <a:spLocks/>
          </p:cNvSpPr>
          <p:nvPr/>
        </p:nvSpPr>
        <p:spPr>
          <a:xfrm>
            <a:off x="723905" y="3616933"/>
            <a:ext cx="1334183" cy="7538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noProof="0" dirty="0">
                <a:solidFill>
                  <a:schemeClr val="tx2">
                    <a:lumMod val="75000"/>
                    <a:lumOff val="25000"/>
                  </a:schemeClr>
                </a:solidFill>
                <a:latin typeface="Bahnschrift SemiCondensed" panose="020B0502040204020203" pitchFamily="34" charset="0"/>
              </a:rPr>
              <a:t>Why needed?</a:t>
            </a:r>
            <a:endParaRPr lang="en-US" sz="2400" noProof="0" dirty="0">
              <a:solidFill>
                <a:schemeClr val="tx2">
                  <a:lumMod val="75000"/>
                  <a:lumOff val="25000"/>
                </a:schemeClr>
              </a:solidFill>
            </a:endParaRPr>
          </a:p>
        </p:txBody>
      </p:sp>
      <p:pic>
        <p:nvPicPr>
          <p:cNvPr id="3" name="Picture 2">
            <a:extLst>
              <a:ext uri="{FF2B5EF4-FFF2-40B4-BE49-F238E27FC236}">
                <a16:creationId xmlns:a16="http://schemas.microsoft.com/office/drawing/2014/main" id="{5D616415-1490-C4CD-C372-ABF81803247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99437" y="80248"/>
            <a:ext cx="5648426" cy="6684420"/>
          </a:xfrm>
          <a:prstGeom prst="rect">
            <a:avLst/>
          </a:prstGeom>
        </p:spPr>
      </p:pic>
      <p:pic>
        <p:nvPicPr>
          <p:cNvPr id="13" name="Picture 12" descr="\documentclass{article}&#10;\usepackage{amsmath}&#10;\pagestyle{empty}&#10;\begin{document}&#10;&#10;&#10;$|| \hat{O} ||_F = \sqrt{\text{Tr}[\hat{O} \hat{O}^\dagger]}$&#10;&#10;\end{document}" title="IguanaTex Picture Display">
            <a:extLst>
              <a:ext uri="{FF2B5EF4-FFF2-40B4-BE49-F238E27FC236}">
                <a16:creationId xmlns:a16="http://schemas.microsoft.com/office/drawing/2014/main" id="{0D06688D-97AB-A9DF-0E60-5E1F6B084BF8}"/>
              </a:ext>
            </a:extLst>
          </p:cNvPr>
          <p:cNvPicPr>
            <a:picLocks noChangeAspect="1"/>
          </p:cNvPicPr>
          <p:nvPr>
            <p:custDataLst>
              <p:tags r:id="rId2"/>
            </p:custDataLst>
          </p:nvPr>
        </p:nvPicPr>
        <p:blipFill>
          <a:blip r:embed="rId9">
            <a:extLst>
              <a:ext uri="{28A0092B-C50C-407E-A947-70E740481C1C}">
                <a14:useLocalDpi xmlns:a14="http://schemas.microsoft.com/office/drawing/2010/main" val="0"/>
              </a:ext>
            </a:extLst>
          </a:blip>
          <a:stretch>
            <a:fillRect/>
          </a:stretch>
        </p:blipFill>
        <p:spPr>
          <a:xfrm>
            <a:off x="2747144" y="2611085"/>
            <a:ext cx="2118095" cy="455619"/>
          </a:xfrm>
          <a:prstGeom prst="rect">
            <a:avLst/>
          </a:prstGeom>
        </p:spPr>
      </p:pic>
      <p:pic>
        <p:nvPicPr>
          <p:cNvPr id="16" name="Picture 15" descr="\documentclass{article}&#10;\usepackage{amsmath}&#10;\pagestyle{empty}&#10;\begin{document}&#10;&#10;&#10;$\hat{O}&#10;$&#10;&#10;\end{document}" title="IguanaTex Picture Display">
            <a:extLst>
              <a:ext uri="{FF2B5EF4-FFF2-40B4-BE49-F238E27FC236}">
                <a16:creationId xmlns:a16="http://schemas.microsoft.com/office/drawing/2014/main" id="{B1F3EE76-DFC0-2C96-F0F9-033A5FCD7E7E}"/>
              </a:ext>
            </a:extLst>
          </p:cNvPr>
          <p:cNvPicPr>
            <a:picLocks noChangeAspect="1"/>
          </p:cNvPicPr>
          <p:nvPr>
            <p:custDataLst>
              <p:tags r:id="rId3"/>
            </p:custDataLst>
          </p:nvPr>
        </p:nvPicPr>
        <p:blipFill>
          <a:blip r:embed="rId10">
            <a:extLst>
              <a:ext uri="{28A0092B-C50C-407E-A947-70E740481C1C}">
                <a14:useLocalDpi xmlns:a14="http://schemas.microsoft.com/office/drawing/2010/main" val="0"/>
              </a:ext>
            </a:extLst>
          </a:blip>
          <a:stretch>
            <a:fillRect/>
          </a:stretch>
        </p:blipFill>
        <p:spPr>
          <a:xfrm>
            <a:off x="4777620" y="1651922"/>
            <a:ext cx="175238" cy="245333"/>
          </a:xfrm>
          <a:prstGeom prst="rect">
            <a:avLst/>
          </a:prstGeom>
        </p:spPr>
      </p:pic>
      <p:pic>
        <p:nvPicPr>
          <p:cNvPr id="23" name="Picture 22" descr="\documentclass{article}&#10;\usepackage{amsmath}&#10;\pagestyle{empty}&#10;\begin{document}&#10;&#10;&#10;$|| \hat{C} - \text{e}^{-2 \beta \hat{H}} ||_F &lt; \epsilon_{\text{tolerance}}&#10;$&#10;&#10;\end{document}" title="IguanaTex Picture Display">
            <a:extLst>
              <a:ext uri="{FF2B5EF4-FFF2-40B4-BE49-F238E27FC236}">
                <a16:creationId xmlns:a16="http://schemas.microsoft.com/office/drawing/2014/main" id="{4DFD64BD-1F73-9476-0A26-1ECDE24A331A}"/>
              </a:ext>
            </a:extLst>
          </p:cNvPr>
          <p:cNvPicPr>
            <a:picLocks noChangeAspect="1"/>
          </p:cNvPicPr>
          <p:nvPr>
            <p:custDataLst>
              <p:tags r:id="rId4"/>
            </p:custDataLst>
          </p:nvPr>
        </p:nvPicPr>
        <p:blipFill>
          <a:blip r:embed="rId11">
            <a:extLst>
              <a:ext uri="{28A0092B-C50C-407E-A947-70E740481C1C}">
                <a14:useLocalDpi xmlns:a14="http://schemas.microsoft.com/office/drawing/2010/main" val="0"/>
              </a:ext>
            </a:extLst>
          </a:blip>
          <a:stretch>
            <a:fillRect/>
          </a:stretch>
        </p:blipFill>
        <p:spPr>
          <a:xfrm>
            <a:off x="2487502" y="5014030"/>
            <a:ext cx="2847999" cy="324571"/>
          </a:xfrm>
          <a:prstGeom prst="rect">
            <a:avLst/>
          </a:prstGeom>
        </p:spPr>
      </p:pic>
      <p:sp>
        <p:nvSpPr>
          <p:cNvPr id="2" name="Slide Number Placeholder 1">
            <a:extLst>
              <a:ext uri="{FF2B5EF4-FFF2-40B4-BE49-F238E27FC236}">
                <a16:creationId xmlns:a16="http://schemas.microsoft.com/office/drawing/2014/main" id="{6BF05217-6BF2-B27C-C89B-DE158183C23C}"/>
              </a:ext>
            </a:extLst>
          </p:cNvPr>
          <p:cNvSpPr>
            <a:spLocks noGrp="1"/>
          </p:cNvSpPr>
          <p:nvPr>
            <p:ph type="sldNum" sz="quarter" idx="12"/>
          </p:nvPr>
        </p:nvSpPr>
        <p:spPr/>
        <p:txBody>
          <a:bodyPr/>
          <a:lstStyle/>
          <a:p>
            <a:fld id="{7C316503-33C0-4D25-9697-6851D736A0D5}" type="slidenum">
              <a:rPr lang="en-GB" smtClean="0"/>
              <a:t>18</a:t>
            </a:fld>
            <a:endParaRPr lang="en-GB"/>
          </a:p>
        </p:txBody>
      </p:sp>
    </p:spTree>
    <p:extLst>
      <p:ext uri="{BB962C8B-B14F-4D97-AF65-F5344CB8AC3E}">
        <p14:creationId xmlns:p14="http://schemas.microsoft.com/office/powerpoint/2010/main" val="4601307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79592F-D471-7916-2E76-7BB7C1F8BB78}"/>
            </a:ext>
          </a:extLst>
        </p:cNvPr>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349AA2B4-99CB-C461-AEC1-E99A4EF77CAF}"/>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4" name="think-cell data - do not delete" hidden="1">
                        <a:extLst>
                          <a:ext uri="{FF2B5EF4-FFF2-40B4-BE49-F238E27FC236}">
                            <a16:creationId xmlns:a16="http://schemas.microsoft.com/office/drawing/2014/main" id="{1A649F4A-38C0-3891-E348-84FD256E51AB}"/>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Untertitel 2 1">
            <a:extLst>
              <a:ext uri="{FF2B5EF4-FFF2-40B4-BE49-F238E27FC236}">
                <a16:creationId xmlns:a16="http://schemas.microsoft.com/office/drawing/2014/main" id="{63D92272-1267-19B0-8536-9168C28117E0}"/>
              </a:ext>
            </a:extLst>
          </p:cNvPr>
          <p:cNvSpPr txBox="1">
            <a:spLocks/>
          </p:cNvSpPr>
          <p:nvPr/>
        </p:nvSpPr>
        <p:spPr>
          <a:xfrm>
            <a:off x="898078" y="586802"/>
            <a:ext cx="4196436" cy="9958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err="1">
                <a:latin typeface="Bahnschrift SemiCondensed" panose="020B0502040204020203" pitchFamily="34" charset="0"/>
              </a:rPr>
              <a:t>trace_mpo</a:t>
            </a:r>
            <a:endParaRPr lang="en-US" sz="3200" noProof="0" dirty="0"/>
          </a:p>
        </p:txBody>
      </p:sp>
      <p:sp>
        <p:nvSpPr>
          <p:cNvPr id="7" name="Untertitel 2 2 1">
            <a:extLst>
              <a:ext uri="{FF2B5EF4-FFF2-40B4-BE49-F238E27FC236}">
                <a16:creationId xmlns:a16="http://schemas.microsoft.com/office/drawing/2014/main" id="{49CD944B-9D5A-D8F6-D57B-05A35DF10E94}"/>
              </a:ext>
            </a:extLst>
          </p:cNvPr>
          <p:cNvSpPr txBox="1">
            <a:spLocks/>
          </p:cNvSpPr>
          <p:nvPr/>
        </p:nvSpPr>
        <p:spPr>
          <a:xfrm>
            <a:off x="898078" y="1886956"/>
            <a:ext cx="1567543" cy="10948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noProof="0" dirty="0">
                <a:solidFill>
                  <a:schemeClr val="tx2">
                    <a:lumMod val="75000"/>
                    <a:lumOff val="25000"/>
                  </a:schemeClr>
                </a:solidFill>
                <a:latin typeface="Bahnschrift SemiCondensed" panose="020B0502040204020203" pitchFamily="34" charset="0"/>
              </a:rPr>
              <a:t>What does it do?</a:t>
            </a:r>
            <a:endParaRPr lang="en-US" sz="2400" noProof="0" dirty="0">
              <a:solidFill>
                <a:schemeClr val="tx2">
                  <a:lumMod val="75000"/>
                  <a:lumOff val="25000"/>
                </a:schemeClr>
              </a:solidFill>
            </a:endParaRPr>
          </a:p>
        </p:txBody>
      </p:sp>
      <p:sp>
        <p:nvSpPr>
          <p:cNvPr id="9" name="Untertitel 2 6 1">
            <a:extLst>
              <a:ext uri="{FF2B5EF4-FFF2-40B4-BE49-F238E27FC236}">
                <a16:creationId xmlns:a16="http://schemas.microsoft.com/office/drawing/2014/main" id="{A597A91F-B9FC-342E-58CE-C83BBEE597CC}"/>
              </a:ext>
            </a:extLst>
          </p:cNvPr>
          <p:cNvSpPr txBox="1">
            <a:spLocks/>
          </p:cNvSpPr>
          <p:nvPr/>
        </p:nvSpPr>
        <p:spPr>
          <a:xfrm>
            <a:off x="2465621" y="1921793"/>
            <a:ext cx="3107865" cy="9149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Bahnschrift SemiCondensed" panose="020B0502040204020203" pitchFamily="34" charset="0"/>
              </a:rPr>
              <a:t>Computes trace of an operator in MPO form</a:t>
            </a:r>
            <a:endParaRPr lang="en-US" sz="2000" noProof="0" dirty="0"/>
          </a:p>
        </p:txBody>
      </p:sp>
      <p:sp>
        <p:nvSpPr>
          <p:cNvPr id="14" name="Untertitel 2 6 2">
            <a:extLst>
              <a:ext uri="{FF2B5EF4-FFF2-40B4-BE49-F238E27FC236}">
                <a16:creationId xmlns:a16="http://schemas.microsoft.com/office/drawing/2014/main" id="{C8B3A392-3476-35C8-AB5D-7B7419A389EE}"/>
              </a:ext>
            </a:extLst>
          </p:cNvPr>
          <p:cNvSpPr txBox="1">
            <a:spLocks/>
          </p:cNvSpPr>
          <p:nvPr/>
        </p:nvSpPr>
        <p:spPr>
          <a:xfrm>
            <a:off x="2465621" y="4653293"/>
            <a:ext cx="2176048" cy="12598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Bahnschrift SemiCondensed" panose="020B0502040204020203" pitchFamily="34" charset="0"/>
              </a:rPr>
              <a:t>Computation of</a:t>
            </a:r>
            <a:endParaRPr lang="en-US" sz="2000" noProof="0" dirty="0">
              <a:latin typeface="Bahnschrift SemiCondensed" panose="020B0502040204020203" pitchFamily="34" charset="0"/>
            </a:endParaRPr>
          </a:p>
        </p:txBody>
      </p:sp>
      <p:sp>
        <p:nvSpPr>
          <p:cNvPr id="20" name="Untertitel 2 2 2">
            <a:extLst>
              <a:ext uri="{FF2B5EF4-FFF2-40B4-BE49-F238E27FC236}">
                <a16:creationId xmlns:a16="http://schemas.microsoft.com/office/drawing/2014/main" id="{9E438880-1130-E8A1-EAD6-B1F7B3FE2CDF}"/>
              </a:ext>
            </a:extLst>
          </p:cNvPr>
          <p:cNvSpPr txBox="1">
            <a:spLocks/>
          </p:cNvSpPr>
          <p:nvPr/>
        </p:nvSpPr>
        <p:spPr>
          <a:xfrm>
            <a:off x="898078" y="4609712"/>
            <a:ext cx="1334183" cy="7538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noProof="0" dirty="0">
                <a:solidFill>
                  <a:schemeClr val="tx2">
                    <a:lumMod val="75000"/>
                    <a:lumOff val="25000"/>
                  </a:schemeClr>
                </a:solidFill>
                <a:latin typeface="Bahnschrift SemiCondensed" panose="020B0502040204020203" pitchFamily="34" charset="0"/>
              </a:rPr>
              <a:t>Why needed?</a:t>
            </a:r>
            <a:endParaRPr lang="en-US" sz="2400" noProof="0" dirty="0">
              <a:solidFill>
                <a:schemeClr val="tx2">
                  <a:lumMod val="75000"/>
                  <a:lumOff val="25000"/>
                </a:schemeClr>
              </a:solidFill>
            </a:endParaRPr>
          </a:p>
        </p:txBody>
      </p:sp>
      <p:pic>
        <p:nvPicPr>
          <p:cNvPr id="2" name="Picture 1" descr="A black and yellow circle with arrows&#10;&#10;Description automatically generated">
            <a:extLst>
              <a:ext uri="{FF2B5EF4-FFF2-40B4-BE49-F238E27FC236}">
                <a16:creationId xmlns:a16="http://schemas.microsoft.com/office/drawing/2014/main" id="{DE6FE23B-A23A-5660-C638-3D97AA3BA03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3131" y="2926417"/>
            <a:ext cx="4139091" cy="1094831"/>
          </a:xfrm>
          <a:prstGeom prst="rect">
            <a:avLst/>
          </a:prstGeom>
        </p:spPr>
      </p:pic>
      <p:pic>
        <p:nvPicPr>
          <p:cNvPr id="8" name="Picture 7" descr="\documentclass{article}&#10;\usepackage{amsmath}&#10;\pagestyle{empty}&#10;\begin{document}&#10;&#10;&#10;$Z = \text{Tr} [ \text{e}^{-\beta \hat{H}} ] &#10;$&#10;&#10;\end{document}" title="IguanaTex Picture Display">
            <a:extLst>
              <a:ext uri="{FF2B5EF4-FFF2-40B4-BE49-F238E27FC236}">
                <a16:creationId xmlns:a16="http://schemas.microsoft.com/office/drawing/2014/main" id="{FE9F5A80-87E3-DD41-F6E7-4DF40F809718}"/>
              </a:ext>
            </a:extLst>
          </p:cNvPr>
          <p:cNvPicPr>
            <a:picLocks noChangeAspect="1"/>
          </p:cNvPicPr>
          <p:nvPr>
            <p:custDataLst>
              <p:tags r:id="rId2"/>
            </p:custDataLst>
          </p:nvPr>
        </p:nvPicPr>
        <p:blipFill>
          <a:blip r:embed="rId7">
            <a:extLst>
              <a:ext uri="{28A0092B-C50C-407E-A947-70E740481C1C}">
                <a14:useLocalDpi xmlns:a14="http://schemas.microsoft.com/office/drawing/2010/main" val="0"/>
              </a:ext>
            </a:extLst>
          </a:blip>
          <a:stretch>
            <a:fillRect/>
          </a:stretch>
        </p:blipFill>
        <p:spPr>
          <a:xfrm>
            <a:off x="2912677" y="5120920"/>
            <a:ext cx="1473523" cy="324571"/>
          </a:xfrm>
          <a:prstGeom prst="rect">
            <a:avLst/>
          </a:prstGeom>
        </p:spPr>
      </p:pic>
      <p:pic>
        <p:nvPicPr>
          <p:cNvPr id="12" name="Picture 11" descr="A screenshot of a computer program&#10;&#10;AI-generated content may be incorrect.">
            <a:extLst>
              <a:ext uri="{FF2B5EF4-FFF2-40B4-BE49-F238E27FC236}">
                <a16:creationId xmlns:a16="http://schemas.microsoft.com/office/drawing/2014/main" id="{01DC64B5-78A9-DCEF-E9D0-BDA55571B15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215581" y="283310"/>
            <a:ext cx="6689035" cy="6403844"/>
          </a:xfrm>
          <a:prstGeom prst="rect">
            <a:avLst/>
          </a:prstGeom>
        </p:spPr>
      </p:pic>
      <p:sp>
        <p:nvSpPr>
          <p:cNvPr id="3" name="Slide Number Placeholder 2">
            <a:extLst>
              <a:ext uri="{FF2B5EF4-FFF2-40B4-BE49-F238E27FC236}">
                <a16:creationId xmlns:a16="http://schemas.microsoft.com/office/drawing/2014/main" id="{F767A6E3-3D15-05FC-DC03-5C199AC33A0E}"/>
              </a:ext>
            </a:extLst>
          </p:cNvPr>
          <p:cNvSpPr>
            <a:spLocks noGrp="1"/>
          </p:cNvSpPr>
          <p:nvPr>
            <p:ph type="sldNum" sz="quarter" idx="12"/>
          </p:nvPr>
        </p:nvSpPr>
        <p:spPr/>
        <p:txBody>
          <a:bodyPr/>
          <a:lstStyle/>
          <a:p>
            <a:fld id="{7C316503-33C0-4D25-9697-6851D736A0D5}" type="slidenum">
              <a:rPr lang="en-GB" smtClean="0"/>
              <a:t>19</a:t>
            </a:fld>
            <a:endParaRPr lang="en-GB"/>
          </a:p>
        </p:txBody>
      </p:sp>
    </p:spTree>
    <p:extLst>
      <p:ext uri="{BB962C8B-B14F-4D97-AF65-F5344CB8AC3E}">
        <p14:creationId xmlns:p14="http://schemas.microsoft.com/office/powerpoint/2010/main" val="2875066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0141C-773A-E3C0-03A6-469FA9B1EB15}"/>
              </a:ext>
            </a:extLst>
          </p:cNvPr>
          <p:cNvSpPr>
            <a:spLocks noGrp="1"/>
          </p:cNvSpPr>
          <p:nvPr>
            <p:ph type="title"/>
          </p:nvPr>
        </p:nvSpPr>
        <p:spPr/>
        <p:txBody>
          <a:bodyPr/>
          <a:lstStyle/>
          <a:p>
            <a:r>
              <a:rPr lang="en-DE" dirty="0"/>
              <a:t>TODO</a:t>
            </a:r>
          </a:p>
        </p:txBody>
      </p:sp>
      <p:sp>
        <p:nvSpPr>
          <p:cNvPr id="3" name="Content Placeholder 2">
            <a:extLst>
              <a:ext uri="{FF2B5EF4-FFF2-40B4-BE49-F238E27FC236}">
                <a16:creationId xmlns:a16="http://schemas.microsoft.com/office/drawing/2014/main" id="{60C5D58D-24E9-B167-01EA-B6F2FE4C489B}"/>
              </a:ext>
            </a:extLst>
          </p:cNvPr>
          <p:cNvSpPr>
            <a:spLocks noGrp="1"/>
          </p:cNvSpPr>
          <p:nvPr>
            <p:ph idx="1"/>
          </p:nvPr>
        </p:nvSpPr>
        <p:spPr/>
        <p:txBody>
          <a:bodyPr>
            <a:normAutofit fontScale="92500" lnSpcReduction="10000"/>
          </a:bodyPr>
          <a:lstStyle/>
          <a:p>
            <a:r>
              <a:rPr lang="en-GB" dirty="0"/>
              <a:t>C</a:t>
            </a:r>
            <a:r>
              <a:rPr lang="en-DE" dirty="0"/>
              <a:t>an add in line on entanglement how one represents mpos as mpss to get a notion of entanlgemnt</a:t>
            </a:r>
          </a:p>
          <a:p>
            <a:r>
              <a:rPr lang="en-GB" dirty="0"/>
              <a:t>D</a:t>
            </a:r>
            <a:r>
              <a:rPr lang="en-DE" dirty="0"/>
              <a:t>ouble check slide numbering</a:t>
            </a:r>
          </a:p>
          <a:p>
            <a:r>
              <a:rPr lang="en-GB" dirty="0"/>
              <a:t>A</a:t>
            </a:r>
            <a:r>
              <a:rPr lang="en-DE" dirty="0"/>
              <a:t>dd animations i.e. split slides into layers</a:t>
            </a:r>
            <a:endParaRPr lang="it-IT" dirty="0"/>
          </a:p>
          <a:p>
            <a:r>
              <a:rPr lang="it-IT" dirty="0"/>
              <a:t>Check </a:t>
            </a:r>
            <a:r>
              <a:rPr lang="it-IT" dirty="0" err="1"/>
              <a:t>dispersion</a:t>
            </a:r>
            <a:r>
              <a:rPr lang="it-IT" dirty="0"/>
              <a:t> relation </a:t>
            </a:r>
            <a:r>
              <a:rPr lang="it-IT" dirty="0" err="1"/>
              <a:t>epsilon_k,arent</a:t>
            </a:r>
            <a:r>
              <a:rPr lang="it-IT" dirty="0"/>
              <a:t> </a:t>
            </a:r>
            <a:r>
              <a:rPr lang="it-IT" dirty="0" err="1"/>
              <a:t>we</a:t>
            </a:r>
            <a:r>
              <a:rPr lang="it-IT" dirty="0"/>
              <a:t> </a:t>
            </a:r>
            <a:r>
              <a:rPr lang="it-IT" dirty="0" err="1"/>
              <a:t>using</a:t>
            </a:r>
            <a:r>
              <a:rPr lang="it-IT" dirty="0"/>
              <a:t> the one for </a:t>
            </a:r>
            <a:r>
              <a:rPr lang="it-IT" dirty="0" err="1"/>
              <a:t>periodic</a:t>
            </a:r>
            <a:r>
              <a:rPr lang="it-IT" dirty="0"/>
              <a:t> B.C.??? …no big deal, </a:t>
            </a:r>
            <a:r>
              <a:rPr lang="it-IT" dirty="0" err="1"/>
              <a:t>theyre</a:t>
            </a:r>
            <a:r>
              <a:rPr lang="it-IT" dirty="0"/>
              <a:t> </a:t>
            </a:r>
            <a:r>
              <a:rPr lang="it-IT" dirty="0" err="1"/>
              <a:t>almost</a:t>
            </a:r>
            <a:r>
              <a:rPr lang="it-IT" dirty="0"/>
              <a:t> </a:t>
            </a:r>
            <a:r>
              <a:rPr lang="it-IT" dirty="0" err="1"/>
              <a:t>same</a:t>
            </a:r>
            <a:r>
              <a:rPr lang="it-IT" dirty="0"/>
              <a:t>, </a:t>
            </a:r>
            <a:r>
              <a:rPr lang="it-IT" dirty="0" err="1"/>
              <a:t>but</a:t>
            </a:r>
            <a:r>
              <a:rPr lang="it-IT" dirty="0"/>
              <a:t> good to make sure and in case fix </a:t>
            </a:r>
            <a:r>
              <a:rPr lang="it-IT" dirty="0" err="1"/>
              <a:t>function</a:t>
            </a:r>
            <a:r>
              <a:rPr lang="it-IT" dirty="0"/>
              <a:t> </a:t>
            </a:r>
            <a:r>
              <a:rPr lang="it-IT" dirty="0" err="1"/>
              <a:t>epsilon_k</a:t>
            </a:r>
            <a:r>
              <a:rPr lang="it-IT" dirty="0"/>
              <a:t> in </a:t>
            </a:r>
            <a:r>
              <a:rPr lang="it-IT" dirty="0" err="1"/>
              <a:t>jupyter</a:t>
            </a:r>
            <a:r>
              <a:rPr lang="it-IT" dirty="0"/>
              <a:t> notebook</a:t>
            </a:r>
          </a:p>
          <a:p>
            <a:r>
              <a:rPr lang="it-IT" dirty="0"/>
              <a:t>Last slide of part 4: complete with rough </a:t>
            </a:r>
            <a:r>
              <a:rPr lang="it-IT" dirty="0" err="1"/>
              <a:t>observed</a:t>
            </a:r>
            <a:r>
              <a:rPr lang="it-IT" dirty="0"/>
              <a:t> </a:t>
            </a:r>
            <a:r>
              <a:rPr lang="it-IT" dirty="0" err="1"/>
              <a:t>boundaries</a:t>
            </a:r>
            <a:r>
              <a:rPr lang="it-IT" dirty="0"/>
              <a:t> of </a:t>
            </a:r>
            <a:r>
              <a:rPr lang="it-IT" dirty="0" err="1"/>
              <a:t>numerics</a:t>
            </a:r>
            <a:r>
              <a:rPr lang="it-IT" dirty="0"/>
              <a:t> (</a:t>
            </a:r>
            <a:r>
              <a:rPr lang="it-IT" dirty="0" err="1"/>
              <a:t>tweak</a:t>
            </a:r>
            <a:r>
              <a:rPr lang="it-IT" dirty="0"/>
              <a:t>  a bit </a:t>
            </a:r>
            <a:r>
              <a:rPr lang="it-IT" dirty="0" err="1"/>
              <a:t>parameters</a:t>
            </a:r>
            <a:r>
              <a:rPr lang="it-IT" dirty="0"/>
              <a:t> in the code; </a:t>
            </a:r>
            <a:r>
              <a:rPr lang="it-IT" dirty="0" err="1"/>
              <a:t>remove</a:t>
            </a:r>
            <a:r>
              <a:rPr lang="it-IT" dirty="0"/>
              <a:t> </a:t>
            </a:r>
            <a:r>
              <a:rPr lang="it-IT" dirty="0" err="1"/>
              <a:t>expensive</a:t>
            </a:r>
            <a:r>
              <a:rPr lang="it-IT" dirty="0"/>
              <a:t> </a:t>
            </a:r>
            <a:r>
              <a:rPr lang="it-IT" dirty="0" err="1"/>
              <a:t>frobenius</a:t>
            </a:r>
            <a:r>
              <a:rPr lang="it-IT" dirty="0"/>
              <a:t> </a:t>
            </a:r>
            <a:r>
              <a:rPr lang="it-IT" dirty="0" err="1"/>
              <a:t>norm</a:t>
            </a:r>
            <a:r>
              <a:rPr lang="it-IT" dirty="0"/>
              <a:t> </a:t>
            </a:r>
            <a:r>
              <a:rPr lang="it-IT" dirty="0" err="1"/>
              <a:t>tolerance</a:t>
            </a:r>
            <a:r>
              <a:rPr lang="it-IT" dirty="0"/>
              <a:t> check and just use agreement with </a:t>
            </a:r>
            <a:r>
              <a:rPr lang="it-IT" dirty="0" err="1"/>
              <a:t>analytical</a:t>
            </a:r>
            <a:r>
              <a:rPr lang="it-IT" dirty="0"/>
              <a:t> Z </a:t>
            </a:r>
            <a:r>
              <a:rPr lang="it-IT" dirty="0" err="1"/>
              <a:t>as</a:t>
            </a:r>
            <a:r>
              <a:rPr lang="it-IT" dirty="0"/>
              <a:t> a </a:t>
            </a:r>
            <a:r>
              <a:rPr lang="it-IT" dirty="0" err="1"/>
              <a:t>very</a:t>
            </a:r>
            <a:r>
              <a:rPr lang="it-IT" dirty="0"/>
              <a:t> rough check on </a:t>
            </a:r>
            <a:r>
              <a:rPr lang="it-IT" dirty="0" err="1"/>
              <a:t>how</a:t>
            </a:r>
            <a:r>
              <a:rPr lang="it-IT" dirty="0"/>
              <a:t> off </a:t>
            </a:r>
            <a:r>
              <a:rPr lang="it-IT" dirty="0" err="1"/>
              <a:t>we</a:t>
            </a:r>
            <a:r>
              <a:rPr lang="it-IT" dirty="0"/>
              <a:t> are relative to </a:t>
            </a:r>
            <a:r>
              <a:rPr lang="it-IT" dirty="0" err="1"/>
              <a:t>exact</a:t>
            </a:r>
            <a:r>
              <a:rPr lang="it-IT" dirty="0"/>
              <a:t> rho?)</a:t>
            </a:r>
            <a:endParaRPr lang="en-DE" dirty="0"/>
          </a:p>
        </p:txBody>
      </p:sp>
      <p:sp>
        <p:nvSpPr>
          <p:cNvPr id="4" name="Slide Number Placeholder 3">
            <a:extLst>
              <a:ext uri="{FF2B5EF4-FFF2-40B4-BE49-F238E27FC236}">
                <a16:creationId xmlns:a16="http://schemas.microsoft.com/office/drawing/2014/main" id="{584ADDAA-29A6-5996-92CD-C68EF6CB8320}"/>
              </a:ext>
            </a:extLst>
          </p:cNvPr>
          <p:cNvSpPr>
            <a:spLocks noGrp="1"/>
          </p:cNvSpPr>
          <p:nvPr>
            <p:ph type="sldNum" sz="quarter" idx="12"/>
          </p:nvPr>
        </p:nvSpPr>
        <p:spPr/>
        <p:txBody>
          <a:bodyPr/>
          <a:lstStyle/>
          <a:p>
            <a:fld id="{D67EFDCF-2BE9-48DA-81A4-E9E01011748E}" type="slidenum">
              <a:rPr lang="en-US" smtClean="0"/>
              <a:pPr/>
              <a:t>2</a:t>
            </a:fld>
            <a:endParaRPr lang="en-US" dirty="0"/>
          </a:p>
        </p:txBody>
      </p:sp>
    </p:spTree>
    <p:extLst>
      <p:ext uri="{BB962C8B-B14F-4D97-AF65-F5344CB8AC3E}">
        <p14:creationId xmlns:p14="http://schemas.microsoft.com/office/powerpoint/2010/main" val="8342829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AF663C-003D-5567-A539-D1A2D5E571A0}"/>
            </a:ext>
          </a:extLst>
        </p:cNvPr>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7F418F0C-CBF6-C5F1-57D4-DCB35B29917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4" name="think-cell data - do not delete" hidden="1">
                        <a:extLst>
                          <a:ext uri="{FF2B5EF4-FFF2-40B4-BE49-F238E27FC236}">
                            <a16:creationId xmlns:a16="http://schemas.microsoft.com/office/drawing/2014/main" id="{1A649F4A-38C0-3891-E348-84FD256E51AB}"/>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Untertitel 2 1">
            <a:extLst>
              <a:ext uri="{FF2B5EF4-FFF2-40B4-BE49-F238E27FC236}">
                <a16:creationId xmlns:a16="http://schemas.microsoft.com/office/drawing/2014/main" id="{93F9FCA7-A2A2-ADB2-4C50-6A38C5CC9BFC}"/>
              </a:ext>
            </a:extLst>
          </p:cNvPr>
          <p:cNvSpPr txBox="1">
            <a:spLocks/>
          </p:cNvSpPr>
          <p:nvPr/>
        </p:nvSpPr>
        <p:spPr>
          <a:xfrm>
            <a:off x="0" y="834996"/>
            <a:ext cx="4196436" cy="9958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err="1">
                <a:latin typeface="Bahnschrift SemiCondensed" panose="020B0502040204020203" pitchFamily="34" charset="0"/>
              </a:rPr>
              <a:t>XTRG_update</a:t>
            </a:r>
            <a:endParaRPr lang="en-US" sz="3200" noProof="0" dirty="0"/>
          </a:p>
        </p:txBody>
      </p:sp>
      <p:sp>
        <p:nvSpPr>
          <p:cNvPr id="7" name="Untertitel 2 2">
            <a:extLst>
              <a:ext uri="{FF2B5EF4-FFF2-40B4-BE49-F238E27FC236}">
                <a16:creationId xmlns:a16="http://schemas.microsoft.com/office/drawing/2014/main" id="{8A1326DF-5CEA-5E8D-23FB-27F9C1E63D67}"/>
              </a:ext>
            </a:extLst>
          </p:cNvPr>
          <p:cNvSpPr txBox="1">
            <a:spLocks/>
          </p:cNvSpPr>
          <p:nvPr/>
        </p:nvSpPr>
        <p:spPr>
          <a:xfrm>
            <a:off x="561460" y="1957111"/>
            <a:ext cx="2799259" cy="6293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noProof="0" dirty="0">
                <a:solidFill>
                  <a:schemeClr val="tx2">
                    <a:lumMod val="75000"/>
                    <a:lumOff val="25000"/>
                  </a:schemeClr>
                </a:solidFill>
                <a:latin typeface="Bahnschrift SemiCondensed" panose="020B0502040204020203" pitchFamily="34" charset="0"/>
              </a:rPr>
              <a:t>What does it do?</a:t>
            </a:r>
            <a:endParaRPr lang="en-US" sz="2400" noProof="0" dirty="0">
              <a:solidFill>
                <a:schemeClr val="tx2">
                  <a:lumMod val="75000"/>
                  <a:lumOff val="25000"/>
                </a:schemeClr>
              </a:solidFill>
            </a:endParaRPr>
          </a:p>
        </p:txBody>
      </p:sp>
      <p:sp>
        <p:nvSpPr>
          <p:cNvPr id="9" name="Untertitel 2 6 1">
            <a:extLst>
              <a:ext uri="{FF2B5EF4-FFF2-40B4-BE49-F238E27FC236}">
                <a16:creationId xmlns:a16="http://schemas.microsoft.com/office/drawing/2014/main" id="{D67729C5-FE5F-46CE-D433-036BF8296BC8}"/>
              </a:ext>
            </a:extLst>
          </p:cNvPr>
          <p:cNvSpPr txBox="1">
            <a:spLocks/>
          </p:cNvSpPr>
          <p:nvPr/>
        </p:nvSpPr>
        <p:spPr>
          <a:xfrm>
            <a:off x="561461" y="2838994"/>
            <a:ext cx="3766700" cy="22456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latin typeface="Bahnschrift SemiCondensed" panose="020B0502040204020203" pitchFamily="34" charset="0"/>
              </a:rPr>
              <a:t>This function combines all previous methods and more. In essence, it takes as input an MPO (for us,        in MPO form) and returns its square, truncated and optimized with the XTRG rules</a:t>
            </a:r>
            <a:endParaRPr lang="en-US" sz="2000" noProof="0" dirty="0"/>
          </a:p>
        </p:txBody>
      </p:sp>
      <p:pic>
        <p:nvPicPr>
          <p:cNvPr id="2" name="Picture 1" descr="A screenshot of a computer program&#10;&#10;AI-generated content may be incorrect.">
            <a:extLst>
              <a:ext uri="{FF2B5EF4-FFF2-40B4-BE49-F238E27FC236}">
                <a16:creationId xmlns:a16="http://schemas.microsoft.com/office/drawing/2014/main" id="{011CB948-BAC3-B16E-5C51-D7B9AD13BD9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98423" y="130423"/>
            <a:ext cx="6694458" cy="6597153"/>
          </a:xfrm>
          <a:prstGeom prst="rect">
            <a:avLst/>
          </a:prstGeom>
        </p:spPr>
      </p:pic>
      <p:pic>
        <p:nvPicPr>
          <p:cNvPr id="5" name="Picture 4" descr="\documentclass{article}&#10;\usepackage{amsmath}&#10;\pagestyle{empty}&#10;\begin{document}&#10;&#10;&#10;$\text{e}^{-\beta \hat{H}}$&#10;&#10;\end{document}" title="IguanaTex Picture Display">
            <a:extLst>
              <a:ext uri="{FF2B5EF4-FFF2-40B4-BE49-F238E27FC236}">
                <a16:creationId xmlns:a16="http://schemas.microsoft.com/office/drawing/2014/main" id="{33ECE022-6C63-E0C6-E76A-162AE7A73FEE}"/>
              </a:ext>
            </a:extLst>
          </p:cNvPr>
          <p:cNvPicPr>
            <a:picLocks noChangeAspect="1"/>
          </p:cNvPicPr>
          <p:nvPr>
            <p:custDataLst>
              <p:tags r:id="rId2"/>
            </p:custDataLst>
          </p:nvPr>
        </p:nvPicPr>
        <p:blipFill>
          <a:blip r:embed="rId7">
            <a:extLst>
              <a:ext uri="{28A0092B-C50C-407E-A947-70E740481C1C}">
                <a14:useLocalDpi xmlns:a14="http://schemas.microsoft.com/office/drawing/2010/main" val="0"/>
              </a:ext>
            </a:extLst>
          </a:blip>
          <a:stretch>
            <a:fillRect/>
          </a:stretch>
        </p:blipFill>
        <p:spPr>
          <a:xfrm>
            <a:off x="3663325" y="3376023"/>
            <a:ext cx="559238" cy="263619"/>
          </a:xfrm>
          <a:prstGeom prst="rect">
            <a:avLst/>
          </a:prstGeom>
        </p:spPr>
      </p:pic>
      <p:sp>
        <p:nvSpPr>
          <p:cNvPr id="3" name="Slide Number Placeholder 2">
            <a:extLst>
              <a:ext uri="{FF2B5EF4-FFF2-40B4-BE49-F238E27FC236}">
                <a16:creationId xmlns:a16="http://schemas.microsoft.com/office/drawing/2014/main" id="{3AA1B727-7A41-5DB1-18A1-A3E1E89818FE}"/>
              </a:ext>
            </a:extLst>
          </p:cNvPr>
          <p:cNvSpPr>
            <a:spLocks noGrp="1"/>
          </p:cNvSpPr>
          <p:nvPr>
            <p:ph type="sldNum" sz="quarter" idx="12"/>
          </p:nvPr>
        </p:nvSpPr>
        <p:spPr/>
        <p:txBody>
          <a:bodyPr/>
          <a:lstStyle/>
          <a:p>
            <a:fld id="{7C316503-33C0-4D25-9697-6851D736A0D5}" type="slidenum">
              <a:rPr lang="en-GB" smtClean="0"/>
              <a:t>20</a:t>
            </a:fld>
            <a:endParaRPr lang="en-GB"/>
          </a:p>
        </p:txBody>
      </p:sp>
    </p:spTree>
    <p:extLst>
      <p:ext uri="{BB962C8B-B14F-4D97-AF65-F5344CB8AC3E}">
        <p14:creationId xmlns:p14="http://schemas.microsoft.com/office/powerpoint/2010/main" val="10661059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513356-1A7B-353E-CC5C-65E87AFEC1A5}"/>
            </a:ext>
          </a:extLst>
        </p:cNvPr>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186E7227-017C-C30B-689D-D43C527B6ED2}"/>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4" name="think-cell data - do not delete" hidden="1">
                        <a:extLst>
                          <a:ext uri="{FF2B5EF4-FFF2-40B4-BE49-F238E27FC236}">
                            <a16:creationId xmlns:a16="http://schemas.microsoft.com/office/drawing/2014/main" id="{1A649F4A-38C0-3891-E348-84FD256E51AB}"/>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Untertitel 2 1">
            <a:extLst>
              <a:ext uri="{FF2B5EF4-FFF2-40B4-BE49-F238E27FC236}">
                <a16:creationId xmlns:a16="http://schemas.microsoft.com/office/drawing/2014/main" id="{58134EE8-15A8-54D9-68F1-973DF2EECAD9}"/>
              </a:ext>
            </a:extLst>
          </p:cNvPr>
          <p:cNvSpPr txBox="1">
            <a:spLocks/>
          </p:cNvSpPr>
          <p:nvPr/>
        </p:nvSpPr>
        <p:spPr>
          <a:xfrm>
            <a:off x="-303705" y="1032917"/>
            <a:ext cx="4196436" cy="9958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err="1">
                <a:latin typeface="Bahnschrift SemiCondensed" panose="020B0502040204020203" pitchFamily="34" charset="0"/>
              </a:rPr>
              <a:t>XTRG_algorithm</a:t>
            </a:r>
            <a:endParaRPr lang="en-US" sz="3200" noProof="0" dirty="0"/>
          </a:p>
        </p:txBody>
      </p:sp>
      <p:sp>
        <p:nvSpPr>
          <p:cNvPr id="7" name="Untertitel 2 2">
            <a:extLst>
              <a:ext uri="{FF2B5EF4-FFF2-40B4-BE49-F238E27FC236}">
                <a16:creationId xmlns:a16="http://schemas.microsoft.com/office/drawing/2014/main" id="{3E760B90-6822-7D3A-91F8-1865CB9390BA}"/>
              </a:ext>
            </a:extLst>
          </p:cNvPr>
          <p:cNvSpPr txBox="1">
            <a:spLocks/>
          </p:cNvSpPr>
          <p:nvPr/>
        </p:nvSpPr>
        <p:spPr>
          <a:xfrm>
            <a:off x="514901" y="2385811"/>
            <a:ext cx="2341511" cy="10948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noProof="0" dirty="0">
                <a:solidFill>
                  <a:schemeClr val="tx2">
                    <a:lumMod val="75000"/>
                    <a:lumOff val="25000"/>
                  </a:schemeClr>
                </a:solidFill>
                <a:latin typeface="Bahnschrift SemiCondensed" panose="020B0502040204020203" pitchFamily="34" charset="0"/>
              </a:rPr>
              <a:t>What does it do?</a:t>
            </a:r>
            <a:endParaRPr lang="en-US" sz="2400" noProof="0" dirty="0">
              <a:solidFill>
                <a:schemeClr val="tx2">
                  <a:lumMod val="75000"/>
                  <a:lumOff val="25000"/>
                </a:schemeClr>
              </a:solidFill>
            </a:endParaRPr>
          </a:p>
        </p:txBody>
      </p:sp>
      <p:sp>
        <p:nvSpPr>
          <p:cNvPr id="14" name="Untertitel 2 6 2">
            <a:extLst>
              <a:ext uri="{FF2B5EF4-FFF2-40B4-BE49-F238E27FC236}">
                <a16:creationId xmlns:a16="http://schemas.microsoft.com/office/drawing/2014/main" id="{7C5DFB03-9A45-374C-620C-D9504AE053D1}"/>
              </a:ext>
            </a:extLst>
          </p:cNvPr>
          <p:cNvSpPr txBox="1">
            <a:spLocks/>
          </p:cNvSpPr>
          <p:nvPr/>
        </p:nvSpPr>
        <p:spPr>
          <a:xfrm>
            <a:off x="514901" y="3050917"/>
            <a:ext cx="2924985" cy="21353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latin typeface="Bahnschrift SemiCondensed" panose="020B0502040204020203" pitchFamily="34" charset="0"/>
              </a:rPr>
              <a:t>This function calls </a:t>
            </a:r>
            <a:r>
              <a:rPr lang="en-GB" sz="2000" dirty="0" err="1">
                <a:latin typeface="Bahnschrift SemiCondensed" panose="020B0502040204020203" pitchFamily="34" charset="0"/>
              </a:rPr>
              <a:t>XTRG_updat</a:t>
            </a:r>
            <a:r>
              <a:rPr lang="en-GB" sz="2000" dirty="0">
                <a:latin typeface="Bahnschrift SemiCondensed" panose="020B0502040204020203" pitchFamily="34" charset="0"/>
              </a:rPr>
              <a:t> iteratively, and returns data, i.e.,</a:t>
            </a:r>
          </a:p>
          <a:p>
            <a:pPr marL="0" indent="0">
              <a:buNone/>
            </a:pPr>
            <a:r>
              <a:rPr lang="en-GB" sz="2000" dirty="0">
                <a:latin typeface="Bahnschrift SemiCondensed" panose="020B0502040204020203" pitchFamily="34" charset="0"/>
              </a:rPr>
              <a:t>                    , sing. values</a:t>
            </a:r>
          </a:p>
          <a:p>
            <a:pPr marL="0" indent="0">
              <a:buNone/>
            </a:pPr>
            <a:r>
              <a:rPr lang="en-GB" sz="2000" dirty="0">
                <a:latin typeface="Bahnschrift SemiCondensed" panose="020B0502040204020203" pitchFamily="34" charset="0"/>
              </a:rPr>
              <a:t>from all iterations</a:t>
            </a:r>
            <a:endParaRPr lang="en-US" sz="2000" noProof="0" dirty="0">
              <a:latin typeface="Bahnschrift SemiCondensed" panose="020B0502040204020203" pitchFamily="34" charset="0"/>
            </a:endParaRPr>
          </a:p>
        </p:txBody>
      </p:sp>
      <p:pic>
        <p:nvPicPr>
          <p:cNvPr id="3" name="Picture 2" descr="A screenshot of a computer program&#10;&#10;AI-generated content may be incorrect.">
            <a:extLst>
              <a:ext uri="{FF2B5EF4-FFF2-40B4-BE49-F238E27FC236}">
                <a16:creationId xmlns:a16="http://schemas.microsoft.com/office/drawing/2014/main" id="{95AD425B-79D4-9631-F690-420384D5A2E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10645" y="706007"/>
            <a:ext cx="8343358" cy="5543797"/>
          </a:xfrm>
          <a:prstGeom prst="rect">
            <a:avLst/>
          </a:prstGeom>
        </p:spPr>
      </p:pic>
      <p:pic>
        <p:nvPicPr>
          <p:cNvPr id="12" name="Picture 11">
            <a:extLst>
              <a:ext uri="{FF2B5EF4-FFF2-40B4-BE49-F238E27FC236}">
                <a16:creationId xmlns:a16="http://schemas.microsoft.com/office/drawing/2014/main" id="{536F3E3C-D6E4-03AF-AFAE-D218B8B50AA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7403" y="3349786"/>
            <a:ext cx="1217110" cy="330736"/>
          </a:xfrm>
          <a:prstGeom prst="rect">
            <a:avLst/>
          </a:prstGeom>
        </p:spPr>
      </p:pic>
      <p:pic>
        <p:nvPicPr>
          <p:cNvPr id="15" name="Picture 14" descr="\documentclass{article}&#10;\usepackage{amsmath}&#10;\pagestyle{empty}&#10;\begin{document}&#10;&#10;$\beta, Z, \text{e}^{- \beta \hat{H}}_{\text{MPO}}$&#10;&#10;&#10;\end{document}" title="IguanaTex Picture Display">
            <a:extLst>
              <a:ext uri="{FF2B5EF4-FFF2-40B4-BE49-F238E27FC236}">
                <a16:creationId xmlns:a16="http://schemas.microsoft.com/office/drawing/2014/main" id="{029331CA-62B6-9D3A-E3DB-E4899CAEFEB6}"/>
              </a:ext>
            </a:extLst>
          </p:cNvPr>
          <p:cNvPicPr>
            <a:picLocks noChangeAspect="1"/>
          </p:cNvPicPr>
          <p:nvPr>
            <p:custDataLst>
              <p:tags r:id="rId2"/>
            </p:custDataLst>
          </p:nvPr>
        </p:nvPicPr>
        <p:blipFill>
          <a:blip r:embed="rId8">
            <a:extLst>
              <a:ext uri="{28A0092B-C50C-407E-A947-70E740481C1C}">
                <a14:useLocalDpi xmlns:a14="http://schemas.microsoft.com/office/drawing/2010/main" val="0"/>
              </a:ext>
            </a:extLst>
          </a:blip>
          <a:stretch>
            <a:fillRect/>
          </a:stretch>
        </p:blipFill>
        <p:spPr>
          <a:xfrm>
            <a:off x="591562" y="3979392"/>
            <a:ext cx="1124571" cy="367238"/>
          </a:xfrm>
          <a:prstGeom prst="rect">
            <a:avLst/>
          </a:prstGeom>
        </p:spPr>
      </p:pic>
      <p:sp>
        <p:nvSpPr>
          <p:cNvPr id="2" name="Slide Number Placeholder 1">
            <a:extLst>
              <a:ext uri="{FF2B5EF4-FFF2-40B4-BE49-F238E27FC236}">
                <a16:creationId xmlns:a16="http://schemas.microsoft.com/office/drawing/2014/main" id="{4AE70E98-4F1A-99C4-700D-105973222B5E}"/>
              </a:ext>
            </a:extLst>
          </p:cNvPr>
          <p:cNvSpPr>
            <a:spLocks noGrp="1"/>
          </p:cNvSpPr>
          <p:nvPr>
            <p:ph type="sldNum" sz="quarter" idx="12"/>
          </p:nvPr>
        </p:nvSpPr>
        <p:spPr/>
        <p:txBody>
          <a:bodyPr/>
          <a:lstStyle/>
          <a:p>
            <a:fld id="{7C316503-33C0-4D25-9697-6851D736A0D5}" type="slidenum">
              <a:rPr lang="en-GB" smtClean="0"/>
              <a:t>21</a:t>
            </a:fld>
            <a:endParaRPr lang="en-GB"/>
          </a:p>
        </p:txBody>
      </p:sp>
    </p:spTree>
    <p:extLst>
      <p:ext uri="{BB962C8B-B14F-4D97-AF65-F5344CB8AC3E}">
        <p14:creationId xmlns:p14="http://schemas.microsoft.com/office/powerpoint/2010/main" val="33326410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05F08-6C9B-6C7D-0CFC-80A227A7DB2A}"/>
              </a:ext>
            </a:extLst>
          </p:cNvPr>
          <p:cNvSpPr>
            <a:spLocks noGrp="1"/>
          </p:cNvSpPr>
          <p:nvPr>
            <p:ph type="title"/>
          </p:nvPr>
        </p:nvSpPr>
        <p:spPr>
          <a:xfrm>
            <a:off x="2313250" y="1660635"/>
            <a:ext cx="7934335" cy="3289737"/>
          </a:xfrm>
        </p:spPr>
        <p:txBody>
          <a:bodyPr>
            <a:normAutofit/>
          </a:bodyPr>
          <a:lstStyle/>
          <a:p>
            <a:pPr marL="0" indent="0">
              <a:buNone/>
            </a:pPr>
            <a:r>
              <a:rPr lang="en-US" sz="6000" dirty="0">
                <a:latin typeface="Bahnschrift SemiCondensed" panose="020B0502040204020203" pitchFamily="34" charset="0"/>
              </a:rPr>
              <a:t>4</a:t>
            </a:r>
            <a:r>
              <a:rPr lang="en-US" sz="6000" noProof="0" dirty="0">
                <a:latin typeface="Bahnschrift SemiCondensed" panose="020B0502040204020203" pitchFamily="34" charset="0"/>
              </a:rPr>
              <a:t>/4 – RESULTS FOR</a:t>
            </a:r>
            <a:br>
              <a:rPr lang="en-US" sz="6000" noProof="0" dirty="0">
                <a:latin typeface="Bahnschrift SemiCondensed" panose="020B0502040204020203" pitchFamily="34" charset="0"/>
              </a:rPr>
            </a:br>
            <a:r>
              <a:rPr lang="en-US" sz="6000" noProof="0" dirty="0">
                <a:latin typeface="Bahnschrift SemiCondensed" panose="020B0502040204020203" pitchFamily="34" charset="0"/>
              </a:rPr>
              <a:t>          THE 1D XY MODEL</a:t>
            </a:r>
            <a:endParaRPr lang="en-US" sz="6000" noProof="0" dirty="0"/>
          </a:p>
        </p:txBody>
      </p:sp>
      <p:sp>
        <p:nvSpPr>
          <p:cNvPr id="3" name="Slide Number Placeholder 2">
            <a:extLst>
              <a:ext uri="{FF2B5EF4-FFF2-40B4-BE49-F238E27FC236}">
                <a16:creationId xmlns:a16="http://schemas.microsoft.com/office/drawing/2014/main" id="{5C24146A-89BA-392A-A866-964D1AB3AB73}"/>
              </a:ext>
            </a:extLst>
          </p:cNvPr>
          <p:cNvSpPr>
            <a:spLocks noGrp="1"/>
          </p:cNvSpPr>
          <p:nvPr>
            <p:ph type="sldNum" sz="quarter" idx="12"/>
          </p:nvPr>
        </p:nvSpPr>
        <p:spPr/>
        <p:txBody>
          <a:bodyPr/>
          <a:lstStyle/>
          <a:p>
            <a:fld id="{D67EFDCF-2BE9-48DA-81A4-E9E01011748E}" type="slidenum">
              <a:rPr lang="en-US" smtClean="0"/>
              <a:pPr/>
              <a:t>22</a:t>
            </a:fld>
            <a:endParaRPr lang="en-US" dirty="0"/>
          </a:p>
        </p:txBody>
      </p:sp>
    </p:spTree>
    <p:extLst>
      <p:ext uri="{BB962C8B-B14F-4D97-AF65-F5344CB8AC3E}">
        <p14:creationId xmlns:p14="http://schemas.microsoft.com/office/powerpoint/2010/main" val="39474583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7B77B9-12D0-6D17-1D14-5602CB5E8A84}"/>
            </a:ext>
          </a:extLst>
        </p:cNvPr>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2DFD4C12-768C-FED4-1BAB-369797ADB58E}"/>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79" imgH="478" progId="TCLayout.ActiveDocument.1">
                  <p:embed/>
                </p:oleObj>
              </mc:Choice>
              <mc:Fallback>
                <p:oleObj name="think-cell Slide" r:id="rId9" imgW="479" imgH="478" progId="TCLayout.ActiveDocument.1">
                  <p:embed/>
                  <p:pic>
                    <p:nvPicPr>
                      <p:cNvPr id="4" name="think-cell data - do not delete" hidden="1">
                        <a:extLst>
                          <a:ext uri="{FF2B5EF4-FFF2-40B4-BE49-F238E27FC236}">
                            <a16:creationId xmlns:a16="http://schemas.microsoft.com/office/drawing/2014/main" id="{2DFD4C12-768C-FED4-1BAB-369797ADB58E}"/>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Untertitel 2 1">
            <a:extLst>
              <a:ext uri="{FF2B5EF4-FFF2-40B4-BE49-F238E27FC236}">
                <a16:creationId xmlns:a16="http://schemas.microsoft.com/office/drawing/2014/main" id="{CE03DD1B-73B0-BEF5-A285-DEC1C3907600}"/>
              </a:ext>
            </a:extLst>
          </p:cNvPr>
          <p:cNvSpPr txBox="1">
            <a:spLocks/>
          </p:cNvSpPr>
          <p:nvPr/>
        </p:nvSpPr>
        <p:spPr>
          <a:xfrm>
            <a:off x="2810257" y="511703"/>
            <a:ext cx="7020213" cy="5774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noProof="0" dirty="0">
                <a:latin typeface="Bahnschrift SemiCondensed" panose="020B0502040204020203" pitchFamily="34" charset="0"/>
              </a:rPr>
              <a:t>1D XY model: analytics</a:t>
            </a:r>
            <a:endParaRPr lang="en-US" sz="3200" noProof="0" dirty="0"/>
          </a:p>
        </p:txBody>
      </p:sp>
      <p:sp>
        <p:nvSpPr>
          <p:cNvPr id="23" name="Untertitel 2 2 1 1 1">
            <a:extLst>
              <a:ext uri="{FF2B5EF4-FFF2-40B4-BE49-F238E27FC236}">
                <a16:creationId xmlns:a16="http://schemas.microsoft.com/office/drawing/2014/main" id="{820BA1E7-D0D9-7488-F767-24EEEDBF120E}"/>
              </a:ext>
            </a:extLst>
          </p:cNvPr>
          <p:cNvSpPr txBox="1">
            <a:spLocks/>
          </p:cNvSpPr>
          <p:nvPr/>
        </p:nvSpPr>
        <p:spPr>
          <a:xfrm>
            <a:off x="665324" y="1405045"/>
            <a:ext cx="2331871" cy="8480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tx2">
                    <a:lumMod val="75000"/>
                    <a:lumOff val="25000"/>
                  </a:schemeClr>
                </a:solidFill>
                <a:latin typeface="Bahnschrift SemiCondensed" panose="020B0502040204020203" pitchFamily="34" charset="0"/>
              </a:rPr>
              <a:t>The Hamiltonian</a:t>
            </a:r>
            <a:endParaRPr lang="en-US" sz="2400" noProof="0" dirty="0">
              <a:solidFill>
                <a:schemeClr val="tx2">
                  <a:lumMod val="75000"/>
                  <a:lumOff val="25000"/>
                </a:schemeClr>
              </a:solidFill>
            </a:endParaRPr>
          </a:p>
        </p:txBody>
      </p:sp>
      <p:sp>
        <p:nvSpPr>
          <p:cNvPr id="6" name="Untertitel 2 5 1 1 1 1 1">
            <a:extLst>
              <a:ext uri="{FF2B5EF4-FFF2-40B4-BE49-F238E27FC236}">
                <a16:creationId xmlns:a16="http://schemas.microsoft.com/office/drawing/2014/main" id="{B5AE35B5-372F-BA65-C177-9F3A7FA455B7}"/>
              </a:ext>
            </a:extLst>
          </p:cNvPr>
          <p:cNvSpPr txBox="1">
            <a:spLocks/>
          </p:cNvSpPr>
          <p:nvPr/>
        </p:nvSpPr>
        <p:spPr>
          <a:xfrm>
            <a:off x="2997195" y="2450345"/>
            <a:ext cx="8279827" cy="8164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noProof="0" dirty="0">
                <a:latin typeface="Bahnschrift SemiCondensed" panose="020B0502040204020203" pitchFamily="34" charset="0"/>
              </a:rPr>
              <a:t>A Jordan-Wigner transformation to a system of     spinless fermionic modes yields the </a:t>
            </a:r>
            <a:r>
              <a:rPr lang="en-US" sz="2000" b="1" noProof="0" dirty="0" err="1">
                <a:latin typeface="Bahnschrift SemiCondensed" panose="020B0502040204020203" pitchFamily="34" charset="0"/>
              </a:rPr>
              <a:t>isospectral</a:t>
            </a:r>
            <a:r>
              <a:rPr lang="en-US" sz="2000" noProof="0" dirty="0">
                <a:latin typeface="Bahnschrift SemiCondensed" panose="020B0502040204020203" pitchFamily="34" charset="0"/>
              </a:rPr>
              <a:t>/equivalent fermionic tight-binding Hamiltonian</a:t>
            </a:r>
          </a:p>
        </p:txBody>
      </p:sp>
      <p:pic>
        <p:nvPicPr>
          <p:cNvPr id="5" name="Picture 4" descr="\documentclass{article}&#10;\usepackage{amsmath, amsfonts, amssymb, xcolor}&#10;\pagestyle{empty}&#10;\fontfamily{BahnschriftSemiCondensed}&#10;&#10;\begin{document}&#10;&#10;$&#10;\hat{H} = J \sum_{l = 1}^{\mathcal{L}-1} (\hat{S}^x_l \hat{S}^x_{l+1} + \hat{S}^y_l \hat{S}^y_{l+1}) \equiv J \sum_{l = 1}^{\mathcal{L}-1} (\hat{S}^+_l \hat{S}^-_{l+1} + \hat{S}^-_l \hat{S}^+_{l+1})&#10;$&#10;&#10;\end{document}" title="IguanaTex Bitmap Display">
            <a:extLst>
              <a:ext uri="{FF2B5EF4-FFF2-40B4-BE49-F238E27FC236}">
                <a16:creationId xmlns:a16="http://schemas.microsoft.com/office/drawing/2014/main" id="{5D0C2489-6C29-8A3E-0FB9-C91BA390C07B}"/>
              </a:ext>
            </a:extLst>
          </p:cNvPr>
          <p:cNvPicPr>
            <a:picLocks noChangeAspect="1"/>
          </p:cNvPicPr>
          <p:nvPr>
            <p:custDataLst>
              <p:tags r:id="rId2"/>
            </p:custDataLst>
          </p:nvPr>
        </p:nvPicPr>
        <p:blipFill>
          <a:blip r:embed="rId11">
            <a:extLst>
              <a:ext uri="{28A0092B-C50C-407E-A947-70E740481C1C}">
                <a14:useLocalDpi xmlns:a14="http://schemas.microsoft.com/office/drawing/2010/main" val="0"/>
              </a:ext>
            </a:extLst>
          </a:blip>
          <a:stretch>
            <a:fillRect/>
          </a:stretch>
        </p:blipFill>
        <p:spPr>
          <a:xfrm>
            <a:off x="3122022" y="1478607"/>
            <a:ext cx="6875428" cy="350476"/>
          </a:xfrm>
          <a:prstGeom prst="rect">
            <a:avLst/>
          </a:prstGeom>
        </p:spPr>
      </p:pic>
      <p:sp>
        <p:nvSpPr>
          <p:cNvPr id="7" name="Untertitel 2 2 1 1 2">
            <a:extLst>
              <a:ext uri="{FF2B5EF4-FFF2-40B4-BE49-F238E27FC236}">
                <a16:creationId xmlns:a16="http://schemas.microsoft.com/office/drawing/2014/main" id="{46EC4C2E-6C61-02F6-AA5F-B6153AE65816}"/>
              </a:ext>
            </a:extLst>
          </p:cNvPr>
          <p:cNvSpPr txBox="1">
            <a:spLocks/>
          </p:cNvSpPr>
          <p:nvPr/>
        </p:nvSpPr>
        <p:spPr>
          <a:xfrm>
            <a:off x="665324" y="2418676"/>
            <a:ext cx="2331871" cy="8480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tx2">
                    <a:lumMod val="75000"/>
                    <a:lumOff val="25000"/>
                  </a:schemeClr>
                </a:solidFill>
                <a:latin typeface="Bahnschrift SemiCondensed" panose="020B0502040204020203" pitchFamily="34" charset="0"/>
              </a:rPr>
              <a:t>Mapping to spinless fermions</a:t>
            </a:r>
            <a:endParaRPr lang="en-US" sz="2400" noProof="0" dirty="0">
              <a:solidFill>
                <a:schemeClr val="tx2">
                  <a:lumMod val="75000"/>
                  <a:lumOff val="25000"/>
                </a:schemeClr>
              </a:solidFill>
            </a:endParaRPr>
          </a:p>
        </p:txBody>
      </p:sp>
      <p:pic>
        <p:nvPicPr>
          <p:cNvPr id="11" name="Picture 10" descr="\documentclass{article}&#10;\usepackage{amsmath}&#10;\pagestyle{empty}&#10;\begin{document}&#10;&#10;&#10;$\mathcal{L}&#10;$&#10;&#10;\end{document}" title="IguanaTex Picture Display">
            <a:extLst>
              <a:ext uri="{FF2B5EF4-FFF2-40B4-BE49-F238E27FC236}">
                <a16:creationId xmlns:a16="http://schemas.microsoft.com/office/drawing/2014/main" id="{B9613A3E-BFCC-7F98-637E-712CBF978A31}"/>
              </a:ext>
            </a:extLst>
          </p:cNvPr>
          <p:cNvPicPr>
            <a:picLocks noChangeAspect="1"/>
          </p:cNvPicPr>
          <p:nvPr>
            <p:custDataLst>
              <p:tags r:id="rId3"/>
            </p:custDataLst>
          </p:nvPr>
        </p:nvPicPr>
        <p:blipFill>
          <a:blip r:embed="rId12">
            <a:extLst>
              <a:ext uri="{28A0092B-C50C-407E-A947-70E740481C1C}">
                <a14:useLocalDpi xmlns:a14="http://schemas.microsoft.com/office/drawing/2010/main" val="0"/>
              </a:ext>
            </a:extLst>
          </a:blip>
          <a:stretch>
            <a:fillRect/>
          </a:stretch>
        </p:blipFill>
        <p:spPr>
          <a:xfrm>
            <a:off x="7822213" y="2540000"/>
            <a:ext cx="158476" cy="184381"/>
          </a:xfrm>
          <a:prstGeom prst="rect">
            <a:avLst/>
          </a:prstGeom>
        </p:spPr>
      </p:pic>
      <p:pic>
        <p:nvPicPr>
          <p:cNvPr id="16" name="Picture 15" descr="\documentclass{article}&#10;\usepackage{amsmath, amsfonts, amssymb, xcolor}&#10;\pagestyle{empty}&#10;\fontfamily{BahnschriftSemiCondensed}&#10;&#10;\begin{document}&#10;&#10;$&#10;\hat{H}_F = J \sum_{l = 1}^{\mathcal{L}-1} \hat{c}^\dagger_l \hat{c}_{l+1} + \text{h.c.} = \sum_{l = 1}^{\mathcal{L}} \epsilon_k \hat{c}'^\dagger_k \hat{c}'_k&#10;$&#10;&#10;\end{document}" title="IguanaTex Picture Display">
            <a:extLst>
              <a:ext uri="{FF2B5EF4-FFF2-40B4-BE49-F238E27FC236}">
                <a16:creationId xmlns:a16="http://schemas.microsoft.com/office/drawing/2014/main" id="{F7D2B5F3-C451-41F0-6BA6-629AB8EEDA4A}"/>
              </a:ext>
            </a:extLst>
          </p:cNvPr>
          <p:cNvPicPr>
            <a:picLocks noChangeAspect="1"/>
          </p:cNvPicPr>
          <p:nvPr>
            <p:custDataLst>
              <p:tags r:id="rId4"/>
            </p:custDataLst>
          </p:nvPr>
        </p:nvPicPr>
        <p:blipFill>
          <a:blip r:embed="rId13">
            <a:extLst>
              <a:ext uri="{28A0092B-C50C-407E-A947-70E740481C1C}">
                <a14:useLocalDpi xmlns:a14="http://schemas.microsoft.com/office/drawing/2010/main" val="0"/>
              </a:ext>
            </a:extLst>
          </a:blip>
          <a:stretch>
            <a:fillRect/>
          </a:stretch>
        </p:blipFill>
        <p:spPr>
          <a:xfrm>
            <a:off x="3540753" y="3356407"/>
            <a:ext cx="4685714" cy="330667"/>
          </a:xfrm>
          <a:prstGeom prst="rect">
            <a:avLst/>
          </a:prstGeom>
        </p:spPr>
      </p:pic>
      <p:cxnSp>
        <p:nvCxnSpPr>
          <p:cNvPr id="18" name="Straight Arrow Connector 17">
            <a:extLst>
              <a:ext uri="{FF2B5EF4-FFF2-40B4-BE49-F238E27FC236}">
                <a16:creationId xmlns:a16="http://schemas.microsoft.com/office/drawing/2014/main" id="{C9FAE7B0-CA96-3BFC-600B-F4BE202ABDAC}"/>
              </a:ext>
            </a:extLst>
          </p:cNvPr>
          <p:cNvCxnSpPr>
            <a:cxnSpLocks/>
          </p:cNvCxnSpPr>
          <p:nvPr/>
        </p:nvCxnSpPr>
        <p:spPr>
          <a:xfrm>
            <a:off x="6720396" y="3639843"/>
            <a:ext cx="230820" cy="2037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617DA233-4054-8AA8-76AC-3A88320B920C}"/>
              </a:ext>
            </a:extLst>
          </p:cNvPr>
          <p:cNvSpPr txBox="1"/>
          <p:nvPr/>
        </p:nvSpPr>
        <p:spPr>
          <a:xfrm>
            <a:off x="6942338" y="3744573"/>
            <a:ext cx="1038351" cy="307777"/>
          </a:xfrm>
          <a:prstGeom prst="rect">
            <a:avLst/>
          </a:prstGeom>
          <a:noFill/>
        </p:spPr>
        <p:txBody>
          <a:bodyPr wrap="square">
            <a:spAutoFit/>
          </a:bodyPr>
          <a:lstStyle/>
          <a:p>
            <a:r>
              <a:rPr lang="en-US" sz="1400" noProof="0" dirty="0">
                <a:latin typeface="Bahnschrift SemiCondensed" panose="020B0502040204020203" pitchFamily="34" charset="0"/>
              </a:rPr>
              <a:t>diagonalize</a:t>
            </a:r>
            <a:endParaRPr lang="en-GB" sz="1400" dirty="0"/>
          </a:p>
        </p:txBody>
      </p:sp>
      <p:sp>
        <p:nvSpPr>
          <p:cNvPr id="22" name="Untertitel 2 5 1 1 1 1 2">
            <a:extLst>
              <a:ext uri="{FF2B5EF4-FFF2-40B4-BE49-F238E27FC236}">
                <a16:creationId xmlns:a16="http://schemas.microsoft.com/office/drawing/2014/main" id="{E58CD74E-7D98-F1B3-FB56-8E1379DD4530}"/>
              </a:ext>
            </a:extLst>
          </p:cNvPr>
          <p:cNvSpPr txBox="1">
            <a:spLocks/>
          </p:cNvSpPr>
          <p:nvPr/>
        </p:nvSpPr>
        <p:spPr>
          <a:xfrm>
            <a:off x="2997194" y="4127060"/>
            <a:ext cx="5907109" cy="5869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Bahnschrift SemiCondensed" panose="020B0502040204020203" pitchFamily="34" charset="0"/>
              </a:rPr>
              <a:t>with single-particle eigenvalues/dispersion relation</a:t>
            </a:r>
            <a:endParaRPr lang="en-US" sz="2000" noProof="0" dirty="0">
              <a:latin typeface="Bahnschrift SemiCondensed" panose="020B0502040204020203" pitchFamily="34" charset="0"/>
            </a:endParaRPr>
          </a:p>
        </p:txBody>
      </p:sp>
      <p:pic>
        <p:nvPicPr>
          <p:cNvPr id="29" name="Picture 28" descr="\documentclass{article}&#10;\usepackage{amsmath}&#10;\pagestyle{empty}&#10;\begin{document}&#10;&#10;$&#10;\epsilon_k = J \cos\left( \frac{k \pi}{L + 1} \right)&#10;$&#10;&#10;\end{document}" title="IguanaTex Picture Display">
            <a:extLst>
              <a:ext uri="{FF2B5EF4-FFF2-40B4-BE49-F238E27FC236}">
                <a16:creationId xmlns:a16="http://schemas.microsoft.com/office/drawing/2014/main" id="{18920255-0808-79FC-3560-13F6F910C4D5}"/>
              </a:ext>
            </a:extLst>
          </p:cNvPr>
          <p:cNvPicPr>
            <a:picLocks noChangeAspect="1"/>
          </p:cNvPicPr>
          <p:nvPr>
            <p:custDataLst>
              <p:tags r:id="rId5"/>
            </p:custDataLst>
          </p:nvPr>
        </p:nvPicPr>
        <p:blipFill>
          <a:blip r:embed="rId14">
            <a:extLst>
              <a:ext uri="{28A0092B-C50C-407E-A947-70E740481C1C}">
                <a14:useLocalDpi xmlns:a14="http://schemas.microsoft.com/office/drawing/2010/main" val="0"/>
              </a:ext>
            </a:extLst>
          </a:blip>
          <a:stretch>
            <a:fillRect/>
          </a:stretch>
        </p:blipFill>
        <p:spPr>
          <a:xfrm>
            <a:off x="4820022" y="4686749"/>
            <a:ext cx="1900374" cy="467280"/>
          </a:xfrm>
          <a:prstGeom prst="rect">
            <a:avLst/>
          </a:prstGeom>
        </p:spPr>
      </p:pic>
      <p:sp>
        <p:nvSpPr>
          <p:cNvPr id="30" name="Untertitel 2 2 1 1 2">
            <a:extLst>
              <a:ext uri="{FF2B5EF4-FFF2-40B4-BE49-F238E27FC236}">
                <a16:creationId xmlns:a16="http://schemas.microsoft.com/office/drawing/2014/main" id="{AFC4EB39-457D-226E-9776-5F82FA835CA2}"/>
              </a:ext>
            </a:extLst>
          </p:cNvPr>
          <p:cNvSpPr txBox="1">
            <a:spLocks/>
          </p:cNvSpPr>
          <p:nvPr/>
        </p:nvSpPr>
        <p:spPr>
          <a:xfrm>
            <a:off x="665324" y="5452955"/>
            <a:ext cx="2331871" cy="8480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tx2">
                    <a:lumMod val="75000"/>
                    <a:lumOff val="25000"/>
                  </a:schemeClr>
                </a:solidFill>
                <a:latin typeface="Bahnschrift SemiCondensed" panose="020B0502040204020203" pitchFamily="34" charset="0"/>
              </a:rPr>
              <a:t>Partition function</a:t>
            </a:r>
            <a:endParaRPr lang="en-US" sz="2400" noProof="0" dirty="0">
              <a:solidFill>
                <a:schemeClr val="tx2">
                  <a:lumMod val="75000"/>
                  <a:lumOff val="25000"/>
                </a:schemeClr>
              </a:solidFill>
            </a:endParaRPr>
          </a:p>
        </p:txBody>
      </p:sp>
      <p:sp>
        <p:nvSpPr>
          <p:cNvPr id="31" name="Untertitel 2 5 1 1 1 1 2">
            <a:extLst>
              <a:ext uri="{FF2B5EF4-FFF2-40B4-BE49-F238E27FC236}">
                <a16:creationId xmlns:a16="http://schemas.microsoft.com/office/drawing/2014/main" id="{48402550-519F-3F68-E443-0A81AA938AEE}"/>
              </a:ext>
            </a:extLst>
          </p:cNvPr>
          <p:cNvSpPr txBox="1">
            <a:spLocks/>
          </p:cNvSpPr>
          <p:nvPr/>
        </p:nvSpPr>
        <p:spPr>
          <a:xfrm>
            <a:off x="2930056" y="5470711"/>
            <a:ext cx="3435234" cy="4672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noProof="0" dirty="0">
                <a:latin typeface="Bahnschrift SemiCondensed" panose="020B0502040204020203" pitchFamily="34" charset="0"/>
              </a:rPr>
              <a:t>The partition function </a:t>
            </a:r>
            <a:r>
              <a:rPr lang="en-US" sz="2000" b="1" noProof="0" dirty="0">
                <a:latin typeface="Bahnschrift SemiCondensed" panose="020B0502040204020203" pitchFamily="34" charset="0"/>
              </a:rPr>
              <a:t>factorizes</a:t>
            </a:r>
            <a:r>
              <a:rPr lang="en-US" sz="2000" dirty="0">
                <a:latin typeface="Bahnschrift SemiCondensed" panose="020B0502040204020203" pitchFamily="34" charset="0"/>
              </a:rPr>
              <a:t>:</a:t>
            </a:r>
            <a:endParaRPr lang="en-US" sz="2000" noProof="0" dirty="0">
              <a:latin typeface="Bahnschrift SemiCondensed" panose="020B0502040204020203" pitchFamily="34" charset="0"/>
            </a:endParaRPr>
          </a:p>
        </p:txBody>
      </p:sp>
      <p:pic>
        <p:nvPicPr>
          <p:cNvPr id="34" name="Picture 33" descr="\documentclass{article}&#10;\usepackage{amsmath}&#10;\pagestyle{empty}&#10;\begin{document}&#10;&#10;&#10;&#10;$&#10;Z = \text{Tr}[\text{e}^{- \beta \hat{H}}] = \text{Tr}[\text{e}^{- \beta \hat{H}_F}] = \prod_{k = 1}^L (1 + \text{e}^{-\beta \epsilon_k})&#10;$&#10;&#10;\end{document}" title="IguanaTex Picture Display">
            <a:extLst>
              <a:ext uri="{FF2B5EF4-FFF2-40B4-BE49-F238E27FC236}">
                <a16:creationId xmlns:a16="http://schemas.microsoft.com/office/drawing/2014/main" id="{BBC177BF-B210-B7AB-6D8A-B2AACC86B013}"/>
              </a:ext>
            </a:extLst>
          </p:cNvPr>
          <p:cNvPicPr>
            <a:picLocks noChangeAspect="1"/>
          </p:cNvPicPr>
          <p:nvPr>
            <p:custDataLst>
              <p:tags r:id="rId6"/>
            </p:custDataLst>
          </p:nvPr>
        </p:nvPicPr>
        <p:blipFill>
          <a:blip r:embed="rId15">
            <a:extLst>
              <a:ext uri="{28A0092B-C50C-407E-A947-70E740481C1C}">
                <a14:useLocalDpi xmlns:a14="http://schemas.microsoft.com/office/drawing/2010/main" val="0"/>
              </a:ext>
            </a:extLst>
          </a:blip>
          <a:stretch>
            <a:fillRect/>
          </a:stretch>
        </p:blipFill>
        <p:spPr>
          <a:xfrm>
            <a:off x="3534476" y="6085531"/>
            <a:ext cx="5123047" cy="338286"/>
          </a:xfrm>
          <a:prstGeom prst="rect">
            <a:avLst/>
          </a:prstGeom>
        </p:spPr>
      </p:pic>
      <p:sp>
        <p:nvSpPr>
          <p:cNvPr id="35" name="Slide Number Placeholder 34">
            <a:extLst>
              <a:ext uri="{FF2B5EF4-FFF2-40B4-BE49-F238E27FC236}">
                <a16:creationId xmlns:a16="http://schemas.microsoft.com/office/drawing/2014/main" id="{A53F1DAB-05FF-701B-13CA-18D42AE54E81}"/>
              </a:ext>
            </a:extLst>
          </p:cNvPr>
          <p:cNvSpPr>
            <a:spLocks noGrp="1"/>
          </p:cNvSpPr>
          <p:nvPr>
            <p:ph type="sldNum" sz="quarter" idx="12"/>
          </p:nvPr>
        </p:nvSpPr>
        <p:spPr/>
        <p:txBody>
          <a:bodyPr/>
          <a:lstStyle/>
          <a:p>
            <a:fld id="{7C316503-33C0-4D25-9697-6851D736A0D5}" type="slidenum">
              <a:rPr lang="en-GB" smtClean="0"/>
              <a:t>23</a:t>
            </a:fld>
            <a:endParaRPr lang="en-GB"/>
          </a:p>
        </p:txBody>
      </p:sp>
    </p:spTree>
    <p:extLst>
      <p:ext uri="{BB962C8B-B14F-4D97-AF65-F5344CB8AC3E}">
        <p14:creationId xmlns:p14="http://schemas.microsoft.com/office/powerpoint/2010/main" val="32269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8CD97D-3546-8718-90CB-DDC3788D4B38}"/>
            </a:ext>
          </a:extLst>
        </p:cNvPr>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1BB4C38C-C5BE-61A2-E1B4-A59D609CAADB}"/>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479" imgH="478" progId="TCLayout.ActiveDocument.1">
                  <p:embed/>
                </p:oleObj>
              </mc:Choice>
              <mc:Fallback>
                <p:oleObj name="think-cell Slide" r:id="rId16" imgW="479" imgH="478" progId="TCLayout.ActiveDocument.1">
                  <p:embed/>
                  <p:pic>
                    <p:nvPicPr>
                      <p:cNvPr id="4" name="think-cell data - do not delete" hidden="1">
                        <a:extLst>
                          <a:ext uri="{FF2B5EF4-FFF2-40B4-BE49-F238E27FC236}">
                            <a16:creationId xmlns:a16="http://schemas.microsoft.com/office/drawing/2014/main" id="{2DFD4C12-768C-FED4-1BAB-369797ADB58E}"/>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Untertitel 2 1">
            <a:extLst>
              <a:ext uri="{FF2B5EF4-FFF2-40B4-BE49-F238E27FC236}">
                <a16:creationId xmlns:a16="http://schemas.microsoft.com/office/drawing/2014/main" id="{9D00EFCA-0E7A-73E4-F49D-B8DA66A5C8F4}"/>
              </a:ext>
            </a:extLst>
          </p:cNvPr>
          <p:cNvSpPr txBox="1">
            <a:spLocks/>
          </p:cNvSpPr>
          <p:nvPr/>
        </p:nvSpPr>
        <p:spPr>
          <a:xfrm>
            <a:off x="2810257" y="511703"/>
            <a:ext cx="7020213" cy="5774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noProof="0" dirty="0">
                <a:latin typeface="Bahnschrift SemiCondensed" panose="020B0502040204020203" pitchFamily="34" charset="0"/>
              </a:rPr>
              <a:t>Numerical v. analytical partition function</a:t>
            </a:r>
            <a:endParaRPr lang="en-US" sz="3200" noProof="0" dirty="0"/>
          </a:p>
        </p:txBody>
      </p:sp>
      <p:sp>
        <p:nvSpPr>
          <p:cNvPr id="23" name="Untertitel 2 2 1 1 1 1">
            <a:extLst>
              <a:ext uri="{FF2B5EF4-FFF2-40B4-BE49-F238E27FC236}">
                <a16:creationId xmlns:a16="http://schemas.microsoft.com/office/drawing/2014/main" id="{09FDCB6E-F85E-26D6-C51C-A1B24CB5479B}"/>
              </a:ext>
            </a:extLst>
          </p:cNvPr>
          <p:cNvSpPr txBox="1">
            <a:spLocks/>
          </p:cNvSpPr>
          <p:nvPr/>
        </p:nvSpPr>
        <p:spPr>
          <a:xfrm>
            <a:off x="345727" y="1191980"/>
            <a:ext cx="2331871" cy="8480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tx2">
                    <a:lumMod val="75000"/>
                    <a:lumOff val="25000"/>
                  </a:schemeClr>
                </a:solidFill>
                <a:latin typeface="Bahnschrift SemiCondensed" panose="020B0502040204020203" pitchFamily="34" charset="0"/>
              </a:rPr>
              <a:t>Method and parameters</a:t>
            </a:r>
            <a:endParaRPr lang="en-US" sz="2400" noProof="0" dirty="0">
              <a:solidFill>
                <a:schemeClr val="tx2">
                  <a:lumMod val="75000"/>
                  <a:lumOff val="25000"/>
                </a:schemeClr>
              </a:solidFill>
            </a:endParaRPr>
          </a:p>
        </p:txBody>
      </p:sp>
      <p:sp>
        <p:nvSpPr>
          <p:cNvPr id="30" name="Untertitel 2 2 1 1 2">
            <a:extLst>
              <a:ext uri="{FF2B5EF4-FFF2-40B4-BE49-F238E27FC236}">
                <a16:creationId xmlns:a16="http://schemas.microsoft.com/office/drawing/2014/main" id="{2BB7C36A-C143-5E70-FFCD-DBEA716E4CCD}"/>
              </a:ext>
            </a:extLst>
          </p:cNvPr>
          <p:cNvSpPr txBox="1">
            <a:spLocks/>
          </p:cNvSpPr>
          <p:nvPr/>
        </p:nvSpPr>
        <p:spPr>
          <a:xfrm>
            <a:off x="345727" y="5239890"/>
            <a:ext cx="2331871" cy="8480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tx2">
                    <a:lumMod val="75000"/>
                    <a:lumOff val="25000"/>
                  </a:schemeClr>
                </a:solidFill>
                <a:latin typeface="Bahnschrift SemiCondensed" panose="020B0502040204020203" pitchFamily="34" charset="0"/>
              </a:rPr>
              <a:t>Results</a:t>
            </a:r>
            <a:endParaRPr lang="en-US" sz="2400" noProof="0" dirty="0">
              <a:solidFill>
                <a:schemeClr val="tx2">
                  <a:lumMod val="75000"/>
                  <a:lumOff val="25000"/>
                </a:schemeClr>
              </a:solidFill>
            </a:endParaRPr>
          </a:p>
        </p:txBody>
      </p:sp>
      <p:sp>
        <p:nvSpPr>
          <p:cNvPr id="31" name="Untertitel 2 5 1 1 1 1 2 1">
            <a:extLst>
              <a:ext uri="{FF2B5EF4-FFF2-40B4-BE49-F238E27FC236}">
                <a16:creationId xmlns:a16="http://schemas.microsoft.com/office/drawing/2014/main" id="{AC061E33-199F-4A65-9945-5DC54A19DA9D}"/>
              </a:ext>
            </a:extLst>
          </p:cNvPr>
          <p:cNvSpPr txBox="1">
            <a:spLocks/>
          </p:cNvSpPr>
          <p:nvPr/>
        </p:nvSpPr>
        <p:spPr>
          <a:xfrm>
            <a:off x="2026003" y="5271262"/>
            <a:ext cx="2609611" cy="14893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noProof="0" dirty="0">
                <a:latin typeface="Bahnschrift SemiCondensed" panose="020B0502040204020203" pitchFamily="34" charset="0"/>
              </a:rPr>
              <a:t>Our     values agree with analytics. Our tolerance check was passed up to the 20</a:t>
            </a:r>
            <a:r>
              <a:rPr lang="en-US" sz="2000" baseline="30000" noProof="0" dirty="0">
                <a:latin typeface="Bahnschrift SemiCondensed" panose="020B0502040204020203" pitchFamily="34" charset="0"/>
              </a:rPr>
              <a:t>th</a:t>
            </a:r>
            <a:r>
              <a:rPr lang="en-US" sz="2000" noProof="0" dirty="0">
                <a:latin typeface="Bahnschrift SemiCondensed" panose="020B0502040204020203" pitchFamily="34" charset="0"/>
              </a:rPr>
              <a:t> step out of 23</a:t>
            </a:r>
          </a:p>
        </p:txBody>
      </p:sp>
      <p:sp>
        <p:nvSpPr>
          <p:cNvPr id="3" name="Untertitel 2 5 1 1 1 1 2 2 1">
            <a:extLst>
              <a:ext uri="{FF2B5EF4-FFF2-40B4-BE49-F238E27FC236}">
                <a16:creationId xmlns:a16="http://schemas.microsoft.com/office/drawing/2014/main" id="{DC9182E2-F91A-91AF-E2C7-98433360AB1E}"/>
              </a:ext>
            </a:extLst>
          </p:cNvPr>
          <p:cNvSpPr txBox="1">
            <a:spLocks/>
          </p:cNvSpPr>
          <p:nvPr/>
        </p:nvSpPr>
        <p:spPr>
          <a:xfrm>
            <a:off x="2026003" y="1227492"/>
            <a:ext cx="9030148" cy="9689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noProof="0" dirty="0">
                <a:latin typeface="Bahnschrift SemiCondensed" panose="020B0502040204020203" pitchFamily="34" charset="0"/>
              </a:rPr>
              <a:t>We ran our XTRG algorithm code for              sites, with initial                    , for up to 23 steps, i.e., up to                            . We computed the </a:t>
            </a:r>
            <a:r>
              <a:rPr lang="en-US" sz="2000" b="1" noProof="0" dirty="0">
                <a:latin typeface="Bahnschrift SemiCondensed" panose="020B0502040204020203" pitchFamily="34" charset="0"/>
              </a:rPr>
              <a:t>partition function</a:t>
            </a:r>
            <a:r>
              <a:rPr lang="en-US" sz="2000" noProof="0" dirty="0">
                <a:latin typeface="Bahnschrift SemiCondensed" panose="020B0502040204020203" pitchFamily="34" charset="0"/>
              </a:rPr>
              <a:t>       for all    ‘s</a:t>
            </a:r>
          </a:p>
        </p:txBody>
      </p:sp>
      <p:pic>
        <p:nvPicPr>
          <p:cNvPr id="12" name="Picture 11" descr="\documentclass{article}&#10;\usepackage{amsmath}&#10;\pagestyle{empty}&#10;\begin{document}&#10;&#10;$\mathcal{L} = 10$&#10;&#10;&#10;\end{document}" title="IguanaTex Picture Display">
            <a:extLst>
              <a:ext uri="{FF2B5EF4-FFF2-40B4-BE49-F238E27FC236}">
                <a16:creationId xmlns:a16="http://schemas.microsoft.com/office/drawing/2014/main" id="{017BA8B8-6CA5-BE04-1AF7-6F2335B7264C}"/>
              </a:ext>
            </a:extLst>
          </p:cNvPr>
          <p:cNvPicPr>
            <a:picLocks noChangeAspect="1"/>
          </p:cNvPicPr>
          <p:nvPr>
            <p:custDataLst>
              <p:tags r:id="rId2"/>
            </p:custDataLst>
          </p:nvPr>
        </p:nvPicPr>
        <p:blipFill>
          <a:blip r:embed="rId18">
            <a:extLst>
              <a:ext uri="{28A0092B-C50C-407E-A947-70E740481C1C}">
                <a14:useLocalDpi xmlns:a14="http://schemas.microsoft.com/office/drawing/2010/main" val="0"/>
              </a:ext>
            </a:extLst>
          </a:blip>
          <a:stretch>
            <a:fillRect/>
          </a:stretch>
        </p:blipFill>
        <p:spPr>
          <a:xfrm>
            <a:off x="5669864" y="1314880"/>
            <a:ext cx="748190" cy="184381"/>
          </a:xfrm>
          <a:prstGeom prst="rect">
            <a:avLst/>
          </a:prstGeom>
        </p:spPr>
      </p:pic>
      <p:pic>
        <p:nvPicPr>
          <p:cNvPr id="14" name="Picture 13" descr="\documentclass{article}&#10;\usepackage{amsmath}&#10;\pagestyle{empty}&#10;\begin{document}&#10;&#10;$\beta_0 = 10^{-6}$&#10;&#10;&#10;\end{document}" title="IguanaTex Picture Display">
            <a:extLst>
              <a:ext uri="{FF2B5EF4-FFF2-40B4-BE49-F238E27FC236}">
                <a16:creationId xmlns:a16="http://schemas.microsoft.com/office/drawing/2014/main" id="{1CBF30B2-5B30-67A9-AD25-4225B2123CB0}"/>
              </a:ext>
            </a:extLst>
          </p:cNvPr>
          <p:cNvPicPr>
            <a:picLocks noChangeAspect="1"/>
          </p:cNvPicPr>
          <p:nvPr>
            <p:custDataLst>
              <p:tags r:id="rId3"/>
            </p:custDataLst>
          </p:nvPr>
        </p:nvPicPr>
        <p:blipFill>
          <a:blip r:embed="rId19">
            <a:extLst>
              <a:ext uri="{28A0092B-C50C-407E-A947-70E740481C1C}">
                <a14:useLocalDpi xmlns:a14="http://schemas.microsoft.com/office/drawing/2010/main" val="0"/>
              </a:ext>
            </a:extLst>
          </a:blip>
          <a:stretch>
            <a:fillRect/>
          </a:stretch>
        </p:blipFill>
        <p:spPr>
          <a:xfrm>
            <a:off x="8169411" y="1259493"/>
            <a:ext cx="1091048" cy="257524"/>
          </a:xfrm>
          <a:prstGeom prst="rect">
            <a:avLst/>
          </a:prstGeom>
        </p:spPr>
      </p:pic>
      <p:pic>
        <p:nvPicPr>
          <p:cNvPr id="24" name="Picture 23" descr="\documentclass{article}&#10;\usepackage{amsmath}&#10;\pagestyle{empty}&#10;\begin{document}&#10;&#10;$\beta = 2^{23} \beta_0 \approx 8&#10;$&#10;&#10;&#10;\end{document}" title="IguanaTex Picture Display">
            <a:extLst>
              <a:ext uri="{FF2B5EF4-FFF2-40B4-BE49-F238E27FC236}">
                <a16:creationId xmlns:a16="http://schemas.microsoft.com/office/drawing/2014/main" id="{FE3ED6B2-6BA9-B248-41F5-A6F8FB7CBB08}"/>
              </a:ext>
            </a:extLst>
          </p:cNvPr>
          <p:cNvPicPr>
            <a:picLocks noChangeAspect="1"/>
          </p:cNvPicPr>
          <p:nvPr>
            <p:custDataLst>
              <p:tags r:id="rId4"/>
            </p:custDataLst>
          </p:nvPr>
        </p:nvPicPr>
        <p:blipFill>
          <a:blip r:embed="rId20">
            <a:extLst>
              <a:ext uri="{28A0092B-C50C-407E-A947-70E740481C1C}">
                <a14:useLocalDpi xmlns:a14="http://schemas.microsoft.com/office/drawing/2010/main" val="0"/>
              </a:ext>
            </a:extLst>
          </a:blip>
          <a:stretch>
            <a:fillRect/>
          </a:stretch>
        </p:blipFill>
        <p:spPr>
          <a:xfrm>
            <a:off x="3723177" y="1562750"/>
            <a:ext cx="1537524" cy="257524"/>
          </a:xfrm>
          <a:prstGeom prst="rect">
            <a:avLst/>
          </a:prstGeom>
        </p:spPr>
      </p:pic>
      <p:pic>
        <p:nvPicPr>
          <p:cNvPr id="26" name="Picture 25" descr="\documentclass{article}&#10;\usepackage{amsmath}&#10;\pagestyle{empty}&#10;\begin{document}&#10;&#10;&#10;$Z$&#10;&#10;\end{document}" title="IguanaTex Picture Display">
            <a:extLst>
              <a:ext uri="{FF2B5EF4-FFF2-40B4-BE49-F238E27FC236}">
                <a16:creationId xmlns:a16="http://schemas.microsoft.com/office/drawing/2014/main" id="{8E6C3D99-2BF3-CBA1-D146-EC4958493579}"/>
              </a:ext>
            </a:extLst>
          </p:cNvPr>
          <p:cNvPicPr>
            <a:picLocks noChangeAspect="1"/>
          </p:cNvPicPr>
          <p:nvPr>
            <p:custDataLst>
              <p:tags r:id="rId5"/>
            </p:custDataLst>
          </p:nvPr>
        </p:nvPicPr>
        <p:blipFill>
          <a:blip r:embed="rId21">
            <a:extLst>
              <a:ext uri="{28A0092B-C50C-407E-A947-70E740481C1C}">
                <a14:useLocalDpi xmlns:a14="http://schemas.microsoft.com/office/drawing/2010/main" val="0"/>
              </a:ext>
            </a:extLst>
          </a:blip>
          <a:stretch>
            <a:fillRect/>
          </a:stretch>
        </p:blipFill>
        <p:spPr>
          <a:xfrm>
            <a:off x="8986098" y="1583191"/>
            <a:ext cx="169143" cy="172190"/>
          </a:xfrm>
          <a:prstGeom prst="rect">
            <a:avLst/>
          </a:prstGeom>
        </p:spPr>
      </p:pic>
      <p:pic>
        <p:nvPicPr>
          <p:cNvPr id="32" name="Picture 31" descr="\documentclass{article}&#10;\usepackage{amsmath}&#10;\pagestyle{empty}&#10;\begin{document}&#10;&#10;&#10;$\beta$&#10;&#10;\end{document}" title="IguanaTex Picture Display">
            <a:extLst>
              <a:ext uri="{FF2B5EF4-FFF2-40B4-BE49-F238E27FC236}">
                <a16:creationId xmlns:a16="http://schemas.microsoft.com/office/drawing/2014/main" id="{715B0C88-FB34-6107-4A3D-3B9048BEB274}"/>
              </a:ext>
            </a:extLst>
          </p:cNvPr>
          <p:cNvPicPr>
            <a:picLocks noChangeAspect="1"/>
          </p:cNvPicPr>
          <p:nvPr>
            <p:custDataLst>
              <p:tags r:id="rId6"/>
            </p:custDataLst>
          </p:nvPr>
        </p:nvPicPr>
        <p:blipFill>
          <a:blip r:embed="rId22">
            <a:extLst>
              <a:ext uri="{28A0092B-C50C-407E-A947-70E740481C1C}">
                <a14:useLocalDpi xmlns:a14="http://schemas.microsoft.com/office/drawing/2010/main" val="0"/>
              </a:ext>
            </a:extLst>
          </a:blip>
          <a:stretch>
            <a:fillRect/>
          </a:stretch>
        </p:blipFill>
        <p:spPr>
          <a:xfrm>
            <a:off x="9983262" y="1573947"/>
            <a:ext cx="140190" cy="228571"/>
          </a:xfrm>
          <a:prstGeom prst="rect">
            <a:avLst/>
          </a:prstGeom>
        </p:spPr>
      </p:pic>
      <p:sp>
        <p:nvSpPr>
          <p:cNvPr id="33" name="Untertitel 2 2 1 1 1 2">
            <a:extLst>
              <a:ext uri="{FF2B5EF4-FFF2-40B4-BE49-F238E27FC236}">
                <a16:creationId xmlns:a16="http://schemas.microsoft.com/office/drawing/2014/main" id="{405C3988-1E35-0F4F-2B63-0AD55FE35DDF}"/>
              </a:ext>
            </a:extLst>
          </p:cNvPr>
          <p:cNvSpPr txBox="1">
            <a:spLocks/>
          </p:cNvSpPr>
          <p:nvPr/>
        </p:nvSpPr>
        <p:spPr>
          <a:xfrm>
            <a:off x="345726" y="2214392"/>
            <a:ext cx="2033489" cy="8480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tx2">
                    <a:lumMod val="75000"/>
                    <a:lumOff val="25000"/>
                  </a:schemeClr>
                </a:solidFill>
                <a:latin typeface="Bahnschrift SemiCondensed" panose="020B0502040204020203" pitchFamily="34" charset="0"/>
              </a:rPr>
              <a:t>Technical details</a:t>
            </a:r>
            <a:endParaRPr lang="en-US" sz="2400" noProof="0" dirty="0">
              <a:solidFill>
                <a:schemeClr val="tx2">
                  <a:lumMod val="75000"/>
                  <a:lumOff val="25000"/>
                </a:schemeClr>
              </a:solidFill>
            </a:endParaRPr>
          </a:p>
        </p:txBody>
      </p:sp>
      <p:sp>
        <p:nvSpPr>
          <p:cNvPr id="35" name="Untertitel 2 5 1 1 1 1 2 2 2">
            <a:extLst>
              <a:ext uri="{FF2B5EF4-FFF2-40B4-BE49-F238E27FC236}">
                <a16:creationId xmlns:a16="http://schemas.microsoft.com/office/drawing/2014/main" id="{6C1889C8-42D9-FF4E-581F-4A1623D9BC0F}"/>
              </a:ext>
            </a:extLst>
          </p:cNvPr>
          <p:cNvSpPr txBox="1">
            <a:spLocks/>
          </p:cNvSpPr>
          <p:nvPr/>
        </p:nvSpPr>
        <p:spPr>
          <a:xfrm>
            <a:off x="2031132" y="2266105"/>
            <a:ext cx="3038009" cy="26373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noProof="0" dirty="0">
                <a:latin typeface="Bahnschrift SemiCondensed" panose="020B0502040204020203" pitchFamily="34" charset="0"/>
              </a:rPr>
              <a:t>Bond dim. </a:t>
            </a:r>
            <a:r>
              <a:rPr lang="en-US" sz="2000" dirty="0">
                <a:latin typeface="Bahnschrift SemiCondensed" panose="020B0502040204020203" pitchFamily="34" charset="0"/>
              </a:rPr>
              <a:t>g</a:t>
            </a:r>
            <a:r>
              <a:rPr lang="en-US" sz="2000" noProof="0" dirty="0" err="1">
                <a:latin typeface="Bahnschrift SemiCondensed" panose="020B0502040204020203" pitchFamily="34" charset="0"/>
              </a:rPr>
              <a:t>rowth</a:t>
            </a:r>
            <a:r>
              <a:rPr lang="en-US" sz="2000" noProof="0" dirty="0">
                <a:latin typeface="Bahnschrift SemiCondensed" panose="020B0502040204020203" pitchFamily="34" charset="0"/>
              </a:rPr>
              <a:t> cut:</a:t>
            </a:r>
          </a:p>
          <a:p>
            <a:pPr marL="0" indent="0">
              <a:buNone/>
            </a:pPr>
            <a:r>
              <a:rPr lang="en-US" sz="2000" dirty="0">
                <a:latin typeface="Bahnschrift SemiCondensed" panose="020B0502040204020203" pitchFamily="34" charset="0"/>
              </a:rPr>
              <a:t>Max bond dim.:</a:t>
            </a:r>
          </a:p>
          <a:p>
            <a:pPr marL="0" indent="0">
              <a:buNone/>
            </a:pPr>
            <a:r>
              <a:rPr lang="en-US" sz="2000" noProof="0" dirty="0">
                <a:latin typeface="Bahnschrift SemiCondensed" panose="020B0502040204020203" pitchFamily="34" charset="0"/>
              </a:rPr>
              <a:t>R-L-</a:t>
            </a:r>
            <a:r>
              <a:rPr lang="en-US" sz="2000" dirty="0">
                <a:latin typeface="Bahnschrift SemiCondensed" panose="020B0502040204020203" pitchFamily="34" charset="0"/>
              </a:rPr>
              <a:t>R s</a:t>
            </a:r>
            <a:r>
              <a:rPr lang="en-US" sz="2000" noProof="0" dirty="0">
                <a:latin typeface="Bahnschrift SemiCondensed" panose="020B0502040204020203" pitchFamily="34" charset="0"/>
              </a:rPr>
              <a:t>weep</a:t>
            </a:r>
            <a:r>
              <a:rPr lang="en-US" sz="2000" dirty="0">
                <a:latin typeface="Bahnschrift SemiCondensed" panose="020B0502040204020203" pitchFamily="34" charset="0"/>
              </a:rPr>
              <a:t>s along chain:</a:t>
            </a:r>
          </a:p>
          <a:p>
            <a:pPr marL="0" indent="0">
              <a:buNone/>
            </a:pPr>
            <a:r>
              <a:rPr lang="en-US" sz="2000" noProof="0" dirty="0">
                <a:latin typeface="Bahnschrift SemiCondensed" panose="020B0502040204020203" pitchFamily="34" charset="0"/>
              </a:rPr>
              <a:t>Initialization: exact </a:t>
            </a:r>
            <a:r>
              <a:rPr lang="en-US" sz="2000" dirty="0">
                <a:latin typeface="Bahnschrift SemiCondensed" panose="020B0502040204020203" pitchFamily="34" charset="0"/>
              </a:rPr>
              <a:t>                 (to be truncated and optimized) or just</a:t>
            </a:r>
          </a:p>
          <a:p>
            <a:pPr marL="0" indent="0">
              <a:buNone/>
            </a:pPr>
            <a:r>
              <a:rPr lang="en-US" sz="2000" noProof="0" dirty="0">
                <a:latin typeface="Bahnschrift SemiCondensed" panose="020B0502040204020203" pitchFamily="34" charset="0"/>
              </a:rPr>
              <a:t>Norm error tolerance: </a:t>
            </a:r>
          </a:p>
        </p:txBody>
      </p:sp>
      <p:pic>
        <p:nvPicPr>
          <p:cNvPr id="39" name="Picture 38" descr="\documentclass{article}&#10;\usepackage{amsmath}&#10;\pagestyle{empty}&#10;\begin{document}&#10;&#10;&#10;$\frac{D_n}{D_{n - 1}} \leq \alpha = 1.5$&#10;&#10;\end{document}" title="IguanaTex Picture Display">
            <a:extLst>
              <a:ext uri="{FF2B5EF4-FFF2-40B4-BE49-F238E27FC236}">
                <a16:creationId xmlns:a16="http://schemas.microsoft.com/office/drawing/2014/main" id="{A0860550-650D-6DA2-D769-4F270D2C4261}"/>
              </a:ext>
            </a:extLst>
          </p:cNvPr>
          <p:cNvPicPr>
            <a:picLocks noChangeAspect="1"/>
          </p:cNvPicPr>
          <p:nvPr>
            <p:custDataLst>
              <p:tags r:id="rId7"/>
            </p:custDataLst>
          </p:nvPr>
        </p:nvPicPr>
        <p:blipFill>
          <a:blip r:embed="rId23">
            <a:extLst>
              <a:ext uri="{28A0092B-C50C-407E-A947-70E740481C1C}">
                <a14:useLocalDpi xmlns:a14="http://schemas.microsoft.com/office/drawing/2010/main" val="0"/>
              </a:ext>
            </a:extLst>
          </a:blip>
          <a:stretch>
            <a:fillRect/>
          </a:stretch>
        </p:blipFill>
        <p:spPr>
          <a:xfrm>
            <a:off x="4414986" y="2301617"/>
            <a:ext cx="1691429" cy="338286"/>
          </a:xfrm>
          <a:prstGeom prst="rect">
            <a:avLst/>
          </a:prstGeom>
        </p:spPr>
      </p:pic>
      <p:pic>
        <p:nvPicPr>
          <p:cNvPr id="41" name="Picture 40" descr="\documentclass{article}&#10;\usepackage{amsmath}&#10;\pagestyle{empty}&#10;\begin{document}&#10;&#10;&#10;$D_n \leq D_{\text{max}} =75$&#10;&#10;\end{document}" title="IguanaTex Picture Display">
            <a:extLst>
              <a:ext uri="{FF2B5EF4-FFF2-40B4-BE49-F238E27FC236}">
                <a16:creationId xmlns:a16="http://schemas.microsoft.com/office/drawing/2014/main" id="{77F18DA1-6AE3-133C-F860-7F405F1E163E}"/>
              </a:ext>
            </a:extLst>
          </p:cNvPr>
          <p:cNvPicPr>
            <a:picLocks noChangeAspect="1"/>
          </p:cNvPicPr>
          <p:nvPr>
            <p:custDataLst>
              <p:tags r:id="rId8"/>
            </p:custDataLst>
          </p:nvPr>
        </p:nvPicPr>
        <p:blipFill>
          <a:blip r:embed="rId24">
            <a:extLst>
              <a:ext uri="{28A0092B-C50C-407E-A947-70E740481C1C}">
                <a14:useLocalDpi xmlns:a14="http://schemas.microsoft.com/office/drawing/2010/main" val="0"/>
              </a:ext>
            </a:extLst>
          </a:blip>
          <a:stretch>
            <a:fillRect/>
          </a:stretch>
        </p:blipFill>
        <p:spPr>
          <a:xfrm>
            <a:off x="3750459" y="2740255"/>
            <a:ext cx="1848381" cy="211810"/>
          </a:xfrm>
          <a:prstGeom prst="rect">
            <a:avLst/>
          </a:prstGeom>
        </p:spPr>
      </p:pic>
      <p:pic>
        <p:nvPicPr>
          <p:cNvPr id="43" name="Picture 42" descr="\documentclass{article}&#10;\usepackage{amsmath}&#10;\pagestyle{empty}&#10;\begin{document}&#10;&#10;&#10;$N_{\text{sweeps}} = 5$&#10;&#10;\end{document}" title="IguanaTex Picture Display">
            <a:extLst>
              <a:ext uri="{FF2B5EF4-FFF2-40B4-BE49-F238E27FC236}">
                <a16:creationId xmlns:a16="http://schemas.microsoft.com/office/drawing/2014/main" id="{E92F74EC-07C6-E157-CCFC-FBFBBA5799C4}"/>
              </a:ext>
            </a:extLst>
          </p:cNvPr>
          <p:cNvPicPr>
            <a:picLocks noChangeAspect="1"/>
          </p:cNvPicPr>
          <p:nvPr>
            <p:custDataLst>
              <p:tags r:id="rId9"/>
            </p:custDataLst>
          </p:nvPr>
        </p:nvPicPr>
        <p:blipFill>
          <a:blip r:embed="rId25">
            <a:extLst>
              <a:ext uri="{28A0092B-C50C-407E-A947-70E740481C1C}">
                <a14:useLocalDpi xmlns:a14="http://schemas.microsoft.com/office/drawing/2010/main" val="0"/>
              </a:ext>
            </a:extLst>
          </a:blip>
          <a:stretch>
            <a:fillRect/>
          </a:stretch>
        </p:blipFill>
        <p:spPr>
          <a:xfrm>
            <a:off x="4883698" y="3153429"/>
            <a:ext cx="1249524" cy="245333"/>
          </a:xfrm>
          <a:prstGeom prst="rect">
            <a:avLst/>
          </a:prstGeom>
        </p:spPr>
      </p:pic>
      <p:pic>
        <p:nvPicPr>
          <p:cNvPr id="45" name="Picture 44" descr="\documentclass{article}&#10;\usepackage{amsmath}&#10;\pagestyle{empty}&#10;\begin{document}&#10;&#10;$\rho_{n - 1}^2$&#10;&#10;\end{document}" title="IguanaTex Picture Display">
            <a:extLst>
              <a:ext uri="{FF2B5EF4-FFF2-40B4-BE49-F238E27FC236}">
                <a16:creationId xmlns:a16="http://schemas.microsoft.com/office/drawing/2014/main" id="{0F066229-5EB0-D740-1701-67309EB77CE6}"/>
              </a:ext>
            </a:extLst>
          </p:cNvPr>
          <p:cNvPicPr>
            <a:picLocks noChangeAspect="1"/>
          </p:cNvPicPr>
          <p:nvPr>
            <p:custDataLst>
              <p:tags r:id="rId10"/>
            </p:custDataLst>
          </p:nvPr>
        </p:nvPicPr>
        <p:blipFill>
          <a:blip r:embed="rId26">
            <a:extLst>
              <a:ext uri="{28A0092B-C50C-407E-A947-70E740481C1C}">
                <a14:useLocalDpi xmlns:a14="http://schemas.microsoft.com/office/drawing/2010/main" val="0"/>
              </a:ext>
            </a:extLst>
          </a:blip>
          <a:stretch>
            <a:fillRect/>
          </a:stretch>
        </p:blipFill>
        <p:spPr>
          <a:xfrm>
            <a:off x="4084707" y="3499756"/>
            <a:ext cx="492190" cy="272762"/>
          </a:xfrm>
          <a:prstGeom prst="rect">
            <a:avLst/>
          </a:prstGeom>
        </p:spPr>
      </p:pic>
      <p:pic>
        <p:nvPicPr>
          <p:cNvPr id="48" name="Picture 47" descr="\documentclass{article}&#10;\usepackage{amsmath}&#10;\pagestyle{empty}&#10;\begin{document}&#10;&#10;$\rho_{n - 1}$&#10;&#10;\end{document}" title="IguanaTex Picture Display">
            <a:extLst>
              <a:ext uri="{FF2B5EF4-FFF2-40B4-BE49-F238E27FC236}">
                <a16:creationId xmlns:a16="http://schemas.microsoft.com/office/drawing/2014/main" id="{5BAEC4A8-E50E-B796-A324-534840CC04A1}"/>
              </a:ext>
            </a:extLst>
          </p:cNvPr>
          <p:cNvPicPr>
            <a:picLocks noChangeAspect="1"/>
          </p:cNvPicPr>
          <p:nvPr>
            <p:custDataLst>
              <p:tags r:id="rId11"/>
            </p:custDataLst>
          </p:nvPr>
        </p:nvPicPr>
        <p:blipFill>
          <a:blip r:embed="rId27">
            <a:extLst>
              <a:ext uri="{28A0092B-C50C-407E-A947-70E740481C1C}">
                <a14:useLocalDpi xmlns:a14="http://schemas.microsoft.com/office/drawing/2010/main" val="0"/>
              </a:ext>
            </a:extLst>
          </a:blip>
          <a:stretch>
            <a:fillRect/>
          </a:stretch>
        </p:blipFill>
        <p:spPr>
          <a:xfrm>
            <a:off x="3931053" y="4135557"/>
            <a:ext cx="492190" cy="166095"/>
          </a:xfrm>
          <a:prstGeom prst="rect">
            <a:avLst/>
          </a:prstGeom>
        </p:spPr>
      </p:pic>
      <p:pic>
        <p:nvPicPr>
          <p:cNvPr id="50" name="Picture 49" descr="\documentclass{article}&#10;\usepackage{amsmath}&#10;\pagestyle{empty}&#10;\begin{document}&#10;&#10;&#10;$10^{-8}$&#10;&#10;\end{document}" title="IguanaTex Picture Display">
            <a:extLst>
              <a:ext uri="{FF2B5EF4-FFF2-40B4-BE49-F238E27FC236}">
                <a16:creationId xmlns:a16="http://schemas.microsoft.com/office/drawing/2014/main" id="{962B3600-75C5-6CB8-1ACA-50E8A80D1314}"/>
              </a:ext>
            </a:extLst>
          </p:cNvPr>
          <p:cNvPicPr>
            <a:picLocks noChangeAspect="1"/>
          </p:cNvPicPr>
          <p:nvPr>
            <p:custDataLst>
              <p:tags r:id="rId12"/>
            </p:custDataLst>
          </p:nvPr>
        </p:nvPicPr>
        <p:blipFill>
          <a:blip r:embed="rId28">
            <a:extLst>
              <a:ext uri="{28A0092B-C50C-407E-A947-70E740481C1C}">
                <a14:useLocalDpi xmlns:a14="http://schemas.microsoft.com/office/drawing/2010/main" val="0"/>
              </a:ext>
            </a:extLst>
          </a:blip>
          <a:stretch>
            <a:fillRect/>
          </a:stretch>
        </p:blipFill>
        <p:spPr>
          <a:xfrm>
            <a:off x="4389333" y="4473076"/>
            <a:ext cx="481524" cy="214857"/>
          </a:xfrm>
          <a:prstGeom prst="rect">
            <a:avLst/>
          </a:prstGeom>
        </p:spPr>
      </p:pic>
      <p:pic>
        <p:nvPicPr>
          <p:cNvPr id="51" name="Picture 50" descr="\documentclass{article}&#10;\usepackage{amsmath}&#10;\pagestyle{empty}&#10;\begin{document}&#10;&#10;&#10;$Z$&#10;&#10;\end{document}" title="IguanaTex Picture Display">
            <a:extLst>
              <a:ext uri="{FF2B5EF4-FFF2-40B4-BE49-F238E27FC236}">
                <a16:creationId xmlns:a16="http://schemas.microsoft.com/office/drawing/2014/main" id="{D3522191-91A6-780B-37A9-83A6D527204C}"/>
              </a:ext>
            </a:extLst>
          </p:cNvPr>
          <p:cNvPicPr>
            <a:picLocks noChangeAspect="1"/>
          </p:cNvPicPr>
          <p:nvPr>
            <p:custDataLst>
              <p:tags r:id="rId13"/>
            </p:custDataLst>
          </p:nvPr>
        </p:nvPicPr>
        <p:blipFill>
          <a:blip r:embed="rId21">
            <a:extLst>
              <a:ext uri="{28A0092B-C50C-407E-A947-70E740481C1C}">
                <a14:useLocalDpi xmlns:a14="http://schemas.microsoft.com/office/drawing/2010/main" val="0"/>
              </a:ext>
            </a:extLst>
          </a:blip>
          <a:stretch>
            <a:fillRect/>
          </a:stretch>
        </p:blipFill>
        <p:spPr>
          <a:xfrm>
            <a:off x="2535089" y="5369539"/>
            <a:ext cx="169143" cy="172190"/>
          </a:xfrm>
          <a:prstGeom prst="rect">
            <a:avLst/>
          </a:prstGeom>
        </p:spPr>
      </p:pic>
      <p:pic>
        <p:nvPicPr>
          <p:cNvPr id="53" name="Picture 52" descr="A graph of a function&#10;&#10;AI-generated content may be incorrect.">
            <a:extLst>
              <a:ext uri="{FF2B5EF4-FFF2-40B4-BE49-F238E27FC236}">
                <a16:creationId xmlns:a16="http://schemas.microsoft.com/office/drawing/2014/main" id="{DA448EDD-5946-EFC0-8E35-1EDA01EEAB6A}"/>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6016102" y="2750921"/>
            <a:ext cx="5708943" cy="3791145"/>
          </a:xfrm>
          <a:prstGeom prst="rect">
            <a:avLst/>
          </a:prstGeom>
        </p:spPr>
      </p:pic>
      <p:sp>
        <p:nvSpPr>
          <p:cNvPr id="54" name="Slide Number Placeholder 53">
            <a:extLst>
              <a:ext uri="{FF2B5EF4-FFF2-40B4-BE49-F238E27FC236}">
                <a16:creationId xmlns:a16="http://schemas.microsoft.com/office/drawing/2014/main" id="{D41E848A-8C41-0E04-8A7A-A0DDF9FE6360}"/>
              </a:ext>
            </a:extLst>
          </p:cNvPr>
          <p:cNvSpPr>
            <a:spLocks noGrp="1"/>
          </p:cNvSpPr>
          <p:nvPr>
            <p:ph type="sldNum" sz="quarter" idx="12"/>
          </p:nvPr>
        </p:nvSpPr>
        <p:spPr/>
        <p:txBody>
          <a:bodyPr/>
          <a:lstStyle/>
          <a:p>
            <a:fld id="{7C316503-33C0-4D25-9697-6851D736A0D5}" type="slidenum">
              <a:rPr lang="en-GB" smtClean="0"/>
              <a:t>24</a:t>
            </a:fld>
            <a:endParaRPr lang="en-GB"/>
          </a:p>
        </p:txBody>
      </p:sp>
    </p:spTree>
    <p:extLst>
      <p:ext uri="{BB962C8B-B14F-4D97-AF65-F5344CB8AC3E}">
        <p14:creationId xmlns:p14="http://schemas.microsoft.com/office/powerpoint/2010/main" val="142586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9CF4B2-05A1-649B-35AF-A86E12636B9F}"/>
            </a:ext>
          </a:extLst>
        </p:cNvPr>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C02DEA43-FB69-D31C-2302-D508F9E1E7D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79" imgH="478" progId="TCLayout.ActiveDocument.1">
                  <p:embed/>
                </p:oleObj>
              </mc:Choice>
              <mc:Fallback>
                <p:oleObj name="think-cell Slide" r:id="rId9" imgW="479" imgH="478" progId="TCLayout.ActiveDocument.1">
                  <p:embed/>
                  <p:pic>
                    <p:nvPicPr>
                      <p:cNvPr id="4" name="think-cell data - do not delete" hidden="1">
                        <a:extLst>
                          <a:ext uri="{FF2B5EF4-FFF2-40B4-BE49-F238E27FC236}">
                            <a16:creationId xmlns:a16="http://schemas.microsoft.com/office/drawing/2014/main" id="{2DFD4C12-768C-FED4-1BAB-369797ADB58E}"/>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Untertitel 2 1">
            <a:extLst>
              <a:ext uri="{FF2B5EF4-FFF2-40B4-BE49-F238E27FC236}">
                <a16:creationId xmlns:a16="http://schemas.microsoft.com/office/drawing/2014/main" id="{D4EC8B92-528B-D324-318F-30A1A7332C35}"/>
              </a:ext>
            </a:extLst>
          </p:cNvPr>
          <p:cNvSpPr txBox="1">
            <a:spLocks/>
          </p:cNvSpPr>
          <p:nvPr/>
        </p:nvSpPr>
        <p:spPr>
          <a:xfrm>
            <a:off x="2810257" y="511703"/>
            <a:ext cx="7020213" cy="5774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a:latin typeface="Bahnschrift SemiCondensed" panose="020B0502040204020203" pitchFamily="34" charset="0"/>
              </a:rPr>
              <a:t>Smooth b</a:t>
            </a:r>
            <a:r>
              <a:rPr lang="en-US" sz="3200" noProof="0" dirty="0" err="1">
                <a:latin typeface="Bahnschrift SemiCondensed" panose="020B0502040204020203" pitchFamily="34" charset="0"/>
              </a:rPr>
              <a:t>ehavior</a:t>
            </a:r>
            <a:r>
              <a:rPr lang="en-US" sz="3200" noProof="0" dirty="0">
                <a:latin typeface="Bahnschrift SemiCondensed" panose="020B0502040204020203" pitchFamily="34" charset="0"/>
              </a:rPr>
              <a:t> of singular values</a:t>
            </a:r>
            <a:endParaRPr lang="en-US" sz="3200" noProof="0" dirty="0"/>
          </a:p>
        </p:txBody>
      </p:sp>
      <p:sp>
        <p:nvSpPr>
          <p:cNvPr id="23" name="Untertitel 2 2 1 1 1">
            <a:extLst>
              <a:ext uri="{FF2B5EF4-FFF2-40B4-BE49-F238E27FC236}">
                <a16:creationId xmlns:a16="http://schemas.microsoft.com/office/drawing/2014/main" id="{655EF046-7F48-FB8D-2F89-0B184DC93039}"/>
              </a:ext>
            </a:extLst>
          </p:cNvPr>
          <p:cNvSpPr txBox="1">
            <a:spLocks/>
          </p:cNvSpPr>
          <p:nvPr/>
        </p:nvSpPr>
        <p:spPr>
          <a:xfrm>
            <a:off x="665325" y="1405045"/>
            <a:ext cx="1376540" cy="8480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tx2">
                    <a:lumMod val="75000"/>
                    <a:lumOff val="25000"/>
                  </a:schemeClr>
                </a:solidFill>
                <a:latin typeface="Bahnschrift SemiCondensed" panose="020B0502040204020203" pitchFamily="34" charset="0"/>
              </a:rPr>
              <a:t>Where do we SVD?</a:t>
            </a:r>
            <a:endParaRPr lang="en-US" sz="2400" noProof="0" dirty="0">
              <a:solidFill>
                <a:schemeClr val="tx2">
                  <a:lumMod val="75000"/>
                  <a:lumOff val="25000"/>
                </a:schemeClr>
              </a:solidFill>
            </a:endParaRPr>
          </a:p>
        </p:txBody>
      </p:sp>
      <p:sp>
        <p:nvSpPr>
          <p:cNvPr id="3" name="Untertitel 2 5 1 1 1 1 2">
            <a:extLst>
              <a:ext uri="{FF2B5EF4-FFF2-40B4-BE49-F238E27FC236}">
                <a16:creationId xmlns:a16="http://schemas.microsoft.com/office/drawing/2014/main" id="{69C49384-6720-7490-398E-23C1BE2FB7E7}"/>
              </a:ext>
            </a:extLst>
          </p:cNvPr>
          <p:cNvSpPr txBox="1">
            <a:spLocks/>
          </p:cNvSpPr>
          <p:nvPr/>
        </p:nvSpPr>
        <p:spPr>
          <a:xfrm>
            <a:off x="2353008" y="1440558"/>
            <a:ext cx="8912756" cy="8125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Bahnschrift SemiCondensed" panose="020B0502040204020203" pitchFamily="34" charset="0"/>
              </a:rPr>
              <a:t>Each two-site update yields an optimized value for the </a:t>
            </a:r>
            <a:r>
              <a:rPr lang="en-US" sz="2000" b="1" dirty="0">
                <a:latin typeface="Bahnschrift SemiCondensed" panose="020B0502040204020203" pitchFamily="34" charset="0"/>
              </a:rPr>
              <a:t>contraction </a:t>
            </a:r>
            <a:r>
              <a:rPr lang="en-US" sz="2000" dirty="0">
                <a:latin typeface="Bahnschrift SemiCondensed" panose="020B0502040204020203" pitchFamily="34" charset="0"/>
              </a:rPr>
              <a:t>             , but not the two single tensors. These must be separated after the optimization, using SVD.</a:t>
            </a:r>
            <a:endParaRPr lang="en-US" sz="2000" noProof="0" dirty="0">
              <a:latin typeface="Bahnschrift SemiCondensed" panose="020B0502040204020203" pitchFamily="34" charset="0"/>
            </a:endParaRPr>
          </a:p>
        </p:txBody>
      </p:sp>
      <p:pic>
        <p:nvPicPr>
          <p:cNvPr id="10" name="Picture 9" descr="\documentclass{article}&#10;\usepackage{amsmath}&#10;\pagestyle{empty}&#10;\begin{document}&#10;&#10;&#10;$C_l C_{l + 1&#10;}$&#10;&#10;\end{document}" title="IguanaTex Picture Display">
            <a:extLst>
              <a:ext uri="{FF2B5EF4-FFF2-40B4-BE49-F238E27FC236}">
                <a16:creationId xmlns:a16="http://schemas.microsoft.com/office/drawing/2014/main" id="{FF5D1888-36B3-916A-7478-8670FFA2A516}"/>
              </a:ext>
            </a:extLst>
          </p:cNvPr>
          <p:cNvPicPr>
            <a:picLocks noChangeAspect="1"/>
          </p:cNvPicPr>
          <p:nvPr>
            <p:custDataLst>
              <p:tags r:id="rId2"/>
            </p:custDataLst>
          </p:nvPr>
        </p:nvPicPr>
        <p:blipFill>
          <a:blip r:embed="rId11">
            <a:extLst>
              <a:ext uri="{28A0092B-C50C-407E-A947-70E740481C1C}">
                <a14:useLocalDpi xmlns:a14="http://schemas.microsoft.com/office/drawing/2010/main" val="0"/>
              </a:ext>
            </a:extLst>
          </a:blip>
          <a:stretch>
            <a:fillRect/>
          </a:stretch>
        </p:blipFill>
        <p:spPr>
          <a:xfrm>
            <a:off x="9099042" y="1502704"/>
            <a:ext cx="731428" cy="237714"/>
          </a:xfrm>
          <a:prstGeom prst="rect">
            <a:avLst/>
          </a:prstGeom>
        </p:spPr>
      </p:pic>
      <p:sp>
        <p:nvSpPr>
          <p:cNvPr id="12" name="Untertitel 2 2 1 1 1">
            <a:extLst>
              <a:ext uri="{FF2B5EF4-FFF2-40B4-BE49-F238E27FC236}">
                <a16:creationId xmlns:a16="http://schemas.microsoft.com/office/drawing/2014/main" id="{4D2696BB-0058-FE31-3963-44400FC1F22C}"/>
              </a:ext>
            </a:extLst>
          </p:cNvPr>
          <p:cNvSpPr txBox="1">
            <a:spLocks/>
          </p:cNvSpPr>
          <p:nvPr/>
        </p:nvSpPr>
        <p:spPr>
          <a:xfrm>
            <a:off x="656448" y="2636569"/>
            <a:ext cx="1376540" cy="8480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tx2">
                    <a:lumMod val="75000"/>
                    <a:lumOff val="25000"/>
                  </a:schemeClr>
                </a:solidFill>
                <a:latin typeface="Bahnschrift SemiCondensed" panose="020B0502040204020203" pitchFamily="34" charset="0"/>
              </a:rPr>
              <a:t>Singular values</a:t>
            </a:r>
            <a:endParaRPr lang="en-US" sz="2400" noProof="0" dirty="0">
              <a:solidFill>
                <a:schemeClr val="tx2">
                  <a:lumMod val="75000"/>
                  <a:lumOff val="25000"/>
                </a:schemeClr>
              </a:solidFill>
            </a:endParaRPr>
          </a:p>
        </p:txBody>
      </p:sp>
      <p:sp>
        <p:nvSpPr>
          <p:cNvPr id="13" name="Untertitel 2 2 1 1 1">
            <a:extLst>
              <a:ext uri="{FF2B5EF4-FFF2-40B4-BE49-F238E27FC236}">
                <a16:creationId xmlns:a16="http://schemas.microsoft.com/office/drawing/2014/main" id="{0B89A8DE-7A56-EAAA-E31A-C0FA013A15D0}"/>
              </a:ext>
            </a:extLst>
          </p:cNvPr>
          <p:cNvSpPr txBox="1">
            <a:spLocks/>
          </p:cNvSpPr>
          <p:nvPr/>
        </p:nvSpPr>
        <p:spPr>
          <a:xfrm>
            <a:off x="665324" y="4327277"/>
            <a:ext cx="1598481" cy="11256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tx2">
                    <a:lumMod val="75000"/>
                    <a:lumOff val="25000"/>
                  </a:schemeClr>
                </a:solidFill>
                <a:latin typeface="Bahnschrift SemiCondensed" panose="020B0502040204020203" pitchFamily="34" charset="0"/>
              </a:rPr>
              <a:t>Why interesting?</a:t>
            </a:r>
            <a:endParaRPr lang="en-US" sz="2400" noProof="0" dirty="0">
              <a:solidFill>
                <a:schemeClr val="tx2">
                  <a:lumMod val="75000"/>
                  <a:lumOff val="25000"/>
                </a:schemeClr>
              </a:solidFill>
            </a:endParaRPr>
          </a:p>
        </p:txBody>
      </p:sp>
      <p:sp>
        <p:nvSpPr>
          <p:cNvPr id="14" name="Untertitel 2 5 1 1 1 1 2">
            <a:extLst>
              <a:ext uri="{FF2B5EF4-FFF2-40B4-BE49-F238E27FC236}">
                <a16:creationId xmlns:a16="http://schemas.microsoft.com/office/drawing/2014/main" id="{1F0D1C8D-2761-DA6A-7C25-5EF196FEB404}"/>
              </a:ext>
            </a:extLst>
          </p:cNvPr>
          <p:cNvSpPr txBox="1">
            <a:spLocks/>
          </p:cNvSpPr>
          <p:nvPr/>
        </p:nvSpPr>
        <p:spPr>
          <a:xfrm>
            <a:off x="2344132" y="2693283"/>
            <a:ext cx="3497376" cy="15147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Bahnschrift SemiCondensed" panose="020B0502040204020203" pitchFamily="34" charset="0"/>
              </a:rPr>
              <a:t>One (</a:t>
            </a:r>
            <a:r>
              <a:rPr lang="en-US" sz="2000" dirty="0" err="1">
                <a:latin typeface="Bahnschrift SemiCondensed" panose="020B0502040204020203" pitchFamily="34" charset="0"/>
              </a:rPr>
              <a:t>JvD</a:t>
            </a:r>
            <a:r>
              <a:rPr lang="en-US" sz="2000" dirty="0">
                <a:latin typeface="Bahnschrift SemiCondensed" panose="020B0502040204020203" pitchFamily="34" charset="0"/>
              </a:rPr>
              <a:t>) would expect these singular values to change </a:t>
            </a:r>
            <a:r>
              <a:rPr lang="en-US" sz="2000" b="1" dirty="0">
                <a:latin typeface="Bahnschrift SemiCondensed" panose="020B0502040204020203" pitchFamily="34" charset="0"/>
              </a:rPr>
              <a:t>smoothly </a:t>
            </a:r>
            <a:r>
              <a:rPr lang="en-US" sz="2000" dirty="0">
                <a:latin typeface="Bahnschrift SemiCondensed" panose="020B0502040204020203" pitchFamily="34" charset="0"/>
              </a:rPr>
              <a:t>as     is varied. We checked and this is indeed the case.</a:t>
            </a:r>
            <a:endParaRPr lang="en-US" sz="2000" noProof="0" dirty="0">
              <a:latin typeface="Bahnschrift SemiCondensed" panose="020B0502040204020203" pitchFamily="34" charset="0"/>
            </a:endParaRPr>
          </a:p>
        </p:txBody>
      </p:sp>
      <p:pic>
        <p:nvPicPr>
          <p:cNvPr id="17" name="Picture 16" descr="\documentclass{article}&#10;\usepackage{amsmath}&#10;\pagestyle{empty}&#10;\begin{document}&#10;&#10;&#10;$\beta$&#10;&#10;\end{document}" title="IguanaTex Picture Display">
            <a:extLst>
              <a:ext uri="{FF2B5EF4-FFF2-40B4-BE49-F238E27FC236}">
                <a16:creationId xmlns:a16="http://schemas.microsoft.com/office/drawing/2014/main" id="{019A83AE-3C45-674B-9D53-45EF824028D9}"/>
              </a:ext>
            </a:extLst>
          </p:cNvPr>
          <p:cNvPicPr>
            <a:picLocks noChangeAspect="1"/>
          </p:cNvPicPr>
          <p:nvPr>
            <p:custDataLst>
              <p:tags r:id="rId3"/>
            </p:custDataLst>
          </p:nvPr>
        </p:nvPicPr>
        <p:blipFill>
          <a:blip r:embed="rId12">
            <a:extLst>
              <a:ext uri="{28A0092B-C50C-407E-A947-70E740481C1C}">
                <a14:useLocalDpi xmlns:a14="http://schemas.microsoft.com/office/drawing/2010/main" val="0"/>
              </a:ext>
            </a:extLst>
          </a:blip>
          <a:stretch>
            <a:fillRect/>
          </a:stretch>
        </p:blipFill>
        <p:spPr>
          <a:xfrm>
            <a:off x="3700492" y="3320535"/>
            <a:ext cx="140190" cy="228571"/>
          </a:xfrm>
          <a:prstGeom prst="rect">
            <a:avLst/>
          </a:prstGeom>
        </p:spPr>
      </p:pic>
      <p:sp>
        <p:nvSpPr>
          <p:cNvPr id="19" name="Untertitel 2 5 1 1 1 1 2">
            <a:extLst>
              <a:ext uri="{FF2B5EF4-FFF2-40B4-BE49-F238E27FC236}">
                <a16:creationId xmlns:a16="http://schemas.microsoft.com/office/drawing/2014/main" id="{63BB7132-03EE-2C34-7473-E0C8EAF9683B}"/>
              </a:ext>
            </a:extLst>
          </p:cNvPr>
          <p:cNvSpPr txBox="1">
            <a:spLocks/>
          </p:cNvSpPr>
          <p:nvPr/>
        </p:nvSpPr>
        <p:spPr>
          <a:xfrm>
            <a:off x="2353008" y="4327277"/>
            <a:ext cx="3364212" cy="23220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Bahnschrift SemiCondensed" panose="020B0502040204020203" pitchFamily="34" charset="0"/>
              </a:rPr>
              <a:t>By </a:t>
            </a:r>
            <a:r>
              <a:rPr lang="en-US" sz="2000" b="1" dirty="0">
                <a:latin typeface="Bahnschrift SemiCondensed" panose="020B0502040204020203" pitchFamily="34" charset="0"/>
              </a:rPr>
              <a:t>extrapolating </a:t>
            </a:r>
            <a:r>
              <a:rPr lang="en-US" sz="2000" dirty="0">
                <a:latin typeface="Bahnschrift SemiCondensed" panose="020B0502040204020203" pitchFamily="34" charset="0"/>
              </a:rPr>
              <a:t>singular values for                  from those for previous    ‘s, one could try to improve the </a:t>
            </a:r>
            <a:r>
              <a:rPr lang="en-US" sz="2000" b="1" dirty="0">
                <a:latin typeface="Bahnschrift SemiCondensed" panose="020B0502040204020203" pitchFamily="34" charset="0"/>
              </a:rPr>
              <a:t>initialization </a:t>
            </a:r>
            <a:r>
              <a:rPr lang="en-US" sz="2000" dirty="0">
                <a:latin typeface="Bahnschrift SemiCondensed" panose="020B0502040204020203" pitchFamily="34" charset="0"/>
              </a:rPr>
              <a:t>of</a:t>
            </a:r>
          </a:p>
          <a:p>
            <a:pPr marL="0" indent="0">
              <a:buNone/>
            </a:pPr>
            <a:r>
              <a:rPr lang="en-US" sz="2000" dirty="0">
                <a:latin typeface="Bahnschrift SemiCondensed" panose="020B0502040204020203" pitchFamily="34" charset="0"/>
              </a:rPr>
              <a:t>                               at each  XTRG update</a:t>
            </a:r>
            <a:endParaRPr lang="en-US" sz="2000" noProof="0" dirty="0">
              <a:latin typeface="Bahnschrift SemiCondensed" panose="020B0502040204020203" pitchFamily="34" charset="0"/>
            </a:endParaRPr>
          </a:p>
        </p:txBody>
      </p:sp>
      <p:pic>
        <p:nvPicPr>
          <p:cNvPr id="24" name="Picture 23" descr="\documentclass{article}&#10;\usepackage{amsmath}&#10;\pagestyle{empty}&#10;\begin{document}&#10;&#10;$\beta = 2^n \beta_0$&#10;&#10;&#10;\end{document}" title="IguanaTex Picture Display">
            <a:extLst>
              <a:ext uri="{FF2B5EF4-FFF2-40B4-BE49-F238E27FC236}">
                <a16:creationId xmlns:a16="http://schemas.microsoft.com/office/drawing/2014/main" id="{1DAE7DB6-EF7C-06F0-02E9-73FEDC1C8C09}"/>
              </a:ext>
            </a:extLst>
          </p:cNvPr>
          <p:cNvPicPr>
            <a:picLocks noChangeAspect="1"/>
          </p:cNvPicPr>
          <p:nvPr>
            <p:custDataLst>
              <p:tags r:id="rId4"/>
            </p:custDataLst>
          </p:nvPr>
        </p:nvPicPr>
        <p:blipFill>
          <a:blip r:embed="rId13">
            <a:extLst>
              <a:ext uri="{28A0092B-C50C-407E-A947-70E740481C1C}">
                <a14:useLocalDpi xmlns:a14="http://schemas.microsoft.com/office/drawing/2010/main" val="0"/>
              </a:ext>
            </a:extLst>
          </a:blip>
          <a:stretch>
            <a:fillRect/>
          </a:stretch>
        </p:blipFill>
        <p:spPr>
          <a:xfrm>
            <a:off x="3471135" y="4693892"/>
            <a:ext cx="987429" cy="228571"/>
          </a:xfrm>
          <a:prstGeom prst="rect">
            <a:avLst/>
          </a:prstGeom>
        </p:spPr>
      </p:pic>
      <p:pic>
        <p:nvPicPr>
          <p:cNvPr id="25" name="Picture 24" descr="\documentclass{article}&#10;\usepackage{amsmath}&#10;\pagestyle{empty}&#10;\begin{document}&#10;&#10;&#10;$\beta$&#10;&#10;\end{document}" title="IguanaTex Picture Display">
            <a:extLst>
              <a:ext uri="{FF2B5EF4-FFF2-40B4-BE49-F238E27FC236}">
                <a16:creationId xmlns:a16="http://schemas.microsoft.com/office/drawing/2014/main" id="{CACA8571-6DDE-1F74-4AA6-DFDC8F6BB5C1}"/>
              </a:ext>
            </a:extLst>
          </p:cNvPr>
          <p:cNvPicPr>
            <a:picLocks noChangeAspect="1"/>
          </p:cNvPicPr>
          <p:nvPr>
            <p:custDataLst>
              <p:tags r:id="rId5"/>
            </p:custDataLst>
          </p:nvPr>
        </p:nvPicPr>
        <p:blipFill>
          <a:blip r:embed="rId12">
            <a:extLst>
              <a:ext uri="{28A0092B-C50C-407E-A947-70E740481C1C}">
                <a14:useLocalDpi xmlns:a14="http://schemas.microsoft.com/office/drawing/2010/main" val="0"/>
              </a:ext>
            </a:extLst>
          </a:blip>
          <a:stretch>
            <a:fillRect/>
          </a:stretch>
        </p:blipFill>
        <p:spPr>
          <a:xfrm>
            <a:off x="3674787" y="4951144"/>
            <a:ext cx="140190" cy="228571"/>
          </a:xfrm>
          <a:prstGeom prst="rect">
            <a:avLst/>
          </a:prstGeom>
        </p:spPr>
      </p:pic>
      <p:pic>
        <p:nvPicPr>
          <p:cNvPr id="27" name="Picture 26" descr="\documentclass{article}&#10;\usepackage{amsmath}&#10;\pagestyle{empty}&#10;\begin{document}&#10;&#10;$&#10;\text{e}^{- 2^n \beta_0 \hat{H}} \leftrightarrow \{ C_l \}&#10;$&#10;&#10;&#10;&#10;\end{document}" title="IguanaTex Picture Display">
            <a:extLst>
              <a:ext uri="{FF2B5EF4-FFF2-40B4-BE49-F238E27FC236}">
                <a16:creationId xmlns:a16="http://schemas.microsoft.com/office/drawing/2014/main" id="{EAC2C678-CF87-6B81-BA8F-A4F2286B765E}"/>
              </a:ext>
            </a:extLst>
          </p:cNvPr>
          <p:cNvPicPr>
            <a:picLocks noChangeAspect="1"/>
          </p:cNvPicPr>
          <p:nvPr>
            <p:custDataLst>
              <p:tags r:id="rId6"/>
            </p:custDataLst>
          </p:nvPr>
        </p:nvPicPr>
        <p:blipFill>
          <a:blip r:embed="rId14">
            <a:extLst>
              <a:ext uri="{28A0092B-C50C-407E-A947-70E740481C1C}">
                <a14:useLocalDpi xmlns:a14="http://schemas.microsoft.com/office/drawing/2010/main" val="0"/>
              </a:ext>
            </a:extLst>
          </a:blip>
          <a:stretch>
            <a:fillRect/>
          </a:stretch>
        </p:blipFill>
        <p:spPr>
          <a:xfrm>
            <a:off x="2488825" y="5532856"/>
            <a:ext cx="1781333" cy="324571"/>
          </a:xfrm>
          <a:prstGeom prst="rect">
            <a:avLst/>
          </a:prstGeom>
        </p:spPr>
      </p:pic>
      <p:pic>
        <p:nvPicPr>
          <p:cNvPr id="32" name="Picture 31" descr="A graph of different colored lines&#10;&#10;AI-generated content may be incorrect.">
            <a:extLst>
              <a:ext uri="{FF2B5EF4-FFF2-40B4-BE49-F238E27FC236}">
                <a16:creationId xmlns:a16="http://schemas.microsoft.com/office/drawing/2014/main" id="{4F2CA919-5704-FB3C-CE18-E264FE18621F}"/>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930711" y="2434879"/>
            <a:ext cx="5683542" cy="3784795"/>
          </a:xfrm>
          <a:prstGeom prst="rect">
            <a:avLst/>
          </a:prstGeom>
        </p:spPr>
      </p:pic>
      <p:sp>
        <p:nvSpPr>
          <p:cNvPr id="33" name="Slide Number Placeholder 32">
            <a:extLst>
              <a:ext uri="{FF2B5EF4-FFF2-40B4-BE49-F238E27FC236}">
                <a16:creationId xmlns:a16="http://schemas.microsoft.com/office/drawing/2014/main" id="{3CC50F87-D84C-8F65-74B5-D47119C84D5F}"/>
              </a:ext>
            </a:extLst>
          </p:cNvPr>
          <p:cNvSpPr>
            <a:spLocks noGrp="1"/>
          </p:cNvSpPr>
          <p:nvPr>
            <p:ph type="sldNum" sz="quarter" idx="12"/>
          </p:nvPr>
        </p:nvSpPr>
        <p:spPr/>
        <p:txBody>
          <a:bodyPr/>
          <a:lstStyle/>
          <a:p>
            <a:fld id="{7C316503-33C0-4D25-9697-6851D736A0D5}" type="slidenum">
              <a:rPr lang="en-GB" smtClean="0"/>
              <a:t>25</a:t>
            </a:fld>
            <a:endParaRPr lang="en-GB"/>
          </a:p>
        </p:txBody>
      </p:sp>
    </p:spTree>
    <p:extLst>
      <p:ext uri="{BB962C8B-B14F-4D97-AF65-F5344CB8AC3E}">
        <p14:creationId xmlns:p14="http://schemas.microsoft.com/office/powerpoint/2010/main" val="4678948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1E88E3-FA70-E9F3-9A81-11940A2C4460}"/>
            </a:ext>
          </a:extLst>
        </p:cNvPr>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E8BD0508-C3F2-6B18-1EE1-D87C3F3702E5}"/>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7" imgW="479" imgH="478" progId="TCLayout.ActiveDocument.1">
                  <p:embed/>
                </p:oleObj>
              </mc:Choice>
              <mc:Fallback>
                <p:oleObj name="think-cell Slide" r:id="rId7" imgW="479" imgH="478" progId="TCLayout.ActiveDocument.1">
                  <p:embed/>
                  <p:pic>
                    <p:nvPicPr>
                      <p:cNvPr id="4" name="think-cell data - do not delete" hidden="1">
                        <a:extLst>
                          <a:ext uri="{FF2B5EF4-FFF2-40B4-BE49-F238E27FC236}">
                            <a16:creationId xmlns:a16="http://schemas.microsoft.com/office/drawing/2014/main" id="{C02DEA43-FB69-D31C-2302-D508F9E1E7D8}"/>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Untertitel 2 1">
            <a:extLst>
              <a:ext uri="{FF2B5EF4-FFF2-40B4-BE49-F238E27FC236}">
                <a16:creationId xmlns:a16="http://schemas.microsoft.com/office/drawing/2014/main" id="{7A24C582-212D-43C5-BD79-ED5EA0BB5674}"/>
              </a:ext>
            </a:extLst>
          </p:cNvPr>
          <p:cNvSpPr txBox="1">
            <a:spLocks/>
          </p:cNvSpPr>
          <p:nvPr/>
        </p:nvSpPr>
        <p:spPr>
          <a:xfrm>
            <a:off x="2810257" y="511703"/>
            <a:ext cx="7020213" cy="5774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noProof="0" dirty="0">
                <a:latin typeface="Bahnschrift SemiCondensed" panose="020B0502040204020203" pitchFamily="34" charset="0"/>
              </a:rPr>
              <a:t>The low-temperature bottleneck</a:t>
            </a:r>
            <a:endParaRPr lang="en-US" sz="3200" noProof="0" dirty="0"/>
          </a:p>
        </p:txBody>
      </p:sp>
      <p:sp>
        <p:nvSpPr>
          <p:cNvPr id="23" name="Untertitel 2 2 1 1 1 1">
            <a:extLst>
              <a:ext uri="{FF2B5EF4-FFF2-40B4-BE49-F238E27FC236}">
                <a16:creationId xmlns:a16="http://schemas.microsoft.com/office/drawing/2014/main" id="{76AED4AD-5EBE-E239-D4AD-BB1F9C7C968B}"/>
              </a:ext>
            </a:extLst>
          </p:cNvPr>
          <p:cNvSpPr txBox="1">
            <a:spLocks/>
          </p:cNvSpPr>
          <p:nvPr/>
        </p:nvSpPr>
        <p:spPr>
          <a:xfrm>
            <a:off x="665325" y="1405045"/>
            <a:ext cx="1376540" cy="8480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tx2">
                    <a:lumMod val="75000"/>
                    <a:lumOff val="25000"/>
                  </a:schemeClr>
                </a:solidFill>
                <a:latin typeface="Bahnschrift SemiCondensed" panose="020B0502040204020203" pitchFamily="34" charset="0"/>
              </a:rPr>
              <a:t>Question</a:t>
            </a:r>
            <a:endParaRPr lang="en-US" sz="2400" noProof="0" dirty="0">
              <a:solidFill>
                <a:schemeClr val="tx2">
                  <a:lumMod val="75000"/>
                  <a:lumOff val="25000"/>
                </a:schemeClr>
              </a:solidFill>
            </a:endParaRPr>
          </a:p>
        </p:txBody>
      </p:sp>
      <p:sp>
        <p:nvSpPr>
          <p:cNvPr id="3" name="Untertitel 2 5 1 1 1 1 2 1">
            <a:extLst>
              <a:ext uri="{FF2B5EF4-FFF2-40B4-BE49-F238E27FC236}">
                <a16:creationId xmlns:a16="http://schemas.microsoft.com/office/drawing/2014/main" id="{636C2F8C-CA62-77EF-FA6E-207517C70F77}"/>
              </a:ext>
            </a:extLst>
          </p:cNvPr>
          <p:cNvSpPr txBox="1">
            <a:spLocks/>
          </p:cNvSpPr>
          <p:nvPr/>
        </p:nvSpPr>
        <p:spPr>
          <a:xfrm>
            <a:off x="2353008" y="1440558"/>
            <a:ext cx="8335707" cy="5774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noProof="0" dirty="0">
                <a:latin typeface="Bahnschrift SemiCondensed" panose="020B0502040204020203" pitchFamily="34" charset="0"/>
              </a:rPr>
              <a:t>Given a model, how </a:t>
            </a:r>
            <a:r>
              <a:rPr lang="en-US" sz="2000" b="1" noProof="0" dirty="0">
                <a:latin typeface="Bahnschrift SemiCondensed" panose="020B0502040204020203" pitchFamily="34" charset="0"/>
              </a:rPr>
              <a:t>high</a:t>
            </a:r>
            <a:r>
              <a:rPr lang="en-US" sz="2000" noProof="0" dirty="0">
                <a:latin typeface="Bahnschrift SemiCondensed" panose="020B0502040204020203" pitchFamily="34" charset="0"/>
              </a:rPr>
              <a:t>    ‘s can we reach with the XTRG algorithm?</a:t>
            </a:r>
          </a:p>
        </p:txBody>
      </p:sp>
      <p:pic>
        <p:nvPicPr>
          <p:cNvPr id="5" name="Picture 4" descr="\documentclass{article}&#10;\usepackage{amsmath}&#10;\pagestyle{empty}&#10;\begin{document}&#10;&#10;&#10;$\beta$&#10;&#10;\end{document}" title="IguanaTex Picture Display">
            <a:extLst>
              <a:ext uri="{FF2B5EF4-FFF2-40B4-BE49-F238E27FC236}">
                <a16:creationId xmlns:a16="http://schemas.microsoft.com/office/drawing/2014/main" id="{B0D6B5BF-F915-5233-96CA-4F633E5C9329}"/>
              </a:ext>
            </a:extLst>
          </p:cNvPr>
          <p:cNvPicPr>
            <a:picLocks noChangeAspect="1"/>
          </p:cNvPicPr>
          <p:nvPr>
            <p:custDataLst>
              <p:tags r:id="rId2"/>
            </p:custDataLst>
          </p:nvPr>
        </p:nvPicPr>
        <p:blipFill>
          <a:blip r:embed="rId9">
            <a:extLst>
              <a:ext uri="{28A0092B-C50C-407E-A947-70E740481C1C}">
                <a14:useLocalDpi xmlns:a14="http://schemas.microsoft.com/office/drawing/2010/main" val="0"/>
              </a:ext>
            </a:extLst>
          </a:blip>
          <a:stretch>
            <a:fillRect/>
          </a:stretch>
        </p:blipFill>
        <p:spPr>
          <a:xfrm>
            <a:off x="4916732" y="1511847"/>
            <a:ext cx="140190" cy="228571"/>
          </a:xfrm>
          <a:prstGeom prst="rect">
            <a:avLst/>
          </a:prstGeom>
        </p:spPr>
      </p:pic>
      <p:sp>
        <p:nvSpPr>
          <p:cNvPr id="6" name="Untertitel 2 2 1 1 1 2">
            <a:extLst>
              <a:ext uri="{FF2B5EF4-FFF2-40B4-BE49-F238E27FC236}">
                <a16:creationId xmlns:a16="http://schemas.microsoft.com/office/drawing/2014/main" id="{62A1A5CE-A5A8-1D6A-511C-2A03C1DE024F}"/>
              </a:ext>
            </a:extLst>
          </p:cNvPr>
          <p:cNvSpPr txBox="1">
            <a:spLocks/>
          </p:cNvSpPr>
          <p:nvPr/>
        </p:nvSpPr>
        <p:spPr>
          <a:xfrm>
            <a:off x="665325" y="2391945"/>
            <a:ext cx="1376540" cy="8480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tx2">
                    <a:lumMod val="75000"/>
                    <a:lumOff val="25000"/>
                  </a:schemeClr>
                </a:solidFill>
                <a:latin typeface="Bahnschrift SemiCondensed" panose="020B0502040204020203" pitchFamily="34" charset="0"/>
              </a:rPr>
              <a:t>Tentative answer</a:t>
            </a:r>
            <a:endParaRPr lang="en-US" sz="2400" noProof="0" dirty="0">
              <a:solidFill>
                <a:schemeClr val="tx2">
                  <a:lumMod val="75000"/>
                  <a:lumOff val="25000"/>
                </a:schemeClr>
              </a:solidFill>
            </a:endParaRPr>
          </a:p>
        </p:txBody>
      </p:sp>
      <p:sp>
        <p:nvSpPr>
          <p:cNvPr id="7" name="Untertitel 2 5 1 1 1 1 2 2">
            <a:extLst>
              <a:ext uri="{FF2B5EF4-FFF2-40B4-BE49-F238E27FC236}">
                <a16:creationId xmlns:a16="http://schemas.microsoft.com/office/drawing/2014/main" id="{65B3A170-C4EC-B5C0-77A4-3C8986974308}"/>
              </a:ext>
            </a:extLst>
          </p:cNvPr>
          <p:cNvSpPr txBox="1">
            <a:spLocks/>
          </p:cNvSpPr>
          <p:nvPr/>
        </p:nvSpPr>
        <p:spPr>
          <a:xfrm>
            <a:off x="2353007" y="2428973"/>
            <a:ext cx="8797346" cy="8480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noProof="0" dirty="0">
                <a:latin typeface="Bahnschrift SemiCondensed" panose="020B0502040204020203" pitchFamily="34" charset="0"/>
              </a:rPr>
              <a:t>‘Low’ bond dimensions should suffice </a:t>
            </a:r>
            <a:r>
              <a:rPr lang="en-US" sz="2000" b="1" noProof="0" dirty="0">
                <a:latin typeface="Bahnschrift SemiCondensed" panose="020B0502040204020203" pitchFamily="34" charset="0"/>
              </a:rPr>
              <a:t>at least </a:t>
            </a:r>
            <a:r>
              <a:rPr lang="en-US" sz="2000" noProof="0" dirty="0">
                <a:latin typeface="Bahnschrift SemiCondensed" panose="020B0502040204020203" pitchFamily="34" charset="0"/>
              </a:rPr>
              <a:t>as long as           is close to identity, i.e.,</a:t>
            </a:r>
          </a:p>
        </p:txBody>
      </p:sp>
      <p:pic>
        <p:nvPicPr>
          <p:cNvPr id="16" name="Picture 15" descr="\documentclass{article}&#10;\usepackage{amsmath}&#10;\pagestyle{empty}&#10;\begin{document}&#10;&#10;$&#10;\text{e}^{- \beta \hat{H}} &#10;$&#10;&#10;&#10;&#10;\end{document}" title="IguanaTex Picture Display">
            <a:extLst>
              <a:ext uri="{FF2B5EF4-FFF2-40B4-BE49-F238E27FC236}">
                <a16:creationId xmlns:a16="http://schemas.microsoft.com/office/drawing/2014/main" id="{3597A275-160E-2870-33A7-96C47FA73C7F}"/>
              </a:ext>
            </a:extLst>
          </p:cNvPr>
          <p:cNvPicPr>
            <a:picLocks noChangeAspect="1"/>
          </p:cNvPicPr>
          <p:nvPr>
            <p:custDataLst>
              <p:tags r:id="rId3"/>
            </p:custDataLst>
          </p:nvPr>
        </p:nvPicPr>
        <p:blipFill>
          <a:blip r:embed="rId10">
            <a:extLst>
              <a:ext uri="{28A0092B-C50C-407E-A947-70E740481C1C}">
                <a14:useLocalDpi xmlns:a14="http://schemas.microsoft.com/office/drawing/2010/main" val="0"/>
              </a:ext>
            </a:extLst>
          </a:blip>
          <a:stretch>
            <a:fillRect/>
          </a:stretch>
        </p:blipFill>
        <p:spPr>
          <a:xfrm>
            <a:off x="8046247" y="2411217"/>
            <a:ext cx="559238" cy="263619"/>
          </a:xfrm>
          <a:prstGeom prst="rect">
            <a:avLst/>
          </a:prstGeom>
        </p:spPr>
      </p:pic>
      <p:pic>
        <p:nvPicPr>
          <p:cNvPr id="34" name="Picture 33" descr="\documentclass{article}&#10;\usepackage{amsmath}&#10;\usepackage{bbold}&#10;\usepackage{amssymb}&#10;\pagestyle{empty}&#10;\begin{document}&#10;&#10;$&#10;\text{e}^{- \beta \hat{H}} \sim \mathbb{1} \leftrightarrow || -\beta \hat{H} ||_{\text{op}} = \beta \max(\text{spec}(\hat{H})) = O(1)\leftrightarrow \beta J L = O (1)&#10;$&#10;&#10;&#10;&#10;\end{document}" title="IguanaTex Picture Display">
            <a:extLst>
              <a:ext uri="{FF2B5EF4-FFF2-40B4-BE49-F238E27FC236}">
                <a16:creationId xmlns:a16="http://schemas.microsoft.com/office/drawing/2014/main" id="{6A602F0D-95AF-01C3-91C9-98938370E8F6}"/>
              </a:ext>
            </a:extLst>
          </p:cNvPr>
          <p:cNvPicPr>
            <a:picLocks noChangeAspect="1"/>
          </p:cNvPicPr>
          <p:nvPr>
            <p:custDataLst>
              <p:tags r:id="rId4"/>
            </p:custDataLst>
          </p:nvPr>
        </p:nvPicPr>
        <p:blipFill>
          <a:blip r:embed="rId11">
            <a:extLst>
              <a:ext uri="{28A0092B-C50C-407E-A947-70E740481C1C}">
                <a14:useLocalDpi xmlns:a14="http://schemas.microsoft.com/office/drawing/2010/main" val="0"/>
              </a:ext>
            </a:extLst>
          </a:blip>
          <a:stretch>
            <a:fillRect/>
          </a:stretch>
        </p:blipFill>
        <p:spPr>
          <a:xfrm>
            <a:off x="2425906" y="3110191"/>
            <a:ext cx="7340187" cy="333714"/>
          </a:xfrm>
          <a:prstGeom prst="rect">
            <a:avLst/>
          </a:prstGeom>
        </p:spPr>
      </p:pic>
      <p:sp>
        <p:nvSpPr>
          <p:cNvPr id="35" name="Untertitel 2 2 1 1 1 2">
            <a:extLst>
              <a:ext uri="{FF2B5EF4-FFF2-40B4-BE49-F238E27FC236}">
                <a16:creationId xmlns:a16="http://schemas.microsoft.com/office/drawing/2014/main" id="{C04D1C2A-B307-5E3B-2870-4FBE43D1ECF4}"/>
              </a:ext>
            </a:extLst>
          </p:cNvPr>
          <p:cNvSpPr txBox="1">
            <a:spLocks/>
          </p:cNvSpPr>
          <p:nvPr/>
        </p:nvSpPr>
        <p:spPr>
          <a:xfrm>
            <a:off x="275208" y="4018038"/>
            <a:ext cx="1766657" cy="8480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tx2">
                    <a:lumMod val="75000"/>
                    <a:lumOff val="25000"/>
                  </a:schemeClr>
                </a:solidFill>
                <a:latin typeface="Bahnschrift SemiCondensed" panose="020B0502040204020203" pitchFamily="34" charset="0"/>
              </a:rPr>
              <a:t>Observations</a:t>
            </a:r>
            <a:endParaRPr lang="en-US" sz="2400" noProof="0" dirty="0">
              <a:solidFill>
                <a:schemeClr val="tx2">
                  <a:lumMod val="75000"/>
                  <a:lumOff val="25000"/>
                </a:schemeClr>
              </a:solidFill>
            </a:endParaRPr>
          </a:p>
        </p:txBody>
      </p:sp>
      <p:sp>
        <p:nvSpPr>
          <p:cNvPr id="36" name="Untertitel 2 5 1 1 1 1 2 1">
            <a:extLst>
              <a:ext uri="{FF2B5EF4-FFF2-40B4-BE49-F238E27FC236}">
                <a16:creationId xmlns:a16="http://schemas.microsoft.com/office/drawing/2014/main" id="{51D1BD68-73A5-3237-C5C9-982970DCA416}"/>
              </a:ext>
            </a:extLst>
          </p:cNvPr>
          <p:cNvSpPr txBox="1">
            <a:spLocks/>
          </p:cNvSpPr>
          <p:nvPr/>
        </p:nvSpPr>
        <p:spPr>
          <a:xfrm>
            <a:off x="2353008" y="4072822"/>
            <a:ext cx="8335707" cy="5774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noProof="0" dirty="0">
                <a:latin typeface="Bahnschrift SemiCondensed" panose="020B0502040204020203" pitchFamily="34" charset="0"/>
              </a:rPr>
              <a:t>We could push the </a:t>
            </a:r>
            <a:r>
              <a:rPr lang="en-US" sz="2000" noProof="0" dirty="0" err="1">
                <a:latin typeface="Bahnschrift SemiCondensed" panose="020B0502040204020203" pitchFamily="34" charset="0"/>
              </a:rPr>
              <a:t>numerics</a:t>
            </a:r>
            <a:r>
              <a:rPr lang="en-US" sz="2000" noProof="0" dirty="0">
                <a:latin typeface="Bahnschrift SemiCondensed" panose="020B0502040204020203" pitchFamily="34" charset="0"/>
              </a:rPr>
              <a:t> up to……</a:t>
            </a:r>
          </a:p>
        </p:txBody>
      </p:sp>
      <p:sp>
        <p:nvSpPr>
          <p:cNvPr id="37" name="Slide Number Placeholder 36">
            <a:extLst>
              <a:ext uri="{FF2B5EF4-FFF2-40B4-BE49-F238E27FC236}">
                <a16:creationId xmlns:a16="http://schemas.microsoft.com/office/drawing/2014/main" id="{50441F2E-484E-2EE2-CCE5-A495D443272E}"/>
              </a:ext>
            </a:extLst>
          </p:cNvPr>
          <p:cNvSpPr>
            <a:spLocks noGrp="1"/>
          </p:cNvSpPr>
          <p:nvPr>
            <p:ph type="sldNum" sz="quarter" idx="12"/>
          </p:nvPr>
        </p:nvSpPr>
        <p:spPr/>
        <p:txBody>
          <a:bodyPr/>
          <a:lstStyle/>
          <a:p>
            <a:fld id="{7C316503-33C0-4D25-9697-6851D736A0D5}" type="slidenum">
              <a:rPr lang="en-GB" smtClean="0"/>
              <a:t>26</a:t>
            </a:fld>
            <a:endParaRPr lang="en-GB"/>
          </a:p>
        </p:txBody>
      </p:sp>
    </p:spTree>
    <p:extLst>
      <p:ext uri="{BB962C8B-B14F-4D97-AF65-F5344CB8AC3E}">
        <p14:creationId xmlns:p14="http://schemas.microsoft.com/office/powerpoint/2010/main" val="27930710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A63F4B-28CB-F38F-1FD8-E73629A62BF7}"/>
            </a:ext>
          </a:extLst>
        </p:cNvPr>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838C2254-0414-959F-C426-AA4F65FF94A3}"/>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479" imgH="478" progId="TCLayout.ActiveDocument.1">
                  <p:embed/>
                </p:oleObj>
              </mc:Choice>
              <mc:Fallback>
                <p:oleObj name="think-cell Slide" r:id="rId8" imgW="479" imgH="478" progId="TCLayout.ActiveDocument.1">
                  <p:embed/>
                  <p:pic>
                    <p:nvPicPr>
                      <p:cNvPr id="4" name="think-cell data - do not delete" hidden="1">
                        <a:extLst>
                          <a:ext uri="{FF2B5EF4-FFF2-40B4-BE49-F238E27FC236}">
                            <a16:creationId xmlns:a16="http://schemas.microsoft.com/office/drawing/2014/main" id="{E8BD0508-C3F2-6B18-1EE1-D87C3F3702E5}"/>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2" name="Untertitel 2 1 1">
            <a:extLst>
              <a:ext uri="{FF2B5EF4-FFF2-40B4-BE49-F238E27FC236}">
                <a16:creationId xmlns:a16="http://schemas.microsoft.com/office/drawing/2014/main" id="{34325158-F8F2-27B1-D3DB-54E00FB55400}"/>
              </a:ext>
            </a:extLst>
          </p:cNvPr>
          <p:cNvSpPr txBox="1">
            <a:spLocks/>
          </p:cNvSpPr>
          <p:nvPr/>
        </p:nvSpPr>
        <p:spPr>
          <a:xfrm>
            <a:off x="2705202" y="561864"/>
            <a:ext cx="7020213" cy="5774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a:latin typeface="Bahnschrift SemiCondensed" panose="020B0502040204020203" pitchFamily="34" charset="0"/>
              </a:rPr>
              <a:t>Summary and conclusions</a:t>
            </a:r>
            <a:endParaRPr lang="en-US" sz="3200" noProof="0" dirty="0"/>
          </a:p>
        </p:txBody>
      </p:sp>
      <p:sp>
        <p:nvSpPr>
          <p:cNvPr id="3" name="Untertitel 2 5 1 1 1 1 2 1 1">
            <a:extLst>
              <a:ext uri="{FF2B5EF4-FFF2-40B4-BE49-F238E27FC236}">
                <a16:creationId xmlns:a16="http://schemas.microsoft.com/office/drawing/2014/main" id="{EC192CD3-A5AA-B948-357C-5757393B757A}"/>
              </a:ext>
            </a:extLst>
          </p:cNvPr>
          <p:cNvSpPr txBox="1">
            <a:spLocks/>
          </p:cNvSpPr>
          <p:nvPr/>
        </p:nvSpPr>
        <p:spPr>
          <a:xfrm>
            <a:off x="614279" y="1764443"/>
            <a:ext cx="5219643" cy="9569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sz="2000" noProof="0" dirty="0">
                <a:latin typeface="Bahnschrift SemiCondensed" panose="020B0502040204020203" pitchFamily="34" charset="0"/>
              </a:rPr>
              <a:t>We implemented the XTRG algorithm (               ) to compute the partition function of the 1D XY model at various inverse temperatures</a:t>
            </a:r>
          </a:p>
        </p:txBody>
      </p:sp>
      <p:sp>
        <p:nvSpPr>
          <p:cNvPr id="9" name="Untertitel 2 1 3">
            <a:extLst>
              <a:ext uri="{FF2B5EF4-FFF2-40B4-BE49-F238E27FC236}">
                <a16:creationId xmlns:a16="http://schemas.microsoft.com/office/drawing/2014/main" id="{E665D5A2-1904-C71F-862B-083905CC1B22}"/>
              </a:ext>
            </a:extLst>
          </p:cNvPr>
          <p:cNvSpPr txBox="1">
            <a:spLocks/>
          </p:cNvSpPr>
          <p:nvPr/>
        </p:nvSpPr>
        <p:spPr>
          <a:xfrm>
            <a:off x="-579535" y="5920583"/>
            <a:ext cx="7020213" cy="5774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a:solidFill>
                  <a:srgbClr val="00B0F0"/>
                </a:solidFill>
                <a:latin typeface="Bahnschrift SemiCondensed" panose="020B0502040204020203" pitchFamily="34" charset="0"/>
              </a:rPr>
              <a:t>Thanks!</a:t>
            </a:r>
            <a:endParaRPr lang="en-US" sz="3200" noProof="0" dirty="0">
              <a:solidFill>
                <a:srgbClr val="00B0F0"/>
              </a:solidFill>
            </a:endParaRPr>
          </a:p>
        </p:txBody>
      </p:sp>
      <p:pic>
        <p:nvPicPr>
          <p:cNvPr id="13" name="Picture 12" descr="\documentclass{article}&#10;\usepackage{amsmath}&#10;\pagestyle{empty}&#10;\begin{document}&#10;&#10;&#10;$\beta \rightarrow 2\beta$&#10;&#10;\end{document}" title="IguanaTex Picture Display">
            <a:extLst>
              <a:ext uri="{FF2B5EF4-FFF2-40B4-BE49-F238E27FC236}">
                <a16:creationId xmlns:a16="http://schemas.microsoft.com/office/drawing/2014/main" id="{9546D9AF-7EDD-E144-0D19-E658B22085FA}"/>
              </a:ext>
            </a:extLst>
          </p:cNvPr>
          <p:cNvPicPr>
            <a:picLocks noChangeAspect="1"/>
          </p:cNvPicPr>
          <p:nvPr>
            <p:custDataLst>
              <p:tags r:id="rId2"/>
            </p:custDataLst>
          </p:nvPr>
        </p:nvPicPr>
        <p:blipFill>
          <a:blip r:embed="rId10">
            <a:extLst>
              <a:ext uri="{28A0092B-C50C-407E-A947-70E740481C1C}">
                <a14:useLocalDpi xmlns:a14="http://schemas.microsoft.com/office/drawing/2010/main" val="0"/>
              </a:ext>
            </a:extLst>
          </a:blip>
          <a:stretch>
            <a:fillRect/>
          </a:stretch>
        </p:blipFill>
        <p:spPr>
          <a:xfrm>
            <a:off x="4714970" y="1851450"/>
            <a:ext cx="816760" cy="228571"/>
          </a:xfrm>
          <a:prstGeom prst="rect">
            <a:avLst/>
          </a:prstGeom>
        </p:spPr>
      </p:pic>
      <p:pic>
        <p:nvPicPr>
          <p:cNvPr id="15" name="Picture 14" descr="\documentclass{article}&#10;\usepackage{amsmath}&#10;\pagestyle{empty}&#10;\begin{document}&#10;&#10;&#10;$Z$&#10;&#10;\end{document}" title="IguanaTex Picture Display">
            <a:extLst>
              <a:ext uri="{FF2B5EF4-FFF2-40B4-BE49-F238E27FC236}">
                <a16:creationId xmlns:a16="http://schemas.microsoft.com/office/drawing/2014/main" id="{EF44E155-CD72-F798-2D96-51AD086E3471}"/>
              </a:ext>
            </a:extLst>
          </p:cNvPr>
          <p:cNvPicPr>
            <a:picLocks noChangeAspect="1"/>
          </p:cNvPicPr>
          <p:nvPr>
            <p:custDataLst>
              <p:tags r:id="rId3"/>
            </p:custDataLst>
          </p:nvPr>
        </p:nvPicPr>
        <p:blipFill>
          <a:blip r:embed="rId11">
            <a:extLst>
              <a:ext uri="{28A0092B-C50C-407E-A947-70E740481C1C}">
                <a14:useLocalDpi xmlns:a14="http://schemas.microsoft.com/office/drawing/2010/main" val="0"/>
              </a:ext>
            </a:extLst>
          </a:blip>
          <a:stretch>
            <a:fillRect/>
          </a:stretch>
        </p:blipFill>
        <p:spPr>
          <a:xfrm>
            <a:off x="2309181" y="3756418"/>
            <a:ext cx="169143" cy="172190"/>
          </a:xfrm>
          <a:prstGeom prst="rect">
            <a:avLst/>
          </a:prstGeom>
        </p:spPr>
      </p:pic>
      <p:pic>
        <p:nvPicPr>
          <p:cNvPr id="17" name="Picture 16" descr="\documentclass{article}&#10;\usepackage{amsmath}&#10;\pagestyle{empty}&#10;\begin{document}&#10;&#10;&#10;$\beta$&#10;&#10;\end{document}" title="IguanaTex Picture Display">
            <a:extLst>
              <a:ext uri="{FF2B5EF4-FFF2-40B4-BE49-F238E27FC236}">
                <a16:creationId xmlns:a16="http://schemas.microsoft.com/office/drawing/2014/main" id="{FFCB12F6-517B-928F-818F-6916E5318048}"/>
              </a:ext>
            </a:extLst>
          </p:cNvPr>
          <p:cNvPicPr>
            <a:picLocks noChangeAspect="1"/>
          </p:cNvPicPr>
          <p:nvPr>
            <p:custDataLst>
              <p:tags r:id="rId4"/>
            </p:custDataLst>
          </p:nvPr>
        </p:nvPicPr>
        <p:blipFill>
          <a:blip r:embed="rId12">
            <a:extLst>
              <a:ext uri="{28A0092B-C50C-407E-A947-70E740481C1C}">
                <a14:useLocalDpi xmlns:a14="http://schemas.microsoft.com/office/drawing/2010/main" val="0"/>
              </a:ext>
            </a:extLst>
          </a:blip>
          <a:stretch>
            <a:fillRect/>
          </a:stretch>
        </p:blipFill>
        <p:spPr>
          <a:xfrm>
            <a:off x="3965660" y="4429960"/>
            <a:ext cx="140190" cy="228571"/>
          </a:xfrm>
          <a:prstGeom prst="rect">
            <a:avLst/>
          </a:prstGeom>
        </p:spPr>
      </p:pic>
      <p:pic>
        <p:nvPicPr>
          <p:cNvPr id="18" name="Picture 17" descr="\documentclass{article}&#10;\usepackage{amsmath}&#10;\pagestyle{empty}&#10;\begin{document}&#10;&#10;&#10;$\beta$&#10;&#10;\end{document}" title="IguanaTex Picture Display">
            <a:extLst>
              <a:ext uri="{FF2B5EF4-FFF2-40B4-BE49-F238E27FC236}">
                <a16:creationId xmlns:a16="http://schemas.microsoft.com/office/drawing/2014/main" id="{33E13E7E-37A1-1A6B-874B-C6FC63A9936E}"/>
              </a:ext>
            </a:extLst>
          </p:cNvPr>
          <p:cNvPicPr>
            <a:picLocks noChangeAspect="1"/>
          </p:cNvPicPr>
          <p:nvPr>
            <p:custDataLst>
              <p:tags r:id="rId5"/>
            </p:custDataLst>
          </p:nvPr>
        </p:nvPicPr>
        <p:blipFill>
          <a:blip r:embed="rId12">
            <a:extLst>
              <a:ext uri="{28A0092B-C50C-407E-A947-70E740481C1C}">
                <a14:useLocalDpi xmlns:a14="http://schemas.microsoft.com/office/drawing/2010/main" val="0"/>
              </a:ext>
            </a:extLst>
          </a:blip>
          <a:stretch>
            <a:fillRect/>
          </a:stretch>
        </p:blipFill>
        <p:spPr>
          <a:xfrm>
            <a:off x="4828347" y="2399882"/>
            <a:ext cx="140190" cy="228571"/>
          </a:xfrm>
          <a:prstGeom prst="rect">
            <a:avLst/>
          </a:prstGeom>
        </p:spPr>
      </p:pic>
      <p:pic>
        <p:nvPicPr>
          <p:cNvPr id="19" name="Picture 18" descr="A diagram of a mathematical function&#10;&#10;Description automatically generated">
            <a:extLst>
              <a:ext uri="{FF2B5EF4-FFF2-40B4-BE49-F238E27FC236}">
                <a16:creationId xmlns:a16="http://schemas.microsoft.com/office/drawing/2014/main" id="{5F740CFB-F1EB-7E03-C3B5-5E76FCEE55D3}"/>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507264" y="1156469"/>
            <a:ext cx="4795249" cy="1451772"/>
          </a:xfrm>
          <a:prstGeom prst="rect">
            <a:avLst/>
          </a:prstGeom>
        </p:spPr>
      </p:pic>
      <p:pic>
        <p:nvPicPr>
          <p:cNvPr id="20" name="Picture 19" descr="A diagram of a mathematical equation&#10;&#10;Description automatically generated">
            <a:extLst>
              <a:ext uri="{FF2B5EF4-FFF2-40B4-BE49-F238E27FC236}">
                <a16:creationId xmlns:a16="http://schemas.microsoft.com/office/drawing/2014/main" id="{89789A95-2F4F-F790-FE1B-36FDF59DF2A1}"/>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735957" y="2667596"/>
            <a:ext cx="4119307" cy="1261012"/>
          </a:xfrm>
          <a:prstGeom prst="rect">
            <a:avLst/>
          </a:prstGeom>
        </p:spPr>
      </p:pic>
      <p:pic>
        <p:nvPicPr>
          <p:cNvPr id="21" name="Picture 20" descr="A graph of a function&#10;&#10;AI-generated content may be incorrect.">
            <a:extLst>
              <a:ext uri="{FF2B5EF4-FFF2-40B4-BE49-F238E27FC236}">
                <a16:creationId xmlns:a16="http://schemas.microsoft.com/office/drawing/2014/main" id="{1A35F68E-6C5B-7918-9C8C-D2B0897A5B54}"/>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876818" y="4084386"/>
            <a:ext cx="3827526" cy="2541750"/>
          </a:xfrm>
          <a:prstGeom prst="rect">
            <a:avLst/>
          </a:prstGeom>
        </p:spPr>
      </p:pic>
      <p:sp>
        <p:nvSpPr>
          <p:cNvPr id="26" name="Untertitel 2 5 1 1 1 1 2 1 1">
            <a:extLst>
              <a:ext uri="{FF2B5EF4-FFF2-40B4-BE49-F238E27FC236}">
                <a16:creationId xmlns:a16="http://schemas.microsoft.com/office/drawing/2014/main" id="{793348A4-B593-E4A9-2B26-A7A7F8952D39}"/>
              </a:ext>
            </a:extLst>
          </p:cNvPr>
          <p:cNvSpPr txBox="1">
            <a:spLocks/>
          </p:cNvSpPr>
          <p:nvPr/>
        </p:nvSpPr>
        <p:spPr>
          <a:xfrm>
            <a:off x="614278" y="2721422"/>
            <a:ext cx="5219645" cy="11533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sz="2000" dirty="0">
                <a:latin typeface="Bahnschrift SemiCondensed" panose="020B0502040204020203" pitchFamily="34" charset="0"/>
              </a:rPr>
              <a:t>The MPO squaring implementation resembles two-site DMRG, with different optimization/update rules</a:t>
            </a:r>
          </a:p>
          <a:p>
            <a:pPr>
              <a:buFontTx/>
              <a:buChar char="-"/>
            </a:pPr>
            <a:endParaRPr lang="en-US" sz="2000" noProof="0" dirty="0">
              <a:latin typeface="Bahnschrift SemiCondensed" panose="020B0502040204020203" pitchFamily="34" charset="0"/>
            </a:endParaRPr>
          </a:p>
        </p:txBody>
      </p:sp>
      <p:sp>
        <p:nvSpPr>
          <p:cNvPr id="27" name="Untertitel 2 5 1 1 1 1 2 1 1">
            <a:extLst>
              <a:ext uri="{FF2B5EF4-FFF2-40B4-BE49-F238E27FC236}">
                <a16:creationId xmlns:a16="http://schemas.microsoft.com/office/drawing/2014/main" id="{A363F37A-5DC4-AF85-BA4D-659BB982E301}"/>
              </a:ext>
            </a:extLst>
          </p:cNvPr>
          <p:cNvSpPr txBox="1">
            <a:spLocks/>
          </p:cNvSpPr>
          <p:nvPr/>
        </p:nvSpPr>
        <p:spPr>
          <a:xfrm>
            <a:off x="614278" y="3665514"/>
            <a:ext cx="5219645" cy="9930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sz="2000" noProof="0" dirty="0">
                <a:latin typeface="Bahnschrift SemiCondensed" panose="020B0502040204020203" pitchFamily="34" charset="0"/>
              </a:rPr>
              <a:t>The </a:t>
            </a:r>
            <a:r>
              <a:rPr lang="en-US" sz="2000" dirty="0">
                <a:latin typeface="Bahnschrift SemiCondensed" panose="020B0502040204020203" pitchFamily="34" charset="0"/>
              </a:rPr>
              <a:t>values of     we computed agree with analytics</a:t>
            </a:r>
          </a:p>
          <a:p>
            <a:pPr>
              <a:buFontTx/>
              <a:buChar char="-"/>
            </a:pPr>
            <a:endParaRPr lang="en-US" sz="2000" noProof="0" dirty="0">
              <a:latin typeface="Bahnschrift SemiCondensed" panose="020B0502040204020203" pitchFamily="34" charset="0"/>
            </a:endParaRPr>
          </a:p>
        </p:txBody>
      </p:sp>
      <p:sp>
        <p:nvSpPr>
          <p:cNvPr id="28" name="Untertitel 2 5 1 1 1 1 2 1 1">
            <a:extLst>
              <a:ext uri="{FF2B5EF4-FFF2-40B4-BE49-F238E27FC236}">
                <a16:creationId xmlns:a16="http://schemas.microsoft.com/office/drawing/2014/main" id="{B7091DDD-486B-AB5E-407B-14B93246C463}"/>
              </a:ext>
            </a:extLst>
          </p:cNvPr>
          <p:cNvSpPr txBox="1">
            <a:spLocks/>
          </p:cNvSpPr>
          <p:nvPr/>
        </p:nvSpPr>
        <p:spPr>
          <a:xfrm>
            <a:off x="614278" y="4344488"/>
            <a:ext cx="5219645" cy="9930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sz="2000" noProof="0" dirty="0">
                <a:latin typeface="Bahnschrift SemiCondensed" panose="020B0502040204020203" pitchFamily="34" charset="0"/>
              </a:rPr>
              <a:t>We </a:t>
            </a:r>
            <a:r>
              <a:rPr lang="en-US" sz="2000" dirty="0">
                <a:latin typeface="Bahnschrift SemiCondensed" panose="020B0502040204020203" pitchFamily="34" charset="0"/>
              </a:rPr>
              <a:t>stored and plotted against      the singular values coming out of two-site tensor SVDs</a:t>
            </a:r>
          </a:p>
          <a:p>
            <a:pPr>
              <a:buFontTx/>
              <a:buChar char="-"/>
            </a:pPr>
            <a:endParaRPr lang="en-US" sz="2000" noProof="0" dirty="0">
              <a:latin typeface="Bahnschrift SemiCondensed" panose="020B0502040204020203" pitchFamily="34" charset="0"/>
            </a:endParaRPr>
          </a:p>
        </p:txBody>
      </p:sp>
      <p:sp>
        <p:nvSpPr>
          <p:cNvPr id="29" name="Untertitel 2 5 1 1 1 1 2 1 1">
            <a:extLst>
              <a:ext uri="{FF2B5EF4-FFF2-40B4-BE49-F238E27FC236}">
                <a16:creationId xmlns:a16="http://schemas.microsoft.com/office/drawing/2014/main" id="{57F38FFB-575D-3939-F527-134376EFFF68}"/>
              </a:ext>
            </a:extLst>
          </p:cNvPr>
          <p:cNvSpPr txBox="1">
            <a:spLocks/>
          </p:cNvSpPr>
          <p:nvPr/>
        </p:nvSpPr>
        <p:spPr>
          <a:xfrm>
            <a:off x="614277" y="4613980"/>
            <a:ext cx="5219645" cy="11533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latin typeface="Bahnschrift SemiCondensed" panose="020B0502040204020203" pitchFamily="34" charset="0"/>
            </a:endParaRPr>
          </a:p>
          <a:p>
            <a:pPr>
              <a:buFontTx/>
              <a:buChar char="-"/>
            </a:pPr>
            <a:r>
              <a:rPr lang="en-US" sz="2000" dirty="0">
                <a:latin typeface="Bahnschrift SemiCondensed" panose="020B0502040204020203" pitchFamily="34" charset="0"/>
              </a:rPr>
              <a:t>Main </a:t>
            </a:r>
            <a:r>
              <a:rPr lang="en-US" sz="2000" b="1" dirty="0">
                <a:latin typeface="Bahnschrift SemiCondensed" panose="020B0502040204020203" pitchFamily="34" charset="0"/>
              </a:rPr>
              <a:t>open question</a:t>
            </a:r>
            <a:r>
              <a:rPr lang="en-US" sz="2000" dirty="0">
                <a:latin typeface="Bahnschrift SemiCondensed" panose="020B0502040204020203" pitchFamily="34" charset="0"/>
              </a:rPr>
              <a:t>: general conditions under which the XTRG algorithm works? Limitations?</a:t>
            </a:r>
            <a:endParaRPr lang="en-US" sz="2000" noProof="0" dirty="0">
              <a:latin typeface="Bahnschrift SemiCondensed" panose="020B0502040204020203" pitchFamily="34" charset="0"/>
            </a:endParaRPr>
          </a:p>
          <a:p>
            <a:pPr>
              <a:buFontTx/>
              <a:buChar char="-"/>
            </a:pPr>
            <a:endParaRPr lang="en-US" sz="2000" noProof="0" dirty="0">
              <a:latin typeface="Bahnschrift SemiCondensed" panose="020B0502040204020203" pitchFamily="34" charset="0"/>
            </a:endParaRPr>
          </a:p>
        </p:txBody>
      </p:sp>
      <p:sp>
        <p:nvSpPr>
          <p:cNvPr id="30" name="Slide Number Placeholder 29">
            <a:extLst>
              <a:ext uri="{FF2B5EF4-FFF2-40B4-BE49-F238E27FC236}">
                <a16:creationId xmlns:a16="http://schemas.microsoft.com/office/drawing/2014/main" id="{42DF9D86-B963-59CE-D536-2ED5884C4CEA}"/>
              </a:ext>
            </a:extLst>
          </p:cNvPr>
          <p:cNvSpPr>
            <a:spLocks noGrp="1"/>
          </p:cNvSpPr>
          <p:nvPr>
            <p:ph type="sldNum" sz="quarter" idx="12"/>
          </p:nvPr>
        </p:nvSpPr>
        <p:spPr/>
        <p:txBody>
          <a:bodyPr/>
          <a:lstStyle/>
          <a:p>
            <a:fld id="{7C316503-33C0-4D25-9697-6851D736A0D5}" type="slidenum">
              <a:rPr lang="en-GB" smtClean="0"/>
              <a:t>27</a:t>
            </a:fld>
            <a:endParaRPr lang="en-GB"/>
          </a:p>
        </p:txBody>
      </p:sp>
    </p:spTree>
    <p:extLst>
      <p:ext uri="{BB962C8B-B14F-4D97-AF65-F5344CB8AC3E}">
        <p14:creationId xmlns:p14="http://schemas.microsoft.com/office/powerpoint/2010/main" val="40369764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52C2753E-7B0E-1B84-2E81-BD8196B47D7D}"/>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79" imgH="478" progId="TCLayout.ActiveDocument.1">
                  <p:embed/>
                </p:oleObj>
              </mc:Choice>
              <mc:Fallback>
                <p:oleObj name="think-cell Slide" r:id="rId3" imgW="479" imgH="478" progId="TCLayout.ActiveDocument.1">
                  <p:embed/>
                  <p:pic>
                    <p:nvPicPr>
                      <p:cNvPr id="4" name="think-cell data - do not delete" hidden="1">
                        <a:extLst>
                          <a:ext uri="{FF2B5EF4-FFF2-40B4-BE49-F238E27FC236}">
                            <a16:creationId xmlns:a16="http://schemas.microsoft.com/office/drawing/2014/main" id="{52C2753E-7B0E-1B84-2E81-BD8196B47D7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Untertitel 2 1">
            <a:extLst>
              <a:ext uri="{FF2B5EF4-FFF2-40B4-BE49-F238E27FC236}">
                <a16:creationId xmlns:a16="http://schemas.microsoft.com/office/drawing/2014/main" id="{9F53687F-7E40-9D44-E4AC-ABDAFB092EFC}"/>
              </a:ext>
            </a:extLst>
          </p:cNvPr>
          <p:cNvSpPr txBox="1">
            <a:spLocks/>
          </p:cNvSpPr>
          <p:nvPr/>
        </p:nvSpPr>
        <p:spPr>
          <a:xfrm>
            <a:off x="1774762" y="646633"/>
            <a:ext cx="8777414" cy="9958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noProof="0" dirty="0">
                <a:latin typeface="Bahnschrift SemiCondensed" panose="020B0502040204020203" pitchFamily="34" charset="0"/>
              </a:rPr>
              <a:t>Literature References</a:t>
            </a:r>
            <a:endParaRPr lang="en-US" sz="3200" noProof="0" dirty="0"/>
          </a:p>
        </p:txBody>
      </p:sp>
      <p:sp>
        <p:nvSpPr>
          <p:cNvPr id="6" name="Untertitel 2 3">
            <a:extLst>
              <a:ext uri="{FF2B5EF4-FFF2-40B4-BE49-F238E27FC236}">
                <a16:creationId xmlns:a16="http://schemas.microsoft.com/office/drawing/2014/main" id="{3014D1B9-5DE6-F701-5457-3DA75CED1AD7}"/>
              </a:ext>
            </a:extLst>
          </p:cNvPr>
          <p:cNvSpPr txBox="1">
            <a:spLocks/>
          </p:cNvSpPr>
          <p:nvPr/>
        </p:nvSpPr>
        <p:spPr>
          <a:xfrm>
            <a:off x="488399" y="1573379"/>
            <a:ext cx="11289073" cy="7408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000" b="1" dirty="0">
                <a:solidFill>
                  <a:schemeClr val="accent4">
                    <a:lumMod val="50000"/>
                  </a:schemeClr>
                </a:solidFill>
                <a:latin typeface="Bahnschrift SemiCondensed" panose="020B0502040204020203" pitchFamily="34" charset="0"/>
              </a:rPr>
              <a:t>[1] </a:t>
            </a:r>
            <a:r>
              <a:rPr lang="en-US" sz="2000" b="1" dirty="0">
                <a:latin typeface="Bahnschrift SemiCondensed" panose="020B0502040204020203" pitchFamily="34" charset="0"/>
              </a:rPr>
              <a:t>Chen, B.-B., Chen, L., Chen, Z., Li, W., &amp; Weichselbaum, A.</a:t>
            </a:r>
            <a:r>
              <a:rPr lang="en-US" sz="2000" dirty="0">
                <a:latin typeface="Bahnschrift SemiCondensed" panose="020B0502040204020203" pitchFamily="34" charset="0"/>
              </a:rPr>
              <a:t> (2018). </a:t>
            </a:r>
            <a:r>
              <a:rPr lang="en-US" sz="2000" i="1" dirty="0">
                <a:latin typeface="Bahnschrift SemiCondensed" panose="020B0502040204020203" pitchFamily="34" charset="0"/>
              </a:rPr>
              <a:t>Exponential Thermal Tensor Network Approach for Quantum Lattice Models</a:t>
            </a:r>
            <a:r>
              <a:rPr lang="en-US" sz="2000" dirty="0">
                <a:latin typeface="Bahnschrift SemiCondensed" panose="020B0502040204020203" pitchFamily="34" charset="0"/>
              </a:rPr>
              <a:t>. Physical Review X, 8(3), 031082. </a:t>
            </a:r>
            <a:r>
              <a:rPr lang="en-US" sz="2000" dirty="0">
                <a:latin typeface="Bahnschrift SemiCondensed" panose="020B0502040204020203" pitchFamily="34" charset="0"/>
                <a:hlinkClick r:id="rId5"/>
              </a:rPr>
              <a:t>https://doi.org/10.1103/PhysRevX.8.031082</a:t>
            </a:r>
            <a:r>
              <a:rPr lang="en-US" sz="2000" dirty="0">
                <a:latin typeface="Bahnschrift SemiCondensed" panose="020B0502040204020203" pitchFamily="34" charset="0"/>
              </a:rPr>
              <a:t> </a:t>
            </a:r>
            <a:endParaRPr lang="en-US" sz="2000" noProof="0" dirty="0">
              <a:latin typeface="Bahnschrift SemiCondensed" panose="020B0502040204020203" pitchFamily="34" charset="0"/>
            </a:endParaRPr>
          </a:p>
        </p:txBody>
      </p:sp>
      <p:sp>
        <p:nvSpPr>
          <p:cNvPr id="7" name="TextBox 6">
            <a:extLst>
              <a:ext uri="{FF2B5EF4-FFF2-40B4-BE49-F238E27FC236}">
                <a16:creationId xmlns:a16="http://schemas.microsoft.com/office/drawing/2014/main" id="{D23727AF-2580-C44C-F4ED-76800E2B929D}"/>
              </a:ext>
            </a:extLst>
          </p:cNvPr>
          <p:cNvSpPr txBox="1"/>
          <p:nvPr/>
        </p:nvSpPr>
        <p:spPr>
          <a:xfrm>
            <a:off x="488399" y="2596652"/>
            <a:ext cx="10978178" cy="707886"/>
          </a:xfrm>
          <a:prstGeom prst="rect">
            <a:avLst/>
          </a:prstGeom>
          <a:noFill/>
        </p:spPr>
        <p:txBody>
          <a:bodyPr wrap="square" rtlCol="0">
            <a:spAutoFit/>
          </a:bodyPr>
          <a:lstStyle/>
          <a:p>
            <a:r>
              <a:rPr lang="en-US" sz="2000" b="1" dirty="0">
                <a:solidFill>
                  <a:schemeClr val="accent4">
                    <a:lumMod val="50000"/>
                  </a:schemeClr>
                </a:solidFill>
                <a:latin typeface="Bahnschrift SemiCondensed" panose="020B0502040204020203" pitchFamily="34" charset="0"/>
              </a:rPr>
              <a:t>[2] </a:t>
            </a:r>
            <a:r>
              <a:rPr lang="en-US" sz="2000" b="1" dirty="0">
                <a:latin typeface="Bahnschrift SemiCondensed" panose="020B0502040204020203" pitchFamily="34" charset="0"/>
              </a:rPr>
              <a:t>Parker, D. E., Cao, X., &amp; Zaletel, M. P.</a:t>
            </a:r>
            <a:r>
              <a:rPr lang="en-US" sz="2000" dirty="0">
                <a:latin typeface="Bahnschrift SemiCondensed" panose="020B0502040204020203" pitchFamily="34" charset="0"/>
              </a:rPr>
              <a:t> (2020). </a:t>
            </a:r>
            <a:r>
              <a:rPr lang="en-US" sz="2000" i="1" dirty="0">
                <a:latin typeface="Bahnschrift SemiCondensed" panose="020B0502040204020203" pitchFamily="34" charset="0"/>
              </a:rPr>
              <a:t>Local matrix product operators: Canonical form, compression, and control theory</a:t>
            </a:r>
            <a:r>
              <a:rPr lang="en-US" sz="2000" dirty="0">
                <a:latin typeface="Bahnschrift SemiCondensed" panose="020B0502040204020203" pitchFamily="34" charset="0"/>
              </a:rPr>
              <a:t>. Physical Review B, 102(3), 035147. </a:t>
            </a:r>
            <a:r>
              <a:rPr lang="en-US" sz="2000" dirty="0">
                <a:latin typeface="Bahnschrift SemiCondensed" panose="020B0502040204020203" pitchFamily="34" charset="0"/>
                <a:hlinkClick r:id="rId6"/>
              </a:rPr>
              <a:t>https://doi.org/10.1103/PhysRevB.102.035147</a:t>
            </a:r>
            <a:endParaRPr lang="en-US" sz="2000" dirty="0">
              <a:latin typeface="Bahnschrift SemiCondensed" panose="020B0502040204020203" pitchFamily="34" charset="0"/>
            </a:endParaRPr>
          </a:p>
        </p:txBody>
      </p:sp>
      <p:sp>
        <p:nvSpPr>
          <p:cNvPr id="2" name="Slide Number Placeholder 1">
            <a:extLst>
              <a:ext uri="{FF2B5EF4-FFF2-40B4-BE49-F238E27FC236}">
                <a16:creationId xmlns:a16="http://schemas.microsoft.com/office/drawing/2014/main" id="{CF78B55A-A4DB-FE0B-AFB9-848EF8D6B7A7}"/>
              </a:ext>
            </a:extLst>
          </p:cNvPr>
          <p:cNvSpPr>
            <a:spLocks noGrp="1"/>
          </p:cNvSpPr>
          <p:nvPr>
            <p:ph type="sldNum" sz="quarter" idx="12"/>
          </p:nvPr>
        </p:nvSpPr>
        <p:spPr/>
        <p:txBody>
          <a:bodyPr/>
          <a:lstStyle/>
          <a:p>
            <a:fld id="{D67EFDCF-2BE9-48DA-81A4-E9E01011748E}" type="slidenum">
              <a:rPr lang="en-US" smtClean="0"/>
              <a:pPr/>
              <a:t>28</a:t>
            </a:fld>
            <a:endParaRPr lang="en-US" dirty="0"/>
          </a:p>
        </p:txBody>
      </p:sp>
    </p:spTree>
    <p:extLst>
      <p:ext uri="{BB962C8B-B14F-4D97-AF65-F5344CB8AC3E}">
        <p14:creationId xmlns:p14="http://schemas.microsoft.com/office/powerpoint/2010/main" val="4051448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05F08-6C9B-6C7D-0CFC-80A227A7DB2A}"/>
              </a:ext>
            </a:extLst>
          </p:cNvPr>
          <p:cNvSpPr>
            <a:spLocks noGrp="1"/>
          </p:cNvSpPr>
          <p:nvPr>
            <p:ph type="title"/>
          </p:nvPr>
        </p:nvSpPr>
        <p:spPr>
          <a:xfrm>
            <a:off x="3101526" y="2208938"/>
            <a:ext cx="6704625" cy="1827034"/>
          </a:xfrm>
        </p:spPr>
        <p:txBody>
          <a:bodyPr>
            <a:normAutofit/>
          </a:bodyPr>
          <a:lstStyle/>
          <a:p>
            <a:pPr marL="0" indent="0">
              <a:buNone/>
            </a:pPr>
            <a:r>
              <a:rPr lang="en-US" sz="6000" noProof="0" dirty="0">
                <a:latin typeface="Bahnschrift SemiCondensed" panose="020B0502040204020203" pitchFamily="34" charset="0"/>
              </a:rPr>
              <a:t>1/4 - INTRODUCTION</a:t>
            </a:r>
            <a:endParaRPr lang="en-US" sz="6000" noProof="0" dirty="0"/>
          </a:p>
        </p:txBody>
      </p:sp>
      <p:sp>
        <p:nvSpPr>
          <p:cNvPr id="4" name="Slide Number Placeholder 3">
            <a:extLst>
              <a:ext uri="{FF2B5EF4-FFF2-40B4-BE49-F238E27FC236}">
                <a16:creationId xmlns:a16="http://schemas.microsoft.com/office/drawing/2014/main" id="{0C41B917-4C16-4FEA-0D85-52AA007DF554}"/>
              </a:ext>
            </a:extLst>
          </p:cNvPr>
          <p:cNvSpPr>
            <a:spLocks noGrp="1"/>
          </p:cNvSpPr>
          <p:nvPr>
            <p:ph type="sldNum" sz="quarter" idx="12"/>
          </p:nvPr>
        </p:nvSpPr>
        <p:spPr/>
        <p:txBody>
          <a:bodyPr/>
          <a:lstStyle/>
          <a:p>
            <a:fld id="{D67EFDCF-2BE9-48DA-81A4-E9E01011748E}" type="slidenum">
              <a:rPr lang="en-US" smtClean="0"/>
              <a:pPr/>
              <a:t>3</a:t>
            </a:fld>
            <a:endParaRPr lang="en-US" dirty="0"/>
          </a:p>
        </p:txBody>
      </p:sp>
    </p:spTree>
    <p:extLst>
      <p:ext uri="{BB962C8B-B14F-4D97-AF65-F5344CB8AC3E}">
        <p14:creationId xmlns:p14="http://schemas.microsoft.com/office/powerpoint/2010/main" val="840913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7B77B9-12D0-6D17-1D14-5602CB5E8A84}"/>
            </a:ext>
          </a:extLst>
        </p:cNvPr>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2DFD4C12-768C-FED4-1BAB-369797ADB58E}"/>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3" imgW="479" imgH="478" progId="TCLayout.ActiveDocument.1">
                  <p:embed/>
                </p:oleObj>
              </mc:Choice>
              <mc:Fallback>
                <p:oleObj name="think-cell Slide" r:id="rId13" imgW="479" imgH="478" progId="TCLayout.ActiveDocument.1">
                  <p:embed/>
                  <p:pic>
                    <p:nvPicPr>
                      <p:cNvPr id="4" name="think-cell data - do not delete" hidden="1">
                        <a:extLst>
                          <a:ext uri="{FF2B5EF4-FFF2-40B4-BE49-F238E27FC236}">
                            <a16:creationId xmlns:a16="http://schemas.microsoft.com/office/drawing/2014/main" id="{2DFD4C12-768C-FED4-1BAB-369797ADB58E}"/>
                          </a:ext>
                        </a:extLst>
                      </p:cNvPr>
                      <p:cNvPicPr/>
                      <p:nvPr/>
                    </p:nvPicPr>
                    <p:blipFill>
                      <a:blip r:embed="rId14"/>
                      <a:stretch>
                        <a:fillRect/>
                      </a:stretch>
                    </p:blipFill>
                    <p:spPr>
                      <a:xfrm>
                        <a:off x="1588" y="1588"/>
                        <a:ext cx="1588" cy="1588"/>
                      </a:xfrm>
                      <a:prstGeom prst="rect">
                        <a:avLst/>
                      </a:prstGeom>
                    </p:spPr>
                  </p:pic>
                </p:oleObj>
              </mc:Fallback>
            </mc:AlternateContent>
          </a:graphicData>
        </a:graphic>
      </p:graphicFrame>
      <p:sp>
        <p:nvSpPr>
          <p:cNvPr id="2" name="Untertitel 2 1">
            <a:extLst>
              <a:ext uri="{FF2B5EF4-FFF2-40B4-BE49-F238E27FC236}">
                <a16:creationId xmlns:a16="http://schemas.microsoft.com/office/drawing/2014/main" id="{CE03DD1B-73B0-BEF5-A285-DEC1C3907600}"/>
              </a:ext>
            </a:extLst>
          </p:cNvPr>
          <p:cNvSpPr txBox="1">
            <a:spLocks/>
          </p:cNvSpPr>
          <p:nvPr/>
        </p:nvSpPr>
        <p:spPr>
          <a:xfrm>
            <a:off x="2810257" y="611092"/>
            <a:ext cx="7020213" cy="9958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noProof="0" dirty="0">
                <a:latin typeface="Bahnschrift SemiCondensed" panose="020B0502040204020203" pitchFamily="34" charset="0"/>
              </a:rPr>
              <a:t>The XTRG algorithm</a:t>
            </a:r>
            <a:endParaRPr lang="en-US" sz="3200" noProof="0" dirty="0"/>
          </a:p>
        </p:txBody>
      </p:sp>
      <p:sp>
        <p:nvSpPr>
          <p:cNvPr id="23" name="Untertitel 2 2 1 1">
            <a:extLst>
              <a:ext uri="{FF2B5EF4-FFF2-40B4-BE49-F238E27FC236}">
                <a16:creationId xmlns:a16="http://schemas.microsoft.com/office/drawing/2014/main" id="{820BA1E7-D0D9-7488-F767-24EEEDBF120E}"/>
              </a:ext>
            </a:extLst>
          </p:cNvPr>
          <p:cNvSpPr txBox="1">
            <a:spLocks/>
          </p:cNvSpPr>
          <p:nvPr/>
        </p:nvSpPr>
        <p:spPr>
          <a:xfrm>
            <a:off x="869852" y="1548884"/>
            <a:ext cx="1398206" cy="4872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noProof="0" dirty="0">
                <a:solidFill>
                  <a:schemeClr val="tx2">
                    <a:lumMod val="75000"/>
                    <a:lumOff val="25000"/>
                  </a:schemeClr>
                </a:solidFill>
                <a:latin typeface="Bahnschrift SemiCondensed" panose="020B0502040204020203" pitchFamily="34" charset="0"/>
              </a:rPr>
              <a:t>Main idea</a:t>
            </a:r>
            <a:endParaRPr lang="en-US" sz="2400" noProof="0" dirty="0">
              <a:solidFill>
                <a:schemeClr val="tx2">
                  <a:lumMod val="75000"/>
                  <a:lumOff val="25000"/>
                </a:schemeClr>
              </a:solidFill>
            </a:endParaRPr>
          </a:p>
        </p:txBody>
      </p:sp>
      <p:sp>
        <p:nvSpPr>
          <p:cNvPr id="3" name="Untertitel 2 2 1 2">
            <a:extLst>
              <a:ext uri="{FF2B5EF4-FFF2-40B4-BE49-F238E27FC236}">
                <a16:creationId xmlns:a16="http://schemas.microsoft.com/office/drawing/2014/main" id="{5D414769-3CFE-96F3-D54C-CB888A48CFFF}"/>
              </a:ext>
            </a:extLst>
          </p:cNvPr>
          <p:cNvSpPr txBox="1">
            <a:spLocks/>
          </p:cNvSpPr>
          <p:nvPr/>
        </p:nvSpPr>
        <p:spPr>
          <a:xfrm>
            <a:off x="869852" y="3187263"/>
            <a:ext cx="1523716" cy="9958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noProof="0" dirty="0">
                <a:solidFill>
                  <a:schemeClr val="tx2">
                    <a:lumMod val="75000"/>
                    <a:lumOff val="25000"/>
                  </a:schemeClr>
                </a:solidFill>
                <a:latin typeface="Bahnschrift SemiCondensed" panose="020B0502040204020203" pitchFamily="34" charset="0"/>
              </a:rPr>
              <a:t>XTRG algorithm</a:t>
            </a:r>
            <a:endParaRPr lang="en-US" sz="2400" noProof="0" dirty="0">
              <a:solidFill>
                <a:schemeClr val="tx2">
                  <a:lumMod val="75000"/>
                  <a:lumOff val="25000"/>
                </a:schemeClr>
              </a:solidFill>
            </a:endParaRPr>
          </a:p>
        </p:txBody>
      </p:sp>
      <p:sp>
        <p:nvSpPr>
          <p:cNvPr id="6" name="Untertitel 2 2 1 3">
            <a:extLst>
              <a:ext uri="{FF2B5EF4-FFF2-40B4-BE49-F238E27FC236}">
                <a16:creationId xmlns:a16="http://schemas.microsoft.com/office/drawing/2014/main" id="{0E607EDA-C8D0-68BA-3C12-A865D1F9D090}"/>
              </a:ext>
            </a:extLst>
          </p:cNvPr>
          <p:cNvSpPr txBox="1">
            <a:spLocks/>
          </p:cNvSpPr>
          <p:nvPr/>
        </p:nvSpPr>
        <p:spPr>
          <a:xfrm>
            <a:off x="869852" y="4486473"/>
            <a:ext cx="1398206" cy="4872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noProof="0" dirty="0">
                <a:solidFill>
                  <a:schemeClr val="tx2">
                    <a:lumMod val="75000"/>
                    <a:lumOff val="25000"/>
                  </a:schemeClr>
                </a:solidFill>
                <a:latin typeface="Bahnschrift SemiCondensed" panose="020B0502040204020203" pitchFamily="34" charset="0"/>
              </a:rPr>
              <a:t>Model</a:t>
            </a:r>
            <a:endParaRPr lang="en-US" sz="2400" noProof="0" dirty="0">
              <a:solidFill>
                <a:schemeClr val="tx2">
                  <a:lumMod val="75000"/>
                  <a:lumOff val="25000"/>
                </a:schemeClr>
              </a:solidFill>
            </a:endParaRPr>
          </a:p>
        </p:txBody>
      </p:sp>
      <p:sp>
        <p:nvSpPr>
          <p:cNvPr id="7" name="Untertitel 2 2 1 4">
            <a:extLst>
              <a:ext uri="{FF2B5EF4-FFF2-40B4-BE49-F238E27FC236}">
                <a16:creationId xmlns:a16="http://schemas.microsoft.com/office/drawing/2014/main" id="{9E833B79-830C-0A90-A034-49DE70291062}"/>
              </a:ext>
            </a:extLst>
          </p:cNvPr>
          <p:cNvSpPr txBox="1">
            <a:spLocks/>
          </p:cNvSpPr>
          <p:nvPr/>
        </p:nvSpPr>
        <p:spPr>
          <a:xfrm>
            <a:off x="869852" y="5466288"/>
            <a:ext cx="1398206" cy="4872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tx2">
                    <a:lumMod val="75000"/>
                    <a:lumOff val="25000"/>
                  </a:schemeClr>
                </a:solidFill>
                <a:latin typeface="Bahnschrift SemiCondensed" panose="020B0502040204020203" pitchFamily="34" charset="0"/>
              </a:rPr>
              <a:t>Our goal</a:t>
            </a:r>
            <a:endParaRPr lang="en-US" sz="2400" noProof="0" dirty="0">
              <a:solidFill>
                <a:schemeClr val="tx2">
                  <a:lumMod val="75000"/>
                  <a:lumOff val="25000"/>
                </a:schemeClr>
              </a:solidFill>
            </a:endParaRPr>
          </a:p>
        </p:txBody>
      </p:sp>
      <p:sp>
        <p:nvSpPr>
          <p:cNvPr id="10" name="Untertitel 2 5 1">
            <a:extLst>
              <a:ext uri="{FF2B5EF4-FFF2-40B4-BE49-F238E27FC236}">
                <a16:creationId xmlns:a16="http://schemas.microsoft.com/office/drawing/2014/main" id="{D5BC0EC5-18F9-E60A-B28E-9FBB94493F59}"/>
              </a:ext>
            </a:extLst>
          </p:cNvPr>
          <p:cNvSpPr txBox="1">
            <a:spLocks/>
          </p:cNvSpPr>
          <p:nvPr/>
        </p:nvSpPr>
        <p:spPr>
          <a:xfrm>
            <a:off x="2268057" y="1545395"/>
            <a:ext cx="8340605" cy="7396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noProof="0" dirty="0">
                <a:latin typeface="Bahnschrift SemiCondensed" panose="020B0502040204020203" pitchFamily="34" charset="0"/>
              </a:rPr>
              <a:t>Compute non-normalized thermal states            of 1D chain Hamiltonians at different inverse temperatures       by </a:t>
            </a:r>
            <a:r>
              <a:rPr lang="en-US" sz="2000" b="1" noProof="0" dirty="0">
                <a:latin typeface="Bahnschrift SemiCondensed" panose="020B0502040204020203" pitchFamily="34" charset="0"/>
              </a:rPr>
              <a:t>iteratively doubling     :</a:t>
            </a:r>
            <a:endParaRPr lang="en-US" sz="2000" noProof="0" dirty="0"/>
          </a:p>
        </p:txBody>
      </p:sp>
      <p:pic>
        <p:nvPicPr>
          <p:cNvPr id="16" name="Picture 15">
            <a:extLst>
              <a:ext uri="{FF2B5EF4-FFF2-40B4-BE49-F238E27FC236}">
                <a16:creationId xmlns:a16="http://schemas.microsoft.com/office/drawing/2014/main" id="{7AE646A2-76F1-14E4-65DC-D09069D34CF7}"/>
              </a:ext>
            </a:extLst>
          </p:cNvPr>
          <p:cNvPicPr>
            <a:picLocks noChangeAspect="1"/>
          </p:cNvPicPr>
          <p:nvPr>
            <p:custDataLst>
              <p:tags r:id="rId2"/>
            </p:custDataLst>
          </p:nvPr>
        </p:nvPicPr>
        <p:blipFill>
          <a:blip r:embed="rId15">
            <a:extLst>
              <a:ext uri="{28A0092B-C50C-407E-A947-70E740481C1C}">
                <a14:useLocalDpi xmlns:a14="http://schemas.microsoft.com/office/drawing/2010/main" val="0"/>
              </a:ext>
            </a:extLst>
          </a:blip>
          <a:stretch>
            <a:fillRect/>
          </a:stretch>
        </p:blipFill>
        <p:spPr>
          <a:xfrm>
            <a:off x="6463278" y="1530367"/>
            <a:ext cx="558800" cy="262128"/>
          </a:xfrm>
          <a:prstGeom prst="rect">
            <a:avLst/>
          </a:prstGeom>
        </p:spPr>
      </p:pic>
      <p:pic>
        <p:nvPicPr>
          <p:cNvPr id="18" name="Picture 17">
            <a:extLst>
              <a:ext uri="{FF2B5EF4-FFF2-40B4-BE49-F238E27FC236}">
                <a16:creationId xmlns:a16="http://schemas.microsoft.com/office/drawing/2014/main" id="{AF1D9693-8069-B036-041C-5D4089753513}"/>
              </a:ext>
            </a:extLst>
          </p:cNvPr>
          <p:cNvPicPr>
            <a:picLocks noChangeAspect="1"/>
          </p:cNvPicPr>
          <p:nvPr>
            <p:custDataLst>
              <p:tags r:id="rId3"/>
            </p:custDataLst>
          </p:nvPr>
        </p:nvPicPr>
        <p:blipFill>
          <a:blip r:embed="rId16">
            <a:extLst>
              <a:ext uri="{28A0092B-C50C-407E-A947-70E740481C1C}">
                <a14:useLocalDpi xmlns:a14="http://schemas.microsoft.com/office/drawing/2010/main" val="0"/>
              </a:ext>
            </a:extLst>
          </a:blip>
          <a:stretch>
            <a:fillRect/>
          </a:stretch>
        </p:blipFill>
        <p:spPr>
          <a:xfrm>
            <a:off x="5515755" y="1912414"/>
            <a:ext cx="140208" cy="227584"/>
          </a:xfrm>
          <a:prstGeom prst="rect">
            <a:avLst/>
          </a:prstGeom>
        </p:spPr>
      </p:pic>
      <p:pic>
        <p:nvPicPr>
          <p:cNvPr id="19" name="Picture 18">
            <a:extLst>
              <a:ext uri="{FF2B5EF4-FFF2-40B4-BE49-F238E27FC236}">
                <a16:creationId xmlns:a16="http://schemas.microsoft.com/office/drawing/2014/main" id="{864AA90B-EA8D-A7DE-FE33-E1C8B83558C8}"/>
              </a:ext>
            </a:extLst>
          </p:cNvPr>
          <p:cNvPicPr>
            <a:picLocks noChangeAspect="1"/>
          </p:cNvPicPr>
          <p:nvPr>
            <p:custDataLst>
              <p:tags r:id="rId4"/>
            </p:custDataLst>
          </p:nvPr>
        </p:nvPicPr>
        <p:blipFill>
          <a:blip r:embed="rId16">
            <a:extLst>
              <a:ext uri="{28A0092B-C50C-407E-A947-70E740481C1C}">
                <a14:useLocalDpi xmlns:a14="http://schemas.microsoft.com/office/drawing/2010/main" val="0"/>
              </a:ext>
            </a:extLst>
          </a:blip>
          <a:stretch>
            <a:fillRect/>
          </a:stretch>
        </p:blipFill>
        <p:spPr>
          <a:xfrm>
            <a:off x="8087453" y="1910424"/>
            <a:ext cx="140208" cy="227584"/>
          </a:xfrm>
          <a:prstGeom prst="rect">
            <a:avLst/>
          </a:prstGeom>
        </p:spPr>
      </p:pic>
      <p:pic>
        <p:nvPicPr>
          <p:cNvPr id="47" name="Picture 46">
            <a:extLst>
              <a:ext uri="{FF2B5EF4-FFF2-40B4-BE49-F238E27FC236}">
                <a16:creationId xmlns:a16="http://schemas.microsoft.com/office/drawing/2014/main" id="{AF39954A-1D05-1C34-84F8-04867F40CB89}"/>
              </a:ext>
            </a:extLst>
          </p:cNvPr>
          <p:cNvPicPr>
            <a:picLocks noChangeAspect="1"/>
          </p:cNvPicPr>
          <p:nvPr>
            <p:custDataLst>
              <p:tags r:id="rId5"/>
            </p:custDataLst>
          </p:nvPr>
        </p:nvPicPr>
        <p:blipFill>
          <a:blip r:embed="rId17">
            <a:extLst>
              <a:ext uri="{28A0092B-C50C-407E-A947-70E740481C1C}">
                <a14:useLocalDpi xmlns:a14="http://schemas.microsoft.com/office/drawing/2010/main" val="0"/>
              </a:ext>
            </a:extLst>
          </a:blip>
          <a:stretch>
            <a:fillRect/>
          </a:stretch>
        </p:blipFill>
        <p:spPr>
          <a:xfrm>
            <a:off x="1861411" y="2435808"/>
            <a:ext cx="7788656" cy="323088"/>
          </a:xfrm>
          <a:prstGeom prst="rect">
            <a:avLst/>
          </a:prstGeom>
        </p:spPr>
      </p:pic>
      <p:pic>
        <p:nvPicPr>
          <p:cNvPr id="27" name="Picture 26">
            <a:extLst>
              <a:ext uri="{FF2B5EF4-FFF2-40B4-BE49-F238E27FC236}">
                <a16:creationId xmlns:a16="http://schemas.microsoft.com/office/drawing/2014/main" id="{A5AA166A-E80A-F274-F493-270D18C1DFA7}"/>
              </a:ext>
            </a:extLst>
          </p:cNvPr>
          <p:cNvPicPr>
            <a:picLocks noChangeAspect="1"/>
          </p:cNvPicPr>
          <p:nvPr>
            <p:custDataLst>
              <p:tags r:id="rId6"/>
            </p:custDataLst>
          </p:nvPr>
        </p:nvPicPr>
        <p:blipFill>
          <a:blip r:embed="rId18">
            <a:extLst>
              <a:ext uri="{28A0092B-C50C-407E-A947-70E740481C1C}">
                <a14:useLocalDpi xmlns:a14="http://schemas.microsoft.com/office/drawing/2010/main" val="0"/>
              </a:ext>
            </a:extLst>
          </a:blip>
          <a:stretch>
            <a:fillRect/>
          </a:stretch>
        </p:blipFill>
        <p:spPr>
          <a:xfrm>
            <a:off x="3363128" y="2446634"/>
            <a:ext cx="414668" cy="95786"/>
          </a:xfrm>
          <a:prstGeom prst="rect">
            <a:avLst/>
          </a:prstGeom>
        </p:spPr>
      </p:pic>
      <p:sp>
        <p:nvSpPr>
          <p:cNvPr id="31" name="Untertitel 2 5 2 1">
            <a:extLst>
              <a:ext uri="{FF2B5EF4-FFF2-40B4-BE49-F238E27FC236}">
                <a16:creationId xmlns:a16="http://schemas.microsoft.com/office/drawing/2014/main" id="{EC9E8D57-18C0-3616-CF79-740F15F37B8C}"/>
              </a:ext>
            </a:extLst>
          </p:cNvPr>
          <p:cNvSpPr txBox="1">
            <a:spLocks/>
          </p:cNvSpPr>
          <p:nvPr/>
        </p:nvSpPr>
        <p:spPr>
          <a:xfrm>
            <a:off x="2264590" y="3186488"/>
            <a:ext cx="4424915" cy="12950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noProof="0" dirty="0">
                <a:latin typeface="Bahnschrift SemiCondensed" panose="020B0502040204020203" pitchFamily="34" charset="0"/>
              </a:rPr>
              <a:t>Represent                 with an </a:t>
            </a:r>
            <a:r>
              <a:rPr lang="en-US" sz="2000" b="1" noProof="0" dirty="0">
                <a:latin typeface="Bahnschrift SemiCondensed" panose="020B0502040204020203" pitchFamily="34" charset="0"/>
              </a:rPr>
              <a:t>MPO,</a:t>
            </a:r>
            <a:r>
              <a:rPr lang="en-US" sz="2000" noProof="0" dirty="0">
                <a:latin typeface="Bahnschrift SemiCondensed" panose="020B0502040204020203" pitchFamily="34" charset="0"/>
              </a:rPr>
              <a:t> compute</a:t>
            </a:r>
            <a:r>
              <a:rPr lang="en-US" sz="2000" dirty="0">
                <a:latin typeface="Bahnschrift SemiCondensed" panose="020B0502040204020203" pitchFamily="34" charset="0"/>
              </a:rPr>
              <a:t> </a:t>
            </a:r>
            <a:r>
              <a:rPr lang="en-US" sz="2000" noProof="0" dirty="0">
                <a:latin typeface="Bahnschrift SemiCondensed" panose="020B0502040204020203" pitchFamily="34" charset="0"/>
              </a:rPr>
              <a:t>its square with tensor network techniques, and truncate virtual bond dimension with a variational method [1]</a:t>
            </a:r>
            <a:endParaRPr lang="en-US" sz="2000" noProof="0" dirty="0"/>
          </a:p>
        </p:txBody>
      </p:sp>
      <p:sp>
        <p:nvSpPr>
          <p:cNvPr id="32" name="Untertitel 2 3">
            <a:extLst>
              <a:ext uri="{FF2B5EF4-FFF2-40B4-BE49-F238E27FC236}">
                <a16:creationId xmlns:a16="http://schemas.microsoft.com/office/drawing/2014/main" id="{93DDCB61-0386-AFEA-D282-7A3D5A29AAAA}"/>
              </a:ext>
            </a:extLst>
          </p:cNvPr>
          <p:cNvSpPr txBox="1">
            <a:spLocks/>
          </p:cNvSpPr>
          <p:nvPr/>
        </p:nvSpPr>
        <p:spPr>
          <a:xfrm>
            <a:off x="8710814" y="6108023"/>
            <a:ext cx="4312403" cy="63823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500" b="1" dirty="0">
                <a:solidFill>
                  <a:schemeClr val="accent4">
                    <a:lumMod val="50000"/>
                  </a:schemeClr>
                </a:solidFill>
                <a:latin typeface="Bahnschrift SemiCondensed" panose="020B0502040204020203" pitchFamily="34" charset="0"/>
              </a:rPr>
              <a:t>[1] </a:t>
            </a:r>
            <a:r>
              <a:rPr lang="en-US" sz="1500" b="1" dirty="0">
                <a:latin typeface="Bahnschrift SemiCondensed" panose="020B0502040204020203" pitchFamily="34" charset="0"/>
              </a:rPr>
              <a:t>Chen, B.-B., Chen, L., Chen, Z., Li, W., &amp; Weichselbaum, A.</a:t>
            </a:r>
            <a:r>
              <a:rPr lang="en-US" sz="1500" dirty="0">
                <a:latin typeface="Bahnschrift SemiCondensed" panose="020B0502040204020203" pitchFamily="34" charset="0"/>
              </a:rPr>
              <a:t> (2018)</a:t>
            </a:r>
            <a:endParaRPr lang="en-US" sz="1500" noProof="0" dirty="0">
              <a:latin typeface="Bahnschrift SemiCondensed" panose="020B0502040204020203" pitchFamily="34" charset="0"/>
            </a:endParaRPr>
          </a:p>
        </p:txBody>
      </p:sp>
      <p:pic>
        <p:nvPicPr>
          <p:cNvPr id="37" name="Picture 36">
            <a:extLst>
              <a:ext uri="{FF2B5EF4-FFF2-40B4-BE49-F238E27FC236}">
                <a16:creationId xmlns:a16="http://schemas.microsoft.com/office/drawing/2014/main" id="{5854ADF9-9CF8-D493-92E3-DF59A5024395}"/>
              </a:ext>
            </a:extLst>
          </p:cNvPr>
          <p:cNvPicPr>
            <a:picLocks noChangeAspect="1"/>
          </p:cNvPicPr>
          <p:nvPr>
            <p:custDataLst>
              <p:tags r:id="rId7"/>
            </p:custDataLst>
          </p:nvPr>
        </p:nvPicPr>
        <p:blipFill>
          <a:blip r:embed="rId19">
            <a:extLst>
              <a:ext uri="{28A0092B-C50C-407E-A947-70E740481C1C}">
                <a14:useLocalDpi xmlns:a14="http://schemas.microsoft.com/office/drawing/2010/main" val="0"/>
              </a:ext>
            </a:extLst>
          </a:blip>
          <a:stretch>
            <a:fillRect/>
          </a:stretch>
        </p:blipFill>
        <p:spPr>
          <a:xfrm>
            <a:off x="3466006" y="3171204"/>
            <a:ext cx="871728" cy="262128"/>
          </a:xfrm>
          <a:prstGeom prst="rect">
            <a:avLst/>
          </a:prstGeom>
        </p:spPr>
      </p:pic>
      <p:sp>
        <p:nvSpPr>
          <p:cNvPr id="38" name="Untertitel 2 5 2 2">
            <a:extLst>
              <a:ext uri="{FF2B5EF4-FFF2-40B4-BE49-F238E27FC236}">
                <a16:creationId xmlns:a16="http://schemas.microsoft.com/office/drawing/2014/main" id="{D7EF687E-B97E-9C5E-21A9-D81C88D9AF1B}"/>
              </a:ext>
            </a:extLst>
          </p:cNvPr>
          <p:cNvSpPr txBox="1">
            <a:spLocks/>
          </p:cNvSpPr>
          <p:nvPr/>
        </p:nvSpPr>
        <p:spPr>
          <a:xfrm>
            <a:off x="2283780" y="4492806"/>
            <a:ext cx="6422510" cy="4872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noProof="0" dirty="0">
                <a:latin typeface="Bahnschrift SemiCondensed" panose="020B0502040204020203" pitchFamily="34" charset="0"/>
              </a:rPr>
              <a:t>We will use the method on a 1D XY chain of L = 10 sites, </a:t>
            </a:r>
            <a:endParaRPr lang="en-US" sz="2000" noProof="0" dirty="0"/>
          </a:p>
        </p:txBody>
      </p:sp>
      <p:pic>
        <p:nvPicPr>
          <p:cNvPr id="39" name="Picture 38" descr="\documentclass{article}&#10;\usepackage{amsmath, amsfonts, amssymb, xcolor}&#10;\pagestyle{empty}&#10;\fontfamily{BahnschriftSemiCondensed}&#10;&#10;\begin{document}&#10;&#10;$&#10;\hat{H} = J \sum_{l = 1}^{\mathcal{L}-1} (\hat{S}^x_l \hat{S}^x_{l+1} + \hat{S}^y_l \hat{S}^y_{l+1}) \equiv J \sum_{l = 1}^{\mathcal{L}-1} (\hat{S}^+_l \hat{S}^-_{l+1} + \hat{S}^-_l \hat{S}^+_{l+1})&#10;$&#10;&#10;\end{document}" title="IguanaTex Bitmap Display">
            <a:extLst>
              <a:ext uri="{FF2B5EF4-FFF2-40B4-BE49-F238E27FC236}">
                <a16:creationId xmlns:a16="http://schemas.microsoft.com/office/drawing/2014/main" id="{DE26E7A1-6209-5334-B902-8C7F9A55D04D}"/>
              </a:ext>
            </a:extLst>
          </p:cNvPr>
          <p:cNvPicPr>
            <a:picLocks noChangeAspect="1"/>
          </p:cNvPicPr>
          <p:nvPr>
            <p:custDataLst>
              <p:tags r:id="rId8"/>
            </p:custDataLst>
          </p:nvPr>
        </p:nvPicPr>
        <p:blipFill>
          <a:blip r:embed="rId20">
            <a:extLst>
              <a:ext uri="{28A0092B-C50C-407E-A947-70E740481C1C}">
                <a14:useLocalDpi xmlns:a14="http://schemas.microsoft.com/office/drawing/2010/main" val="0"/>
              </a:ext>
            </a:extLst>
          </a:blip>
          <a:stretch>
            <a:fillRect/>
          </a:stretch>
        </p:blipFill>
        <p:spPr>
          <a:xfrm>
            <a:off x="2180163" y="4973696"/>
            <a:ext cx="6875428" cy="350476"/>
          </a:xfrm>
          <a:prstGeom prst="rect">
            <a:avLst/>
          </a:prstGeom>
        </p:spPr>
      </p:pic>
      <p:sp>
        <p:nvSpPr>
          <p:cNvPr id="41" name="Untertitel 2 5 2 3">
            <a:extLst>
              <a:ext uri="{FF2B5EF4-FFF2-40B4-BE49-F238E27FC236}">
                <a16:creationId xmlns:a16="http://schemas.microsoft.com/office/drawing/2014/main" id="{6F76CD91-6960-1FAE-85A7-38AD889A1014}"/>
              </a:ext>
            </a:extLst>
          </p:cNvPr>
          <p:cNvSpPr txBox="1">
            <a:spLocks/>
          </p:cNvSpPr>
          <p:nvPr/>
        </p:nvSpPr>
        <p:spPr>
          <a:xfrm>
            <a:off x="2264589" y="5561450"/>
            <a:ext cx="6791002" cy="10580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noProof="0" dirty="0">
                <a:latin typeface="Bahnschrift SemiCondensed" panose="020B0502040204020203" pitchFamily="34" charset="0"/>
              </a:rPr>
              <a:t>Compute the partition function                            for logarithmically discretized                                                and compare with analytical result </a:t>
            </a:r>
            <a:endParaRPr lang="en-US" sz="2000" noProof="0" dirty="0"/>
          </a:p>
        </p:txBody>
      </p:sp>
      <p:pic>
        <p:nvPicPr>
          <p:cNvPr id="43" name="Picture 42">
            <a:extLst>
              <a:ext uri="{FF2B5EF4-FFF2-40B4-BE49-F238E27FC236}">
                <a16:creationId xmlns:a16="http://schemas.microsoft.com/office/drawing/2014/main" id="{2951737F-81FD-DBC0-1618-B77935295B22}"/>
              </a:ext>
            </a:extLst>
          </p:cNvPr>
          <p:cNvPicPr>
            <a:picLocks noChangeAspect="1"/>
          </p:cNvPicPr>
          <p:nvPr>
            <p:custDataLst>
              <p:tags r:id="rId9"/>
            </p:custDataLst>
          </p:nvPr>
        </p:nvPicPr>
        <p:blipFill>
          <a:blip r:embed="rId21">
            <a:extLst>
              <a:ext uri="{28A0092B-C50C-407E-A947-70E740481C1C}">
                <a14:useLocalDpi xmlns:a14="http://schemas.microsoft.com/office/drawing/2010/main" val="0"/>
              </a:ext>
            </a:extLst>
          </a:blip>
          <a:stretch>
            <a:fillRect/>
          </a:stretch>
        </p:blipFill>
        <p:spPr>
          <a:xfrm>
            <a:off x="5457200" y="5565829"/>
            <a:ext cx="1532128" cy="323088"/>
          </a:xfrm>
          <a:prstGeom prst="rect">
            <a:avLst/>
          </a:prstGeom>
        </p:spPr>
      </p:pic>
      <p:pic>
        <p:nvPicPr>
          <p:cNvPr id="45" name="Picture 44">
            <a:extLst>
              <a:ext uri="{FF2B5EF4-FFF2-40B4-BE49-F238E27FC236}">
                <a16:creationId xmlns:a16="http://schemas.microsoft.com/office/drawing/2014/main" id="{C9DFE00A-3274-40A4-0316-8EE58FD0CEA4}"/>
              </a:ext>
            </a:extLst>
          </p:cNvPr>
          <p:cNvPicPr>
            <a:picLocks noChangeAspect="1"/>
          </p:cNvPicPr>
          <p:nvPr>
            <p:custDataLst>
              <p:tags r:id="rId10"/>
            </p:custDataLst>
          </p:nvPr>
        </p:nvPicPr>
        <p:blipFill>
          <a:blip r:embed="rId22">
            <a:extLst>
              <a:ext uri="{28A0092B-C50C-407E-A947-70E740481C1C}">
                <a14:useLocalDpi xmlns:a14="http://schemas.microsoft.com/office/drawing/2010/main" val="0"/>
              </a:ext>
            </a:extLst>
          </a:blip>
          <a:stretch>
            <a:fillRect/>
          </a:stretch>
        </p:blipFill>
        <p:spPr>
          <a:xfrm>
            <a:off x="3556264" y="5919516"/>
            <a:ext cx="2708656" cy="227584"/>
          </a:xfrm>
          <a:prstGeom prst="rect">
            <a:avLst/>
          </a:prstGeom>
        </p:spPr>
      </p:pic>
      <p:sp>
        <p:nvSpPr>
          <p:cNvPr id="49" name="Slide Number Placeholder 48">
            <a:extLst>
              <a:ext uri="{FF2B5EF4-FFF2-40B4-BE49-F238E27FC236}">
                <a16:creationId xmlns:a16="http://schemas.microsoft.com/office/drawing/2014/main" id="{07614D73-1D31-6128-EE86-77DD5C9269AE}"/>
              </a:ext>
            </a:extLst>
          </p:cNvPr>
          <p:cNvSpPr>
            <a:spLocks noGrp="1"/>
          </p:cNvSpPr>
          <p:nvPr>
            <p:ph type="sldNum" sz="quarter" idx="12"/>
          </p:nvPr>
        </p:nvSpPr>
        <p:spPr/>
        <p:txBody>
          <a:bodyPr/>
          <a:lstStyle/>
          <a:p>
            <a:fld id="{D67EFDCF-2BE9-48DA-81A4-E9E01011748E}" type="slidenum">
              <a:rPr lang="en-US" smtClean="0"/>
              <a:pPr/>
              <a:t>4</a:t>
            </a:fld>
            <a:endParaRPr lang="en-US" dirty="0"/>
          </a:p>
        </p:txBody>
      </p:sp>
      <p:pic>
        <p:nvPicPr>
          <p:cNvPr id="60" name="Picture 59" descr="A diagram of a mathematical equation&#10;&#10;Description automatically generated">
            <a:extLst>
              <a:ext uri="{FF2B5EF4-FFF2-40B4-BE49-F238E27FC236}">
                <a16:creationId xmlns:a16="http://schemas.microsoft.com/office/drawing/2014/main" id="{2DCF7B63-7880-350F-8AD2-D7D9D1CCF433}"/>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6891640" y="3007223"/>
            <a:ext cx="4752948" cy="1454984"/>
          </a:xfrm>
          <a:prstGeom prst="rect">
            <a:avLst/>
          </a:prstGeom>
        </p:spPr>
      </p:pic>
    </p:spTree>
    <p:extLst>
      <p:ext uri="{BB962C8B-B14F-4D97-AF65-F5344CB8AC3E}">
        <p14:creationId xmlns:p14="http://schemas.microsoft.com/office/powerpoint/2010/main" val="2813219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7B77B9-12D0-6D17-1D14-5602CB5E8A84}"/>
            </a:ext>
          </a:extLst>
        </p:cNvPr>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2DFD4C12-768C-FED4-1BAB-369797ADB58E}"/>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79" imgH="478" progId="TCLayout.ActiveDocument.1">
                  <p:embed/>
                </p:oleObj>
              </mc:Choice>
              <mc:Fallback>
                <p:oleObj name="think-cell Slide" r:id="rId9" imgW="479" imgH="478" progId="TCLayout.ActiveDocument.1">
                  <p:embed/>
                  <p:pic>
                    <p:nvPicPr>
                      <p:cNvPr id="4" name="think-cell data - do not delete" hidden="1">
                        <a:extLst>
                          <a:ext uri="{FF2B5EF4-FFF2-40B4-BE49-F238E27FC236}">
                            <a16:creationId xmlns:a16="http://schemas.microsoft.com/office/drawing/2014/main" id="{2DFD4C12-768C-FED4-1BAB-369797ADB58E}"/>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Untertitel 2 1">
            <a:extLst>
              <a:ext uri="{FF2B5EF4-FFF2-40B4-BE49-F238E27FC236}">
                <a16:creationId xmlns:a16="http://schemas.microsoft.com/office/drawing/2014/main" id="{CE03DD1B-73B0-BEF5-A285-DEC1C3907600}"/>
              </a:ext>
            </a:extLst>
          </p:cNvPr>
          <p:cNvSpPr txBox="1">
            <a:spLocks/>
          </p:cNvSpPr>
          <p:nvPr/>
        </p:nvSpPr>
        <p:spPr>
          <a:xfrm>
            <a:off x="2810257" y="611092"/>
            <a:ext cx="7020213" cy="9958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noProof="0" dirty="0">
                <a:latin typeface="Bahnschrift SemiCondensed" panose="020B0502040204020203" pitchFamily="34" charset="0"/>
              </a:rPr>
              <a:t>Motivation</a:t>
            </a:r>
            <a:endParaRPr lang="en-US" sz="3200" noProof="0" dirty="0"/>
          </a:p>
        </p:txBody>
      </p:sp>
      <p:sp>
        <p:nvSpPr>
          <p:cNvPr id="23" name="Untertitel 2 2 1 1">
            <a:extLst>
              <a:ext uri="{FF2B5EF4-FFF2-40B4-BE49-F238E27FC236}">
                <a16:creationId xmlns:a16="http://schemas.microsoft.com/office/drawing/2014/main" id="{820BA1E7-D0D9-7488-F767-24EEEDBF120E}"/>
              </a:ext>
            </a:extLst>
          </p:cNvPr>
          <p:cNvSpPr txBox="1">
            <a:spLocks/>
          </p:cNvSpPr>
          <p:nvPr/>
        </p:nvSpPr>
        <p:spPr>
          <a:xfrm>
            <a:off x="621101" y="1460983"/>
            <a:ext cx="1613413" cy="11877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noProof="0" dirty="0">
                <a:solidFill>
                  <a:schemeClr val="tx2">
                    <a:lumMod val="75000"/>
                    <a:lumOff val="25000"/>
                  </a:schemeClr>
                </a:solidFill>
                <a:latin typeface="Bahnschrift SemiCondensed" panose="020B0502040204020203" pitchFamily="34" charset="0"/>
              </a:rPr>
              <a:t>Exponential reduction</a:t>
            </a:r>
            <a:r>
              <a:rPr lang="en-US" sz="2400" dirty="0">
                <a:solidFill>
                  <a:schemeClr val="tx2">
                    <a:lumMod val="75000"/>
                    <a:lumOff val="25000"/>
                  </a:schemeClr>
                </a:solidFill>
                <a:latin typeface="Bahnschrift SemiCondensed" panose="020B0502040204020203" pitchFamily="34" charset="0"/>
              </a:rPr>
              <a:t>  of # steps</a:t>
            </a:r>
            <a:endParaRPr lang="en-US" sz="2400" noProof="0" dirty="0">
              <a:solidFill>
                <a:schemeClr val="tx2">
                  <a:lumMod val="75000"/>
                  <a:lumOff val="25000"/>
                </a:schemeClr>
              </a:solidFill>
            </a:endParaRPr>
          </a:p>
        </p:txBody>
      </p:sp>
      <p:sp>
        <p:nvSpPr>
          <p:cNvPr id="3" name="Slide Number Placeholder 2">
            <a:extLst>
              <a:ext uri="{FF2B5EF4-FFF2-40B4-BE49-F238E27FC236}">
                <a16:creationId xmlns:a16="http://schemas.microsoft.com/office/drawing/2014/main" id="{8D03CA9E-570C-2A48-F474-CF8F6328AB24}"/>
              </a:ext>
            </a:extLst>
          </p:cNvPr>
          <p:cNvSpPr>
            <a:spLocks noGrp="1"/>
          </p:cNvSpPr>
          <p:nvPr>
            <p:ph type="sldNum" sz="quarter" idx="12"/>
          </p:nvPr>
        </p:nvSpPr>
        <p:spPr/>
        <p:txBody>
          <a:bodyPr/>
          <a:lstStyle/>
          <a:p>
            <a:fld id="{D67EFDCF-2BE9-48DA-81A4-E9E01011748E}" type="slidenum">
              <a:rPr lang="en-US" smtClean="0"/>
              <a:pPr/>
              <a:t>5</a:t>
            </a:fld>
            <a:endParaRPr lang="en-US" dirty="0"/>
          </a:p>
        </p:txBody>
      </p:sp>
      <p:pic>
        <p:nvPicPr>
          <p:cNvPr id="7" name="Picture 6" descr="A diagram of a mathematical function&#10;&#10;Description automatically generated">
            <a:extLst>
              <a:ext uri="{FF2B5EF4-FFF2-40B4-BE49-F238E27FC236}">
                <a16:creationId xmlns:a16="http://schemas.microsoft.com/office/drawing/2014/main" id="{EA334638-8DDE-4B48-89D3-FE9E2E2EA8B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395837" y="1428847"/>
            <a:ext cx="4795249" cy="1451772"/>
          </a:xfrm>
          <a:prstGeom prst="rect">
            <a:avLst/>
          </a:prstGeom>
        </p:spPr>
      </p:pic>
      <p:sp>
        <p:nvSpPr>
          <p:cNvPr id="10" name="Untertitel 2 5 1 1 1">
            <a:extLst>
              <a:ext uri="{FF2B5EF4-FFF2-40B4-BE49-F238E27FC236}">
                <a16:creationId xmlns:a16="http://schemas.microsoft.com/office/drawing/2014/main" id="{D8CEC5C1-AAE7-759A-2BC6-EF8B0D218533}"/>
              </a:ext>
            </a:extLst>
          </p:cNvPr>
          <p:cNvSpPr txBox="1">
            <a:spLocks/>
          </p:cNvSpPr>
          <p:nvPr/>
        </p:nvSpPr>
        <p:spPr>
          <a:xfrm>
            <a:off x="2487557" y="1455855"/>
            <a:ext cx="2370881" cy="7396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noProof="0" dirty="0">
                <a:latin typeface="Bahnschrift SemiCondensed" panose="020B0502040204020203" pitchFamily="34" charset="0"/>
              </a:rPr>
              <a:t>Imaginary time evolution:</a:t>
            </a:r>
            <a:endParaRPr lang="en-US" sz="2000" noProof="0" dirty="0"/>
          </a:p>
        </p:txBody>
      </p:sp>
      <p:sp>
        <p:nvSpPr>
          <p:cNvPr id="11" name="Untertitel 2 5 1 2">
            <a:extLst>
              <a:ext uri="{FF2B5EF4-FFF2-40B4-BE49-F238E27FC236}">
                <a16:creationId xmlns:a16="http://schemas.microsoft.com/office/drawing/2014/main" id="{AD875446-AFD4-85E7-CB75-B8910FD913DB}"/>
              </a:ext>
            </a:extLst>
          </p:cNvPr>
          <p:cNvSpPr txBox="1">
            <a:spLocks/>
          </p:cNvSpPr>
          <p:nvPr/>
        </p:nvSpPr>
        <p:spPr>
          <a:xfrm>
            <a:off x="2487556" y="2419904"/>
            <a:ext cx="2370881" cy="7396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noProof="0" dirty="0">
                <a:latin typeface="Bahnschrift SemiCondensed" panose="020B0502040204020203" pitchFamily="34" charset="0"/>
              </a:rPr>
              <a:t>XTRG algorithm:</a:t>
            </a:r>
            <a:endParaRPr lang="en-US" sz="2000" noProof="0" dirty="0"/>
          </a:p>
        </p:txBody>
      </p:sp>
      <p:pic>
        <p:nvPicPr>
          <p:cNvPr id="15" name="Picture 14">
            <a:extLst>
              <a:ext uri="{FF2B5EF4-FFF2-40B4-BE49-F238E27FC236}">
                <a16:creationId xmlns:a16="http://schemas.microsoft.com/office/drawing/2014/main" id="{F40FFC7A-62FF-8C94-E3B2-439C895DE4F8}"/>
              </a:ext>
            </a:extLst>
          </p:cNvPr>
          <p:cNvPicPr>
            <a:picLocks noChangeAspect="1"/>
          </p:cNvPicPr>
          <p:nvPr>
            <p:custDataLst>
              <p:tags r:id="rId2"/>
            </p:custDataLst>
          </p:nvPr>
        </p:nvPicPr>
        <p:blipFill>
          <a:blip r:embed="rId12">
            <a:extLst>
              <a:ext uri="{28A0092B-C50C-407E-A947-70E740481C1C}">
                <a14:useLocalDpi xmlns:a14="http://schemas.microsoft.com/office/drawing/2010/main" val="0"/>
              </a:ext>
            </a:extLst>
          </a:blip>
          <a:stretch>
            <a:fillRect/>
          </a:stretch>
        </p:blipFill>
        <p:spPr>
          <a:xfrm>
            <a:off x="9315080" y="1675682"/>
            <a:ext cx="583184" cy="375920"/>
          </a:xfrm>
          <a:prstGeom prst="rect">
            <a:avLst/>
          </a:prstGeom>
        </p:spPr>
      </p:pic>
      <p:pic>
        <p:nvPicPr>
          <p:cNvPr id="18" name="Picture 17">
            <a:extLst>
              <a:ext uri="{FF2B5EF4-FFF2-40B4-BE49-F238E27FC236}">
                <a16:creationId xmlns:a16="http://schemas.microsoft.com/office/drawing/2014/main" id="{6421A834-A597-0CE0-20A4-DB32B55F85B0}"/>
              </a:ext>
            </a:extLst>
          </p:cNvPr>
          <p:cNvPicPr>
            <a:picLocks noChangeAspect="1"/>
          </p:cNvPicPr>
          <p:nvPr>
            <p:custDataLst>
              <p:tags r:id="rId3"/>
            </p:custDataLst>
          </p:nvPr>
        </p:nvPicPr>
        <p:blipFill>
          <a:blip r:embed="rId13">
            <a:extLst>
              <a:ext uri="{28A0092B-C50C-407E-A947-70E740481C1C}">
                <a14:useLocalDpi xmlns:a14="http://schemas.microsoft.com/office/drawing/2010/main" val="0"/>
              </a:ext>
            </a:extLst>
          </a:blip>
          <a:stretch>
            <a:fillRect/>
          </a:stretch>
        </p:blipFill>
        <p:spPr>
          <a:xfrm>
            <a:off x="9315080" y="2352105"/>
            <a:ext cx="1247648" cy="375920"/>
          </a:xfrm>
          <a:prstGeom prst="rect">
            <a:avLst/>
          </a:prstGeom>
        </p:spPr>
      </p:pic>
      <p:sp>
        <p:nvSpPr>
          <p:cNvPr id="19" name="Untertitel 2 5 1 1 2">
            <a:extLst>
              <a:ext uri="{FF2B5EF4-FFF2-40B4-BE49-F238E27FC236}">
                <a16:creationId xmlns:a16="http://schemas.microsoft.com/office/drawing/2014/main" id="{6B6BA270-B6E5-28A5-468A-7A26146F72E6}"/>
              </a:ext>
            </a:extLst>
          </p:cNvPr>
          <p:cNvSpPr txBox="1">
            <a:spLocks/>
          </p:cNvSpPr>
          <p:nvPr/>
        </p:nvSpPr>
        <p:spPr>
          <a:xfrm>
            <a:off x="10714442" y="2335347"/>
            <a:ext cx="1090917" cy="3859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Bahnschrift SemiCondensed" panose="020B0502040204020203" pitchFamily="34" charset="0"/>
              </a:rPr>
              <a:t>steps</a:t>
            </a:r>
            <a:endParaRPr lang="en-US" sz="2000" noProof="0" dirty="0">
              <a:latin typeface="Bahnschrift SemiCondensed" panose="020B0502040204020203" pitchFamily="34" charset="0"/>
            </a:endParaRPr>
          </a:p>
        </p:txBody>
      </p:sp>
      <p:sp>
        <p:nvSpPr>
          <p:cNvPr id="20" name="Untertitel 2 5 1 1 3">
            <a:extLst>
              <a:ext uri="{FF2B5EF4-FFF2-40B4-BE49-F238E27FC236}">
                <a16:creationId xmlns:a16="http://schemas.microsoft.com/office/drawing/2014/main" id="{88670A6C-1E06-B60D-35E2-3BACA99ACCDB}"/>
              </a:ext>
            </a:extLst>
          </p:cNvPr>
          <p:cNvSpPr txBox="1">
            <a:spLocks/>
          </p:cNvSpPr>
          <p:nvPr/>
        </p:nvSpPr>
        <p:spPr>
          <a:xfrm>
            <a:off x="10017269" y="1670667"/>
            <a:ext cx="1090917" cy="3859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Bahnschrift SemiCondensed" panose="020B0502040204020203" pitchFamily="34" charset="0"/>
              </a:rPr>
              <a:t>steps</a:t>
            </a:r>
            <a:endParaRPr lang="en-US" sz="2000" noProof="0" dirty="0">
              <a:latin typeface="Bahnschrift SemiCondensed" panose="020B0502040204020203" pitchFamily="34" charset="0"/>
            </a:endParaRPr>
          </a:p>
        </p:txBody>
      </p:sp>
      <p:sp>
        <p:nvSpPr>
          <p:cNvPr id="21" name="Untertitel 2 2 1 2 1">
            <a:extLst>
              <a:ext uri="{FF2B5EF4-FFF2-40B4-BE49-F238E27FC236}">
                <a16:creationId xmlns:a16="http://schemas.microsoft.com/office/drawing/2014/main" id="{C4645897-A41C-7D14-5592-B2635A085853}"/>
              </a:ext>
            </a:extLst>
          </p:cNvPr>
          <p:cNvSpPr txBox="1">
            <a:spLocks/>
          </p:cNvSpPr>
          <p:nvPr/>
        </p:nvSpPr>
        <p:spPr>
          <a:xfrm>
            <a:off x="621101" y="3535362"/>
            <a:ext cx="1613413" cy="11877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noProof="0" dirty="0">
                <a:solidFill>
                  <a:schemeClr val="tx2">
                    <a:lumMod val="75000"/>
                    <a:lumOff val="25000"/>
                  </a:schemeClr>
                </a:solidFill>
                <a:latin typeface="Bahnschrift SemiCondensed" panose="020B0502040204020203" pitchFamily="34" charset="0"/>
              </a:rPr>
              <a:t>Avoid critical points</a:t>
            </a:r>
            <a:endParaRPr lang="en-US" sz="2400" noProof="0" dirty="0">
              <a:solidFill>
                <a:schemeClr val="tx2">
                  <a:lumMod val="75000"/>
                  <a:lumOff val="25000"/>
                </a:schemeClr>
              </a:solidFill>
            </a:endParaRPr>
          </a:p>
        </p:txBody>
      </p:sp>
      <p:sp>
        <p:nvSpPr>
          <p:cNvPr id="22" name="Untertitel 2 5 1 1 4 1">
            <a:extLst>
              <a:ext uri="{FF2B5EF4-FFF2-40B4-BE49-F238E27FC236}">
                <a16:creationId xmlns:a16="http://schemas.microsoft.com/office/drawing/2014/main" id="{14EACC11-4408-3914-7213-6E7BEAEEFED3}"/>
              </a:ext>
            </a:extLst>
          </p:cNvPr>
          <p:cNvSpPr txBox="1">
            <a:spLocks/>
          </p:cNvSpPr>
          <p:nvPr/>
        </p:nvSpPr>
        <p:spPr>
          <a:xfrm>
            <a:off x="2487556" y="3576518"/>
            <a:ext cx="8461798" cy="7396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noProof="0" dirty="0">
                <a:latin typeface="Bahnschrift SemiCondensed" panose="020B0502040204020203" pitchFamily="34" charset="0"/>
              </a:rPr>
              <a:t>XTRG is in principle able to jump over phase transitions in     space, which is where converged computations get costly</a:t>
            </a:r>
            <a:endParaRPr lang="en-US" sz="2000" noProof="0" dirty="0"/>
          </a:p>
        </p:txBody>
      </p:sp>
      <p:pic>
        <p:nvPicPr>
          <p:cNvPr id="24" name="Picture 23">
            <a:extLst>
              <a:ext uri="{FF2B5EF4-FFF2-40B4-BE49-F238E27FC236}">
                <a16:creationId xmlns:a16="http://schemas.microsoft.com/office/drawing/2014/main" id="{437ACDD3-6906-2FE8-411F-E638D734383F}"/>
              </a:ext>
            </a:extLst>
          </p:cNvPr>
          <p:cNvPicPr>
            <a:picLocks noChangeAspect="1"/>
          </p:cNvPicPr>
          <p:nvPr>
            <p:custDataLst>
              <p:tags r:id="rId4"/>
            </p:custDataLst>
          </p:nvPr>
        </p:nvPicPr>
        <p:blipFill>
          <a:blip r:embed="rId14">
            <a:extLst>
              <a:ext uri="{28A0092B-C50C-407E-A947-70E740481C1C}">
                <a14:useLocalDpi xmlns:a14="http://schemas.microsoft.com/office/drawing/2010/main" val="0"/>
              </a:ext>
            </a:extLst>
          </a:blip>
          <a:stretch>
            <a:fillRect/>
          </a:stretch>
        </p:blipFill>
        <p:spPr>
          <a:xfrm>
            <a:off x="8341438" y="3662212"/>
            <a:ext cx="140208" cy="227584"/>
          </a:xfrm>
          <a:prstGeom prst="rect">
            <a:avLst/>
          </a:prstGeom>
        </p:spPr>
      </p:pic>
      <p:pic>
        <p:nvPicPr>
          <p:cNvPr id="29" name="Picture 28" descr="A black and white symbol&#10;&#10;Description automatically generated">
            <a:extLst>
              <a:ext uri="{FF2B5EF4-FFF2-40B4-BE49-F238E27FC236}">
                <a16:creationId xmlns:a16="http://schemas.microsoft.com/office/drawing/2014/main" id="{D3D91425-7287-F709-2402-CB7592541DA0}"/>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020725" y="4365090"/>
            <a:ext cx="4871857" cy="972919"/>
          </a:xfrm>
          <a:prstGeom prst="rect">
            <a:avLst/>
          </a:prstGeom>
        </p:spPr>
      </p:pic>
      <p:sp>
        <p:nvSpPr>
          <p:cNvPr id="30" name="Untertitel 2 2 1 2 2">
            <a:extLst>
              <a:ext uri="{FF2B5EF4-FFF2-40B4-BE49-F238E27FC236}">
                <a16:creationId xmlns:a16="http://schemas.microsoft.com/office/drawing/2014/main" id="{0667BC32-B0F0-6754-B8CF-422DE35892A1}"/>
              </a:ext>
            </a:extLst>
          </p:cNvPr>
          <p:cNvSpPr txBox="1">
            <a:spLocks/>
          </p:cNvSpPr>
          <p:nvPr/>
        </p:nvSpPr>
        <p:spPr>
          <a:xfrm>
            <a:off x="621101" y="5418971"/>
            <a:ext cx="1969700" cy="11877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tx2">
                    <a:lumMod val="75000"/>
                    <a:lumOff val="25000"/>
                  </a:schemeClr>
                </a:solidFill>
                <a:latin typeface="Bahnschrift SemiCondensed" panose="020B0502040204020203" pitchFamily="34" charset="0"/>
              </a:rPr>
              <a:t>Scaling of entanglement</a:t>
            </a:r>
          </a:p>
        </p:txBody>
      </p:sp>
      <p:sp>
        <p:nvSpPr>
          <p:cNvPr id="31" name="Untertitel 2 5 1 1 4 2">
            <a:extLst>
              <a:ext uri="{FF2B5EF4-FFF2-40B4-BE49-F238E27FC236}">
                <a16:creationId xmlns:a16="http://schemas.microsoft.com/office/drawing/2014/main" id="{3BC51902-C055-B28E-D2C8-F90669817833}"/>
              </a:ext>
            </a:extLst>
          </p:cNvPr>
          <p:cNvSpPr txBox="1">
            <a:spLocks/>
          </p:cNvSpPr>
          <p:nvPr/>
        </p:nvSpPr>
        <p:spPr>
          <a:xfrm>
            <a:off x="2487556" y="5526789"/>
            <a:ext cx="8461798" cy="11332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noProof="0" dirty="0">
                <a:latin typeface="Bahnschrift SemiCondensed" panose="020B0502040204020203" pitchFamily="34" charset="0"/>
              </a:rPr>
              <a:t>For many 1D models, thermal state </a:t>
            </a:r>
            <a:r>
              <a:rPr lang="en-US" sz="2000" b="1" noProof="0" dirty="0">
                <a:latin typeface="Bahnschrift SemiCondensed" panose="020B0502040204020203" pitchFamily="34" charset="0"/>
              </a:rPr>
              <a:t>entanglement</a:t>
            </a:r>
            <a:r>
              <a:rPr lang="en-US" sz="2000" noProof="0" dirty="0">
                <a:latin typeface="Bahnschrift SemiCondensed" panose="020B0502040204020203" pitchFamily="34" charset="0"/>
              </a:rPr>
              <a:t> scales as              .        . Often, one expects the change in entanglement to describe the change in physical regimes in a linear fashion. Then one should use a </a:t>
            </a:r>
            <a:r>
              <a:rPr lang="en-US" sz="2000" b="1" noProof="0" dirty="0">
                <a:latin typeface="Bahnschrift SemiCondensed" panose="020B0502040204020203" pitchFamily="34" charset="0"/>
              </a:rPr>
              <a:t>logarithmic </a:t>
            </a:r>
            <a:r>
              <a:rPr lang="en-US" sz="2000" noProof="0" dirty="0">
                <a:latin typeface="Bahnschrift SemiCondensed" panose="020B0502040204020203" pitchFamily="34" charset="0"/>
              </a:rPr>
              <a:t>scale for </a:t>
            </a:r>
            <a:endParaRPr lang="en-US" sz="2000" noProof="0" dirty="0"/>
          </a:p>
        </p:txBody>
      </p:sp>
      <p:pic>
        <p:nvPicPr>
          <p:cNvPr id="32" name="Picture 31">
            <a:extLst>
              <a:ext uri="{FF2B5EF4-FFF2-40B4-BE49-F238E27FC236}">
                <a16:creationId xmlns:a16="http://schemas.microsoft.com/office/drawing/2014/main" id="{24172289-C9FF-2DB2-EEBA-05C9780374B2}"/>
              </a:ext>
            </a:extLst>
          </p:cNvPr>
          <p:cNvPicPr>
            <a:picLocks noChangeAspect="1"/>
          </p:cNvPicPr>
          <p:nvPr>
            <p:custDataLst>
              <p:tags r:id="rId5"/>
            </p:custDataLst>
          </p:nvPr>
        </p:nvPicPr>
        <p:blipFill>
          <a:blip r:embed="rId14">
            <a:extLst>
              <a:ext uri="{28A0092B-C50C-407E-A947-70E740481C1C}">
                <a14:useLocalDpi xmlns:a14="http://schemas.microsoft.com/office/drawing/2010/main" val="0"/>
              </a:ext>
            </a:extLst>
          </a:blip>
          <a:stretch>
            <a:fillRect/>
          </a:stretch>
        </p:blipFill>
        <p:spPr>
          <a:xfrm>
            <a:off x="9690262" y="6135494"/>
            <a:ext cx="140208" cy="227584"/>
          </a:xfrm>
          <a:prstGeom prst="rect">
            <a:avLst/>
          </a:prstGeom>
        </p:spPr>
      </p:pic>
      <p:pic>
        <p:nvPicPr>
          <p:cNvPr id="37" name="Picture 36">
            <a:extLst>
              <a:ext uri="{FF2B5EF4-FFF2-40B4-BE49-F238E27FC236}">
                <a16:creationId xmlns:a16="http://schemas.microsoft.com/office/drawing/2014/main" id="{F27CED8F-53A1-A84E-7568-1E01B708D517}"/>
              </a:ext>
            </a:extLst>
          </p:cNvPr>
          <p:cNvPicPr>
            <a:picLocks noChangeAspect="1"/>
          </p:cNvPicPr>
          <p:nvPr>
            <p:custDataLst>
              <p:tags r:id="rId6"/>
            </p:custDataLst>
          </p:nvPr>
        </p:nvPicPr>
        <p:blipFill>
          <a:blip r:embed="rId16">
            <a:extLst>
              <a:ext uri="{28A0092B-C50C-407E-A947-70E740481C1C}">
                <a14:useLocalDpi xmlns:a14="http://schemas.microsoft.com/office/drawing/2010/main" val="0"/>
              </a:ext>
            </a:extLst>
          </a:blip>
          <a:stretch>
            <a:fillRect/>
          </a:stretch>
        </p:blipFill>
        <p:spPr>
          <a:xfrm>
            <a:off x="8525032" y="5582232"/>
            <a:ext cx="1182624" cy="254000"/>
          </a:xfrm>
          <a:prstGeom prst="rect">
            <a:avLst/>
          </a:prstGeom>
        </p:spPr>
      </p:pic>
    </p:spTree>
    <p:extLst>
      <p:ext uri="{BB962C8B-B14F-4D97-AF65-F5344CB8AC3E}">
        <p14:creationId xmlns:p14="http://schemas.microsoft.com/office/powerpoint/2010/main" val="466872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7B77B9-12D0-6D17-1D14-5602CB5E8A84}"/>
            </a:ext>
          </a:extLst>
        </p:cNvPr>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2DFD4C12-768C-FED4-1BAB-369797ADB58E}"/>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2" imgW="479" imgH="478" progId="TCLayout.ActiveDocument.1">
                  <p:embed/>
                </p:oleObj>
              </mc:Choice>
              <mc:Fallback>
                <p:oleObj name="think-cell Slide" r:id="rId22" imgW="479" imgH="478" progId="TCLayout.ActiveDocument.1">
                  <p:embed/>
                  <p:pic>
                    <p:nvPicPr>
                      <p:cNvPr id="4" name="think-cell data - do not delete" hidden="1">
                        <a:extLst>
                          <a:ext uri="{FF2B5EF4-FFF2-40B4-BE49-F238E27FC236}">
                            <a16:creationId xmlns:a16="http://schemas.microsoft.com/office/drawing/2014/main" id="{2DFD4C12-768C-FED4-1BAB-369797ADB58E}"/>
                          </a:ext>
                        </a:extLst>
                      </p:cNvPr>
                      <p:cNvPicPr/>
                      <p:nvPr/>
                    </p:nvPicPr>
                    <p:blipFill>
                      <a:blip r:embed="rId23"/>
                      <a:stretch>
                        <a:fillRect/>
                      </a:stretch>
                    </p:blipFill>
                    <p:spPr>
                      <a:xfrm>
                        <a:off x="1588" y="1588"/>
                        <a:ext cx="1588" cy="1588"/>
                      </a:xfrm>
                      <a:prstGeom prst="rect">
                        <a:avLst/>
                      </a:prstGeom>
                    </p:spPr>
                  </p:pic>
                </p:oleObj>
              </mc:Fallback>
            </mc:AlternateContent>
          </a:graphicData>
        </a:graphic>
      </p:graphicFrame>
      <p:sp>
        <p:nvSpPr>
          <p:cNvPr id="2" name="Untertitel 2 1">
            <a:extLst>
              <a:ext uri="{FF2B5EF4-FFF2-40B4-BE49-F238E27FC236}">
                <a16:creationId xmlns:a16="http://schemas.microsoft.com/office/drawing/2014/main" id="{CE03DD1B-73B0-BEF5-A285-DEC1C3907600}"/>
              </a:ext>
            </a:extLst>
          </p:cNvPr>
          <p:cNvSpPr txBox="1">
            <a:spLocks/>
          </p:cNvSpPr>
          <p:nvPr/>
        </p:nvSpPr>
        <p:spPr>
          <a:xfrm>
            <a:off x="2810257" y="511703"/>
            <a:ext cx="7020213" cy="5774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noProof="0" dirty="0">
                <a:latin typeface="Bahnschrift SemiCondensed" panose="020B0502040204020203" pitchFamily="34" charset="0"/>
              </a:rPr>
              <a:t>MP</a:t>
            </a:r>
            <a:r>
              <a:rPr lang="en-US" sz="3200" dirty="0" err="1">
                <a:latin typeface="Bahnschrift SemiCondensed" panose="020B0502040204020203" pitchFamily="34" charset="0"/>
              </a:rPr>
              <a:t>Os</a:t>
            </a:r>
            <a:r>
              <a:rPr lang="en-US" sz="3200" dirty="0">
                <a:latin typeface="Bahnschrift SemiCondensed" panose="020B0502040204020203" pitchFamily="34" charset="0"/>
              </a:rPr>
              <a:t> and truncations</a:t>
            </a:r>
            <a:endParaRPr lang="en-US" sz="3200" noProof="0" dirty="0"/>
          </a:p>
        </p:txBody>
      </p:sp>
      <p:sp>
        <p:nvSpPr>
          <p:cNvPr id="23" name="Untertitel 2 2 1 1">
            <a:extLst>
              <a:ext uri="{FF2B5EF4-FFF2-40B4-BE49-F238E27FC236}">
                <a16:creationId xmlns:a16="http://schemas.microsoft.com/office/drawing/2014/main" id="{820BA1E7-D0D9-7488-F767-24EEEDBF120E}"/>
              </a:ext>
            </a:extLst>
          </p:cNvPr>
          <p:cNvSpPr txBox="1">
            <a:spLocks/>
          </p:cNvSpPr>
          <p:nvPr/>
        </p:nvSpPr>
        <p:spPr>
          <a:xfrm>
            <a:off x="790151" y="1013215"/>
            <a:ext cx="2331871" cy="8480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tx2">
                    <a:lumMod val="75000"/>
                    <a:lumOff val="25000"/>
                  </a:schemeClr>
                </a:solidFill>
                <a:latin typeface="Bahnschrift SemiCondensed" panose="020B0502040204020203" pitchFamily="34" charset="0"/>
              </a:rPr>
              <a:t>MPO representation</a:t>
            </a:r>
            <a:endParaRPr lang="en-US" sz="2400" noProof="0" dirty="0">
              <a:solidFill>
                <a:schemeClr val="tx2">
                  <a:lumMod val="75000"/>
                  <a:lumOff val="25000"/>
                </a:schemeClr>
              </a:solidFill>
            </a:endParaRPr>
          </a:p>
        </p:txBody>
      </p:sp>
      <p:sp>
        <p:nvSpPr>
          <p:cNvPr id="3" name="Slide Number Placeholder 2">
            <a:extLst>
              <a:ext uri="{FF2B5EF4-FFF2-40B4-BE49-F238E27FC236}">
                <a16:creationId xmlns:a16="http://schemas.microsoft.com/office/drawing/2014/main" id="{0D580DED-C336-CDD2-B555-DC5BBD5433F0}"/>
              </a:ext>
            </a:extLst>
          </p:cNvPr>
          <p:cNvSpPr>
            <a:spLocks noGrp="1"/>
          </p:cNvSpPr>
          <p:nvPr>
            <p:ph type="sldNum" sz="quarter" idx="12"/>
          </p:nvPr>
        </p:nvSpPr>
        <p:spPr>
          <a:xfrm>
            <a:off x="8796887" y="6183944"/>
            <a:ext cx="2743200" cy="365125"/>
          </a:xfrm>
        </p:spPr>
        <p:txBody>
          <a:bodyPr/>
          <a:lstStyle/>
          <a:p>
            <a:fld id="{D67EFDCF-2BE9-48DA-81A4-E9E01011748E}" type="slidenum">
              <a:rPr lang="en-US" smtClean="0"/>
              <a:pPr/>
              <a:t>6</a:t>
            </a:fld>
            <a:endParaRPr lang="en-US" dirty="0"/>
          </a:p>
        </p:txBody>
      </p:sp>
      <p:sp>
        <p:nvSpPr>
          <p:cNvPr id="6" name="Untertitel 2 5 1 1 1 1">
            <a:extLst>
              <a:ext uri="{FF2B5EF4-FFF2-40B4-BE49-F238E27FC236}">
                <a16:creationId xmlns:a16="http://schemas.microsoft.com/office/drawing/2014/main" id="{B5AE35B5-372F-BA65-C177-9F3A7FA455B7}"/>
              </a:ext>
            </a:extLst>
          </p:cNvPr>
          <p:cNvSpPr txBox="1">
            <a:spLocks/>
          </p:cNvSpPr>
          <p:nvPr/>
        </p:nvSpPr>
        <p:spPr>
          <a:xfrm>
            <a:off x="3122022" y="1204208"/>
            <a:ext cx="8279827" cy="8164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noProof="0" dirty="0">
                <a:latin typeface="Bahnschrift SemiCondensed" panose="020B0502040204020203" pitchFamily="34" charset="0"/>
              </a:rPr>
              <a:t>Using tensor network schemes makes the necessary </a:t>
            </a:r>
            <a:r>
              <a:rPr lang="en-US" sz="2000" b="1" noProof="0" dirty="0">
                <a:latin typeface="Bahnschrift SemiCondensed" panose="020B0502040204020203" pitchFamily="34" charset="0"/>
              </a:rPr>
              <a:t>truncation</a:t>
            </a:r>
            <a:r>
              <a:rPr lang="en-US" sz="2000" noProof="0" dirty="0">
                <a:latin typeface="Bahnschrift SemiCondensed" panose="020B0502040204020203" pitchFamily="34" charset="0"/>
              </a:rPr>
              <a:t> methods clearer. The thermal state will be represented as an MPO. </a:t>
            </a:r>
          </a:p>
        </p:txBody>
      </p:sp>
      <p:pic>
        <p:nvPicPr>
          <p:cNvPr id="32" name="Picture 31">
            <a:extLst>
              <a:ext uri="{FF2B5EF4-FFF2-40B4-BE49-F238E27FC236}">
                <a16:creationId xmlns:a16="http://schemas.microsoft.com/office/drawing/2014/main" id="{376B3FA7-6838-00C2-A8D8-D136A689FD19}"/>
              </a:ext>
            </a:extLst>
          </p:cNvPr>
          <p:cNvPicPr>
            <a:picLocks noChangeAspect="1"/>
          </p:cNvPicPr>
          <p:nvPr>
            <p:custDataLst>
              <p:tags r:id="rId2"/>
            </p:custDataLst>
          </p:nvPr>
        </p:nvPicPr>
        <p:blipFill>
          <a:blip r:embed="rId24">
            <a:extLst>
              <a:ext uri="{28A0092B-C50C-407E-A947-70E740481C1C}">
                <a14:useLocalDpi xmlns:a14="http://schemas.microsoft.com/office/drawing/2010/main" val="0"/>
              </a:ext>
            </a:extLst>
          </a:blip>
          <a:stretch>
            <a:fillRect/>
          </a:stretch>
        </p:blipFill>
        <p:spPr>
          <a:xfrm>
            <a:off x="4518222" y="2715062"/>
            <a:ext cx="1792224" cy="1406144"/>
          </a:xfrm>
          <a:prstGeom prst="rect">
            <a:avLst/>
          </a:prstGeom>
        </p:spPr>
      </p:pic>
      <p:sp>
        <p:nvSpPr>
          <p:cNvPr id="9" name="TextBox 8">
            <a:extLst>
              <a:ext uri="{FF2B5EF4-FFF2-40B4-BE49-F238E27FC236}">
                <a16:creationId xmlns:a16="http://schemas.microsoft.com/office/drawing/2014/main" id="{69116CC1-D98A-0DD5-383F-6B0D16A80147}"/>
              </a:ext>
            </a:extLst>
          </p:cNvPr>
          <p:cNvSpPr txBox="1"/>
          <p:nvPr/>
        </p:nvSpPr>
        <p:spPr>
          <a:xfrm>
            <a:off x="3122021" y="2108031"/>
            <a:ext cx="3787826" cy="369332"/>
          </a:xfrm>
          <a:prstGeom prst="rect">
            <a:avLst/>
          </a:prstGeom>
          <a:noFill/>
        </p:spPr>
        <p:txBody>
          <a:bodyPr wrap="square">
            <a:spAutoFit/>
          </a:bodyPr>
          <a:lstStyle/>
          <a:p>
            <a:r>
              <a:rPr lang="en-US" sz="1800" dirty="0">
                <a:latin typeface="Bahnschrift SemiCondensed" panose="020B0502040204020203" pitchFamily="34" charset="0"/>
              </a:rPr>
              <a:t>One XTRG temperature update:</a:t>
            </a:r>
            <a:endParaRPr lang="en-DE" dirty="0"/>
          </a:p>
        </p:txBody>
      </p:sp>
      <p:sp>
        <p:nvSpPr>
          <p:cNvPr id="10" name="Untertitel 2 2 1 2 1">
            <a:extLst>
              <a:ext uri="{FF2B5EF4-FFF2-40B4-BE49-F238E27FC236}">
                <a16:creationId xmlns:a16="http://schemas.microsoft.com/office/drawing/2014/main" id="{7C888F6D-E10C-28EA-6151-B6CD1EDCB720}"/>
              </a:ext>
            </a:extLst>
          </p:cNvPr>
          <p:cNvSpPr txBox="1">
            <a:spLocks/>
          </p:cNvSpPr>
          <p:nvPr/>
        </p:nvSpPr>
        <p:spPr>
          <a:xfrm>
            <a:off x="790151" y="2044979"/>
            <a:ext cx="2020106" cy="8480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noProof="0" dirty="0">
                <a:solidFill>
                  <a:schemeClr val="tx2">
                    <a:lumMod val="75000"/>
                    <a:lumOff val="25000"/>
                  </a:schemeClr>
                </a:solidFill>
                <a:latin typeface="Bahnschrift SemiCondensed" panose="020B0502040204020203" pitchFamily="34" charset="0"/>
              </a:rPr>
              <a:t>Why and what</a:t>
            </a:r>
            <a:r>
              <a:rPr lang="en-US" sz="2400" dirty="0">
                <a:solidFill>
                  <a:schemeClr val="tx2">
                    <a:lumMod val="75000"/>
                    <a:lumOff val="25000"/>
                  </a:schemeClr>
                </a:solidFill>
                <a:latin typeface="Bahnschrift SemiCondensed" panose="020B0502040204020203" pitchFamily="34" charset="0"/>
              </a:rPr>
              <a:t> to truncate</a:t>
            </a:r>
            <a:endParaRPr lang="en-US" sz="2400" noProof="0" dirty="0">
              <a:solidFill>
                <a:schemeClr val="tx2">
                  <a:lumMod val="75000"/>
                  <a:lumOff val="25000"/>
                </a:schemeClr>
              </a:solidFill>
              <a:latin typeface="Bahnschrift SemiCondensed" panose="020B0502040204020203" pitchFamily="34" charset="0"/>
            </a:endParaRPr>
          </a:p>
        </p:txBody>
      </p:sp>
      <p:pic>
        <p:nvPicPr>
          <p:cNvPr id="24" name="Picture 23" descr="A yellow square with black lines&#10;&#10;Description automatically generated">
            <a:extLst>
              <a:ext uri="{FF2B5EF4-FFF2-40B4-BE49-F238E27FC236}">
                <a16:creationId xmlns:a16="http://schemas.microsoft.com/office/drawing/2014/main" id="{8F066C41-A7D0-6914-35FD-2A6473ED1971}"/>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9029253" y="3735599"/>
            <a:ext cx="2702974" cy="599959"/>
          </a:xfrm>
          <a:prstGeom prst="rect">
            <a:avLst/>
          </a:prstGeom>
        </p:spPr>
      </p:pic>
      <p:pic>
        <p:nvPicPr>
          <p:cNvPr id="26" name="Picture 25" descr="A diagram of a network&#10;&#10;Description automatically generated">
            <a:extLst>
              <a:ext uri="{FF2B5EF4-FFF2-40B4-BE49-F238E27FC236}">
                <a16:creationId xmlns:a16="http://schemas.microsoft.com/office/drawing/2014/main" id="{1F9D8D77-B2B1-B52F-5A10-9B3FCB5CC1A5}"/>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5776672" y="3591952"/>
            <a:ext cx="2702973" cy="1058507"/>
          </a:xfrm>
          <a:prstGeom prst="rect">
            <a:avLst/>
          </a:prstGeom>
        </p:spPr>
      </p:pic>
      <p:pic>
        <p:nvPicPr>
          <p:cNvPr id="40" name="Picture 39">
            <a:extLst>
              <a:ext uri="{FF2B5EF4-FFF2-40B4-BE49-F238E27FC236}">
                <a16:creationId xmlns:a16="http://schemas.microsoft.com/office/drawing/2014/main" id="{468B14E0-E081-3A61-D41B-A2311A0E7C7A}"/>
              </a:ext>
            </a:extLst>
          </p:cNvPr>
          <p:cNvPicPr>
            <a:picLocks noChangeAspect="1"/>
          </p:cNvPicPr>
          <p:nvPr>
            <p:custDataLst>
              <p:tags r:id="rId3"/>
            </p:custDataLst>
          </p:nvPr>
        </p:nvPicPr>
        <p:blipFill>
          <a:blip r:embed="rId27">
            <a:extLst>
              <a:ext uri="{28A0092B-C50C-407E-A947-70E740481C1C}">
                <a14:useLocalDpi xmlns:a14="http://schemas.microsoft.com/office/drawing/2010/main" val="0"/>
              </a:ext>
            </a:extLst>
          </a:blip>
          <a:stretch>
            <a:fillRect/>
          </a:stretch>
        </p:blipFill>
        <p:spPr>
          <a:xfrm>
            <a:off x="9250429" y="3735599"/>
            <a:ext cx="251502" cy="175707"/>
          </a:xfrm>
          <a:prstGeom prst="rect">
            <a:avLst/>
          </a:prstGeom>
        </p:spPr>
      </p:pic>
      <p:pic>
        <p:nvPicPr>
          <p:cNvPr id="43" name="Picture 42" descr="A red square with black lines and arrows&#10;&#10;Description automatically generated">
            <a:extLst>
              <a:ext uri="{FF2B5EF4-FFF2-40B4-BE49-F238E27FC236}">
                <a16:creationId xmlns:a16="http://schemas.microsoft.com/office/drawing/2014/main" id="{B8C64FD4-A29D-47D6-F5CB-66A1FB7BD3A4}"/>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050556" y="3756895"/>
            <a:ext cx="2841613" cy="674281"/>
          </a:xfrm>
          <a:prstGeom prst="rect">
            <a:avLst/>
          </a:prstGeom>
        </p:spPr>
      </p:pic>
      <p:pic>
        <p:nvPicPr>
          <p:cNvPr id="44" name="Picture 43">
            <a:extLst>
              <a:ext uri="{FF2B5EF4-FFF2-40B4-BE49-F238E27FC236}">
                <a16:creationId xmlns:a16="http://schemas.microsoft.com/office/drawing/2014/main" id="{B115BF61-A7A5-1D8E-09E6-68FCE3DEE071}"/>
              </a:ext>
            </a:extLst>
          </p:cNvPr>
          <p:cNvPicPr>
            <a:picLocks noChangeAspect="1"/>
          </p:cNvPicPr>
          <p:nvPr>
            <p:custDataLst>
              <p:tags r:id="rId4"/>
            </p:custDataLst>
          </p:nvPr>
        </p:nvPicPr>
        <p:blipFill>
          <a:blip r:embed="rId29">
            <a:extLst>
              <a:ext uri="{28A0092B-C50C-407E-A947-70E740481C1C}">
                <a14:useLocalDpi xmlns:a14="http://schemas.microsoft.com/office/drawing/2010/main" val="0"/>
              </a:ext>
            </a:extLst>
          </a:blip>
          <a:stretch>
            <a:fillRect/>
          </a:stretch>
        </p:blipFill>
        <p:spPr>
          <a:xfrm>
            <a:off x="2265213" y="3841119"/>
            <a:ext cx="164396" cy="143847"/>
          </a:xfrm>
          <a:prstGeom prst="rect">
            <a:avLst/>
          </a:prstGeom>
        </p:spPr>
      </p:pic>
      <p:pic>
        <p:nvPicPr>
          <p:cNvPr id="45" name="Picture 44">
            <a:extLst>
              <a:ext uri="{FF2B5EF4-FFF2-40B4-BE49-F238E27FC236}">
                <a16:creationId xmlns:a16="http://schemas.microsoft.com/office/drawing/2014/main" id="{BDC729F1-B44D-3CC1-33EF-AE9ECFA41CC1}"/>
              </a:ext>
            </a:extLst>
          </p:cNvPr>
          <p:cNvPicPr>
            <a:picLocks noChangeAspect="1"/>
          </p:cNvPicPr>
          <p:nvPr>
            <p:custDataLst>
              <p:tags r:id="rId5"/>
            </p:custDataLst>
          </p:nvPr>
        </p:nvPicPr>
        <p:blipFill>
          <a:blip r:embed="rId29">
            <a:extLst>
              <a:ext uri="{28A0092B-C50C-407E-A947-70E740481C1C}">
                <a14:useLocalDpi xmlns:a14="http://schemas.microsoft.com/office/drawing/2010/main" val="0"/>
              </a:ext>
            </a:extLst>
          </a:blip>
          <a:stretch>
            <a:fillRect/>
          </a:stretch>
        </p:blipFill>
        <p:spPr>
          <a:xfrm>
            <a:off x="6013314" y="3602728"/>
            <a:ext cx="165371" cy="144700"/>
          </a:xfrm>
          <a:prstGeom prst="rect">
            <a:avLst/>
          </a:prstGeom>
        </p:spPr>
      </p:pic>
      <p:pic>
        <p:nvPicPr>
          <p:cNvPr id="46" name="Picture 45">
            <a:extLst>
              <a:ext uri="{FF2B5EF4-FFF2-40B4-BE49-F238E27FC236}">
                <a16:creationId xmlns:a16="http://schemas.microsoft.com/office/drawing/2014/main" id="{FFE00C1A-1506-5BCF-5EE5-77ADB8DFF908}"/>
              </a:ext>
            </a:extLst>
          </p:cNvPr>
          <p:cNvPicPr>
            <a:picLocks noChangeAspect="1"/>
          </p:cNvPicPr>
          <p:nvPr>
            <p:custDataLst>
              <p:tags r:id="rId6"/>
            </p:custDataLst>
          </p:nvPr>
        </p:nvPicPr>
        <p:blipFill>
          <a:blip r:embed="rId29">
            <a:extLst>
              <a:ext uri="{28A0092B-C50C-407E-A947-70E740481C1C}">
                <a14:useLocalDpi xmlns:a14="http://schemas.microsoft.com/office/drawing/2010/main" val="0"/>
              </a:ext>
            </a:extLst>
          </a:blip>
          <a:stretch>
            <a:fillRect/>
          </a:stretch>
        </p:blipFill>
        <p:spPr>
          <a:xfrm>
            <a:off x="6007749" y="4073741"/>
            <a:ext cx="165371" cy="144700"/>
          </a:xfrm>
          <a:prstGeom prst="rect">
            <a:avLst/>
          </a:prstGeom>
        </p:spPr>
      </p:pic>
      <p:pic>
        <p:nvPicPr>
          <p:cNvPr id="49" name="Picture 48">
            <a:extLst>
              <a:ext uri="{FF2B5EF4-FFF2-40B4-BE49-F238E27FC236}">
                <a16:creationId xmlns:a16="http://schemas.microsoft.com/office/drawing/2014/main" id="{3119E20E-5D56-7BE9-F6FE-58870926F841}"/>
              </a:ext>
            </a:extLst>
          </p:cNvPr>
          <p:cNvPicPr>
            <a:picLocks noChangeAspect="1"/>
          </p:cNvPicPr>
          <p:nvPr>
            <p:custDataLst>
              <p:tags r:id="rId7"/>
            </p:custDataLst>
          </p:nvPr>
        </p:nvPicPr>
        <p:blipFill>
          <a:blip r:embed="rId30">
            <a:extLst>
              <a:ext uri="{28A0092B-C50C-407E-A947-70E740481C1C}">
                <a14:useLocalDpi xmlns:a14="http://schemas.microsoft.com/office/drawing/2010/main" val="0"/>
              </a:ext>
            </a:extLst>
          </a:blip>
          <a:stretch>
            <a:fillRect/>
          </a:stretch>
        </p:blipFill>
        <p:spPr>
          <a:xfrm>
            <a:off x="8664912" y="3989099"/>
            <a:ext cx="142978" cy="49956"/>
          </a:xfrm>
          <a:prstGeom prst="rect">
            <a:avLst/>
          </a:prstGeom>
        </p:spPr>
      </p:pic>
      <p:sp>
        <p:nvSpPr>
          <p:cNvPr id="51" name="TextBox 50">
            <a:extLst>
              <a:ext uri="{FF2B5EF4-FFF2-40B4-BE49-F238E27FC236}">
                <a16:creationId xmlns:a16="http://schemas.microsoft.com/office/drawing/2014/main" id="{94B8E4BD-13EF-A690-3969-32D98DAAAD2E}"/>
              </a:ext>
            </a:extLst>
          </p:cNvPr>
          <p:cNvSpPr txBox="1"/>
          <p:nvPr/>
        </p:nvSpPr>
        <p:spPr>
          <a:xfrm>
            <a:off x="785190" y="4788659"/>
            <a:ext cx="10803835" cy="646331"/>
          </a:xfrm>
          <a:prstGeom prst="rect">
            <a:avLst/>
          </a:prstGeom>
          <a:noFill/>
        </p:spPr>
        <p:txBody>
          <a:bodyPr wrap="square">
            <a:spAutoFit/>
          </a:bodyPr>
          <a:lstStyle/>
          <a:p>
            <a:r>
              <a:rPr lang="en-US" dirty="0">
                <a:latin typeface="Bahnschrift SemiCondensed" panose="020B0502040204020203" pitchFamily="34" charset="0"/>
              </a:rPr>
              <a:t>As       grow in the XTRG algorithm,                     , the bond dim.      would increase as                    ,</a:t>
            </a:r>
            <a:r>
              <a:rPr lang="en-DE" dirty="0">
                <a:latin typeface="Bahnschrift SemiCondensed" panose="020B0502040204020203" pitchFamily="34" charset="0"/>
              </a:rPr>
              <a:t> </a:t>
            </a:r>
            <a:r>
              <a:rPr lang="en-DE" b="1" dirty="0">
                <a:latin typeface="Bahnschrift SemiCondensed" panose="020B0502040204020203" pitchFamily="34" charset="0"/>
              </a:rPr>
              <a:t>exponential </a:t>
            </a:r>
            <a:r>
              <a:rPr lang="en-DE" dirty="0">
                <a:latin typeface="Bahnschrift SemiCondensed" panose="020B0502040204020203" pitchFamily="34" charset="0"/>
              </a:rPr>
              <a:t>in     . But the slow entanglement growth                         along with                         suggest </a:t>
            </a:r>
            <a:r>
              <a:rPr lang="en-DE" b="1" dirty="0">
                <a:latin typeface="Bahnschrift SemiCondensed" panose="020B0502040204020203" pitchFamily="34" charset="0"/>
              </a:rPr>
              <a:t>truncating</a:t>
            </a:r>
            <a:r>
              <a:rPr lang="en-DE" dirty="0">
                <a:latin typeface="Bahnschrift SemiCondensed" panose="020B0502040204020203" pitchFamily="34" charset="0"/>
              </a:rPr>
              <a:t> bond dim. as               .                 </a:t>
            </a:r>
            <a:endParaRPr lang="en-US" b="1" dirty="0">
              <a:latin typeface="Bahnschrift SemiCondensed" panose="020B0502040204020203" pitchFamily="34" charset="0"/>
            </a:endParaRPr>
          </a:p>
        </p:txBody>
      </p:sp>
      <p:pic>
        <p:nvPicPr>
          <p:cNvPr id="54" name="Picture 53">
            <a:extLst>
              <a:ext uri="{FF2B5EF4-FFF2-40B4-BE49-F238E27FC236}">
                <a16:creationId xmlns:a16="http://schemas.microsoft.com/office/drawing/2014/main" id="{9F3C2AAF-1888-754F-E6A7-859DF7BC5070}"/>
              </a:ext>
            </a:extLst>
          </p:cNvPr>
          <p:cNvPicPr>
            <a:picLocks noChangeAspect="1"/>
          </p:cNvPicPr>
          <p:nvPr>
            <p:custDataLst>
              <p:tags r:id="rId8"/>
            </p:custDataLst>
          </p:nvPr>
        </p:nvPicPr>
        <p:blipFill>
          <a:blip r:embed="rId31">
            <a:extLst>
              <a:ext uri="{28A0092B-C50C-407E-A947-70E740481C1C}">
                <a14:useLocalDpi xmlns:a14="http://schemas.microsoft.com/office/drawing/2010/main" val="0"/>
              </a:ext>
            </a:extLst>
          </a:blip>
          <a:stretch>
            <a:fillRect/>
          </a:stretch>
        </p:blipFill>
        <p:spPr>
          <a:xfrm>
            <a:off x="4063888" y="4861603"/>
            <a:ext cx="987552" cy="227584"/>
          </a:xfrm>
          <a:prstGeom prst="rect">
            <a:avLst/>
          </a:prstGeom>
        </p:spPr>
      </p:pic>
      <p:pic>
        <p:nvPicPr>
          <p:cNvPr id="55" name="Picture 54">
            <a:extLst>
              <a:ext uri="{FF2B5EF4-FFF2-40B4-BE49-F238E27FC236}">
                <a16:creationId xmlns:a16="http://schemas.microsoft.com/office/drawing/2014/main" id="{7CCCCB79-6660-064E-EBC7-CA23FFF87B38}"/>
              </a:ext>
            </a:extLst>
          </p:cNvPr>
          <p:cNvPicPr>
            <a:picLocks noChangeAspect="1"/>
          </p:cNvPicPr>
          <p:nvPr>
            <p:custDataLst>
              <p:tags r:id="rId9"/>
            </p:custDataLst>
          </p:nvPr>
        </p:nvPicPr>
        <p:blipFill>
          <a:blip r:embed="rId32">
            <a:extLst>
              <a:ext uri="{28A0092B-C50C-407E-A947-70E740481C1C}">
                <a14:useLocalDpi xmlns:a14="http://schemas.microsoft.com/office/drawing/2010/main" val="0"/>
              </a:ext>
            </a:extLst>
          </a:blip>
          <a:stretch>
            <a:fillRect/>
          </a:stretch>
        </p:blipFill>
        <p:spPr>
          <a:xfrm>
            <a:off x="1202635" y="4871500"/>
            <a:ext cx="140208" cy="227584"/>
          </a:xfrm>
          <a:prstGeom prst="rect">
            <a:avLst/>
          </a:prstGeom>
        </p:spPr>
      </p:pic>
      <p:pic>
        <p:nvPicPr>
          <p:cNvPr id="58" name="Picture 57">
            <a:extLst>
              <a:ext uri="{FF2B5EF4-FFF2-40B4-BE49-F238E27FC236}">
                <a16:creationId xmlns:a16="http://schemas.microsoft.com/office/drawing/2014/main" id="{C26A2E84-0D38-29B1-B69D-C4EDD384E3BF}"/>
              </a:ext>
            </a:extLst>
          </p:cNvPr>
          <p:cNvPicPr>
            <a:picLocks noChangeAspect="1"/>
          </p:cNvPicPr>
          <p:nvPr>
            <p:custDataLst>
              <p:tags r:id="rId10"/>
            </p:custDataLst>
          </p:nvPr>
        </p:nvPicPr>
        <p:blipFill>
          <a:blip r:embed="rId29">
            <a:extLst>
              <a:ext uri="{28A0092B-C50C-407E-A947-70E740481C1C}">
                <a14:useLocalDpi xmlns:a14="http://schemas.microsoft.com/office/drawing/2010/main" val="0"/>
              </a:ext>
            </a:extLst>
          </a:blip>
          <a:stretch>
            <a:fillRect/>
          </a:stretch>
        </p:blipFill>
        <p:spPr>
          <a:xfrm>
            <a:off x="6433159" y="4876943"/>
            <a:ext cx="195072" cy="170688"/>
          </a:xfrm>
          <a:prstGeom prst="rect">
            <a:avLst/>
          </a:prstGeom>
        </p:spPr>
      </p:pic>
      <p:pic>
        <p:nvPicPr>
          <p:cNvPr id="61" name="Picture 60">
            <a:extLst>
              <a:ext uri="{FF2B5EF4-FFF2-40B4-BE49-F238E27FC236}">
                <a16:creationId xmlns:a16="http://schemas.microsoft.com/office/drawing/2014/main" id="{79FE9004-F3B2-0376-BE95-D66DFBF28AB6}"/>
              </a:ext>
            </a:extLst>
          </p:cNvPr>
          <p:cNvPicPr>
            <a:picLocks noChangeAspect="1"/>
          </p:cNvPicPr>
          <p:nvPr>
            <p:custDataLst>
              <p:tags r:id="rId11"/>
            </p:custDataLst>
          </p:nvPr>
        </p:nvPicPr>
        <p:blipFill>
          <a:blip r:embed="rId33">
            <a:extLst>
              <a:ext uri="{28A0092B-C50C-407E-A947-70E740481C1C}">
                <a14:useLocalDpi xmlns:a14="http://schemas.microsoft.com/office/drawing/2010/main" val="0"/>
              </a:ext>
            </a:extLst>
          </a:blip>
          <a:stretch>
            <a:fillRect/>
          </a:stretch>
        </p:blipFill>
        <p:spPr>
          <a:xfrm>
            <a:off x="8394075" y="4820383"/>
            <a:ext cx="963168" cy="290576"/>
          </a:xfrm>
          <a:prstGeom prst="rect">
            <a:avLst/>
          </a:prstGeom>
        </p:spPr>
      </p:pic>
      <p:pic>
        <p:nvPicPr>
          <p:cNvPr id="62" name="Picture 61">
            <a:extLst>
              <a:ext uri="{FF2B5EF4-FFF2-40B4-BE49-F238E27FC236}">
                <a16:creationId xmlns:a16="http://schemas.microsoft.com/office/drawing/2014/main" id="{F7134763-F737-6B7D-C009-BBA9367923CA}"/>
              </a:ext>
            </a:extLst>
          </p:cNvPr>
          <p:cNvPicPr>
            <a:picLocks noChangeAspect="1"/>
          </p:cNvPicPr>
          <p:nvPr>
            <p:custDataLst>
              <p:tags r:id="rId12"/>
            </p:custDataLst>
          </p:nvPr>
        </p:nvPicPr>
        <p:blipFill>
          <a:blip r:embed="rId32">
            <a:extLst>
              <a:ext uri="{28A0092B-C50C-407E-A947-70E740481C1C}">
                <a14:useLocalDpi xmlns:a14="http://schemas.microsoft.com/office/drawing/2010/main" val="0"/>
              </a:ext>
            </a:extLst>
          </a:blip>
          <a:stretch>
            <a:fillRect/>
          </a:stretch>
        </p:blipFill>
        <p:spPr>
          <a:xfrm>
            <a:off x="10834123" y="4868526"/>
            <a:ext cx="140208" cy="227584"/>
          </a:xfrm>
          <a:prstGeom prst="rect">
            <a:avLst/>
          </a:prstGeom>
        </p:spPr>
      </p:pic>
      <p:pic>
        <p:nvPicPr>
          <p:cNvPr id="63" name="Picture 62">
            <a:extLst>
              <a:ext uri="{FF2B5EF4-FFF2-40B4-BE49-F238E27FC236}">
                <a16:creationId xmlns:a16="http://schemas.microsoft.com/office/drawing/2014/main" id="{90166180-C1A5-AE41-19EF-A1C5DFF28D70}"/>
              </a:ext>
            </a:extLst>
          </p:cNvPr>
          <p:cNvPicPr>
            <a:picLocks noChangeAspect="1"/>
          </p:cNvPicPr>
          <p:nvPr>
            <p:custDataLst>
              <p:tags r:id="rId13"/>
            </p:custDataLst>
          </p:nvPr>
        </p:nvPicPr>
        <p:blipFill>
          <a:blip r:embed="rId34">
            <a:extLst>
              <a:ext uri="{28A0092B-C50C-407E-A947-70E740481C1C}">
                <a14:useLocalDpi xmlns:a14="http://schemas.microsoft.com/office/drawing/2010/main" val="0"/>
              </a:ext>
            </a:extLst>
          </a:blip>
          <a:stretch>
            <a:fillRect/>
          </a:stretch>
        </p:blipFill>
        <p:spPr>
          <a:xfrm>
            <a:off x="3674547" y="5133535"/>
            <a:ext cx="1182624" cy="254000"/>
          </a:xfrm>
          <a:prstGeom prst="rect">
            <a:avLst/>
          </a:prstGeom>
        </p:spPr>
      </p:pic>
      <p:pic>
        <p:nvPicPr>
          <p:cNvPr id="66" name="Picture 65">
            <a:extLst>
              <a:ext uri="{FF2B5EF4-FFF2-40B4-BE49-F238E27FC236}">
                <a16:creationId xmlns:a16="http://schemas.microsoft.com/office/drawing/2014/main" id="{29962554-C596-1311-9D4E-57293B9FA659}"/>
              </a:ext>
            </a:extLst>
          </p:cNvPr>
          <p:cNvPicPr>
            <a:picLocks noChangeAspect="1"/>
          </p:cNvPicPr>
          <p:nvPr>
            <p:custDataLst>
              <p:tags r:id="rId14"/>
            </p:custDataLst>
          </p:nvPr>
        </p:nvPicPr>
        <p:blipFill>
          <a:blip r:embed="rId35">
            <a:extLst>
              <a:ext uri="{28A0092B-C50C-407E-A947-70E740481C1C}">
                <a14:useLocalDpi xmlns:a14="http://schemas.microsoft.com/office/drawing/2010/main" val="0"/>
              </a:ext>
            </a:extLst>
          </a:blip>
          <a:stretch>
            <a:fillRect/>
          </a:stretch>
        </p:blipFill>
        <p:spPr>
          <a:xfrm>
            <a:off x="5912219" y="5135046"/>
            <a:ext cx="1243584" cy="254000"/>
          </a:xfrm>
          <a:prstGeom prst="rect">
            <a:avLst/>
          </a:prstGeom>
        </p:spPr>
      </p:pic>
      <p:pic>
        <p:nvPicPr>
          <p:cNvPr id="69" name="Picture 68">
            <a:extLst>
              <a:ext uri="{FF2B5EF4-FFF2-40B4-BE49-F238E27FC236}">
                <a16:creationId xmlns:a16="http://schemas.microsoft.com/office/drawing/2014/main" id="{AEFCD45D-CA37-1405-0A83-260E962FA0E7}"/>
              </a:ext>
            </a:extLst>
          </p:cNvPr>
          <p:cNvPicPr>
            <a:picLocks noChangeAspect="1"/>
          </p:cNvPicPr>
          <p:nvPr>
            <p:custDataLst>
              <p:tags r:id="rId15"/>
            </p:custDataLst>
          </p:nvPr>
        </p:nvPicPr>
        <p:blipFill>
          <a:blip r:embed="rId36">
            <a:extLst>
              <a:ext uri="{28A0092B-C50C-407E-A947-70E740481C1C}">
                <a14:useLocalDpi xmlns:a14="http://schemas.microsoft.com/office/drawing/2010/main" val="0"/>
              </a:ext>
            </a:extLst>
          </a:blip>
          <a:stretch>
            <a:fillRect/>
          </a:stretch>
        </p:blipFill>
        <p:spPr>
          <a:xfrm>
            <a:off x="10115023" y="5147009"/>
            <a:ext cx="690880" cy="227584"/>
          </a:xfrm>
          <a:prstGeom prst="rect">
            <a:avLst/>
          </a:prstGeom>
        </p:spPr>
      </p:pic>
      <p:sp>
        <p:nvSpPr>
          <p:cNvPr id="70" name="Untertitel 2 2 1 2 2">
            <a:extLst>
              <a:ext uri="{FF2B5EF4-FFF2-40B4-BE49-F238E27FC236}">
                <a16:creationId xmlns:a16="http://schemas.microsoft.com/office/drawing/2014/main" id="{13A626C4-428B-FAE1-FA07-128E67EF589C}"/>
              </a:ext>
            </a:extLst>
          </p:cNvPr>
          <p:cNvSpPr txBox="1">
            <a:spLocks/>
          </p:cNvSpPr>
          <p:nvPr/>
        </p:nvSpPr>
        <p:spPr>
          <a:xfrm>
            <a:off x="547939" y="5730714"/>
            <a:ext cx="2592731" cy="92332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noProof="0" dirty="0">
                <a:solidFill>
                  <a:schemeClr val="tx2">
                    <a:lumMod val="75000"/>
                    <a:lumOff val="25000"/>
                  </a:schemeClr>
                </a:solidFill>
                <a:latin typeface="Bahnschrift SemiCondensed" panose="020B0502040204020203" pitchFamily="34" charset="0"/>
              </a:rPr>
              <a:t>Truncation and optimization scheme</a:t>
            </a:r>
          </a:p>
        </p:txBody>
      </p:sp>
      <p:sp>
        <p:nvSpPr>
          <p:cNvPr id="71" name="Untertitel 2 5 1 1 1 2">
            <a:extLst>
              <a:ext uri="{FF2B5EF4-FFF2-40B4-BE49-F238E27FC236}">
                <a16:creationId xmlns:a16="http://schemas.microsoft.com/office/drawing/2014/main" id="{718CBA71-0E55-4C11-47D9-5AB197121A55}"/>
              </a:ext>
            </a:extLst>
          </p:cNvPr>
          <p:cNvSpPr txBox="1">
            <a:spLocks/>
          </p:cNvSpPr>
          <p:nvPr/>
        </p:nvSpPr>
        <p:spPr>
          <a:xfrm>
            <a:off x="3399182" y="5930463"/>
            <a:ext cx="8399417" cy="4692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noProof="0" dirty="0">
              <a:latin typeface="Bahnschrift SemiCondensed" panose="020B0502040204020203" pitchFamily="34" charset="0"/>
            </a:endParaRPr>
          </a:p>
        </p:txBody>
      </p:sp>
      <p:pic>
        <p:nvPicPr>
          <p:cNvPr id="75" name="Picture 74">
            <a:extLst>
              <a:ext uri="{FF2B5EF4-FFF2-40B4-BE49-F238E27FC236}">
                <a16:creationId xmlns:a16="http://schemas.microsoft.com/office/drawing/2014/main" id="{FF3A8058-8694-798E-67A2-EAB13E65F1ED}"/>
              </a:ext>
            </a:extLst>
          </p:cNvPr>
          <p:cNvPicPr>
            <a:picLocks noChangeAspect="1"/>
          </p:cNvPicPr>
          <p:nvPr>
            <p:custDataLst>
              <p:tags r:id="rId16"/>
            </p:custDataLst>
          </p:nvPr>
        </p:nvPicPr>
        <p:blipFill>
          <a:blip r:embed="rId37">
            <a:extLst>
              <a:ext uri="{28A0092B-C50C-407E-A947-70E740481C1C}">
                <a14:useLocalDpi xmlns:a14="http://schemas.microsoft.com/office/drawing/2010/main" val="0"/>
              </a:ext>
            </a:extLst>
          </a:blip>
          <a:stretch>
            <a:fillRect/>
          </a:stretch>
        </p:blipFill>
        <p:spPr>
          <a:xfrm>
            <a:off x="3311106" y="5840601"/>
            <a:ext cx="658368" cy="262128"/>
          </a:xfrm>
          <a:prstGeom prst="rect">
            <a:avLst/>
          </a:prstGeom>
        </p:spPr>
      </p:pic>
      <p:sp>
        <p:nvSpPr>
          <p:cNvPr id="73" name="TextBox 72">
            <a:extLst>
              <a:ext uri="{FF2B5EF4-FFF2-40B4-BE49-F238E27FC236}">
                <a16:creationId xmlns:a16="http://schemas.microsoft.com/office/drawing/2014/main" id="{A2E190E2-AFBD-9799-D3F9-53DCB708885C}"/>
              </a:ext>
            </a:extLst>
          </p:cNvPr>
          <p:cNvSpPr txBox="1"/>
          <p:nvPr/>
        </p:nvSpPr>
        <p:spPr>
          <a:xfrm>
            <a:off x="3122528" y="5869603"/>
            <a:ext cx="8354913" cy="369332"/>
          </a:xfrm>
          <a:prstGeom prst="rect">
            <a:avLst/>
          </a:prstGeom>
          <a:noFill/>
        </p:spPr>
        <p:txBody>
          <a:bodyPr wrap="square">
            <a:spAutoFit/>
          </a:bodyPr>
          <a:lstStyle/>
          <a:p>
            <a:r>
              <a:rPr lang="en-US" dirty="0">
                <a:latin typeface="Bahnschrift SemiCondensed" panose="020B0502040204020203" pitchFamily="34" charset="0"/>
              </a:rPr>
              <a:t>                 will be approximated by a lower-     MPO      that </a:t>
            </a:r>
            <a:r>
              <a:rPr lang="en-US" b="1" dirty="0">
                <a:latin typeface="Bahnschrift SemiCondensed" panose="020B0502040204020203" pitchFamily="34" charset="0"/>
              </a:rPr>
              <a:t>minimizes</a:t>
            </a:r>
            <a:endParaRPr lang="en-DE" dirty="0"/>
          </a:p>
        </p:txBody>
      </p:sp>
      <p:pic>
        <p:nvPicPr>
          <p:cNvPr id="76" name="Picture 75">
            <a:extLst>
              <a:ext uri="{FF2B5EF4-FFF2-40B4-BE49-F238E27FC236}">
                <a16:creationId xmlns:a16="http://schemas.microsoft.com/office/drawing/2014/main" id="{D08B742C-0C47-AEBC-10CA-0E2DBC2ED14E}"/>
              </a:ext>
            </a:extLst>
          </p:cNvPr>
          <p:cNvPicPr>
            <a:picLocks noChangeAspect="1"/>
          </p:cNvPicPr>
          <p:nvPr>
            <p:custDataLst>
              <p:tags r:id="rId17"/>
            </p:custDataLst>
          </p:nvPr>
        </p:nvPicPr>
        <p:blipFill>
          <a:blip r:embed="rId29">
            <a:extLst>
              <a:ext uri="{28A0092B-C50C-407E-A947-70E740481C1C}">
                <a14:useLocalDpi xmlns:a14="http://schemas.microsoft.com/office/drawing/2010/main" val="0"/>
              </a:ext>
            </a:extLst>
          </a:blip>
          <a:stretch>
            <a:fillRect/>
          </a:stretch>
        </p:blipFill>
        <p:spPr>
          <a:xfrm>
            <a:off x="7049773" y="5953180"/>
            <a:ext cx="195072" cy="170688"/>
          </a:xfrm>
          <a:prstGeom prst="rect">
            <a:avLst/>
          </a:prstGeom>
        </p:spPr>
      </p:pic>
      <p:pic>
        <p:nvPicPr>
          <p:cNvPr id="84" name="Picture 83">
            <a:extLst>
              <a:ext uri="{FF2B5EF4-FFF2-40B4-BE49-F238E27FC236}">
                <a16:creationId xmlns:a16="http://schemas.microsoft.com/office/drawing/2014/main" id="{2641619C-F3B3-1645-4614-5A9811EFBBB6}"/>
              </a:ext>
            </a:extLst>
          </p:cNvPr>
          <p:cNvPicPr>
            <a:picLocks noChangeAspect="1"/>
          </p:cNvPicPr>
          <p:nvPr>
            <p:custDataLst>
              <p:tags r:id="rId18"/>
            </p:custDataLst>
          </p:nvPr>
        </p:nvPicPr>
        <p:blipFill>
          <a:blip r:embed="rId38">
            <a:extLst>
              <a:ext uri="{28A0092B-C50C-407E-A947-70E740481C1C}">
                <a14:useLocalDpi xmlns:a14="http://schemas.microsoft.com/office/drawing/2010/main" val="0"/>
              </a:ext>
            </a:extLst>
          </a:blip>
          <a:stretch>
            <a:fillRect/>
          </a:stretch>
        </p:blipFill>
        <p:spPr>
          <a:xfrm>
            <a:off x="9430388" y="5869291"/>
            <a:ext cx="1418336" cy="323088"/>
          </a:xfrm>
          <a:prstGeom prst="rect">
            <a:avLst/>
          </a:prstGeom>
        </p:spPr>
      </p:pic>
      <p:pic>
        <p:nvPicPr>
          <p:cNvPr id="82" name="Picture 81">
            <a:extLst>
              <a:ext uri="{FF2B5EF4-FFF2-40B4-BE49-F238E27FC236}">
                <a16:creationId xmlns:a16="http://schemas.microsoft.com/office/drawing/2014/main" id="{6153E645-E1A8-F4E8-6AC1-EF3DFF1535F1}"/>
              </a:ext>
            </a:extLst>
          </p:cNvPr>
          <p:cNvPicPr>
            <a:picLocks noChangeAspect="1"/>
          </p:cNvPicPr>
          <p:nvPr>
            <p:custDataLst>
              <p:tags r:id="rId19"/>
            </p:custDataLst>
          </p:nvPr>
        </p:nvPicPr>
        <p:blipFill>
          <a:blip r:embed="rId39">
            <a:extLst>
              <a:ext uri="{28A0092B-C50C-407E-A947-70E740481C1C}">
                <a14:useLocalDpi xmlns:a14="http://schemas.microsoft.com/office/drawing/2010/main" val="0"/>
              </a:ext>
            </a:extLst>
          </a:blip>
          <a:stretch>
            <a:fillRect/>
          </a:stretch>
        </p:blipFill>
        <p:spPr>
          <a:xfrm>
            <a:off x="7798715" y="5944634"/>
            <a:ext cx="180848" cy="182880"/>
          </a:xfrm>
          <a:prstGeom prst="rect">
            <a:avLst/>
          </a:prstGeom>
        </p:spPr>
      </p:pic>
    </p:spTree>
    <p:extLst>
      <p:ext uri="{BB962C8B-B14F-4D97-AF65-F5344CB8AC3E}">
        <p14:creationId xmlns:p14="http://schemas.microsoft.com/office/powerpoint/2010/main" val="4217528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05F08-6C9B-6C7D-0CFC-80A227A7DB2A}"/>
              </a:ext>
            </a:extLst>
          </p:cNvPr>
          <p:cNvSpPr>
            <a:spLocks noGrp="1"/>
          </p:cNvSpPr>
          <p:nvPr>
            <p:ph type="title"/>
          </p:nvPr>
        </p:nvSpPr>
        <p:spPr>
          <a:xfrm>
            <a:off x="3301222" y="2220036"/>
            <a:ext cx="8533426" cy="2226427"/>
          </a:xfrm>
        </p:spPr>
        <p:txBody>
          <a:bodyPr>
            <a:normAutofit/>
          </a:bodyPr>
          <a:lstStyle/>
          <a:p>
            <a:pPr marL="0" indent="0">
              <a:buNone/>
            </a:pPr>
            <a:r>
              <a:rPr lang="en-US" sz="6000" dirty="0">
                <a:latin typeface="Bahnschrift SemiCondensed" panose="020B0502040204020203" pitchFamily="34" charset="0"/>
              </a:rPr>
              <a:t>2</a:t>
            </a:r>
            <a:r>
              <a:rPr lang="en-US" sz="6000" noProof="0" dirty="0">
                <a:latin typeface="Bahnschrift SemiCondensed" panose="020B0502040204020203" pitchFamily="34" charset="0"/>
              </a:rPr>
              <a:t>/4 – ALGORITHM</a:t>
            </a:r>
            <a:endParaRPr lang="en-US" sz="6000" noProof="0" dirty="0"/>
          </a:p>
        </p:txBody>
      </p:sp>
      <p:sp>
        <p:nvSpPr>
          <p:cNvPr id="4" name="Slide Number Placeholder 3">
            <a:extLst>
              <a:ext uri="{FF2B5EF4-FFF2-40B4-BE49-F238E27FC236}">
                <a16:creationId xmlns:a16="http://schemas.microsoft.com/office/drawing/2014/main" id="{0C40886A-ACA8-326F-B07F-6E158FEC0AB4}"/>
              </a:ext>
            </a:extLst>
          </p:cNvPr>
          <p:cNvSpPr>
            <a:spLocks noGrp="1"/>
          </p:cNvSpPr>
          <p:nvPr>
            <p:ph type="sldNum" sz="quarter" idx="12"/>
          </p:nvPr>
        </p:nvSpPr>
        <p:spPr/>
        <p:txBody>
          <a:bodyPr/>
          <a:lstStyle/>
          <a:p>
            <a:fld id="{D67EFDCF-2BE9-48DA-81A4-E9E01011748E}" type="slidenum">
              <a:rPr lang="en-US" smtClean="0"/>
              <a:pPr/>
              <a:t>7</a:t>
            </a:fld>
            <a:endParaRPr lang="en-US" dirty="0"/>
          </a:p>
        </p:txBody>
      </p:sp>
    </p:spTree>
    <p:extLst>
      <p:ext uri="{BB962C8B-B14F-4D97-AF65-F5344CB8AC3E}">
        <p14:creationId xmlns:p14="http://schemas.microsoft.com/office/powerpoint/2010/main" val="4034086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7B77B9-12D0-6D17-1D14-5602CB5E8A84}"/>
            </a:ext>
          </a:extLst>
        </p:cNvPr>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2DFD4C12-768C-FED4-1BAB-369797ADB58E}"/>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3" imgW="479" imgH="478" progId="TCLayout.ActiveDocument.1">
                  <p:embed/>
                </p:oleObj>
              </mc:Choice>
              <mc:Fallback>
                <p:oleObj name="think-cell Slide" r:id="rId13" imgW="479" imgH="478" progId="TCLayout.ActiveDocument.1">
                  <p:embed/>
                  <p:pic>
                    <p:nvPicPr>
                      <p:cNvPr id="4" name="think-cell data - do not delete" hidden="1">
                        <a:extLst>
                          <a:ext uri="{FF2B5EF4-FFF2-40B4-BE49-F238E27FC236}">
                            <a16:creationId xmlns:a16="http://schemas.microsoft.com/office/drawing/2014/main" id="{2DFD4C12-768C-FED4-1BAB-369797ADB58E}"/>
                          </a:ext>
                        </a:extLst>
                      </p:cNvPr>
                      <p:cNvPicPr/>
                      <p:nvPr/>
                    </p:nvPicPr>
                    <p:blipFill>
                      <a:blip r:embed="rId14"/>
                      <a:stretch>
                        <a:fillRect/>
                      </a:stretch>
                    </p:blipFill>
                    <p:spPr>
                      <a:xfrm>
                        <a:off x="1588" y="1588"/>
                        <a:ext cx="1588" cy="1588"/>
                      </a:xfrm>
                      <a:prstGeom prst="rect">
                        <a:avLst/>
                      </a:prstGeom>
                    </p:spPr>
                  </p:pic>
                </p:oleObj>
              </mc:Fallback>
            </mc:AlternateContent>
          </a:graphicData>
        </a:graphic>
      </p:graphicFrame>
      <p:sp>
        <p:nvSpPr>
          <p:cNvPr id="2" name="Untertitel 2 1">
            <a:extLst>
              <a:ext uri="{FF2B5EF4-FFF2-40B4-BE49-F238E27FC236}">
                <a16:creationId xmlns:a16="http://schemas.microsoft.com/office/drawing/2014/main" id="{CE03DD1B-73B0-BEF5-A285-DEC1C3907600}"/>
              </a:ext>
            </a:extLst>
          </p:cNvPr>
          <p:cNvSpPr txBox="1">
            <a:spLocks/>
          </p:cNvSpPr>
          <p:nvPr/>
        </p:nvSpPr>
        <p:spPr>
          <a:xfrm>
            <a:off x="2810257" y="611093"/>
            <a:ext cx="7020213" cy="5975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noProof="0" dirty="0">
                <a:latin typeface="Bahnschrift SemiCondensed" panose="020B0502040204020203" pitchFamily="34" charset="0"/>
              </a:rPr>
              <a:t>Algorithm structure</a:t>
            </a:r>
            <a:endParaRPr lang="en-US" sz="3200" noProof="0" dirty="0"/>
          </a:p>
        </p:txBody>
      </p:sp>
      <p:sp>
        <p:nvSpPr>
          <p:cNvPr id="23" name="Untertitel 2 2 1 1">
            <a:extLst>
              <a:ext uri="{FF2B5EF4-FFF2-40B4-BE49-F238E27FC236}">
                <a16:creationId xmlns:a16="http://schemas.microsoft.com/office/drawing/2014/main" id="{820BA1E7-D0D9-7488-F767-24EEEDBF120E}"/>
              </a:ext>
            </a:extLst>
          </p:cNvPr>
          <p:cNvSpPr txBox="1">
            <a:spLocks/>
          </p:cNvSpPr>
          <p:nvPr/>
        </p:nvSpPr>
        <p:spPr>
          <a:xfrm>
            <a:off x="826821" y="1799765"/>
            <a:ext cx="963364" cy="4872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noProof="0" dirty="0">
                <a:solidFill>
                  <a:schemeClr val="tx2">
                    <a:lumMod val="75000"/>
                    <a:lumOff val="25000"/>
                  </a:schemeClr>
                </a:solidFill>
                <a:latin typeface="Bahnschrift SemiCondensed" panose="020B0502040204020203" pitchFamily="34" charset="0"/>
              </a:rPr>
              <a:t>Goal</a:t>
            </a:r>
            <a:endParaRPr lang="en-US" sz="2400" noProof="0" dirty="0">
              <a:solidFill>
                <a:schemeClr val="tx2">
                  <a:lumMod val="75000"/>
                  <a:lumOff val="25000"/>
                </a:schemeClr>
              </a:solidFill>
            </a:endParaRPr>
          </a:p>
        </p:txBody>
      </p:sp>
      <p:sp>
        <p:nvSpPr>
          <p:cNvPr id="3" name="Slide Number Placeholder 2">
            <a:extLst>
              <a:ext uri="{FF2B5EF4-FFF2-40B4-BE49-F238E27FC236}">
                <a16:creationId xmlns:a16="http://schemas.microsoft.com/office/drawing/2014/main" id="{D4F0E9A8-BDDB-BDF9-24AC-26B32164F1FF}"/>
              </a:ext>
            </a:extLst>
          </p:cNvPr>
          <p:cNvSpPr>
            <a:spLocks noGrp="1"/>
          </p:cNvSpPr>
          <p:nvPr>
            <p:ph type="sldNum" sz="quarter" idx="12"/>
          </p:nvPr>
        </p:nvSpPr>
        <p:spPr/>
        <p:txBody>
          <a:bodyPr/>
          <a:lstStyle/>
          <a:p>
            <a:fld id="{D67EFDCF-2BE9-48DA-81A4-E9E01011748E}" type="slidenum">
              <a:rPr lang="en-US" smtClean="0"/>
              <a:pPr/>
              <a:t>8</a:t>
            </a:fld>
            <a:endParaRPr lang="en-US" dirty="0"/>
          </a:p>
        </p:txBody>
      </p:sp>
      <p:sp>
        <p:nvSpPr>
          <p:cNvPr id="6" name="Untertitel 2 5 1 1 1 1 1">
            <a:extLst>
              <a:ext uri="{FF2B5EF4-FFF2-40B4-BE49-F238E27FC236}">
                <a16:creationId xmlns:a16="http://schemas.microsoft.com/office/drawing/2014/main" id="{137F4455-A3FD-98E9-E034-8BABD780B31B}"/>
              </a:ext>
            </a:extLst>
          </p:cNvPr>
          <p:cNvSpPr txBox="1">
            <a:spLocks/>
          </p:cNvSpPr>
          <p:nvPr/>
        </p:nvSpPr>
        <p:spPr>
          <a:xfrm>
            <a:off x="1837190" y="1808590"/>
            <a:ext cx="8934442" cy="5975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noProof="0" dirty="0">
                <a:latin typeface="Bahnschrift SemiCondensed" panose="020B0502040204020203" pitchFamily="34" charset="0"/>
              </a:rPr>
              <a:t>Recall:</a:t>
            </a:r>
            <a:r>
              <a:rPr lang="en-US" sz="2000" noProof="0" dirty="0">
                <a:latin typeface="Bahnschrift SemiCondensed" panose="020B0502040204020203" pitchFamily="34" charset="0"/>
              </a:rPr>
              <a:t> we want to compute MPO for            for many inverse temperatures </a:t>
            </a:r>
          </a:p>
        </p:txBody>
      </p:sp>
      <p:pic>
        <p:nvPicPr>
          <p:cNvPr id="7" name="Picture 6">
            <a:extLst>
              <a:ext uri="{FF2B5EF4-FFF2-40B4-BE49-F238E27FC236}">
                <a16:creationId xmlns:a16="http://schemas.microsoft.com/office/drawing/2014/main" id="{EBC31579-437C-9821-494D-CC090F731AE1}"/>
              </a:ext>
            </a:extLst>
          </p:cNvPr>
          <p:cNvPicPr>
            <a:picLocks noChangeAspect="1"/>
          </p:cNvPicPr>
          <p:nvPr>
            <p:custDataLst>
              <p:tags r:id="rId2"/>
            </p:custDataLst>
          </p:nvPr>
        </p:nvPicPr>
        <p:blipFill>
          <a:blip r:embed="rId15">
            <a:extLst>
              <a:ext uri="{28A0092B-C50C-407E-A947-70E740481C1C}">
                <a14:useLocalDpi xmlns:a14="http://schemas.microsoft.com/office/drawing/2010/main" val="0"/>
              </a:ext>
            </a:extLst>
          </a:blip>
          <a:stretch>
            <a:fillRect/>
          </a:stretch>
        </p:blipFill>
        <p:spPr>
          <a:xfrm>
            <a:off x="5572375" y="1799765"/>
            <a:ext cx="558800" cy="262128"/>
          </a:xfrm>
          <a:prstGeom prst="rect">
            <a:avLst/>
          </a:prstGeom>
        </p:spPr>
      </p:pic>
      <p:pic>
        <p:nvPicPr>
          <p:cNvPr id="9" name="Picture 8">
            <a:extLst>
              <a:ext uri="{FF2B5EF4-FFF2-40B4-BE49-F238E27FC236}">
                <a16:creationId xmlns:a16="http://schemas.microsoft.com/office/drawing/2014/main" id="{072C32F1-D11D-0BF0-1C06-8094CD960698}"/>
              </a:ext>
            </a:extLst>
          </p:cNvPr>
          <p:cNvPicPr>
            <a:picLocks noChangeAspect="1"/>
          </p:cNvPicPr>
          <p:nvPr>
            <p:custDataLst>
              <p:tags r:id="rId3"/>
            </p:custDataLst>
          </p:nvPr>
        </p:nvPicPr>
        <p:blipFill>
          <a:blip r:embed="rId16">
            <a:extLst>
              <a:ext uri="{28A0092B-C50C-407E-A947-70E740481C1C}">
                <a14:useLocalDpi xmlns:a14="http://schemas.microsoft.com/office/drawing/2010/main" val="0"/>
              </a:ext>
            </a:extLst>
          </a:blip>
          <a:stretch>
            <a:fillRect/>
          </a:stretch>
        </p:blipFill>
        <p:spPr>
          <a:xfrm>
            <a:off x="9379712" y="1879805"/>
            <a:ext cx="987552" cy="227584"/>
          </a:xfrm>
          <a:prstGeom prst="rect">
            <a:avLst/>
          </a:prstGeom>
        </p:spPr>
      </p:pic>
      <p:sp>
        <p:nvSpPr>
          <p:cNvPr id="10" name="Untertitel 2 2 1 2">
            <a:extLst>
              <a:ext uri="{FF2B5EF4-FFF2-40B4-BE49-F238E27FC236}">
                <a16:creationId xmlns:a16="http://schemas.microsoft.com/office/drawing/2014/main" id="{76348476-3AF8-B652-CD9F-E4762F5F85D5}"/>
              </a:ext>
            </a:extLst>
          </p:cNvPr>
          <p:cNvSpPr txBox="1">
            <a:spLocks/>
          </p:cNvSpPr>
          <p:nvPr/>
        </p:nvSpPr>
        <p:spPr>
          <a:xfrm>
            <a:off x="767548" y="2480917"/>
            <a:ext cx="1267108" cy="69959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noProof="0" dirty="0">
                <a:solidFill>
                  <a:schemeClr val="tx2">
                    <a:lumMod val="75000"/>
                    <a:lumOff val="25000"/>
                  </a:schemeClr>
                </a:solidFill>
                <a:latin typeface="Bahnschrift SemiCondensed" panose="020B0502040204020203" pitchFamily="34" charset="0"/>
              </a:rPr>
              <a:t>Main steps</a:t>
            </a:r>
            <a:endParaRPr lang="en-US" sz="2400" noProof="0" dirty="0">
              <a:solidFill>
                <a:schemeClr val="tx2">
                  <a:lumMod val="75000"/>
                  <a:lumOff val="25000"/>
                </a:schemeClr>
              </a:solidFill>
            </a:endParaRPr>
          </a:p>
        </p:txBody>
      </p:sp>
      <p:sp>
        <p:nvSpPr>
          <p:cNvPr id="11" name="Untertitel 2 5 1 1 1 1 2">
            <a:extLst>
              <a:ext uri="{FF2B5EF4-FFF2-40B4-BE49-F238E27FC236}">
                <a16:creationId xmlns:a16="http://schemas.microsoft.com/office/drawing/2014/main" id="{BAD98159-AED6-8756-4909-1B9A5C128489}"/>
              </a:ext>
            </a:extLst>
          </p:cNvPr>
          <p:cNvSpPr txBox="1">
            <a:spLocks/>
          </p:cNvSpPr>
          <p:nvPr/>
        </p:nvSpPr>
        <p:spPr>
          <a:xfrm>
            <a:off x="1837190" y="2484298"/>
            <a:ext cx="8834668" cy="39628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noProof="0" dirty="0">
                <a:latin typeface="Bahnschrift SemiCondensed" panose="020B0502040204020203" pitchFamily="34" charset="0"/>
              </a:rPr>
              <a:t>1) </a:t>
            </a:r>
            <a:r>
              <a:rPr lang="en-US" sz="2000" b="1" noProof="0" dirty="0">
                <a:latin typeface="Bahnschrift SemiCondensed" panose="020B0502040204020203" pitchFamily="34" charset="0"/>
              </a:rPr>
              <a:t>Hamiltonian: </a:t>
            </a:r>
            <a:r>
              <a:rPr lang="en-US" sz="2000" noProof="0" dirty="0">
                <a:latin typeface="Bahnschrift SemiCondensed" panose="020B0502040204020203" pitchFamily="34" charset="0"/>
              </a:rPr>
              <a:t>get MPO representation of the     under consideration </a:t>
            </a:r>
            <a:endParaRPr lang="en-US" sz="2000" b="1" noProof="0" dirty="0">
              <a:latin typeface="Bahnschrift SemiCondensed" panose="020B0502040204020203" pitchFamily="34" charset="0"/>
            </a:endParaRPr>
          </a:p>
          <a:p>
            <a:pPr marL="0" indent="0">
              <a:buNone/>
            </a:pPr>
            <a:r>
              <a:rPr lang="en-US" sz="2000" dirty="0">
                <a:latin typeface="Bahnschrift SemiCondensed" panose="020B0502040204020203" pitchFamily="34" charset="0"/>
              </a:rPr>
              <a:t>2) </a:t>
            </a:r>
            <a:r>
              <a:rPr lang="en-US" sz="2000" b="1" dirty="0">
                <a:latin typeface="Bahnschrift SemiCondensed" panose="020B0502040204020203" pitchFamily="34" charset="0"/>
              </a:rPr>
              <a:t>Linear high-temperature initialization:</a:t>
            </a:r>
            <a:r>
              <a:rPr lang="en-US" sz="2000" dirty="0">
                <a:latin typeface="Bahnschrift SemiCondensed" panose="020B0502040204020203" pitchFamily="34" charset="0"/>
              </a:rPr>
              <a:t> choose ‘small’      and approximate              </a:t>
            </a:r>
          </a:p>
          <a:p>
            <a:pPr marL="0" indent="0">
              <a:buNone/>
            </a:pPr>
            <a:r>
              <a:rPr lang="en-US" sz="2000" dirty="0">
                <a:latin typeface="Bahnschrift SemiCondensed" panose="020B0502040204020203" pitchFamily="34" charset="0"/>
              </a:rPr>
              <a:t>3) </a:t>
            </a:r>
            <a:r>
              <a:rPr lang="en-US" sz="2000" b="1" dirty="0">
                <a:latin typeface="Bahnschrift SemiCondensed" panose="020B0502040204020203" pitchFamily="34" charset="0"/>
              </a:rPr>
              <a:t>XTRG updates,                : </a:t>
            </a:r>
            <a:r>
              <a:rPr lang="en-US" sz="2000" dirty="0">
                <a:latin typeface="Bahnschrift SemiCondensed" panose="020B0502040204020203" pitchFamily="34" charset="0"/>
              </a:rPr>
              <a:t>compute and truncate the MPO for </a:t>
            </a:r>
            <a:r>
              <a:rPr lang="en-US" sz="2000" b="1" dirty="0">
                <a:latin typeface="Bahnschrift SemiCondensed" panose="020B0502040204020203" pitchFamily="34" charset="0"/>
              </a:rPr>
              <a:t>               </a:t>
            </a:r>
            <a:r>
              <a:rPr lang="en-US" sz="2000" dirty="0">
                <a:latin typeface="Bahnschrift SemiCondensed" panose="020B0502040204020203" pitchFamily="34" charset="0"/>
              </a:rPr>
              <a:t>by contracting</a:t>
            </a:r>
          </a:p>
          <a:p>
            <a:pPr marL="0" indent="0">
              <a:buNone/>
            </a:pPr>
            <a:r>
              <a:rPr lang="en-US" sz="2000" dirty="0">
                <a:latin typeface="Bahnschrift SemiCondensed" panose="020B0502040204020203" pitchFamily="34" charset="0"/>
              </a:rPr>
              <a:t> the MPO for             with itself,                          . Reiterate at will, while storing values of</a:t>
            </a:r>
          </a:p>
          <a:p>
            <a:pPr marL="0" indent="0">
              <a:buNone/>
            </a:pPr>
            <a:endParaRPr lang="en-US" sz="2000" dirty="0">
              <a:latin typeface="Bahnschrift SemiCondensed" panose="020B0502040204020203" pitchFamily="34" charset="0"/>
            </a:endParaRPr>
          </a:p>
          <a:p>
            <a:pPr marL="0" indent="0">
              <a:buNone/>
            </a:pPr>
            <a:endParaRPr lang="en-US" sz="2000" dirty="0">
              <a:latin typeface="Bahnschrift SemiCondensed" panose="020B0502040204020203" pitchFamily="34" charset="0"/>
            </a:endParaRPr>
          </a:p>
          <a:p>
            <a:pPr marL="0" indent="0">
              <a:buNone/>
            </a:pPr>
            <a:endParaRPr lang="en-US" sz="2000" dirty="0">
              <a:latin typeface="Bahnschrift SemiCondensed" panose="020B0502040204020203" pitchFamily="34" charset="0"/>
            </a:endParaRPr>
          </a:p>
          <a:p>
            <a:pPr marL="0" indent="0">
              <a:buNone/>
            </a:pPr>
            <a:r>
              <a:rPr lang="en-US" sz="2000" dirty="0">
                <a:latin typeface="Bahnschrift SemiCondensed" panose="020B0502040204020203" pitchFamily="34" charset="0"/>
              </a:rPr>
              <a:t>as well as any other data of interest.</a:t>
            </a:r>
          </a:p>
        </p:txBody>
      </p:sp>
      <p:pic>
        <p:nvPicPr>
          <p:cNvPr id="14" name="Picture 13">
            <a:extLst>
              <a:ext uri="{FF2B5EF4-FFF2-40B4-BE49-F238E27FC236}">
                <a16:creationId xmlns:a16="http://schemas.microsoft.com/office/drawing/2014/main" id="{4975E91C-2302-1591-9DD6-85D4825486A8}"/>
              </a:ext>
            </a:extLst>
          </p:cNvPr>
          <p:cNvPicPr>
            <a:picLocks noChangeAspect="1"/>
          </p:cNvPicPr>
          <p:nvPr>
            <p:custDataLst>
              <p:tags r:id="rId4"/>
            </p:custDataLst>
          </p:nvPr>
        </p:nvPicPr>
        <p:blipFill>
          <a:blip r:embed="rId17">
            <a:extLst>
              <a:ext uri="{28A0092B-C50C-407E-A947-70E740481C1C}">
                <a14:useLocalDpi xmlns:a14="http://schemas.microsoft.com/office/drawing/2010/main" val="0"/>
              </a:ext>
            </a:extLst>
          </a:blip>
          <a:stretch>
            <a:fillRect/>
          </a:stretch>
        </p:blipFill>
        <p:spPr>
          <a:xfrm>
            <a:off x="6444488" y="2507224"/>
            <a:ext cx="213360" cy="237744"/>
          </a:xfrm>
          <a:prstGeom prst="rect">
            <a:avLst/>
          </a:prstGeom>
        </p:spPr>
      </p:pic>
      <p:pic>
        <p:nvPicPr>
          <p:cNvPr id="16" name="Picture 15">
            <a:extLst>
              <a:ext uri="{FF2B5EF4-FFF2-40B4-BE49-F238E27FC236}">
                <a16:creationId xmlns:a16="http://schemas.microsoft.com/office/drawing/2014/main" id="{A03D7E18-013B-E771-265E-4737F7B03D2F}"/>
              </a:ext>
            </a:extLst>
          </p:cNvPr>
          <p:cNvPicPr>
            <a:picLocks noChangeAspect="1"/>
          </p:cNvPicPr>
          <p:nvPr>
            <p:custDataLst>
              <p:tags r:id="rId5"/>
            </p:custDataLst>
          </p:nvPr>
        </p:nvPicPr>
        <p:blipFill>
          <a:blip r:embed="rId18">
            <a:extLst>
              <a:ext uri="{28A0092B-C50C-407E-A947-70E740481C1C}">
                <a14:useLocalDpi xmlns:a14="http://schemas.microsoft.com/office/drawing/2010/main" val="0"/>
              </a:ext>
            </a:extLst>
          </a:blip>
          <a:stretch>
            <a:fillRect/>
          </a:stretch>
        </p:blipFill>
        <p:spPr>
          <a:xfrm>
            <a:off x="7445836" y="2956188"/>
            <a:ext cx="227584" cy="227584"/>
          </a:xfrm>
          <a:prstGeom prst="rect">
            <a:avLst/>
          </a:prstGeom>
        </p:spPr>
      </p:pic>
      <p:pic>
        <p:nvPicPr>
          <p:cNvPr id="29" name="Picture 28">
            <a:extLst>
              <a:ext uri="{FF2B5EF4-FFF2-40B4-BE49-F238E27FC236}">
                <a16:creationId xmlns:a16="http://schemas.microsoft.com/office/drawing/2014/main" id="{E4A863D9-EC4B-E794-CBEC-C9A6BEEB27C0}"/>
              </a:ext>
            </a:extLst>
          </p:cNvPr>
          <p:cNvPicPr>
            <a:picLocks noChangeAspect="1"/>
          </p:cNvPicPr>
          <p:nvPr>
            <p:custDataLst>
              <p:tags r:id="rId6"/>
            </p:custDataLst>
          </p:nvPr>
        </p:nvPicPr>
        <p:blipFill>
          <a:blip r:embed="rId19">
            <a:extLst>
              <a:ext uri="{28A0092B-C50C-407E-A947-70E740481C1C}">
                <a14:useLocalDpi xmlns:a14="http://schemas.microsoft.com/office/drawing/2010/main" val="0"/>
              </a:ext>
            </a:extLst>
          </a:blip>
          <a:stretch>
            <a:fillRect/>
          </a:stretch>
        </p:blipFill>
        <p:spPr>
          <a:xfrm>
            <a:off x="9521879" y="2863333"/>
            <a:ext cx="1936496" cy="308864"/>
          </a:xfrm>
          <a:prstGeom prst="rect">
            <a:avLst/>
          </a:prstGeom>
        </p:spPr>
      </p:pic>
      <p:pic>
        <p:nvPicPr>
          <p:cNvPr id="30" name="Picture 29">
            <a:extLst>
              <a:ext uri="{FF2B5EF4-FFF2-40B4-BE49-F238E27FC236}">
                <a16:creationId xmlns:a16="http://schemas.microsoft.com/office/drawing/2014/main" id="{3D1D69F3-327B-33B2-6C1F-A197A5BF9DA3}"/>
              </a:ext>
            </a:extLst>
          </p:cNvPr>
          <p:cNvPicPr>
            <a:picLocks noChangeAspect="1"/>
          </p:cNvPicPr>
          <p:nvPr>
            <p:custDataLst>
              <p:tags r:id="rId7"/>
            </p:custDataLst>
          </p:nvPr>
        </p:nvPicPr>
        <p:blipFill>
          <a:blip r:embed="rId20">
            <a:extLst>
              <a:ext uri="{28A0092B-C50C-407E-A947-70E740481C1C}">
                <a14:useLocalDpi xmlns:a14="http://schemas.microsoft.com/office/drawing/2010/main" val="0"/>
              </a:ext>
            </a:extLst>
          </a:blip>
          <a:stretch>
            <a:fillRect/>
          </a:stretch>
        </p:blipFill>
        <p:spPr>
          <a:xfrm>
            <a:off x="3617378" y="3351783"/>
            <a:ext cx="879164" cy="244941"/>
          </a:xfrm>
          <a:prstGeom prst="rect">
            <a:avLst/>
          </a:prstGeom>
        </p:spPr>
      </p:pic>
      <p:pic>
        <p:nvPicPr>
          <p:cNvPr id="33" name="Picture 32">
            <a:extLst>
              <a:ext uri="{FF2B5EF4-FFF2-40B4-BE49-F238E27FC236}">
                <a16:creationId xmlns:a16="http://schemas.microsoft.com/office/drawing/2014/main" id="{390BEEE7-1085-041C-3A8D-716384281191}"/>
              </a:ext>
            </a:extLst>
          </p:cNvPr>
          <p:cNvPicPr>
            <a:picLocks noChangeAspect="1"/>
          </p:cNvPicPr>
          <p:nvPr>
            <p:custDataLst>
              <p:tags r:id="rId8"/>
            </p:custDataLst>
          </p:nvPr>
        </p:nvPicPr>
        <p:blipFill>
          <a:blip r:embed="rId21">
            <a:extLst>
              <a:ext uri="{28A0092B-C50C-407E-A947-70E740481C1C}">
                <a14:useLocalDpi xmlns:a14="http://schemas.microsoft.com/office/drawing/2010/main" val="0"/>
              </a:ext>
            </a:extLst>
          </a:blip>
          <a:stretch>
            <a:fillRect/>
          </a:stretch>
        </p:blipFill>
        <p:spPr>
          <a:xfrm>
            <a:off x="8143883" y="3263974"/>
            <a:ext cx="749808" cy="262128"/>
          </a:xfrm>
          <a:prstGeom prst="rect">
            <a:avLst/>
          </a:prstGeom>
        </p:spPr>
      </p:pic>
      <p:pic>
        <p:nvPicPr>
          <p:cNvPr id="36" name="Picture 35">
            <a:extLst>
              <a:ext uri="{FF2B5EF4-FFF2-40B4-BE49-F238E27FC236}">
                <a16:creationId xmlns:a16="http://schemas.microsoft.com/office/drawing/2014/main" id="{90036FC9-0469-1802-1CC0-EAE8DAC8E081}"/>
              </a:ext>
            </a:extLst>
          </p:cNvPr>
          <p:cNvPicPr>
            <a:picLocks noChangeAspect="1"/>
          </p:cNvPicPr>
          <p:nvPr>
            <p:custDataLst>
              <p:tags r:id="rId9"/>
            </p:custDataLst>
          </p:nvPr>
        </p:nvPicPr>
        <p:blipFill>
          <a:blip r:embed="rId22">
            <a:extLst>
              <a:ext uri="{28A0092B-C50C-407E-A947-70E740481C1C}">
                <a14:useLocalDpi xmlns:a14="http://schemas.microsoft.com/office/drawing/2010/main" val="0"/>
              </a:ext>
            </a:extLst>
          </a:blip>
          <a:stretch>
            <a:fillRect/>
          </a:stretch>
        </p:blipFill>
        <p:spPr>
          <a:xfrm>
            <a:off x="3226368" y="3669555"/>
            <a:ext cx="648208" cy="262128"/>
          </a:xfrm>
          <a:prstGeom prst="rect">
            <a:avLst/>
          </a:prstGeom>
        </p:spPr>
      </p:pic>
      <p:pic>
        <p:nvPicPr>
          <p:cNvPr id="37" name="Picture 36" descr="A diagram of a network&#10;&#10;Description automatically generated">
            <a:extLst>
              <a:ext uri="{FF2B5EF4-FFF2-40B4-BE49-F238E27FC236}">
                <a16:creationId xmlns:a16="http://schemas.microsoft.com/office/drawing/2014/main" id="{E2DEBCF9-AECC-9FF6-F57C-6828D764CDE1}"/>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5090647" y="3623085"/>
            <a:ext cx="1330617" cy="521081"/>
          </a:xfrm>
          <a:prstGeom prst="rect">
            <a:avLst/>
          </a:prstGeom>
        </p:spPr>
      </p:pic>
      <p:pic>
        <p:nvPicPr>
          <p:cNvPr id="41" name="Picture 40">
            <a:extLst>
              <a:ext uri="{FF2B5EF4-FFF2-40B4-BE49-F238E27FC236}">
                <a16:creationId xmlns:a16="http://schemas.microsoft.com/office/drawing/2014/main" id="{A85377A5-9FDD-A15C-BF33-41A2AE46785C}"/>
              </a:ext>
            </a:extLst>
          </p:cNvPr>
          <p:cNvPicPr>
            <a:picLocks noChangeAspect="1"/>
          </p:cNvPicPr>
          <p:nvPr>
            <p:custDataLst>
              <p:tags r:id="rId10"/>
            </p:custDataLst>
          </p:nvPr>
        </p:nvPicPr>
        <p:blipFill>
          <a:blip r:embed="rId24">
            <a:extLst>
              <a:ext uri="{28A0092B-C50C-407E-A947-70E740481C1C}">
                <a14:useLocalDpi xmlns:a14="http://schemas.microsoft.com/office/drawing/2010/main" val="0"/>
              </a:ext>
            </a:extLst>
          </a:blip>
          <a:stretch>
            <a:fillRect/>
          </a:stretch>
        </p:blipFill>
        <p:spPr>
          <a:xfrm>
            <a:off x="2045750" y="4473373"/>
            <a:ext cx="4291584" cy="323088"/>
          </a:xfrm>
          <a:prstGeom prst="rect">
            <a:avLst/>
          </a:prstGeom>
        </p:spPr>
      </p:pic>
      <p:pic>
        <p:nvPicPr>
          <p:cNvPr id="43" name="Picture 42" descr="A black and yellow circle with arrows&#10;&#10;Description automatically generated">
            <a:extLst>
              <a:ext uri="{FF2B5EF4-FFF2-40B4-BE49-F238E27FC236}">
                <a16:creationId xmlns:a16="http://schemas.microsoft.com/office/drawing/2014/main" id="{35B25CA9-7621-9C59-D7F2-FCC2040C202E}"/>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6487807" y="4233447"/>
            <a:ext cx="3459075" cy="914960"/>
          </a:xfrm>
          <a:prstGeom prst="rect">
            <a:avLst/>
          </a:prstGeom>
        </p:spPr>
      </p:pic>
    </p:spTree>
    <p:extLst>
      <p:ext uri="{BB962C8B-B14F-4D97-AF65-F5344CB8AC3E}">
        <p14:creationId xmlns:p14="http://schemas.microsoft.com/office/powerpoint/2010/main" val="3085404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3DDEFD78-FFA3-44C0-13B3-4B90F8BE140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1" imgW="479" imgH="478" progId="TCLayout.ActiveDocument.1">
                  <p:embed/>
                </p:oleObj>
              </mc:Choice>
              <mc:Fallback>
                <p:oleObj name="think-cell Slide" r:id="rId11" imgW="479" imgH="478" progId="TCLayout.ActiveDocument.1">
                  <p:embed/>
                  <p:pic>
                    <p:nvPicPr>
                      <p:cNvPr id="4" name="think-cell data - do not delete" hidden="1">
                        <a:extLst>
                          <a:ext uri="{FF2B5EF4-FFF2-40B4-BE49-F238E27FC236}">
                            <a16:creationId xmlns:a16="http://schemas.microsoft.com/office/drawing/2014/main" id="{3DDEFD78-FFA3-44C0-13B3-4B90F8BE1407}"/>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2" name="Untertitel 2 1">
            <a:extLst>
              <a:ext uri="{FF2B5EF4-FFF2-40B4-BE49-F238E27FC236}">
                <a16:creationId xmlns:a16="http://schemas.microsoft.com/office/drawing/2014/main" id="{E9CF12DC-8C59-598E-C184-0E644936F8F3}"/>
              </a:ext>
            </a:extLst>
          </p:cNvPr>
          <p:cNvSpPr txBox="1">
            <a:spLocks/>
          </p:cNvSpPr>
          <p:nvPr/>
        </p:nvSpPr>
        <p:spPr>
          <a:xfrm>
            <a:off x="3064066" y="628345"/>
            <a:ext cx="6619429" cy="9958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noProof="0" dirty="0">
                <a:latin typeface="Bahnschrift SemiCondensed" panose="020B0502040204020203" pitchFamily="34" charset="0"/>
              </a:rPr>
              <a:t>Hamiltonian and initialization </a:t>
            </a:r>
            <a:endParaRPr lang="en-US" sz="3200" noProof="0" dirty="0"/>
          </a:p>
        </p:txBody>
      </p:sp>
      <p:pic>
        <p:nvPicPr>
          <p:cNvPr id="18" name="Picture 17">
            <a:extLst>
              <a:ext uri="{FF2B5EF4-FFF2-40B4-BE49-F238E27FC236}">
                <a16:creationId xmlns:a16="http://schemas.microsoft.com/office/drawing/2014/main" id="{C6F1F6CC-B32D-EAE7-68D2-E7C98793A4BC}"/>
              </a:ext>
            </a:extLst>
          </p:cNvPr>
          <p:cNvPicPr>
            <a:picLocks noChangeAspect="1"/>
          </p:cNvPicPr>
          <p:nvPr/>
        </p:nvPicPr>
        <p:blipFill>
          <a:blip r:embed="rId13"/>
          <a:stretch>
            <a:fillRect/>
          </a:stretch>
        </p:blipFill>
        <p:spPr>
          <a:xfrm>
            <a:off x="4284486" y="2285607"/>
            <a:ext cx="5260118" cy="704566"/>
          </a:xfrm>
          <a:prstGeom prst="rect">
            <a:avLst/>
          </a:prstGeom>
        </p:spPr>
      </p:pic>
      <p:sp>
        <p:nvSpPr>
          <p:cNvPr id="23" name="Untertitel 2 2">
            <a:extLst>
              <a:ext uri="{FF2B5EF4-FFF2-40B4-BE49-F238E27FC236}">
                <a16:creationId xmlns:a16="http://schemas.microsoft.com/office/drawing/2014/main" id="{521939AD-918B-CE47-B159-D0986ADCA8E6}"/>
              </a:ext>
            </a:extLst>
          </p:cNvPr>
          <p:cNvSpPr txBox="1">
            <a:spLocks/>
          </p:cNvSpPr>
          <p:nvPr/>
        </p:nvSpPr>
        <p:spPr>
          <a:xfrm>
            <a:off x="1013074" y="1523874"/>
            <a:ext cx="1398206" cy="4872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noProof="0" dirty="0">
                <a:solidFill>
                  <a:schemeClr val="tx2">
                    <a:lumMod val="75000"/>
                    <a:lumOff val="25000"/>
                  </a:schemeClr>
                </a:solidFill>
                <a:latin typeface="Bahnschrift SemiCondensed" panose="020B0502040204020203" pitchFamily="34" charset="0"/>
              </a:rPr>
              <a:t>XY-Model</a:t>
            </a:r>
            <a:endParaRPr lang="en-US" sz="2400" noProof="0" dirty="0">
              <a:solidFill>
                <a:schemeClr val="tx2">
                  <a:lumMod val="75000"/>
                  <a:lumOff val="25000"/>
                </a:schemeClr>
              </a:solidFill>
            </a:endParaRPr>
          </a:p>
        </p:txBody>
      </p:sp>
      <p:sp>
        <p:nvSpPr>
          <p:cNvPr id="24" name="Untertitel 2 3 1">
            <a:extLst>
              <a:ext uri="{FF2B5EF4-FFF2-40B4-BE49-F238E27FC236}">
                <a16:creationId xmlns:a16="http://schemas.microsoft.com/office/drawing/2014/main" id="{CE6A4575-3F63-0FBE-9123-E7147C01DFFA}"/>
              </a:ext>
            </a:extLst>
          </p:cNvPr>
          <p:cNvSpPr txBox="1">
            <a:spLocks/>
          </p:cNvSpPr>
          <p:nvPr/>
        </p:nvSpPr>
        <p:spPr>
          <a:xfrm>
            <a:off x="1013073" y="2427731"/>
            <a:ext cx="2687096" cy="4872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noProof="0" dirty="0">
                <a:solidFill>
                  <a:schemeClr val="tx2">
                    <a:lumMod val="75000"/>
                    <a:lumOff val="25000"/>
                  </a:schemeClr>
                </a:solidFill>
                <a:latin typeface="Bahnschrift SemiCondensed" panose="020B0502040204020203" pitchFamily="34" charset="0"/>
              </a:rPr>
              <a:t>MPO Representation</a:t>
            </a:r>
            <a:endParaRPr lang="en-US" sz="2400" noProof="0" dirty="0">
              <a:solidFill>
                <a:schemeClr val="tx2">
                  <a:lumMod val="75000"/>
                  <a:lumOff val="25000"/>
                </a:schemeClr>
              </a:solidFill>
            </a:endParaRPr>
          </a:p>
        </p:txBody>
      </p:sp>
      <p:sp>
        <p:nvSpPr>
          <p:cNvPr id="29" name="Untertitel 2 4">
            <a:extLst>
              <a:ext uri="{FF2B5EF4-FFF2-40B4-BE49-F238E27FC236}">
                <a16:creationId xmlns:a16="http://schemas.microsoft.com/office/drawing/2014/main" id="{592614A4-B7E0-6D0E-8C1E-8F6E31686D1B}"/>
              </a:ext>
            </a:extLst>
          </p:cNvPr>
          <p:cNvSpPr txBox="1">
            <a:spLocks/>
          </p:cNvSpPr>
          <p:nvPr/>
        </p:nvSpPr>
        <p:spPr>
          <a:xfrm>
            <a:off x="1522363" y="3708635"/>
            <a:ext cx="906543" cy="4872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noProof="0" dirty="0">
                <a:latin typeface="Bahnschrift SemiCondensed" panose="020B0502040204020203" pitchFamily="34" charset="0"/>
              </a:rPr>
              <a:t>with</a:t>
            </a:r>
            <a:endParaRPr lang="en-US" sz="2000" noProof="0" dirty="0"/>
          </a:p>
        </p:txBody>
      </p:sp>
      <p:sp>
        <p:nvSpPr>
          <p:cNvPr id="30" name="Untertitel 2 5">
            <a:extLst>
              <a:ext uri="{FF2B5EF4-FFF2-40B4-BE49-F238E27FC236}">
                <a16:creationId xmlns:a16="http://schemas.microsoft.com/office/drawing/2014/main" id="{CEA65EAC-33C5-B05C-6B7E-CCB068BE7D2F}"/>
              </a:ext>
            </a:extLst>
          </p:cNvPr>
          <p:cNvSpPr txBox="1">
            <a:spLocks/>
          </p:cNvSpPr>
          <p:nvPr/>
        </p:nvSpPr>
        <p:spPr>
          <a:xfrm>
            <a:off x="5507638" y="3708634"/>
            <a:ext cx="1214446" cy="4872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noProof="0" dirty="0">
                <a:latin typeface="Bahnschrift SemiCondensed" panose="020B0502040204020203" pitchFamily="34" charset="0"/>
              </a:rPr>
              <a:t>such that</a:t>
            </a:r>
            <a:endParaRPr lang="en-US" sz="2000" noProof="0" dirty="0"/>
          </a:p>
        </p:txBody>
      </p:sp>
      <p:pic>
        <p:nvPicPr>
          <p:cNvPr id="40" name="Picture 39" descr="\documentclass{article}&#10;\usepackage{amsmath, amsfonts, amssymb, xcolor}&#10;\pagestyle{empty}&#10;\fontfamily{BahnschriftSemiCondensed}&#10;&#10;\begin{document}&#10;&#10;$&#10;\hat{H} = \begin{pmatrix} 0 \ 0 \ 0 \ 1 \end{pmatrix} \prod_{l = 1}^{\mathcal{L}} \hat{W}_l \begin{pmatrix} 1 \\ 0 \\ 0 \\ 0 \end{pmatrix}&#10;$&#10;&#10;\end{document}" title="IguanaTex Bitmap Display">
            <a:extLst>
              <a:ext uri="{FF2B5EF4-FFF2-40B4-BE49-F238E27FC236}">
                <a16:creationId xmlns:a16="http://schemas.microsoft.com/office/drawing/2014/main" id="{875CF5BB-F01D-00B2-D9E8-9F82726335C2}"/>
              </a:ext>
            </a:extLst>
          </p:cNvPr>
          <p:cNvPicPr>
            <a:picLocks noChangeAspect="1"/>
          </p:cNvPicPr>
          <p:nvPr>
            <p:custDataLst>
              <p:tags r:id="rId2"/>
            </p:custDataLst>
          </p:nvPr>
        </p:nvPicPr>
        <p:blipFill>
          <a:blip r:embed="rId14">
            <a:extLst>
              <a:ext uri="{28A0092B-C50C-407E-A947-70E740481C1C}">
                <a14:useLocalDpi xmlns:a14="http://schemas.microsoft.com/office/drawing/2010/main" val="0"/>
              </a:ext>
            </a:extLst>
          </a:blip>
          <a:stretch>
            <a:fillRect/>
          </a:stretch>
        </p:blipFill>
        <p:spPr>
          <a:xfrm>
            <a:off x="6783174" y="3278525"/>
            <a:ext cx="3061333" cy="1214476"/>
          </a:xfrm>
          <a:prstGeom prst="rect">
            <a:avLst/>
          </a:prstGeom>
        </p:spPr>
      </p:pic>
      <p:pic>
        <p:nvPicPr>
          <p:cNvPr id="62" name="Picture 61">
            <a:extLst>
              <a:ext uri="{FF2B5EF4-FFF2-40B4-BE49-F238E27FC236}">
                <a16:creationId xmlns:a16="http://schemas.microsoft.com/office/drawing/2014/main" id="{66BA1203-2244-2D23-1F66-6294707061F4}"/>
              </a:ext>
            </a:extLst>
          </p:cNvPr>
          <p:cNvPicPr>
            <a:picLocks noChangeAspect="1"/>
          </p:cNvPicPr>
          <p:nvPr/>
        </p:nvPicPr>
        <p:blipFill>
          <a:blip r:embed="rId15"/>
          <a:stretch>
            <a:fillRect/>
          </a:stretch>
        </p:blipFill>
        <p:spPr>
          <a:xfrm>
            <a:off x="2221466" y="3167276"/>
            <a:ext cx="3061333" cy="1353527"/>
          </a:xfrm>
          <a:prstGeom prst="rect">
            <a:avLst/>
          </a:prstGeom>
        </p:spPr>
      </p:pic>
      <p:pic>
        <p:nvPicPr>
          <p:cNvPr id="64" name="Picture 63" descr="\documentclass{article}&#10;\usepackage{amsmath, amsfonts, amssymb, xcolor}&#10;\pagestyle{empty}&#10;\fontfamily{BahnschriftSemiCondensed}&#10;&#10;\begin{document}&#10;&#10;$&#10;\hat{H} = J \sum_{l = 1}^{\mathcal{L}-1} (\hat{S}^x_l \hat{S}^x_{l+1} + \hat{S}^y_l \hat{S}^y_{l+1}) \equiv J \sum_{l = 1}^{\mathcal{L}-1} (\hat{S}^+_l \hat{S}^-_{l+1} + \hat{S}^-_l \hat{S}^+_{l+1})&#10;$&#10;&#10;\end{document}" title="IguanaTex Bitmap Display">
            <a:extLst>
              <a:ext uri="{FF2B5EF4-FFF2-40B4-BE49-F238E27FC236}">
                <a16:creationId xmlns:a16="http://schemas.microsoft.com/office/drawing/2014/main" id="{F1C46376-942F-6829-7E7D-D34BF50194AA}"/>
              </a:ext>
            </a:extLst>
          </p:cNvPr>
          <p:cNvPicPr>
            <a:picLocks noChangeAspect="1"/>
          </p:cNvPicPr>
          <p:nvPr>
            <p:custDataLst>
              <p:tags r:id="rId3"/>
            </p:custDataLst>
          </p:nvPr>
        </p:nvPicPr>
        <p:blipFill>
          <a:blip r:embed="rId16">
            <a:extLst>
              <a:ext uri="{28A0092B-C50C-407E-A947-70E740481C1C}">
                <a14:useLocalDpi xmlns:a14="http://schemas.microsoft.com/office/drawing/2010/main" val="0"/>
              </a:ext>
            </a:extLst>
          </a:blip>
          <a:stretch>
            <a:fillRect/>
          </a:stretch>
        </p:blipFill>
        <p:spPr>
          <a:xfrm>
            <a:off x="2537089" y="1547688"/>
            <a:ext cx="6875428" cy="350476"/>
          </a:xfrm>
          <a:prstGeom prst="rect">
            <a:avLst/>
          </a:prstGeom>
        </p:spPr>
      </p:pic>
      <p:sp>
        <p:nvSpPr>
          <p:cNvPr id="3" name="Untertitel 2 6">
            <a:extLst>
              <a:ext uri="{FF2B5EF4-FFF2-40B4-BE49-F238E27FC236}">
                <a16:creationId xmlns:a16="http://schemas.microsoft.com/office/drawing/2014/main" id="{385898AF-B955-5739-FC5A-7DDDCDA57CCE}"/>
              </a:ext>
            </a:extLst>
          </p:cNvPr>
          <p:cNvSpPr txBox="1">
            <a:spLocks/>
          </p:cNvSpPr>
          <p:nvPr/>
        </p:nvSpPr>
        <p:spPr>
          <a:xfrm>
            <a:off x="2601081" y="4702233"/>
            <a:ext cx="9759159" cy="7477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noProof="0" dirty="0">
                <a:latin typeface="Bahnschrift SemiCondensed" panose="020B0502040204020203" pitchFamily="34" charset="0"/>
              </a:rPr>
              <a:t>We approximate the (unnormalized) thermal state at high temperature,                   ,  as</a:t>
            </a:r>
            <a:endParaRPr lang="en-US" sz="2000" noProof="0" dirty="0"/>
          </a:p>
        </p:txBody>
      </p:sp>
      <p:pic>
        <p:nvPicPr>
          <p:cNvPr id="6" name="Picture 5" descr="\documentclass{article}&#10;\usepackage{amsmath}&#10;\usepackage{bbold}&#10;\pagestyle{empty}&#10;\begin{document}&#10;&#10;$\rho(\beta_0) = \text{e}^{- \beta_0 \hat{H}}\approx \hat{\mathbb{1}} - \beta_0 \hat{H}$&#10;&#10;&#10;\end{document}" title="IguanaTex Picture Display">
            <a:extLst>
              <a:ext uri="{FF2B5EF4-FFF2-40B4-BE49-F238E27FC236}">
                <a16:creationId xmlns:a16="http://schemas.microsoft.com/office/drawing/2014/main" id="{F28F0B9A-D84B-0C4B-C4B5-8E87C411C538}"/>
              </a:ext>
            </a:extLst>
          </p:cNvPr>
          <p:cNvPicPr>
            <a:picLocks noChangeAspect="1"/>
          </p:cNvPicPr>
          <p:nvPr>
            <p:custDataLst>
              <p:tags r:id="rId4"/>
            </p:custDataLst>
          </p:nvPr>
        </p:nvPicPr>
        <p:blipFill>
          <a:blip r:embed="rId17">
            <a:extLst>
              <a:ext uri="{28A0092B-C50C-407E-A947-70E740481C1C}">
                <a14:useLocalDpi xmlns:a14="http://schemas.microsoft.com/office/drawing/2010/main" val="0"/>
              </a:ext>
            </a:extLst>
          </a:blip>
          <a:stretch>
            <a:fillRect/>
          </a:stretch>
        </p:blipFill>
        <p:spPr>
          <a:xfrm>
            <a:off x="4944447" y="5239264"/>
            <a:ext cx="2858666" cy="324571"/>
          </a:xfrm>
          <a:prstGeom prst="rect">
            <a:avLst/>
          </a:prstGeom>
        </p:spPr>
      </p:pic>
      <p:pic>
        <p:nvPicPr>
          <p:cNvPr id="13" name="Picture 12" descr="\documentclass{article}&#10;\usepackage{amsmath}&#10;\pagestyle{empty}&#10;\begin{document}&#10;&#10;$\beta_0 = 10^{-6}$&#10;&#10;\end{document}" title="IguanaTex Picture Display">
            <a:extLst>
              <a:ext uri="{FF2B5EF4-FFF2-40B4-BE49-F238E27FC236}">
                <a16:creationId xmlns:a16="http://schemas.microsoft.com/office/drawing/2014/main" id="{842B7C67-87EA-AA62-4EEE-458D99106A8C}"/>
              </a:ext>
            </a:extLst>
          </p:cNvPr>
          <p:cNvPicPr>
            <a:picLocks noChangeAspect="1"/>
          </p:cNvPicPr>
          <p:nvPr>
            <p:custDataLst>
              <p:tags r:id="rId5"/>
            </p:custDataLst>
          </p:nvPr>
        </p:nvPicPr>
        <p:blipFill>
          <a:blip r:embed="rId18">
            <a:extLst>
              <a:ext uri="{28A0092B-C50C-407E-A947-70E740481C1C}">
                <a14:useLocalDpi xmlns:a14="http://schemas.microsoft.com/office/drawing/2010/main" val="0"/>
              </a:ext>
            </a:extLst>
          </a:blip>
          <a:stretch>
            <a:fillRect/>
          </a:stretch>
        </p:blipFill>
        <p:spPr>
          <a:xfrm>
            <a:off x="9753669" y="4726396"/>
            <a:ext cx="1091048" cy="257524"/>
          </a:xfrm>
          <a:prstGeom prst="rect">
            <a:avLst/>
          </a:prstGeom>
        </p:spPr>
      </p:pic>
      <p:sp>
        <p:nvSpPr>
          <p:cNvPr id="7" name="Untertitel 2 3 2">
            <a:extLst>
              <a:ext uri="{FF2B5EF4-FFF2-40B4-BE49-F238E27FC236}">
                <a16:creationId xmlns:a16="http://schemas.microsoft.com/office/drawing/2014/main" id="{452D222A-1577-1AFF-2E59-1E58B5AF8F3A}"/>
              </a:ext>
            </a:extLst>
          </p:cNvPr>
          <p:cNvSpPr txBox="1">
            <a:spLocks/>
          </p:cNvSpPr>
          <p:nvPr/>
        </p:nvSpPr>
        <p:spPr>
          <a:xfrm>
            <a:off x="1522358" y="5837615"/>
            <a:ext cx="8664639" cy="6631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noProof="0" dirty="0">
                <a:latin typeface="Bahnschrift SemiCondensed" panose="020B0502040204020203" pitchFamily="34" charset="0"/>
              </a:rPr>
              <a:t>Using the fact that      and    can be represented by MPOs with bond dimension 4 and 1, respectively, we represent                  with an MPO with bond dimension 5</a:t>
            </a:r>
          </a:p>
        </p:txBody>
      </p:sp>
      <p:pic>
        <p:nvPicPr>
          <p:cNvPr id="9" name="Picture 8" descr="\documentclass{article}&#10;\usepackage{amsmath}&#10;\pagestyle{empty}&#10;\begin{document}&#10;&#10;$\hat{H}$&#10;&#10;&#10;\end{document}" title="IguanaTex Picture Display">
            <a:extLst>
              <a:ext uri="{FF2B5EF4-FFF2-40B4-BE49-F238E27FC236}">
                <a16:creationId xmlns:a16="http://schemas.microsoft.com/office/drawing/2014/main" id="{AE17548D-126D-CC51-4A9D-BBAC4AFC0A80}"/>
              </a:ext>
            </a:extLst>
          </p:cNvPr>
          <p:cNvPicPr>
            <a:picLocks noChangeAspect="1"/>
          </p:cNvPicPr>
          <p:nvPr>
            <p:custDataLst>
              <p:tags r:id="rId6"/>
            </p:custDataLst>
          </p:nvPr>
        </p:nvPicPr>
        <p:blipFill>
          <a:blip r:embed="rId19">
            <a:extLst>
              <a:ext uri="{28A0092B-C50C-407E-A947-70E740481C1C}">
                <a14:useLocalDpi xmlns:a14="http://schemas.microsoft.com/office/drawing/2010/main" val="0"/>
              </a:ext>
            </a:extLst>
          </a:blip>
          <a:stretch>
            <a:fillRect/>
          </a:stretch>
        </p:blipFill>
        <p:spPr>
          <a:xfrm>
            <a:off x="3485500" y="5861457"/>
            <a:ext cx="214857" cy="239238"/>
          </a:xfrm>
          <a:prstGeom prst="rect">
            <a:avLst/>
          </a:prstGeom>
        </p:spPr>
      </p:pic>
      <p:pic>
        <p:nvPicPr>
          <p:cNvPr id="17" name="Picture 16" descr="\documentclass{article}&#10;\usepackage{amsmath}&#10;\usepackage{bbold}&#10;\pagestyle{empty}&#10;\begin{document}&#10;&#10;$\hat{\mathbb{1}}$&#10;&#10;\end{document}" title="IguanaTex Picture Display">
            <a:extLst>
              <a:ext uri="{FF2B5EF4-FFF2-40B4-BE49-F238E27FC236}">
                <a16:creationId xmlns:a16="http://schemas.microsoft.com/office/drawing/2014/main" id="{73BE6A28-7B1F-673D-B344-A1A1E59AE178}"/>
              </a:ext>
            </a:extLst>
          </p:cNvPr>
          <p:cNvPicPr>
            <a:picLocks noChangeAspect="1"/>
          </p:cNvPicPr>
          <p:nvPr>
            <p:custDataLst>
              <p:tags r:id="rId7"/>
            </p:custDataLst>
          </p:nvPr>
        </p:nvPicPr>
        <p:blipFill>
          <a:blip r:embed="rId20">
            <a:extLst>
              <a:ext uri="{28A0092B-C50C-407E-A947-70E740481C1C}">
                <a14:useLocalDpi xmlns:a14="http://schemas.microsoft.com/office/drawing/2010/main" val="0"/>
              </a:ext>
            </a:extLst>
          </a:blip>
          <a:stretch>
            <a:fillRect/>
          </a:stretch>
        </p:blipFill>
        <p:spPr>
          <a:xfrm>
            <a:off x="4220656" y="5870600"/>
            <a:ext cx="112762" cy="230095"/>
          </a:xfrm>
          <a:prstGeom prst="rect">
            <a:avLst/>
          </a:prstGeom>
        </p:spPr>
      </p:pic>
      <p:pic>
        <p:nvPicPr>
          <p:cNvPr id="21" name="Picture 20" descr="\documentclass{article}&#10;\usepackage{amsmath}&#10;\usepackage{bbold}&#10;\pagestyle{empty}&#10;\begin{document}&#10;&#10;$\hat{\mathbb{1}} - \beta_0 \hat{H}$&#10;&#10;\end{document}" title="IguanaTex Picture Display">
            <a:extLst>
              <a:ext uri="{FF2B5EF4-FFF2-40B4-BE49-F238E27FC236}">
                <a16:creationId xmlns:a16="http://schemas.microsoft.com/office/drawing/2014/main" id="{6713ED5A-79E5-D2D0-0D00-42D463999457}"/>
              </a:ext>
            </a:extLst>
          </p:cNvPr>
          <p:cNvPicPr>
            <a:picLocks noChangeAspect="1"/>
          </p:cNvPicPr>
          <p:nvPr>
            <p:custDataLst>
              <p:tags r:id="rId8"/>
            </p:custDataLst>
          </p:nvPr>
        </p:nvPicPr>
        <p:blipFill>
          <a:blip r:embed="rId21">
            <a:extLst>
              <a:ext uri="{28A0092B-C50C-407E-A947-70E740481C1C}">
                <a14:useLocalDpi xmlns:a14="http://schemas.microsoft.com/office/drawing/2010/main" val="0"/>
              </a:ext>
            </a:extLst>
          </a:blip>
          <a:stretch>
            <a:fillRect/>
          </a:stretch>
        </p:blipFill>
        <p:spPr>
          <a:xfrm>
            <a:off x="4333418" y="6156722"/>
            <a:ext cx="917334" cy="288000"/>
          </a:xfrm>
          <a:prstGeom prst="rect">
            <a:avLst/>
          </a:prstGeom>
        </p:spPr>
      </p:pic>
      <p:sp>
        <p:nvSpPr>
          <p:cNvPr id="8" name="Slide Number Placeholder 7">
            <a:extLst>
              <a:ext uri="{FF2B5EF4-FFF2-40B4-BE49-F238E27FC236}">
                <a16:creationId xmlns:a16="http://schemas.microsoft.com/office/drawing/2014/main" id="{F0996F89-9AC1-A22A-2E12-0FD984AC4B6F}"/>
              </a:ext>
            </a:extLst>
          </p:cNvPr>
          <p:cNvSpPr>
            <a:spLocks noGrp="1"/>
          </p:cNvSpPr>
          <p:nvPr>
            <p:ph type="sldNum" sz="quarter" idx="12"/>
          </p:nvPr>
        </p:nvSpPr>
        <p:spPr/>
        <p:txBody>
          <a:bodyPr/>
          <a:lstStyle/>
          <a:p>
            <a:fld id="{D67EFDCF-2BE9-48DA-81A4-E9E01011748E}" type="slidenum">
              <a:rPr lang="en-US" smtClean="0"/>
              <a:pPr/>
              <a:t>9</a:t>
            </a:fld>
            <a:endParaRPr lang="en-US" dirty="0"/>
          </a:p>
        </p:txBody>
      </p:sp>
      <p:sp>
        <p:nvSpPr>
          <p:cNvPr id="10" name="Untertitel 2 3 1">
            <a:extLst>
              <a:ext uri="{FF2B5EF4-FFF2-40B4-BE49-F238E27FC236}">
                <a16:creationId xmlns:a16="http://schemas.microsoft.com/office/drawing/2014/main" id="{2E2D3C03-66F1-96E4-2D79-1FEDF8AC4E88}"/>
              </a:ext>
            </a:extLst>
          </p:cNvPr>
          <p:cNvSpPr txBox="1">
            <a:spLocks/>
          </p:cNvSpPr>
          <p:nvPr/>
        </p:nvSpPr>
        <p:spPr>
          <a:xfrm>
            <a:off x="667401" y="4517462"/>
            <a:ext cx="1680421" cy="11866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tx2">
                    <a:lumMod val="75000"/>
                    <a:lumOff val="25000"/>
                  </a:schemeClr>
                </a:solidFill>
                <a:latin typeface="Bahnschrift SemiCondensed" panose="020B0502040204020203" pitchFamily="34" charset="0"/>
              </a:rPr>
              <a:t>Linear </a:t>
            </a:r>
            <a:r>
              <a:rPr lang="en-US" sz="2400" dirty="0" err="1">
                <a:solidFill>
                  <a:schemeClr val="tx2">
                    <a:lumMod val="75000"/>
                    <a:lumOff val="25000"/>
                  </a:schemeClr>
                </a:solidFill>
                <a:latin typeface="Bahnschrift SemiCondensed" panose="020B0502040204020203" pitchFamily="34" charset="0"/>
              </a:rPr>
              <a:t>i</a:t>
            </a:r>
            <a:r>
              <a:rPr lang="en-US" sz="2400" noProof="0" dirty="0" err="1">
                <a:solidFill>
                  <a:schemeClr val="tx2">
                    <a:lumMod val="75000"/>
                    <a:lumOff val="25000"/>
                  </a:schemeClr>
                </a:solidFill>
                <a:latin typeface="Bahnschrift SemiCondensed" panose="020B0502040204020203" pitchFamily="34" charset="0"/>
              </a:rPr>
              <a:t>nitialization</a:t>
            </a:r>
            <a:endParaRPr lang="en-US" sz="2400" noProof="0" dirty="0">
              <a:solidFill>
                <a:schemeClr val="tx2">
                  <a:lumMod val="75000"/>
                  <a:lumOff val="25000"/>
                </a:schemeClr>
              </a:solidFill>
            </a:endParaRPr>
          </a:p>
        </p:txBody>
      </p:sp>
    </p:spTree>
    <p:extLst>
      <p:ext uri="{BB962C8B-B14F-4D97-AF65-F5344CB8AC3E}">
        <p14:creationId xmlns:p14="http://schemas.microsoft.com/office/powerpoint/2010/main" val="4616257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OUTPUTDPI" val=" 1200"/>
  <p:tag name="ORIGINALHEIGHT" val=" 159"/>
  <p:tag name="ORIGINALWIDTH" val=" 754"/>
  <p:tag name="OUTPUTTYPE" val="PNG"/>
  <p:tag name="IGUANATEXVERSION" val="162"/>
  <p:tag name="LATEXADDIN" val="\documentclass{article}&#10;\usepackage{amsmath}&#10;\pagestyle{empty}&#10;\begin{document}&#10;&#10;&#10;$Z = \text{Tr} ( \text{e}^{-\beta \hat{H}} )$&#10;&#10;\end{document}"/>
  <p:tag name="IGUANATEXSIZE" val="20"/>
  <p:tag name="IGUANATEXCURSOR" val="123"/>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100.xml><?xml version="1.0" encoding="utf-8"?>
<p:tagLst xmlns:a="http://schemas.openxmlformats.org/drawingml/2006/main" xmlns:r="http://schemas.openxmlformats.org/officeDocument/2006/relationships" xmlns:p="http://schemas.openxmlformats.org/presentationml/2006/main">
  <p:tag name="OUTPUTDPI" val=" 1200"/>
  <p:tag name="ORIGINALHEIGHT" val=" 116.9854"/>
  <p:tag name="ORIGINALWIDTH" val=" 415.448"/>
  <p:tag name="OUTPUTTYPE" val="PNG"/>
  <p:tag name="IGUANATEXVERSION" val="162"/>
  <p:tag name="LATEXADDIN" val="\documentclass{article}&#10;\usepackage{amsmath}&#10;\pagestyle{empty}&#10;\begin{document}&#10;&#10;&#10;$C_l, C_{l + 1&#10;}$&#10;&#10;\end{document}"/>
  <p:tag name="IGUANATEXSIZE" val="20"/>
  <p:tag name="IGUANATEXCURSOR" val="97"/>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01.xml><?xml version="1.0" encoding="utf-8"?>
<p:tagLst xmlns:a="http://schemas.openxmlformats.org/drawingml/2006/main" xmlns:r="http://schemas.openxmlformats.org/officeDocument/2006/relationships" xmlns:p="http://schemas.openxmlformats.org/presentationml/2006/main">
  <p:tag name="OUTPUTDPI" val=" 1200"/>
  <p:tag name="ORIGINALHEIGHT" val=" 111.7361"/>
  <p:tag name="ORIGINALWIDTH" val=" 418.4477"/>
  <p:tag name="OUTPUTTYPE" val="PNG"/>
  <p:tag name="IGUANATEXVERSION" val="162"/>
  <p:tag name="LATEXADDIN" val="\documentclass{article}&#10;\usepackage{amsmath}&#10;\pagestyle{empty}&#10;\begin{document}&#10;&#10;&#10;$ C_{l - 1},&#10;C_l$&#10;&#10;\end{document}"/>
  <p:tag name="IGUANATEXSIZE" val="20"/>
  <p:tag name="IGUANATEXCURSOR" val="98"/>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02.xml><?xml version="1.0" encoding="utf-8"?>
<p:tagLst xmlns:a="http://schemas.openxmlformats.org/drawingml/2006/main" xmlns:r="http://schemas.openxmlformats.org/officeDocument/2006/relationships" xmlns:p="http://schemas.openxmlformats.org/presentationml/2006/main">
  <p:tag name="OUTPUTDPI" val=" 1200"/>
  <p:tag name="ORIGINALHEIGHT" val=" 107.2366"/>
  <p:tag name="ORIGINALWIDTH" val=" 108.7364"/>
  <p:tag name="OUTPUTTYPE" val="PNG"/>
  <p:tag name="IGUANATEXVERSION" val="162"/>
  <p:tag name="LATEXADDIN" val="\documentclass{article}&#10;\usepackage{amsmath}&#10;\pagestyle{empty}&#10;\begin{document}&#10;&#10;&#10;$C_l$&#10;&#10;\end{document}"/>
  <p:tag name="IGUANATEXSIZE" val="20"/>
  <p:tag name="IGUANATEXCURSOR" val="86"/>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03.xml><?xml version="1.0" encoding="utf-8"?>
<p:tagLst xmlns:a="http://schemas.openxmlformats.org/drawingml/2006/main" xmlns:r="http://schemas.openxmlformats.org/officeDocument/2006/relationships" xmlns:p="http://schemas.openxmlformats.org/presentationml/2006/main">
  <p:tag name="OUTPUTDPI" val=" 1200"/>
  <p:tag name="ORIGINALHEIGHT" val=" 129.7338"/>
  <p:tag name="ORIGINALWIDTH" val=" 324.7094"/>
  <p:tag name="OUTPUTTYPE" val="PNG"/>
  <p:tag name="IGUANATEXVERSION" val="162"/>
  <p:tag name="LATEXADDIN" val="\documentclass{article}&#10;\usepackage{amsmath}&#10;\pagestyle{empty}&#10;\begin{document}&#10;&#10;&#10;$\text{e}^{-2\beta \hat{H}}$&#10;&#10;\end{document}"/>
  <p:tag name="IGUANATEXSIZE" val="20"/>
  <p:tag name="IGUANATEXCURSOR" val="108"/>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OUTPUTDPI" val=" 1200"/>
  <p:tag name="ORIGINALHEIGHT" val=" 224.222"/>
  <p:tag name="ORIGINALWIDTH" val=" 1042.37"/>
  <p:tag name="OUTPUTTYPE" val="PNG"/>
  <p:tag name="IGUANATEXVERSION" val="162"/>
  <p:tag name="LATEXADDIN" val="\documentclass{article}&#10;\usepackage{amsmath}&#10;\pagestyle{empty}&#10;\begin{document}&#10;&#10;&#10;$|| \hat{O} ||_F = \sqrt{\text{Tr}[\hat{O} \hat{O}^\dagger]}$&#10;&#10;\end{document}"/>
  <p:tag name="IGUANATEXSIZE" val="20"/>
  <p:tag name="IGUANATEXCURSOR" val="140"/>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06.xml><?xml version="1.0" encoding="utf-8"?>
<p:tagLst xmlns:a="http://schemas.openxmlformats.org/drawingml/2006/main" xmlns:r="http://schemas.openxmlformats.org/officeDocument/2006/relationships" xmlns:p="http://schemas.openxmlformats.org/presentationml/2006/main">
  <p:tag name="OUTPUTDPI" val=" 1200"/>
  <p:tag name="ORIGINALHEIGHT" val=" 120.7349"/>
  <p:tag name="ORIGINALWIDTH" val=" 86.23921"/>
  <p:tag name="OUTPUTTYPE" val="PNG"/>
  <p:tag name="IGUANATEXVERSION" val="162"/>
  <p:tag name="LATEXADDIN" val="\documentclass{article}&#10;\usepackage{amsmath}&#10;\pagestyle{empty}&#10;\begin{document}&#10;&#10;&#10;$\hat{O}&#10;$&#10;&#10;\end{document}"/>
  <p:tag name="IGUANATEXSIZE" val="20"/>
  <p:tag name="IGUANATEXCURSOR" val="91"/>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07.xml><?xml version="1.0" encoding="utf-8"?>
<p:tagLst xmlns:a="http://schemas.openxmlformats.org/drawingml/2006/main" xmlns:r="http://schemas.openxmlformats.org/officeDocument/2006/relationships" xmlns:p="http://schemas.openxmlformats.org/presentationml/2006/main">
  <p:tag name="OUTPUTDPI" val=" 1200"/>
  <p:tag name="ORIGINALHEIGHT" val=" 159.73"/>
  <p:tag name="ORIGINALWIDTH" val=" 1401.575"/>
  <p:tag name="OUTPUTTYPE" val="PNG"/>
  <p:tag name="IGUANATEXVERSION" val="162"/>
  <p:tag name="LATEXADDIN" val="\documentclass{article}&#10;\usepackage{amsmath}&#10;\pagestyle{empty}&#10;\begin{document}&#10;&#10;&#10;$|| \hat{C} - \text{e}^{-2 \beta \hat{H}} ||_F &lt; \epsilon_{\text{tolerance}}&#10;$&#10;&#10;\end{document}"/>
  <p:tag name="IGUANATEXSIZE" val="20"/>
  <p:tag name="IGUANATEXCURSOR" val="156"/>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OUTPUTDPI" val=" 1200"/>
  <p:tag name="ORIGINALHEIGHT" val=" 159.73"/>
  <p:tag name="ORIGINALWIDTH" val=" 725.1594"/>
  <p:tag name="OUTPUTTYPE" val="PNG"/>
  <p:tag name="IGUANATEXVERSION" val="162"/>
  <p:tag name="LATEXADDIN" val="\documentclass{article}&#10;\usepackage{amsmath}&#10;\pagestyle{empty}&#10;\begin{document}&#10;&#10;&#10;$Z = \text{Tr} [ \text{e}^{-\beta \hat{H}} ] &#10;$&#10;&#10;\end{document}"/>
  <p:tag name="IGUANATEXSIZE" val="20"/>
  <p:tag name="IGUANATEXCURSOR" val="123"/>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 1200"/>
  <p:tag name="ORIGINALHEIGHT" val=" 112"/>
  <p:tag name="ORIGINALWIDTH" val=" 1333"/>
  <p:tag name="OUTPUTTYPE" val="PNG"/>
  <p:tag name="IGUANATEXVERSION" val="162"/>
  <p:tag name="LATEXADDIN" val="\documentclass{article}&#10;\usepackage{amsmath}&#10;\pagestyle{empty}&#10;\begin{document}&#10;&#10;&#10;$\beta = \beta_0, 2 \beta_0, \ldots, 2^n \beta_0, \ldots$&#10;&#10;\end{document}"/>
  <p:tag name="IGUANATEXSIZE" val="20"/>
  <p:tag name="IGUANATEXCURSOR" val="138"/>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OUTPUTDPI" val=" 1200"/>
  <p:tag name="ORIGINALHEIGHT" val=" 129.7338"/>
  <p:tag name="ORIGINALWIDTH" val=" 275.2156"/>
  <p:tag name="OUTPUTTYPE" val="PNG"/>
  <p:tag name="IGUANATEXVERSION" val="162"/>
  <p:tag name="LATEXADDIN" val="\documentclass{article}&#10;\usepackage{amsmath}&#10;\pagestyle{empty}&#10;\begin{document}&#10;&#10;&#10;$\text{e}^{-\beta \hat{H}}$&#10;&#10;\end{document}"/>
  <p:tag name="IGUANATEXSIZE" val="20"/>
  <p:tag name="IGUANATEXCURSOR" val="107"/>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OUTPUTDPI" val=" 1200"/>
  <p:tag name="ORIGINALHEIGHT" val=" 180.7274"/>
  <p:tag name="ORIGINALWIDTH" val=" 553.4308"/>
  <p:tag name="OUTPUTTYPE" val="PNG"/>
  <p:tag name="IGUANATEXVERSION" val="162"/>
  <p:tag name="LATEXADDIN" val="\documentclass{article}&#10;\usepackage{amsmath}&#10;\pagestyle{empty}&#10;\begin{document}&#10;&#10;$\beta, Z, \text{e}^{- \beta \hat{H}}_{\text{MPO}}$&#10;&#10;&#10;\end{document}"/>
  <p:tag name="IGUANATEXSIZE" val="20"/>
  <p:tag name="IGUANATEXCURSOR" val="131"/>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5.xml><?xml version="1.0" encoding="utf-8"?>
<p:tagLst xmlns:a="http://schemas.openxmlformats.org/drawingml/2006/main" xmlns:r="http://schemas.openxmlformats.org/officeDocument/2006/relationships" xmlns:p="http://schemas.openxmlformats.org/presentationml/2006/main">
  <p:tag name="OUTPUTDPI" val="1200"/>
  <p:tag name="ORIGINALHEIGHT" val="172.4784"/>
  <p:tag name="ORIGINALWIDTH" val="3383.577"/>
  <p:tag name="LATEXADDIN" val="\documentclass{article}&#10;\usepackage{amsmath, amsfonts, amssymb, xcolor}&#10;\pagestyle{empty}&#10;\fontfamily{BahnschriftSemiCondensed}&#10;&#10;\begin{document}&#10;&#10;$&#10;\hat{H} = J \sum_{l = 1}^{\mathcal{L}-1} (\hat{S}^x_l \hat{S}^x_{l+1} + \hat{S}^y_l \hat{S}^y_{l+1}) \equiv J \sum_{l = 1}^{\mathcal{L}-1} (\hat{S}^+_l \hat{S}^-_{l+1} + \hat{S}^-_l \hat{S}^+_{l+1})&#10;$&#10;&#10;\end{document}"/>
  <p:tag name="IGUANATEXSIZE" val="20"/>
  <p:tag name="IGUANATEXCURSOR" val="347"/>
  <p:tag name="TRANSPARENCY" val="True"/>
  <p:tag name="LATEXENGINEID" val="0"/>
  <p:tag name="TEMPFOLDER" val="C:\Users\MPawl\Documents\"/>
  <p:tag name="LATEXFORMHEIGHT" val="312"/>
  <p:tag name="LATEXFORMWIDTH" val="384"/>
  <p:tag name="LATEXFORMWRAP" val="True"/>
  <p:tag name="BITMAPVECTOR" val="0"/>
</p:tagLst>
</file>

<file path=ppt/tags/tag116.xml><?xml version="1.0" encoding="utf-8"?>
<p:tagLst xmlns:a="http://schemas.openxmlformats.org/drawingml/2006/main" xmlns:r="http://schemas.openxmlformats.org/officeDocument/2006/relationships" xmlns:p="http://schemas.openxmlformats.org/presentationml/2006/main">
  <p:tag name="OUTPUTDPI" val=" 1200"/>
  <p:tag name="ORIGINALHEIGHT" val=" 90.73866"/>
  <p:tag name="ORIGINALWIDTH" val=" 77.99023"/>
  <p:tag name="OUTPUTTYPE" val="PNG"/>
  <p:tag name="IGUANATEXVERSION" val="162"/>
  <p:tag name="LATEXADDIN" val="\documentclass{article}&#10;\usepackage{amsmath}&#10;\pagestyle{empty}&#10;\begin{document}&#10;&#10;&#10;$\mathcal{L}&#10;$&#10;&#10;\end{document}"/>
  <p:tag name="IGUANATEXSIZE" val="20"/>
  <p:tag name="IGUANATEXCURSOR" val="95"/>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17.xml><?xml version="1.0" encoding="utf-8"?>
<p:tagLst xmlns:a="http://schemas.openxmlformats.org/drawingml/2006/main" xmlns:r="http://schemas.openxmlformats.org/officeDocument/2006/relationships" xmlns:p="http://schemas.openxmlformats.org/presentationml/2006/main">
  <p:tag name="OUTPUTDPI" val=" 1200"/>
  <p:tag name="ORIGINALHEIGHT" val=" 162.7297"/>
  <p:tag name="ORIGINALWIDTH" val=" 2305.962"/>
  <p:tag name="OUTPUTTYPE" val="PNG"/>
  <p:tag name="IGUANATEXVERSION" val="162"/>
  <p:tag name="LATEXADDIN" val="\documentclass{article}&#10;\usepackage{amsmath, amsfonts, amssymb, xcolor}&#10;\pagestyle{empty}&#10;\fontfamily{BahnschriftSemiCondensed}&#10;&#10;\begin{document}&#10;&#10;$&#10;\hat{H}_F = J \sum_{l = 1}^{\mathcal{L}-1} \hat{c}^\dagger_l \hat{c}_{l+1} + \text{h.c.} = \sum_{l = 1}^{\mathcal{L}} \epsilon_k \hat{c}'^\dagger_k \hat{c}'_k&#10;$&#10;&#10;\end{document}"/>
  <p:tag name="IGUANATEXSIZE" val="20"/>
  <p:tag name="IGUANATEXCURSOR" val="305"/>
  <p:tag name="TRANSPARENCY" val="True"/>
  <p:tag name="CHOOSECOLOR" val="False"/>
  <p:tag name="COLORHEX" val="000000"/>
  <p:tag name="LATEXENGINEID" val="0"/>
  <p:tag name="TEMPFOLDER" val="c:\temp\"/>
  <p:tag name="LATEXFORMHEIGHT" val=" 312"/>
  <p:tag name="LATEXFORMWIDTH" val=" 384"/>
  <p:tag name="LATEXFORMWRAP" val="True"/>
  <p:tag name="BITMAPVECTOR" val="0"/>
</p:tagLst>
</file>

<file path=ppt/tags/tag118.xml><?xml version="1.0" encoding="utf-8"?>
<p:tagLst xmlns:a="http://schemas.openxmlformats.org/drawingml/2006/main" xmlns:r="http://schemas.openxmlformats.org/officeDocument/2006/relationships" xmlns:p="http://schemas.openxmlformats.org/presentationml/2006/main">
  <p:tag name="OUTPUTDPI" val=" 1200"/>
  <p:tag name="ORIGINALHEIGHT" val=" 224.222"/>
  <p:tag name="ORIGINALWIDTH" val=" 911.886"/>
  <p:tag name="OUTPUTTYPE" val="PNG"/>
  <p:tag name="IGUANATEXVERSION" val="162"/>
  <p:tag name="LATEXADDIN" val="\documentclass{article}&#10;\usepackage{amsmath}&#10;\pagestyle{empty}&#10;\begin{document}&#10;&#10;$&#10;\epsilon_k = J \cos\left( \frac{k \pi}{L + 1} \right)&#10;$&#10;&#10;\end{document}"/>
  <p:tag name="IGUANATEXSIZE" val="20"/>
  <p:tag name="IGUANATEXCURSOR" val="126"/>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19.xml><?xml version="1.0" encoding="utf-8"?>
<p:tagLst xmlns:a="http://schemas.openxmlformats.org/drawingml/2006/main" xmlns:r="http://schemas.openxmlformats.org/officeDocument/2006/relationships" xmlns:p="http://schemas.openxmlformats.org/presentationml/2006/main">
  <p:tag name="OUTPUTDPI" val=" 1200"/>
  <p:tag name="ORIGINALHEIGHT" val=" 166.4792"/>
  <p:tag name="ORIGINALWIDTH" val=" 2521.185"/>
  <p:tag name="OUTPUTTYPE" val="PNG"/>
  <p:tag name="IGUANATEXVERSION" val="162"/>
  <p:tag name="LATEXADDIN" val="\documentclass{article}&#10;\usepackage{amsmath}&#10;\pagestyle{empty}&#10;\begin{document}&#10;&#10;&#10;&#10;$&#10;Z = \text{Tr}[\text{e}^{- \beta \hat{H}}] = \text{Tr}[\text{e}^{- \beta \hat{H}_F}] = \prod_{k = 1}^L (1 + \text{e}^{-\beta \epsilon_k})&#10;$&#10;&#10;\end{document}"/>
  <p:tag name="IGUANATEXSIZE" val="20"/>
  <p:tag name="IGUANATEXCURSOR" val="219"/>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1.xml><?xml version="1.0" encoding="utf-8"?>
<p:tagLst xmlns:a="http://schemas.openxmlformats.org/drawingml/2006/main" xmlns:r="http://schemas.openxmlformats.org/officeDocument/2006/relationships" xmlns:p="http://schemas.openxmlformats.org/presentationml/2006/main">
  <p:tag name="OUTPUTDPI" val=" 1200"/>
  <p:tag name="ORIGINALHEIGHT" val=" 90.73866"/>
  <p:tag name="ORIGINALWIDTH" val=" 368.2039"/>
  <p:tag name="OUTPUTTYPE" val="PNG"/>
  <p:tag name="IGUANATEXVERSION" val="162"/>
  <p:tag name="LATEXADDIN" val="\documentclass{article}&#10;\usepackage{amsmath}&#10;\pagestyle{empty}&#10;\begin{document}&#10;&#10;$\mathcal{L} = 10$&#10;&#10;&#10;\end{document}"/>
  <p:tag name="IGUANATEXSIZE" val="20"/>
  <p:tag name="IGUANATEXCURSOR" val="93"/>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22.xml><?xml version="1.0" encoding="utf-8"?>
<p:tagLst xmlns:a="http://schemas.openxmlformats.org/drawingml/2006/main" xmlns:r="http://schemas.openxmlformats.org/officeDocument/2006/relationships" xmlns:p="http://schemas.openxmlformats.org/presentationml/2006/main">
  <p:tag name="OUTPUTDPI" val=" 1200"/>
  <p:tag name="ORIGINALHEIGHT" val=" 126.7342"/>
  <p:tag name="ORIGINALWIDTH" val=" 536.9329"/>
  <p:tag name="OUTPUTTYPE" val="PNG"/>
  <p:tag name="IGUANATEXVERSION" val="162"/>
  <p:tag name="LATEXADDIN" val="\documentclass{article}&#10;\usepackage{amsmath}&#10;\pagestyle{empty}&#10;\begin{document}&#10;&#10;$\beta_0 = 10^{-6}$&#10;&#10;&#10;\end{document}"/>
  <p:tag name="IGUANATEXSIZE" val="20"/>
  <p:tag name="IGUANATEXCURSOR" val="98"/>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23.xml><?xml version="1.0" encoding="utf-8"?>
<p:tagLst xmlns:a="http://schemas.openxmlformats.org/drawingml/2006/main" xmlns:r="http://schemas.openxmlformats.org/officeDocument/2006/relationships" xmlns:p="http://schemas.openxmlformats.org/presentationml/2006/main">
  <p:tag name="OUTPUTDPI" val=" 1200"/>
  <p:tag name="ORIGINALHEIGHT" val=" 126.7342"/>
  <p:tag name="ORIGINALWIDTH" val=" 756.6555"/>
  <p:tag name="OUTPUTTYPE" val="PNG"/>
  <p:tag name="IGUANATEXVERSION" val="162"/>
  <p:tag name="LATEXADDIN" val="\documentclass{article}&#10;\usepackage{amsmath}&#10;\pagestyle{empty}&#10;\begin{document}&#10;&#10;$\beta = 2^{23} \beta_0 \approx 8&#10;$&#10;&#10;&#10;\end{document}"/>
  <p:tag name="IGUANATEXSIZE" val="20"/>
  <p:tag name="IGUANATEXCURSOR" val="96"/>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24.xml><?xml version="1.0" encoding="utf-8"?>
<p:tagLst xmlns:a="http://schemas.openxmlformats.org/drawingml/2006/main" xmlns:r="http://schemas.openxmlformats.org/officeDocument/2006/relationships" xmlns:p="http://schemas.openxmlformats.org/presentationml/2006/main">
  <p:tag name="OUTPUTDPI" val=" 1200"/>
  <p:tag name="ORIGINALHEIGHT" val=" 84.73937"/>
  <p:tag name="ORIGINALWIDTH" val=" 83.23961"/>
  <p:tag name="OUTPUTTYPE" val="PNG"/>
  <p:tag name="IGUANATEXVERSION" val="162"/>
  <p:tag name="LATEXADDIN" val="\documentclass{article}&#10;\usepackage{amsmath}&#10;\pagestyle{empty}&#10;\begin{document}&#10;&#10;&#10;$Z$&#10;&#10;\end{document}"/>
  <p:tag name="IGUANATEXSIZE" val="20"/>
  <p:tag name="IGUANATEXCURSOR" val="85"/>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25.xml><?xml version="1.0" encoding="utf-8"?>
<p:tagLst xmlns:a="http://schemas.openxmlformats.org/drawingml/2006/main" xmlns:r="http://schemas.openxmlformats.org/officeDocument/2006/relationships" xmlns:p="http://schemas.openxmlformats.org/presentationml/2006/main">
  <p:tag name="OUTPUTDPI" val=" 1200"/>
  <p:tag name="ORIGINALHEIGHT" val=" 112.4859"/>
  <p:tag name="ORIGINALWIDTH" val=" 68.99134"/>
  <p:tag name="OUTPUTTYPE" val="PNG"/>
  <p:tag name="IGUANATEXVERSION" val="162"/>
  <p:tag name="LATEXADDIN" val="\documentclass{article}&#10;\usepackage{amsmath}&#10;\pagestyle{empty}&#10;\begin{document}&#10;&#10;&#10;$\beta$&#10;&#10;\end{document}"/>
  <p:tag name="IGUANATEXSIZE" val="20"/>
  <p:tag name="IGUANATEXCURSOR" val="88"/>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26.xml><?xml version="1.0" encoding="utf-8"?>
<p:tagLst xmlns:a="http://schemas.openxmlformats.org/drawingml/2006/main" xmlns:r="http://schemas.openxmlformats.org/officeDocument/2006/relationships" xmlns:p="http://schemas.openxmlformats.org/presentationml/2006/main">
  <p:tag name="OUTPUTDPI" val=" 1200"/>
  <p:tag name="ORIGINALHEIGHT" val=" 166.4792"/>
  <p:tag name="ORIGINALWIDTH" val=" 832.3959"/>
  <p:tag name="OUTPUTTYPE" val="PNG"/>
  <p:tag name="IGUANATEXVERSION" val="162"/>
  <p:tag name="LATEXADDIN" val="\documentclass{article}&#10;\usepackage{amsmath}&#10;\pagestyle{empty}&#10;\begin{document}&#10;&#10;&#10;$\frac{D_n}{D_{n - 1}} \leq \alpha = 1.5$&#10;&#10;\end{document}"/>
  <p:tag name="IGUANATEXSIZE" val="20"/>
  <p:tag name="IGUANATEXCURSOR" val="110"/>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27.xml><?xml version="1.0" encoding="utf-8"?>
<p:tagLst xmlns:a="http://schemas.openxmlformats.org/drawingml/2006/main" xmlns:r="http://schemas.openxmlformats.org/officeDocument/2006/relationships" xmlns:p="http://schemas.openxmlformats.org/presentationml/2006/main">
  <p:tag name="OUTPUTDPI" val=" 1200"/>
  <p:tag name="ORIGINALHEIGHT" val=" 104.237"/>
  <p:tag name="ORIGINALWIDTH" val=" 909.6363"/>
  <p:tag name="OUTPUTTYPE" val="PNG"/>
  <p:tag name="IGUANATEXVERSION" val="162"/>
  <p:tag name="LATEXADDIN" val="\documentclass{article}&#10;\usepackage{amsmath}&#10;\pagestyle{empty}&#10;\begin{document}&#10;&#10;&#10;$D_n \leq D_{\text{max}} =75$&#10;&#10;\end{document}"/>
  <p:tag name="IGUANATEXSIZE" val="20"/>
  <p:tag name="IGUANATEXCURSOR" val="101"/>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28.xml><?xml version="1.0" encoding="utf-8"?>
<p:tagLst xmlns:a="http://schemas.openxmlformats.org/drawingml/2006/main" xmlns:r="http://schemas.openxmlformats.org/officeDocument/2006/relationships" xmlns:p="http://schemas.openxmlformats.org/presentationml/2006/main">
  <p:tag name="OUTPUTDPI" val=" 1200"/>
  <p:tag name="ORIGINALHEIGHT" val=" 120.7349"/>
  <p:tag name="ORIGINALWIDTH" val=" 614.9232"/>
  <p:tag name="OUTPUTTYPE" val="PNG"/>
  <p:tag name="IGUANATEXVERSION" val="162"/>
  <p:tag name="LATEXADDIN" val="\documentclass{article}&#10;\usepackage{amsmath}&#10;\pagestyle{empty}&#10;\begin{document}&#10;&#10;&#10;$N_{\text{sweeps}} = 5$&#10;&#10;\end{document}"/>
  <p:tag name="IGUANATEXSIZE" val="20"/>
  <p:tag name="IGUANATEXCURSOR" val="104"/>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29.xml><?xml version="1.0" encoding="utf-8"?>
<p:tagLst xmlns:a="http://schemas.openxmlformats.org/drawingml/2006/main" xmlns:r="http://schemas.openxmlformats.org/officeDocument/2006/relationships" xmlns:p="http://schemas.openxmlformats.org/presentationml/2006/main">
  <p:tag name="OUTPUTDPI" val=" 1200"/>
  <p:tag name="ORIGINALHEIGHT" val=" 134.2332"/>
  <p:tag name="ORIGINALWIDTH" val=" 242.2197"/>
  <p:tag name="OUTPUTTYPE" val="PNG"/>
  <p:tag name="IGUANATEXVERSION" val="162"/>
  <p:tag name="LATEXADDIN" val="\documentclass{article}&#10;\usepackage{amsmath}&#10;\pagestyle{empty}&#10;\begin{document}&#10;&#10;$\rho_{n - 1}^2$&#10;&#10;\end{document}"/>
  <p:tag name="IGUANATEXSIZE" val="20"/>
  <p:tag name="IGUANATEXCURSOR" val="96"/>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 1200"/>
  <p:tag name="ORIGINALHEIGHT" val=" 185"/>
  <p:tag name="ORIGINALWIDTH" val=" 287"/>
  <p:tag name="OUTPUTTYPE" val="PNG"/>
  <p:tag name="IGUANATEXVERSION" val="162"/>
  <p:tag name="LATEXADDIN" val="\documentclass{article}&#10;\usepackage{amsmath}&#10;\pagestyle{empty}&#10;\begin{document}&#10;&#10;$\frac{\beta_{\text{target}}}{\beta_0}$&#10;&#10;&#10;\end{document}"/>
  <p:tag name="IGUANATEXSIZE" val="20"/>
  <p:tag name="IGUANATEXCURSOR" val="119"/>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130.xml><?xml version="1.0" encoding="utf-8"?>
<p:tagLst xmlns:a="http://schemas.openxmlformats.org/drawingml/2006/main" xmlns:r="http://schemas.openxmlformats.org/officeDocument/2006/relationships" xmlns:p="http://schemas.openxmlformats.org/presentationml/2006/main">
  <p:tag name="OUTPUTDPI" val=" 1200"/>
  <p:tag name="ORIGINALHEIGHT" val=" 81.73976"/>
  <p:tag name="ORIGINALWIDTH" val=" 242.2197"/>
  <p:tag name="OUTPUTTYPE" val="PNG"/>
  <p:tag name="IGUANATEXVERSION" val="162"/>
  <p:tag name="LATEXADDIN" val="\documentclass{article}&#10;\usepackage{amsmath}&#10;\pagestyle{empty}&#10;\begin{document}&#10;&#10;$\rho_{n - 1}$&#10;&#10;\end{document}"/>
  <p:tag name="IGUANATEXSIZE" val="20"/>
  <p:tag name="IGUANATEXCURSOR" val="94"/>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31.xml><?xml version="1.0" encoding="utf-8"?>
<p:tagLst xmlns:a="http://schemas.openxmlformats.org/drawingml/2006/main" xmlns:r="http://schemas.openxmlformats.org/officeDocument/2006/relationships" xmlns:p="http://schemas.openxmlformats.org/presentationml/2006/main">
  <p:tag name="OUTPUTDPI" val=" 1200"/>
  <p:tag name="ORIGINALHEIGHT" val=" 105.7368"/>
  <p:tag name="ORIGINALWIDTH" val=" 236.9704"/>
  <p:tag name="OUTPUTTYPE" val="PNG"/>
  <p:tag name="IGUANATEXVERSION" val="162"/>
  <p:tag name="LATEXADDIN" val="\documentclass{article}&#10;\usepackage{amsmath}&#10;\pagestyle{empty}&#10;\begin{document}&#10;&#10;&#10;$10^{-8}$&#10;&#10;\end{document}"/>
  <p:tag name="IGUANATEXSIZE" val="20"/>
  <p:tag name="IGUANATEXCURSOR" val="89"/>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32.xml><?xml version="1.0" encoding="utf-8"?>
<p:tagLst xmlns:a="http://schemas.openxmlformats.org/drawingml/2006/main" xmlns:r="http://schemas.openxmlformats.org/officeDocument/2006/relationships" xmlns:p="http://schemas.openxmlformats.org/presentationml/2006/main">
  <p:tag name="OUTPUTDPI" val=" 1200"/>
  <p:tag name="ORIGINALHEIGHT" val=" 84.73937"/>
  <p:tag name="ORIGINALWIDTH" val=" 83.23961"/>
  <p:tag name="OUTPUTTYPE" val="PNG"/>
  <p:tag name="IGUANATEXVERSION" val="162"/>
  <p:tag name="LATEXADDIN" val="\documentclass{article}&#10;\usepackage{amsmath}&#10;\pagestyle{empty}&#10;\begin{document}&#10;&#10;&#10;$Z$&#10;&#10;\end{document}"/>
  <p:tag name="IGUANATEXSIZE" val="20"/>
  <p:tag name="IGUANATEXCURSOR" val="85"/>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4.xml><?xml version="1.0" encoding="utf-8"?>
<p:tagLst xmlns:a="http://schemas.openxmlformats.org/drawingml/2006/main" xmlns:r="http://schemas.openxmlformats.org/officeDocument/2006/relationships" xmlns:p="http://schemas.openxmlformats.org/presentationml/2006/main">
  <p:tag name="OUTPUTDPI" val=" 1200"/>
  <p:tag name="ORIGINALHEIGHT" val=" 116.9854"/>
  <p:tag name="ORIGINALWIDTH" val=" 359.955"/>
  <p:tag name="OUTPUTTYPE" val="PNG"/>
  <p:tag name="IGUANATEXVERSION" val="162"/>
  <p:tag name="LATEXADDIN" val="\documentclass{article}&#10;\usepackage{amsmath}&#10;\pagestyle{empty}&#10;\begin{document}&#10;&#10;&#10;$C_l C_{l + 1&#10;}$&#10;&#10;\end{document}"/>
  <p:tag name="IGUANATEXSIZE" val="20"/>
  <p:tag name="IGUANATEXCURSOR" val="86"/>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35.xml><?xml version="1.0" encoding="utf-8"?>
<p:tagLst xmlns:a="http://schemas.openxmlformats.org/drawingml/2006/main" xmlns:r="http://schemas.openxmlformats.org/officeDocument/2006/relationships" xmlns:p="http://schemas.openxmlformats.org/presentationml/2006/main">
  <p:tag name="OUTPUTDPI" val=" 1200"/>
  <p:tag name="ORIGINALHEIGHT" val=" 112.4859"/>
  <p:tag name="ORIGINALWIDTH" val=" 68.99134"/>
  <p:tag name="OUTPUTTYPE" val="PNG"/>
  <p:tag name="IGUANATEXVERSION" val="162"/>
  <p:tag name="LATEXADDIN" val="\documentclass{article}&#10;\usepackage{amsmath}&#10;\pagestyle{empty}&#10;\begin{document}&#10;&#10;&#10;$\beta$&#10;&#10;\end{document}"/>
  <p:tag name="IGUANATEXSIZE" val="20"/>
  <p:tag name="IGUANATEXCURSOR" val="88"/>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36.xml><?xml version="1.0" encoding="utf-8"?>
<p:tagLst xmlns:a="http://schemas.openxmlformats.org/drawingml/2006/main" xmlns:r="http://schemas.openxmlformats.org/officeDocument/2006/relationships" xmlns:p="http://schemas.openxmlformats.org/presentationml/2006/main">
  <p:tag name="OUTPUTDPI" val=" 1200"/>
  <p:tag name="ORIGINALHEIGHT" val=" 112.4859"/>
  <p:tag name="ORIGINALWIDTH" val=" 485.9393"/>
  <p:tag name="OUTPUTTYPE" val="PNG"/>
  <p:tag name="IGUANATEXVERSION" val="162"/>
  <p:tag name="LATEXADDIN" val="\documentclass{article}&#10;\usepackage{amsmath}&#10;\pagestyle{empty}&#10;\begin{document}&#10;&#10;$\beta = 2^n \beta_0$&#10;&#10;&#10;\end{document}"/>
  <p:tag name="IGUANATEXSIZE" val="20"/>
  <p:tag name="IGUANATEXCURSOR" val="101"/>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37.xml><?xml version="1.0" encoding="utf-8"?>
<p:tagLst xmlns:a="http://schemas.openxmlformats.org/drawingml/2006/main" xmlns:r="http://schemas.openxmlformats.org/officeDocument/2006/relationships" xmlns:p="http://schemas.openxmlformats.org/presentationml/2006/main">
  <p:tag name="OUTPUTDPI" val=" 1200"/>
  <p:tag name="ORIGINALHEIGHT" val=" 112.4859"/>
  <p:tag name="ORIGINALWIDTH" val=" 68.99134"/>
  <p:tag name="OUTPUTTYPE" val="PNG"/>
  <p:tag name="IGUANATEXVERSION" val="162"/>
  <p:tag name="LATEXADDIN" val="\documentclass{article}&#10;\usepackage{amsmath}&#10;\pagestyle{empty}&#10;\begin{document}&#10;&#10;&#10;$\beta$&#10;&#10;\end{document}"/>
  <p:tag name="IGUANATEXSIZE" val="20"/>
  <p:tag name="IGUANATEXCURSOR" val="88"/>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38.xml><?xml version="1.0" encoding="utf-8"?>
<p:tagLst xmlns:a="http://schemas.openxmlformats.org/drawingml/2006/main" xmlns:r="http://schemas.openxmlformats.org/officeDocument/2006/relationships" xmlns:p="http://schemas.openxmlformats.org/presentationml/2006/main">
  <p:tag name="OUTPUTDPI" val=" 1200"/>
  <p:tag name="ORIGINALHEIGHT" val=" 159.73"/>
  <p:tag name="ORIGINALWIDTH" val=" 876.6404"/>
  <p:tag name="OUTPUTTYPE" val="PNG"/>
  <p:tag name="IGUANATEXVERSION" val="162"/>
  <p:tag name="LATEXADDIN" val="\documentclass{article}&#10;\usepackage{amsmath}&#10;\pagestyle{empty}&#10;\begin{document}&#10;&#10;$&#10;\text{e}^{- 2^n \beta_0 \hat{H}} \leftrightarrow \{ C_l \}&#10;$&#10;&#10;&#10;&#10;\end{document}"/>
  <p:tag name="IGUANATEXSIZE" val="20"/>
  <p:tag name="IGUANATEXCURSOR" val="138"/>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OUTPUTDPI" val=" 1200"/>
  <p:tag name="ORIGINALHEIGHT" val=" 185"/>
  <p:tag name="ORIGINALWIDTH" val=" 614"/>
  <p:tag name="OUTPUTTYPE" val="PNG"/>
  <p:tag name="IGUANATEXVERSION" val="162"/>
  <p:tag name="LATEXADDIN" val="\documentclass{article}&#10;\usepackage{amsmath}&#10;\pagestyle{empty}&#10;\begin{document}&#10;&#10;$\log_2 ( \frac{\beta_{\text{target}}}{\beta_0} ) $&#10;&#10;&#10;\end{document}"/>
  <p:tag name="IGUANATEXSIZE" val="20"/>
  <p:tag name="IGUANATEXCURSOR" val="131"/>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140.xml><?xml version="1.0" encoding="utf-8"?>
<p:tagLst xmlns:a="http://schemas.openxmlformats.org/drawingml/2006/main" xmlns:r="http://schemas.openxmlformats.org/officeDocument/2006/relationships" xmlns:p="http://schemas.openxmlformats.org/presentationml/2006/main">
  <p:tag name="OUTPUTDPI" val=" 1200"/>
  <p:tag name="ORIGINALHEIGHT" val=" 112.4859"/>
  <p:tag name="ORIGINALWIDTH" val=" 68.99134"/>
  <p:tag name="OUTPUTTYPE" val="PNG"/>
  <p:tag name="IGUANATEXVERSION" val="162"/>
  <p:tag name="LATEXADDIN" val="\documentclass{article}&#10;\usepackage{amsmath}&#10;\pagestyle{empty}&#10;\begin{document}&#10;&#10;&#10;$\beta$&#10;&#10;\end{document}"/>
  <p:tag name="IGUANATEXSIZE" val="20"/>
  <p:tag name="IGUANATEXCURSOR" val="88"/>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41.xml><?xml version="1.0" encoding="utf-8"?>
<p:tagLst xmlns:a="http://schemas.openxmlformats.org/drawingml/2006/main" xmlns:r="http://schemas.openxmlformats.org/officeDocument/2006/relationships" xmlns:p="http://schemas.openxmlformats.org/presentationml/2006/main">
  <p:tag name="OUTPUTDPI" val=" 1200"/>
  <p:tag name="ORIGINALHEIGHT" val=" 129.7338"/>
  <p:tag name="ORIGINALWIDTH" val=" 275.2156"/>
  <p:tag name="OUTPUTTYPE" val="PNG"/>
  <p:tag name="IGUANATEXVERSION" val="162"/>
  <p:tag name="LATEXADDIN" val="\documentclass{article}&#10;\usepackage{amsmath}&#10;\pagestyle{empty}&#10;\begin{document}&#10;&#10;$&#10;\text{e}^{- \beta \hat{H}} &#10;$&#10;&#10;&#10;&#10;\end{document}"/>
  <p:tag name="IGUANATEXSIZE" val="20"/>
  <p:tag name="IGUANATEXCURSOR" val="110"/>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42.xml><?xml version="1.0" encoding="utf-8"?>
<p:tagLst xmlns:a="http://schemas.openxmlformats.org/drawingml/2006/main" xmlns:r="http://schemas.openxmlformats.org/officeDocument/2006/relationships" xmlns:p="http://schemas.openxmlformats.org/presentationml/2006/main">
  <p:tag name="OUTPUTDPI" val=" 1200"/>
  <p:tag name="ORIGINALHEIGHT" val=" 164.2294"/>
  <p:tag name="ORIGINALWIDTH" val=" 3612.299"/>
  <p:tag name="OUTPUTTYPE" val="PNG"/>
  <p:tag name="IGUANATEXVERSION" val="162"/>
  <p:tag name="LATEXADDIN" val="\documentclass{article}&#10;\usepackage{amsmath}&#10;\usepackage{bbold}&#10;\usepackage{amssymb}&#10;\pagestyle{empty}&#10;\begin{document}&#10;&#10;$&#10;\text{e}^{- \beta \hat{H}} \sim \mathbb{1} \leftrightarrow || -\beta \hat{H} ||_{\text{op}} = \beta \max(\text{spec}(\hat{H})) = O(1)\leftrightarrow \beta J L = O (1)&#10;$&#10;&#10;&#10;&#10;\end{document}"/>
  <p:tag name="IGUANATEXSIZE" val="20"/>
  <p:tag name="IGUANATEXCURSOR" val="256"/>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4.xml><?xml version="1.0" encoding="utf-8"?>
<p:tagLst xmlns:a="http://schemas.openxmlformats.org/drawingml/2006/main" xmlns:r="http://schemas.openxmlformats.org/officeDocument/2006/relationships" xmlns:p="http://schemas.openxmlformats.org/presentationml/2006/main">
  <p:tag name="OUTPUTDPI" val=" 1200"/>
  <p:tag name="ORIGINALHEIGHT" val=" 112.4859"/>
  <p:tag name="ORIGINALWIDTH" val=" 401.9498"/>
  <p:tag name="OUTPUTTYPE" val="PNG"/>
  <p:tag name="IGUANATEXVERSION" val="162"/>
  <p:tag name="LATEXADDIN" val="\documentclass{article}&#10;\usepackage{amsmath}&#10;\pagestyle{empty}&#10;\begin{document}&#10;&#10;&#10;$\beta \rightarrow 2\beta$&#10;&#10;\end{document}"/>
  <p:tag name="IGUANATEXSIZE" val="20"/>
  <p:tag name="IGUANATEXCURSOR" val="107"/>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45.xml><?xml version="1.0" encoding="utf-8"?>
<p:tagLst xmlns:a="http://schemas.openxmlformats.org/drawingml/2006/main" xmlns:r="http://schemas.openxmlformats.org/officeDocument/2006/relationships" xmlns:p="http://schemas.openxmlformats.org/presentationml/2006/main">
  <p:tag name="OUTPUTDPI" val=" 1200"/>
  <p:tag name="ORIGINALHEIGHT" val=" 84.73937"/>
  <p:tag name="ORIGINALWIDTH" val=" 83.23961"/>
  <p:tag name="OUTPUTTYPE" val="PNG"/>
  <p:tag name="IGUANATEXVERSION" val="162"/>
  <p:tag name="LATEXADDIN" val="\documentclass{article}&#10;\usepackage{amsmath}&#10;\pagestyle{empty}&#10;\begin{document}&#10;&#10;&#10;$Z$&#10;&#10;\end{document}"/>
  <p:tag name="IGUANATEXSIZE" val="20"/>
  <p:tag name="IGUANATEXCURSOR" val="85"/>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46.xml><?xml version="1.0" encoding="utf-8"?>
<p:tagLst xmlns:a="http://schemas.openxmlformats.org/drawingml/2006/main" xmlns:r="http://schemas.openxmlformats.org/officeDocument/2006/relationships" xmlns:p="http://schemas.openxmlformats.org/presentationml/2006/main">
  <p:tag name="OUTPUTDPI" val=" 1200"/>
  <p:tag name="ORIGINALHEIGHT" val=" 112.4859"/>
  <p:tag name="ORIGINALWIDTH" val=" 68.99134"/>
  <p:tag name="OUTPUTTYPE" val="PNG"/>
  <p:tag name="IGUANATEXVERSION" val="162"/>
  <p:tag name="LATEXADDIN" val="\documentclass{article}&#10;\usepackage{amsmath}&#10;\pagestyle{empty}&#10;\begin{document}&#10;&#10;&#10;$\beta$&#10;&#10;\end{document}"/>
  <p:tag name="IGUANATEXSIZE" val="20"/>
  <p:tag name="IGUANATEXCURSOR" val="88"/>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47.xml><?xml version="1.0" encoding="utf-8"?>
<p:tagLst xmlns:a="http://schemas.openxmlformats.org/drawingml/2006/main" xmlns:r="http://schemas.openxmlformats.org/officeDocument/2006/relationships" xmlns:p="http://schemas.openxmlformats.org/presentationml/2006/main">
  <p:tag name="OUTPUTDPI" val=" 1200"/>
  <p:tag name="ORIGINALHEIGHT" val=" 112.4859"/>
  <p:tag name="ORIGINALWIDTH" val=" 68.99134"/>
  <p:tag name="OUTPUTTYPE" val="PNG"/>
  <p:tag name="IGUANATEXVERSION" val="162"/>
  <p:tag name="LATEXADDIN" val="\documentclass{article}&#10;\usepackage{amsmath}&#10;\pagestyle{empty}&#10;\begin{document}&#10;&#10;&#10;$\beta$&#10;&#10;\end{document}"/>
  <p:tag name="IGUANATEXSIZE" val="20"/>
  <p:tag name="IGUANATEXCURSOR" val="88"/>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OUTPUTDPI" val=" 1200"/>
  <p:tag name="ORIGINALHEIGHT" val=" 112"/>
  <p:tag name="ORIGINALWIDTH" val=" 69"/>
  <p:tag name="OUTPUTTYPE" val="PNG"/>
  <p:tag name="IGUANATEXVERSION" val="162"/>
  <p:tag name="LATEXADDIN" val="\documentclass{article}&#10;\usepackage{amsmath}&#10;\pagestyle{empty}&#10;\begin{document}&#10;&#10;$\beta$&#10;&#10;&#10;\end{document}"/>
  <p:tag name="IGUANATEXSIZE" val="20"/>
  <p:tag name="IGUANATEXCURSOR" val="87"/>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 1200"/>
  <p:tag name="ORIGINALHEIGHT" val=" 112"/>
  <p:tag name="ORIGINALWIDTH" val=" 69"/>
  <p:tag name="OUTPUTTYPE" val="PNG"/>
  <p:tag name="IGUANATEXVERSION" val="162"/>
  <p:tag name="LATEXADDIN" val="\documentclass{article}&#10;\usepackage{amsmath}&#10;\pagestyle{empty}&#10;\begin{document}&#10;&#10;$\beta$&#10;&#10;&#10;\end{document}"/>
  <p:tag name="IGUANATEXSIZE" val="20"/>
  <p:tag name="IGUANATEXCURSOR" val="87"/>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 1200"/>
  <p:tag name="ORIGINALHEIGHT" val=" 125"/>
  <p:tag name="ORIGINALWIDTH" val=" 582"/>
  <p:tag name="OUTPUTTYPE" val="PNG"/>
  <p:tag name="IGUANATEXVERSION" val="162"/>
  <p:tag name="LATEXADDIN" val="\documentclass{article}&#10;\usepackage{amsmath}&#10;\pagestyle{empty}&#10;\begin{document}&#10;&#10;$ E \sim \log(\beta)$&#10;&#10;&#10;\end{document}"/>
  <p:tag name="IGUANATEXSIZE" val="20"/>
  <p:tag name="IGUANATEXCURSOR" val="90"/>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OUTPUTDPI" val=" 1200"/>
  <p:tag name="ORIGINALHEIGHT" val=" 692"/>
  <p:tag name="ORIGINALWIDTH" val=" 882"/>
  <p:tag name="OUTPUTTYPE" val="PNG"/>
  <p:tag name="IGUANATEXVERSION" val="162"/>
  <p:tag name="LATEXADDIN" val="\documentclass{article}&#10;\usepackage{amsmath}&#10;\pagestyle{empty}&#10;\begin{document}&#10;&#10;\begin{align*}&#10; \beta &amp;\longrightarrow 2 \beta \\&#10; \text{e}^{- \beta \hat{H}} &amp;\longrightarrow \text{e}^{- 2 \beta \hat{H}}\\&amp;\\&#10; &amp; \longrightarrow&#10;\end{align*}&#10;&#10;&#10;\end{document}"/>
  <p:tag name="IGUANATEXSIZE" val="20"/>
  <p:tag name="IGUANATEXCURSOR" val="209"/>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OUTPUTDPI" val=" 1200"/>
  <p:tag name="ORIGINALHEIGHT" val=" 102"/>
  <p:tag name="ORIGINALWIDTH" val=" 146"/>
  <p:tag name="OUTPUTTYPE" val="PNG"/>
  <p:tag name="IGUANATEXVERSION" val="162"/>
  <p:tag name="LATEXADDIN" val="\documentclass{article}&#10;\usepackage{amsmath}&#10;\pagestyle{empty}&#10;\begin{document}&#10;&#10;&#10;$D^2$&#10;&#10;\end{document}"/>
  <p:tag name="IGUANATEXSIZE" val="20"/>
  <p:tag name="IGUANATEXCURSOR" val="86"/>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21.xml><?xml version="1.0" encoding="utf-8"?>
<p:tagLst xmlns:a="http://schemas.openxmlformats.org/drawingml/2006/main" xmlns:r="http://schemas.openxmlformats.org/officeDocument/2006/relationships" xmlns:p="http://schemas.openxmlformats.org/presentationml/2006/main">
  <p:tag name="OUTPUTDPI" val=" 1200"/>
  <p:tag name="ORIGINALHEIGHT" val=" 84"/>
  <p:tag name="ORIGINALWIDTH" val=" 96"/>
  <p:tag name="OUTPUTTYPE" val="PNG"/>
  <p:tag name="IGUANATEXVERSION" val="162"/>
  <p:tag name="LATEXADDIN" val="\documentclass{article}&#10;\usepackage{amsmath}&#10;\pagestyle{empty}&#10;\begin{document}&#10;&#10;&#10;$D$&#10;&#10;\end{document}"/>
  <p:tag name="IGUANATEXSIZE" val="20"/>
  <p:tag name="IGUANATEXCURSOR" val="83"/>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22.xml><?xml version="1.0" encoding="utf-8"?>
<p:tagLst xmlns:a="http://schemas.openxmlformats.org/drawingml/2006/main" xmlns:r="http://schemas.openxmlformats.org/officeDocument/2006/relationships" xmlns:p="http://schemas.openxmlformats.org/presentationml/2006/main">
  <p:tag name="OUTPUTDPI" val=" 1200"/>
  <p:tag name="ORIGINALHEIGHT" val=" 84"/>
  <p:tag name="ORIGINALWIDTH" val=" 96"/>
  <p:tag name="OUTPUTTYPE" val="PNG"/>
  <p:tag name="IGUANATEXVERSION" val="162"/>
  <p:tag name="LATEXADDIN" val="\documentclass{article}&#10;\usepackage{amsmath}&#10;\pagestyle{empty}&#10;\begin{document}&#10;&#10;&#10;$D$&#10;&#10;\end{document}"/>
  <p:tag name="IGUANATEXSIZE" val="20"/>
  <p:tag name="IGUANATEXCURSOR" val="83"/>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23.xml><?xml version="1.0" encoding="utf-8"?>
<p:tagLst xmlns:a="http://schemas.openxmlformats.org/drawingml/2006/main" xmlns:r="http://schemas.openxmlformats.org/officeDocument/2006/relationships" xmlns:p="http://schemas.openxmlformats.org/presentationml/2006/main">
  <p:tag name="OUTPUTDPI" val=" 1200"/>
  <p:tag name="ORIGINALHEIGHT" val=" 84"/>
  <p:tag name="ORIGINALWIDTH" val=" 96"/>
  <p:tag name="OUTPUTTYPE" val="PNG"/>
  <p:tag name="IGUANATEXVERSION" val="162"/>
  <p:tag name="LATEXADDIN" val="\documentclass{article}&#10;\usepackage{amsmath}&#10;\pagestyle{empty}&#10;\begin{document}&#10;&#10;&#10;$D$&#10;&#10;\end{document}"/>
  <p:tag name="IGUANATEXSIZE" val="20"/>
  <p:tag name="IGUANATEXCURSOR" val="83"/>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24.xml><?xml version="1.0" encoding="utf-8"?>
<p:tagLst xmlns:a="http://schemas.openxmlformats.org/drawingml/2006/main" xmlns:r="http://schemas.openxmlformats.org/officeDocument/2006/relationships" xmlns:p="http://schemas.openxmlformats.org/presentationml/2006/main">
  <p:tag name="OUTPUTDPI" val=" 1200"/>
  <p:tag name="ORIGINALHEIGHT" val=" 29"/>
  <p:tag name="ORIGINALWIDTH" val=" 83"/>
  <p:tag name="OUTPUTTYPE" val="PNG"/>
  <p:tag name="IGUANATEXVERSION" val="162"/>
  <p:tag name="LATEXADDIN" val="\documentclass{article}&#10;\usepackage{amsmath}&#10;\pagestyle{empty}&#10;\begin{document}&#10;&#10;&#10;$=$&#10;&#10;\end{document}"/>
  <p:tag name="IGUANATEXSIZE" val="20"/>
  <p:tag name="IGUANATEXCURSOR" val="84"/>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25.xml><?xml version="1.0" encoding="utf-8"?>
<p:tagLst xmlns:a="http://schemas.openxmlformats.org/drawingml/2006/main" xmlns:r="http://schemas.openxmlformats.org/officeDocument/2006/relationships" xmlns:p="http://schemas.openxmlformats.org/presentationml/2006/main">
  <p:tag name="OUTPUTDPI" val=" 1200"/>
  <p:tag name="ORIGINALHEIGHT" val=" 112"/>
  <p:tag name="ORIGINALWIDTH" val=" 486"/>
  <p:tag name="OUTPUTTYPE" val="PNG"/>
  <p:tag name="IGUANATEXVERSION" val="162"/>
  <p:tag name="LATEXADDIN" val="\documentclass{article}&#10;\usepackage{amsmath}&#10;\pagestyle{empty}&#10;\begin{document}&#10;&#10;$\beta = 2^n \beta_0 $&#10;&#10;&#10;\end{document}"/>
  <p:tag name="IGUANATEXSIZE" val="20"/>
  <p:tag name="IGUANATEXCURSOR" val="94"/>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26.xml><?xml version="1.0" encoding="utf-8"?>
<p:tagLst xmlns:a="http://schemas.openxmlformats.org/drawingml/2006/main" xmlns:r="http://schemas.openxmlformats.org/officeDocument/2006/relationships" xmlns:p="http://schemas.openxmlformats.org/presentationml/2006/main">
  <p:tag name="OUTPUTDPI" val=" 1200"/>
  <p:tag name="ORIGINALHEIGHT" val=" 112"/>
  <p:tag name="ORIGINALWIDTH" val=" 69"/>
  <p:tag name="OUTPUTTYPE" val="PNG"/>
  <p:tag name="IGUANATEXVERSION" val="162"/>
  <p:tag name="LATEXADDIN" val="\documentclass{article}&#10;\usepackage{amsmath}&#10;\pagestyle{empty}&#10;\begin{document}&#10;&#10;$\beta$&#10;&#10;&#10;\end{document}"/>
  <p:tag name="IGUANATEXSIZE" val="20"/>
  <p:tag name="IGUANATEXCURSOR" val="87"/>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27.xml><?xml version="1.0" encoding="utf-8"?>
<p:tagLst xmlns:a="http://schemas.openxmlformats.org/drawingml/2006/main" xmlns:r="http://schemas.openxmlformats.org/officeDocument/2006/relationships" xmlns:p="http://schemas.openxmlformats.org/presentationml/2006/main">
  <p:tag name="OUTPUTDPI" val=" 1200"/>
  <p:tag name="ORIGINALHEIGHT" val=" 84"/>
  <p:tag name="ORIGINALWIDTH" val=" 96"/>
  <p:tag name="OUTPUTTYPE" val="PNG"/>
  <p:tag name="IGUANATEXVERSION" val="162"/>
  <p:tag name="LATEXADDIN" val="\documentclass{article}&#10;\usepackage{amsmath}&#10;\pagestyle{empty}&#10;\begin{document}&#10;&#10;$D$&#10;&#10;&#10;\end{document}"/>
  <p:tag name="IGUANATEXSIZE" val="20"/>
  <p:tag name="IGUANATEXCURSOR" val="83"/>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28.xml><?xml version="1.0" encoding="utf-8"?>
<p:tagLst xmlns:a="http://schemas.openxmlformats.org/drawingml/2006/main" xmlns:r="http://schemas.openxmlformats.org/officeDocument/2006/relationships" xmlns:p="http://schemas.openxmlformats.org/presentationml/2006/main">
  <p:tag name="OUTPUTDPI" val=" 1200"/>
  <p:tag name="ORIGINALHEIGHT" val=" 143"/>
  <p:tag name="ORIGINALWIDTH" val=" 474"/>
  <p:tag name="OUTPUTTYPE" val="PNG"/>
  <p:tag name="IGUANATEXVERSION" val="162"/>
  <p:tag name="LATEXADDIN" val="\documentclass{article}&#10;\usepackage{amsmath}&#10;\pagestyle{empty}&#10;\begin{document}&#10;&#10;$D = D_0^{2^n}$&#10;&#10;&#10;\end{document}"/>
  <p:tag name="IGUANATEXSIZE" val="20"/>
  <p:tag name="IGUANATEXCURSOR" val="94"/>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29.xml><?xml version="1.0" encoding="utf-8"?>
<p:tagLst xmlns:a="http://schemas.openxmlformats.org/drawingml/2006/main" xmlns:r="http://schemas.openxmlformats.org/officeDocument/2006/relationships" xmlns:p="http://schemas.openxmlformats.org/presentationml/2006/main">
  <p:tag name="OUTPUTDPI" val=" 1200"/>
  <p:tag name="ORIGINALHEIGHT" val=" 112"/>
  <p:tag name="ORIGINALWIDTH" val=" 69"/>
  <p:tag name="OUTPUTTYPE" val="PNG"/>
  <p:tag name="IGUANATEXVERSION" val="162"/>
  <p:tag name="LATEXADDIN" val="\documentclass{article}&#10;\usepackage{amsmath}&#10;\pagestyle{empty}&#10;\begin{document}&#10;&#10;$\beta$&#10;&#10;&#10;\end{document}"/>
  <p:tag name="IGUANATEXSIZE" val="20"/>
  <p:tag name="IGUANATEXCURSOR" val="87"/>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 1200"/>
  <p:tag name="ORIGINALHEIGHT" val=" 129"/>
  <p:tag name="ORIGINALWIDTH" val=" 275"/>
  <p:tag name="OUTPUTTYPE" val="PNG"/>
  <p:tag name="IGUANATEXVERSION" val="162"/>
  <p:tag name="LATEXADDIN" val="\documentclass{article}&#10;\usepackage{amsmath}&#10;\pagestyle{empty}&#10;\begin{document}&#10;&#10;$\text{e}^{-\beta \hat{H}}$&#10;&#10;&#10;\end{document}"/>
  <p:tag name="IGUANATEXSIZE" val="20"/>
  <p:tag name="IGUANATEXCURSOR" val="106"/>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30.xml><?xml version="1.0" encoding="utf-8"?>
<p:tagLst xmlns:a="http://schemas.openxmlformats.org/drawingml/2006/main" xmlns:r="http://schemas.openxmlformats.org/officeDocument/2006/relationships" xmlns:p="http://schemas.openxmlformats.org/presentationml/2006/main">
  <p:tag name="OUTPUTDPI" val=" 1200"/>
  <p:tag name="ORIGINALHEIGHT" val=" 125"/>
  <p:tag name="ORIGINALWIDTH" val=" 582"/>
  <p:tag name="OUTPUTTYPE" val="PNG"/>
  <p:tag name="IGUANATEXVERSION" val="162"/>
  <p:tag name="LATEXADDIN" val="\documentclass{article}&#10;\usepackage{amsmath}&#10;\pagestyle{empty}&#10;\begin{document}&#10;&#10;$ E \sim \log(\beta)$&#10;&#10;&#10;\end{document}"/>
  <p:tag name="IGUANATEXSIZE" val="20"/>
  <p:tag name="IGUANATEXCURSOR" val="90"/>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31.xml><?xml version="1.0" encoding="utf-8"?>
<p:tagLst xmlns:a="http://schemas.openxmlformats.org/drawingml/2006/main" xmlns:r="http://schemas.openxmlformats.org/officeDocument/2006/relationships" xmlns:p="http://schemas.openxmlformats.org/presentationml/2006/main">
  <p:tag name="OUTPUTDPI" val=" 1200"/>
  <p:tag name="ORIGINALHEIGHT" val=" 125"/>
  <p:tag name="ORIGINALWIDTH" val=" 612"/>
  <p:tag name="OUTPUTTYPE" val="PNG"/>
  <p:tag name="IGUANATEXVERSION" val="162"/>
  <p:tag name="LATEXADDIN" val="\documentclass{article}&#10;\usepackage{amsmath}&#10;\pagestyle{empty}&#10;\begin{document}&#10;&#10;$ E \sim \log(D)$&#10;&#10;&#10;\end{document}"/>
  <p:tag name="IGUANATEXSIZE" val="20"/>
  <p:tag name="IGUANATEXCURSOR" val="96"/>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32.xml><?xml version="1.0" encoding="utf-8"?>
<p:tagLst xmlns:a="http://schemas.openxmlformats.org/drawingml/2006/main" xmlns:r="http://schemas.openxmlformats.org/officeDocument/2006/relationships" xmlns:p="http://schemas.openxmlformats.org/presentationml/2006/main">
  <p:tag name="OUTPUTDPI" val=" 1200"/>
  <p:tag name="ORIGINALHEIGHT" val=" 112"/>
  <p:tag name="ORIGINALWIDTH" val=" 340"/>
  <p:tag name="OUTPUTTYPE" val="PNG"/>
  <p:tag name="IGUANATEXVERSION" val="162"/>
  <p:tag name="LATEXADDIN" val="\documentclass{article}&#10;\usepackage{amsmath}&#10;\pagestyle{empty}&#10;\begin{document}&#10;&#10;$ D \sim \beta$&#10;&#10;&#10;\end{document}"/>
  <p:tag name="IGUANATEXSIZE" val="20"/>
  <p:tag name="IGUANATEXCURSOR" val="90"/>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33.xml><?xml version="1.0" encoding="utf-8"?>
<p:tagLst xmlns:a="http://schemas.openxmlformats.org/drawingml/2006/main" xmlns:r="http://schemas.openxmlformats.org/officeDocument/2006/relationships" xmlns:p="http://schemas.openxmlformats.org/presentationml/2006/main">
  <p:tag name="OUTPUTDPI" val=" 1200"/>
  <p:tag name="ORIGINALHEIGHT" val=" 129"/>
  <p:tag name="ORIGINALWIDTH" val=" 324"/>
  <p:tag name="OUTPUTTYPE" val="PNG"/>
  <p:tag name="IGUANATEXVERSION" val="162"/>
  <p:tag name="LATEXADDIN" val="\documentclass{article}&#10;\usepackage{amsmath}&#10;\pagestyle{empty}&#10;\begin{document}&#10;&#10;$\text{e}^{- 2 \beta \hat{H}}$&#10;&#10;&#10;\end{document}"/>
  <p:tag name="IGUANATEXSIZE" val="20"/>
  <p:tag name="IGUANATEXCURSOR" val="96"/>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34.xml><?xml version="1.0" encoding="utf-8"?>
<p:tagLst xmlns:a="http://schemas.openxmlformats.org/drawingml/2006/main" xmlns:r="http://schemas.openxmlformats.org/officeDocument/2006/relationships" xmlns:p="http://schemas.openxmlformats.org/presentationml/2006/main">
  <p:tag name="OUTPUTDPI" val=" 1200"/>
  <p:tag name="ORIGINALHEIGHT" val=" 84"/>
  <p:tag name="ORIGINALWIDTH" val=" 96"/>
  <p:tag name="OUTPUTTYPE" val="PNG"/>
  <p:tag name="IGUANATEXVERSION" val="162"/>
  <p:tag name="LATEXADDIN" val="\documentclass{article}&#10;\usepackage{amsmath}&#10;\pagestyle{empty}&#10;\begin{document}&#10;&#10;$D$&#10;&#10;&#10;\end{document}"/>
  <p:tag name="IGUANATEXSIZE" val="20"/>
  <p:tag name="IGUANATEXCURSOR" val="83"/>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35.xml><?xml version="1.0" encoding="utf-8"?>
<p:tagLst xmlns:a="http://schemas.openxmlformats.org/drawingml/2006/main" xmlns:r="http://schemas.openxmlformats.org/officeDocument/2006/relationships" xmlns:p="http://schemas.openxmlformats.org/presentationml/2006/main">
  <p:tag name="OUTPUTDPI" val=" 1200"/>
  <p:tag name="ORIGINALHEIGHT" val=" 159"/>
  <p:tag name="ORIGINALWIDTH" val=" 698"/>
  <p:tag name="OUTPUTTYPE" val="PNG"/>
  <p:tag name="IGUANATEXVERSION" val="162"/>
  <p:tag name="LATEXADDIN" val="\documentclass{article}&#10;\usepackage{amsmath}&#10;\pagestyle{empty}&#10;\begin{document}&#10;&#10;$|| C - \text{e}^{- 2 \beta \hat{H}} || $&#10;&#10;&#10;\end{document}"/>
  <p:tag name="IGUANATEXSIZE" val="20"/>
  <p:tag name="IGUANATEXCURSOR" val="89"/>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36.xml><?xml version="1.0" encoding="utf-8"?>
<p:tagLst xmlns:a="http://schemas.openxmlformats.org/drawingml/2006/main" xmlns:r="http://schemas.openxmlformats.org/officeDocument/2006/relationships" xmlns:p="http://schemas.openxmlformats.org/presentationml/2006/main">
  <p:tag name="OUTPUTDPI" val=" 1200"/>
  <p:tag name="ORIGINALHEIGHT" val=" 90"/>
  <p:tag name="ORIGINALWIDTH" val=" 89"/>
  <p:tag name="OUTPUTTYPE" val="PNG"/>
  <p:tag name="IGUANATEXVERSION" val="162"/>
  <p:tag name="LATEXADDIN" val="\documentclass{article}&#10;\usepackage{amsmath}&#10;\pagestyle{empty}&#10;\begin{document}&#10;&#10;$C$&#10;&#10;&#10;\end{document}"/>
  <p:tag name="IGUANATEXSIZE" val="20"/>
  <p:tag name="IGUANATEXCURSOR" val="83"/>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OUTPUTDPI" val=" 1200"/>
  <p:tag name="ORIGINALHEIGHT" val=" 129"/>
  <p:tag name="ORIGINALWIDTH" val=" 275"/>
  <p:tag name="OUTPUTTYPE" val="PNG"/>
  <p:tag name="IGUANATEXVERSION" val="162"/>
  <p:tag name="LATEXADDIN" val="\documentclass{article}&#10;\usepackage{amsmath}&#10;\pagestyle{empty}&#10;\begin{document}&#10;&#10;$\text{e}^{-\beta \hat{H}}$&#10;&#10;&#10;\end{document}"/>
  <p:tag name="IGUANATEXSIZE" val="20"/>
  <p:tag name="IGUANATEXCURSOR" val="106"/>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39.xml><?xml version="1.0" encoding="utf-8"?>
<p:tagLst xmlns:a="http://schemas.openxmlformats.org/drawingml/2006/main" xmlns:r="http://schemas.openxmlformats.org/officeDocument/2006/relationships" xmlns:p="http://schemas.openxmlformats.org/presentationml/2006/main">
  <p:tag name="OUTPUTDPI" val=" 1200"/>
  <p:tag name="ORIGINALHEIGHT" val=" 112"/>
  <p:tag name="ORIGINALWIDTH" val=" 486"/>
  <p:tag name="OUTPUTTYPE" val="PNG"/>
  <p:tag name="IGUANATEXVERSION" val="162"/>
  <p:tag name="LATEXADDIN" val="\documentclass{article}&#10;\usepackage{amsmath}&#10;\pagestyle{empty}&#10;\begin{document}&#10;&#10;$\beta = 2^n \beta_0$&#10;&#10;&#10;\end{document}"/>
  <p:tag name="IGUANATEXSIZE" val="20"/>
  <p:tag name="IGUANATEXCURSOR" val="94"/>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 1200"/>
  <p:tag name="ORIGINALHEIGHT" val=" 112"/>
  <p:tag name="ORIGINALWIDTH" val=" 69"/>
  <p:tag name="OUTPUTTYPE" val="PNG"/>
  <p:tag name="IGUANATEXVERSION" val="162"/>
  <p:tag name="LATEXADDIN" val="\documentclass{article}&#10;\usepackage{amsmath}&#10;\pagestyle{empty}&#10;\begin{document}&#10;&#10;$\beta$&#10;&#10;&#10;\end{document}"/>
  <p:tag name="IGUANATEXSIZE" val="20"/>
  <p:tag name="IGUANATEXCURSOR" val="87"/>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40.xml><?xml version="1.0" encoding="utf-8"?>
<p:tagLst xmlns:a="http://schemas.openxmlformats.org/drawingml/2006/main" xmlns:r="http://schemas.openxmlformats.org/officeDocument/2006/relationships" xmlns:p="http://schemas.openxmlformats.org/presentationml/2006/main">
  <p:tag name="OUTPUTDPI" val=" 1200"/>
  <p:tag name="ORIGINALHEIGHT" val=" 117"/>
  <p:tag name="ORIGINALWIDTH" val=" 105"/>
  <p:tag name="OUTPUTTYPE" val="PNG"/>
  <p:tag name="IGUANATEXVERSION" val="162"/>
  <p:tag name="LATEXADDIN" val="\documentclass{article}&#10;\usepackage{amsmath}&#10;\pagestyle{empty}&#10;\begin{document}&#10;&#10;$\hat{H}$&#10;&#10;&#10;\end{document}"/>
  <p:tag name="IGUANATEXSIZE" val="20"/>
  <p:tag name="IGUANATEXCURSOR" val="89"/>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41.xml><?xml version="1.0" encoding="utf-8"?>
<p:tagLst xmlns:a="http://schemas.openxmlformats.org/drawingml/2006/main" xmlns:r="http://schemas.openxmlformats.org/officeDocument/2006/relationships" xmlns:p="http://schemas.openxmlformats.org/presentationml/2006/main">
  <p:tag name="OUTPUTDPI" val=" 1200"/>
  <p:tag name="ORIGINALHEIGHT" val=" 112"/>
  <p:tag name="ORIGINALWIDTH" val=" 112"/>
  <p:tag name="OUTPUTTYPE" val="PNG"/>
  <p:tag name="IGUANATEXVERSION" val="162"/>
  <p:tag name="LATEXADDIN" val="\documentclass{article}&#10;\usepackage{amsmath}&#10;\pagestyle{empty}&#10;\begin{document}&#10;&#10;$\beta_0$&#10;&#10;&#10;\end{document}"/>
  <p:tag name="IGUANATEXSIZE" val="20"/>
  <p:tag name="IGUANATEXCURSOR" val="89"/>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42.xml><?xml version="1.0" encoding="utf-8"?>
<p:tagLst xmlns:a="http://schemas.openxmlformats.org/drawingml/2006/main" xmlns:r="http://schemas.openxmlformats.org/officeDocument/2006/relationships" xmlns:p="http://schemas.openxmlformats.org/presentationml/2006/main">
  <p:tag name="OUTPUTDPI" val=" 1200"/>
  <p:tag name="ORIGINALHEIGHT" val=" 152"/>
  <p:tag name="ORIGINALWIDTH" val=" 953"/>
  <p:tag name="OUTPUTTYPE" val="PNG"/>
  <p:tag name="IGUANATEXVERSION" val="162"/>
  <p:tag name="LATEXADDIN" val="\documentclass{article}&#10;\usepackage{amsmath}&#10;\usepackage{bbold}&#10;\pagestyle{empty}&#10;\begin{document}&#10;&#10;$\text{e}^{-\beta_0 \hat{H}} \approx \hat{\mathbb{1}} - \beta_0 \hat{H}$&#10;&#10;&#10;\end{document}"/>
  <p:tag name="IGUANATEXSIZE" val="20"/>
  <p:tag name="IGUANATEXCURSOR" val="149"/>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43.xml><?xml version="1.0" encoding="utf-8"?>
<p:tagLst xmlns:a="http://schemas.openxmlformats.org/drawingml/2006/main" xmlns:r="http://schemas.openxmlformats.org/officeDocument/2006/relationships" xmlns:p="http://schemas.openxmlformats.org/presentationml/2006/main">
  <p:tag name="OUTPUTDPI" val=" 1200"/>
  <p:tag name="ORIGINALHEIGHT" val=" 112"/>
  <p:tag name="ORIGINALWIDTH" val=" 402"/>
  <p:tag name="OUTPUTTYPE" val="PNG"/>
  <p:tag name="IGUANATEXVERSION" val="162"/>
  <p:tag name="LATEXADDIN" val="\documentclass{article}&#10;\usepackage{amsmath}&#10;\pagestyle{empty}&#10;\begin{document}&#10;&#10;&#10;$\beta \rightarrow 2 \beta$&#10;&#10;\end{document}"/>
  <p:tag name="IGUANATEXSIZE" val="32"/>
  <p:tag name="IGUANATEXCURSOR" val="83"/>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44.xml><?xml version="1.0" encoding="utf-8"?>
<p:tagLst xmlns:a="http://schemas.openxmlformats.org/drawingml/2006/main" xmlns:r="http://schemas.openxmlformats.org/officeDocument/2006/relationships" xmlns:p="http://schemas.openxmlformats.org/presentationml/2006/main">
  <p:tag name="OUTPUTDPI" val=" 1200"/>
  <p:tag name="ORIGINALHEIGHT" val=" 129"/>
  <p:tag name="ORIGINALWIDTH" val=" 369"/>
  <p:tag name="OUTPUTTYPE" val="PNG"/>
  <p:tag name="IGUANATEXVERSION" val="162"/>
  <p:tag name="LATEXADDIN" val="\documentclass{article}&#10;\usepackage{amsmath}&#10;\pagestyle{empty}&#10;\begin{document}&#10;&#10;$\text{e}^{- 2 \beta_0 \hat{H}}$&#10;&#10;&#10;\end{document}"/>
  <p:tag name="IGUANATEXSIZE" val="20"/>
  <p:tag name="IGUANATEXCURSOR" val="103"/>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45.xml><?xml version="1.0" encoding="utf-8"?>
<p:tagLst xmlns:a="http://schemas.openxmlformats.org/drawingml/2006/main" xmlns:r="http://schemas.openxmlformats.org/officeDocument/2006/relationships" xmlns:p="http://schemas.openxmlformats.org/presentationml/2006/main">
  <p:tag name="OUTPUTDPI" val=" 1200"/>
  <p:tag name="ORIGINALHEIGHT" val=" 129"/>
  <p:tag name="ORIGINALWIDTH" val=" 319"/>
  <p:tag name="OUTPUTTYPE" val="PNG"/>
  <p:tag name="IGUANATEXVERSION" val="162"/>
  <p:tag name="LATEXADDIN" val="\documentclass{article}&#10;\usepackage{amsmath}&#10;\pagestyle{empty}&#10;\begin{document}&#10;&#10;$\text{e}^{-  \beta_0 \hat{H}}$&#10;&#10;&#10;\end{document}"/>
  <p:tag name="IGUANATEXSIZE" val="20"/>
  <p:tag name="IGUANATEXCURSOR" val="94"/>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46.xml><?xml version="1.0" encoding="utf-8"?>
<p:tagLst xmlns:a="http://schemas.openxmlformats.org/drawingml/2006/main" xmlns:r="http://schemas.openxmlformats.org/officeDocument/2006/relationships" xmlns:p="http://schemas.openxmlformats.org/presentationml/2006/main">
  <p:tag name="OUTPUTDPI" val=" 1200"/>
  <p:tag name="ORIGINALHEIGHT" val=" 159"/>
  <p:tag name="ORIGINALWIDTH" val=" 2112"/>
  <p:tag name="OUTPUTTYPE" val="PNG"/>
  <p:tag name="IGUANATEXVERSION" val="162"/>
  <p:tag name="LATEXADDIN" val="\documentclass{article}&#10;\usepackage{amsmath}&#10;\pagestyle{empty}&#10;\begin{document}&#10;&#10;&#10;$\beta = 2^n \beta_0, \;\;\;\; \hat{\rho}_{MPO}, \;\;\;\;  Z = \text{Tr}(\text{e}^{ - \beta \hat{H}}) = $&#10;&#10;\end{document}"/>
  <p:tag name="IGUANATEXSIZE" val="20"/>
  <p:tag name="IGUANATEXCURSOR" val="186"/>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OUTPUTDPI" val="1200"/>
  <p:tag name="ORIGINALHEIGHT" val="597.6753"/>
  <p:tag name="ORIGINALWIDTH" val="1506.562"/>
  <p:tag name="LATEXADDIN" val="\documentclass{article}&#10;\usepackage{amsmath, amsfonts, amssymb, xcolor}&#10;\pagestyle{empty}&#10;\fontfamily{BahnschriftSemiCondensed}&#10;&#10;\begin{document}&#10;&#10;$&#10;\hat{H} = \begin{pmatrix} 0 \ 0 \ 0 \ 1 \end{pmatrix} \prod_{l = 1}^{\mathcal{L}} \hat{W}_l \begin{pmatrix} 1 \\ 0 \\ 0 \\ 0 \end{pmatrix}&#10;$&#10;&#10;\end{document}"/>
  <p:tag name="IGUANATEXSIZE" val="20"/>
  <p:tag name="IGUANATEXCURSOR" val="271"/>
  <p:tag name="TRANSPARENCY" val="True"/>
  <p:tag name="LATEXENGINEID" val="0"/>
  <p:tag name="TEMPFOLDER" val="C:\Users\MPawl\Documents\"/>
  <p:tag name="LATEXFORMHEIGHT" val="312"/>
  <p:tag name="LATEXFORMWIDTH" val="384"/>
  <p:tag name="LATEXFORMWRAP" val="True"/>
  <p:tag name="BITMAPVECTOR" val="0"/>
</p:tagLst>
</file>

<file path=ppt/tags/tag49.xml><?xml version="1.0" encoding="utf-8"?>
<p:tagLst xmlns:a="http://schemas.openxmlformats.org/drawingml/2006/main" xmlns:r="http://schemas.openxmlformats.org/officeDocument/2006/relationships" xmlns:p="http://schemas.openxmlformats.org/presentationml/2006/main">
  <p:tag name="OUTPUTDPI" val="1200"/>
  <p:tag name="ORIGINALHEIGHT" val="172.4784"/>
  <p:tag name="ORIGINALWIDTH" val="3383.577"/>
  <p:tag name="LATEXADDIN" val="\documentclass{article}&#10;\usepackage{amsmath, amsfonts, amssymb, xcolor}&#10;\pagestyle{empty}&#10;\fontfamily{BahnschriftSemiCondensed}&#10;&#10;\begin{document}&#10;&#10;$&#10;\hat{H} = J \sum_{l = 1}^{\mathcal{L}-1} (\hat{S}^x_l \hat{S}^x_{l+1} + \hat{S}^y_l \hat{S}^y_{l+1}) \equiv J \sum_{l = 1}^{\mathcal{L}-1} (\hat{S}^+_l \hat{S}^-_{l+1} + \hat{S}^-_l \hat{S}^+_{l+1})&#10;$&#10;&#10;\end{document}"/>
  <p:tag name="IGUANATEXSIZE" val="20"/>
  <p:tag name="IGUANATEXCURSOR" val="347"/>
  <p:tag name="TRANSPARENCY" val="True"/>
  <p:tag name="LATEXENGINEID" val="0"/>
  <p:tag name="TEMPFOLDER" val="C:\Users\MPawl\Documents\"/>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 1200"/>
  <p:tag name="ORIGINALHEIGHT" val=" 112"/>
  <p:tag name="ORIGINALWIDTH" val=" 69"/>
  <p:tag name="OUTPUTTYPE" val="PNG"/>
  <p:tag name="IGUANATEXVERSION" val="162"/>
  <p:tag name="LATEXADDIN" val="\documentclass{article}&#10;\usepackage{amsmath}&#10;\pagestyle{empty}&#10;\begin{document}&#10;&#10;$\beta$&#10;&#10;&#10;\end{document}"/>
  <p:tag name="IGUANATEXSIZE" val="20"/>
  <p:tag name="IGUANATEXCURSOR" val="87"/>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50.xml><?xml version="1.0" encoding="utf-8"?>
<p:tagLst xmlns:a="http://schemas.openxmlformats.org/drawingml/2006/main" xmlns:r="http://schemas.openxmlformats.org/officeDocument/2006/relationships" xmlns:p="http://schemas.openxmlformats.org/presentationml/2006/main">
  <p:tag name="OUTPUTDPI" val=" 1200"/>
  <p:tag name="ORIGINALHEIGHT" val=" 159.73"/>
  <p:tag name="ORIGINALWIDTH" val=" 1406.824"/>
  <p:tag name="OUTPUTTYPE" val="PNG"/>
  <p:tag name="IGUANATEXVERSION" val="162"/>
  <p:tag name="LATEXADDIN" val="\documentclass{article}&#10;\usepackage{amsmath}&#10;\usepackage{bbold}&#10;\pagestyle{empty}&#10;\begin{document}&#10;&#10;$\rho(\beta_0) = \text{e}^{- \beta_0 \hat{H}}\approx \hat{\mathbb{1}} - \beta_0 \hat{H}$&#10;&#10;&#10;\end{document}"/>
  <p:tag name="IGUANATEXSIZE" val="20"/>
  <p:tag name="IGUANATEXCURSOR" val="187"/>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51.xml><?xml version="1.0" encoding="utf-8"?>
<p:tagLst xmlns:a="http://schemas.openxmlformats.org/drawingml/2006/main" xmlns:r="http://schemas.openxmlformats.org/officeDocument/2006/relationships" xmlns:p="http://schemas.openxmlformats.org/presentationml/2006/main">
  <p:tag name="OUTPUTDPI" val=" 1200"/>
  <p:tag name="ORIGINALHEIGHT" val=" 126.7342"/>
  <p:tag name="ORIGINALWIDTH" val=" 536.9329"/>
  <p:tag name="OUTPUTTYPE" val="PNG"/>
  <p:tag name="IGUANATEXVERSION" val="162"/>
  <p:tag name="LATEXADDIN" val="\documentclass{article}&#10;\usepackage{amsmath}&#10;\pagestyle{empty}&#10;\begin{document}&#10;&#10;$\beta_0 = 10^{-6}$&#10;&#10;\end{document}"/>
  <p:tag name="IGUANATEXSIZE" val="20"/>
  <p:tag name="IGUANATEXCURSOR" val="82"/>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52.xml><?xml version="1.0" encoding="utf-8"?>
<p:tagLst xmlns:a="http://schemas.openxmlformats.org/drawingml/2006/main" xmlns:r="http://schemas.openxmlformats.org/officeDocument/2006/relationships" xmlns:p="http://schemas.openxmlformats.org/presentationml/2006/main">
  <p:tag name="OUTPUTDPI" val=" 1200"/>
  <p:tag name="ORIGINALHEIGHT" val=" 117.7353"/>
  <p:tag name="ORIGINALWIDTH" val=" 105.7368"/>
  <p:tag name="OUTPUTTYPE" val="PNG"/>
  <p:tag name="IGUANATEXVERSION" val="162"/>
  <p:tag name="LATEXADDIN" val="\documentclass{article}&#10;\usepackage{amsmath}&#10;\pagestyle{empty}&#10;\begin{document}&#10;&#10;$\hat{H}$&#10;&#10;&#10;\end{document}"/>
  <p:tag name="IGUANATEXSIZE" val="20"/>
  <p:tag name="IGUANATEXCURSOR" val="82"/>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53.xml><?xml version="1.0" encoding="utf-8"?>
<p:tagLst xmlns:a="http://schemas.openxmlformats.org/drawingml/2006/main" xmlns:r="http://schemas.openxmlformats.org/officeDocument/2006/relationships" xmlns:p="http://schemas.openxmlformats.org/presentationml/2006/main">
  <p:tag name="OUTPUTDPI" val=" 1200"/>
  <p:tag name="ORIGINALHEIGHT" val=" 113.2358"/>
  <p:tag name="ORIGINALWIDTH" val=" 55.49307"/>
  <p:tag name="OUTPUTTYPE" val="PNG"/>
  <p:tag name="IGUANATEXVERSION" val="162"/>
  <p:tag name="LATEXADDIN" val="\documentclass{article}&#10;\usepackage{amsmath}&#10;\usepackage{bbold}&#10;\pagestyle{empty}&#10;\begin{document}&#10;&#10;$\hat{\mathbb{1}}$&#10;&#10;\end{document}"/>
  <p:tag name="IGUANATEXSIZE" val="20"/>
  <p:tag name="IGUANATEXCURSOR" val="116"/>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54.xml><?xml version="1.0" encoding="utf-8"?>
<p:tagLst xmlns:a="http://schemas.openxmlformats.org/drawingml/2006/main" xmlns:r="http://schemas.openxmlformats.org/officeDocument/2006/relationships" xmlns:p="http://schemas.openxmlformats.org/presentationml/2006/main">
  <p:tag name="OUTPUTDPI" val=" 1200"/>
  <p:tag name="ORIGINALHEIGHT" val=" 141.7323"/>
  <p:tag name="ORIGINALWIDTH" val=" 451.4435"/>
  <p:tag name="OUTPUTTYPE" val="PNG"/>
  <p:tag name="IGUANATEXVERSION" val="162"/>
  <p:tag name="LATEXADDIN" val="\documentclass{article}&#10;\usepackage{amsmath}&#10;\usepackage{bbold}&#10;\pagestyle{empty}&#10;\begin{document}&#10;&#10;$\hat{\mathbb{1}} - \beta_0 \hat{H}$&#10;&#10;\end{document}"/>
  <p:tag name="IGUANATEXSIZE" val="20"/>
  <p:tag name="IGUANATEXCURSOR" val="135"/>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OUTPUTDPI" val=" 1200"/>
  <p:tag name="ORIGINALHEIGHT" val=" 112"/>
  <p:tag name="ORIGINALWIDTH" val=" 402"/>
  <p:tag name="OUTPUTTYPE" val="PNG"/>
  <p:tag name="IGUANATEXVERSION" val="162"/>
  <p:tag name="LATEXADDIN" val="\documentclass{article}&#10;\usepackage{amsmath}&#10;\pagestyle{empty}&#10;\begin{document}&#10;&#10;&#10;$\beta \rightarrow 2 \beta$&#10;&#10;\end{document}"/>
  <p:tag name="IGUANATEXSIZE" val="32"/>
  <p:tag name="IGUANATEXCURSOR" val="83"/>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57.xml><?xml version="1.0" encoding="utf-8"?>
<p:tagLst xmlns:a="http://schemas.openxmlformats.org/drawingml/2006/main" xmlns:r="http://schemas.openxmlformats.org/officeDocument/2006/relationships" xmlns:p="http://schemas.openxmlformats.org/presentationml/2006/main">
  <p:tag name="OUTPUTDPI" val=" 1200"/>
  <p:tag name="ORIGINALHEIGHT" val=" 129"/>
  <p:tag name="ORIGINALWIDTH" val=" 513"/>
  <p:tag name="OUTPUTTYPE" val="PNG"/>
  <p:tag name="IGUANATEXVERSION" val="162"/>
  <p:tag name="LATEXADDIN" val="\documentclass{article}&#10;\usepackage{amsmath}&#10;\pagestyle{empty}&#10;\begin{document}&#10;&#10;$\text{e}^{-\beta \hat{H}} \longrightarrow $&#10;&#10;&#10;\end{document}"/>
  <p:tag name="IGUANATEXSIZE" val="20"/>
  <p:tag name="IGUANATEXCURSOR" val="124"/>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58.xml><?xml version="1.0" encoding="utf-8"?>
<p:tagLst xmlns:a="http://schemas.openxmlformats.org/drawingml/2006/main" xmlns:r="http://schemas.openxmlformats.org/officeDocument/2006/relationships" xmlns:p="http://schemas.openxmlformats.org/presentationml/2006/main">
  <p:tag name="OUTPUTDPI" val=" 1200"/>
  <p:tag name="ORIGINALHEIGHT" val=" 129"/>
  <p:tag name="ORIGINALWIDTH" val=" 324"/>
  <p:tag name="OUTPUTTYPE" val="PNG"/>
  <p:tag name="IGUANATEXVERSION" val="162"/>
  <p:tag name="LATEXADDIN" val="\documentclass{article}&#10;\usepackage{amsmath}&#10;\pagestyle{empty}&#10;\begin{document}&#10;&#10;$\text{e}^{- 2 \beta \hat{H}}  $&#10;&#10;&#10;\end{document}"/>
  <p:tag name="IGUANATEXSIZE" val="20"/>
  <p:tag name="IGUANATEXCURSOR" val="111"/>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59.xml><?xml version="1.0" encoding="utf-8"?>
<p:tagLst xmlns:a="http://schemas.openxmlformats.org/drawingml/2006/main" xmlns:r="http://schemas.openxmlformats.org/officeDocument/2006/relationships" xmlns:p="http://schemas.openxmlformats.org/presentationml/2006/main">
  <p:tag name="OUTPUTDPI" val=" 1200"/>
  <p:tag name="ORIGINALHEIGHT" val=" 129"/>
  <p:tag name="ORIGINALWIDTH" val=" 324"/>
  <p:tag name="OUTPUTTYPE" val="PNG"/>
  <p:tag name="IGUANATEXVERSION" val="162"/>
  <p:tag name="LATEXADDIN" val="\documentclass{article}&#10;\usepackage{amsmath}&#10;\pagestyle{empty}&#10;\begin{document}&#10;&#10;$\text{e}^{- 2 \beta \hat{H}}$&#10;&#10;&#10;\end{document}"/>
  <p:tag name="IGUANATEXSIZE" val="20"/>
  <p:tag name="IGUANATEXCURSOR" val="101"/>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 1200"/>
  <p:tag name="ORIGINALHEIGHT" val=" 159"/>
  <p:tag name="ORIGINALWIDTH" val=" 3833"/>
  <p:tag name="OUTPUTTYPE" val="PNG"/>
  <p:tag name="IGUANATEXVERSION" val="162"/>
  <p:tag name="LATEXADDIN" val="\documentclass{article}&#10;\usepackage{amsmath}&#10;\pagestyle{empty}&#10;\begin{document}&#10;&#10;$\hat{\rho}(\beta_0) \propto  \text{e}^{\beta_0 \hat{H}} \longrightarrow \hat{\rho}(2 \beta_0) \propto  \text{e}^{2 \beta_0 \hat{H}} \longrightarrow \ldots \longrightarrow\hat{\rho}(2^n \beta_0) \propto  \text{e}^{2^n \beta_0 \hat{H}} \longrightarrow \ldots$&#10;&#10;&#10;\end{document}"/>
  <p:tag name="IGUANATEXSIZE" val="20"/>
  <p:tag name="IGUANATEXCURSOR" val="326"/>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60.xml><?xml version="1.0" encoding="utf-8"?>
<p:tagLst xmlns:a="http://schemas.openxmlformats.org/drawingml/2006/main" xmlns:r="http://schemas.openxmlformats.org/officeDocument/2006/relationships" xmlns:p="http://schemas.openxmlformats.org/presentationml/2006/main">
  <p:tag name="OUTPUTDPI" val=" 1200"/>
  <p:tag name="ORIGINALHEIGHT" val=" 53"/>
  <p:tag name="ORIGINALWIDTH" val=" 83"/>
  <p:tag name="OUTPUTTYPE" val="PNG"/>
  <p:tag name="IGUANATEXVERSION" val="162"/>
  <p:tag name="LATEXADDIN" val="\documentclass{article}&#10;\usepackage{amsmath}&#10;\pagestyle{empty}&#10;\begin{document}&#10;&#10;&#10;$\approx$&#10;&#10;\end{document}"/>
  <p:tag name="IGUANATEXSIZE" val="20"/>
  <p:tag name="IGUANATEXCURSOR" val="90"/>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61.xml><?xml version="1.0" encoding="utf-8"?>
<p:tagLst xmlns:a="http://schemas.openxmlformats.org/drawingml/2006/main" xmlns:r="http://schemas.openxmlformats.org/officeDocument/2006/relationships" xmlns:p="http://schemas.openxmlformats.org/presentationml/2006/main">
  <p:tag name="OUTPUTDPI" val=" 1200"/>
  <p:tag name="ORIGINALHEIGHT" val=" 143"/>
  <p:tag name="ORIGINALWIDTH" val=" 474"/>
  <p:tag name="OUTPUTTYPE" val="PNG"/>
  <p:tag name="IGUANATEXVERSION" val="162"/>
  <p:tag name="LATEXADDIN" val="\documentclass{article}&#10;\usepackage{amsmath}&#10;\pagestyle{empty}&#10;\begin{document}&#10;&#10;$D = D_0^{2^n}$&#10;&#10;&#10;\end{document}"/>
  <p:tag name="IGUANATEXSIZE" val="20"/>
  <p:tag name="IGUANATEXCURSOR" val="94"/>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62.xml><?xml version="1.0" encoding="utf-8"?>
<p:tagLst xmlns:a="http://schemas.openxmlformats.org/drawingml/2006/main" xmlns:r="http://schemas.openxmlformats.org/officeDocument/2006/relationships" xmlns:p="http://schemas.openxmlformats.org/presentationml/2006/main">
  <p:tag name="OUTPUTDPI" val=" 1200"/>
  <p:tag name="ORIGINALHEIGHT" val=" 105"/>
  <p:tag name="ORIGINALWIDTH" val=" 376"/>
  <p:tag name="OUTPUTTYPE" val="PNG"/>
  <p:tag name="IGUANATEXVERSION" val="162"/>
  <p:tag name="LATEXADDIN" val="\documentclass{article}&#10;\usepackage{amsmath}&#10;\pagestyle{empty}&#10;\begin{document}&#10;&#10;$D_0 = 5 $&#10;&#10;&#10;\end{document}"/>
  <p:tag name="IGUANATEXSIZE" val="20"/>
  <p:tag name="IGUANATEXCURSOR" val="90"/>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63.xml><?xml version="1.0" encoding="utf-8"?>
<p:tagLst xmlns:a="http://schemas.openxmlformats.org/drawingml/2006/main" xmlns:r="http://schemas.openxmlformats.org/officeDocument/2006/relationships" xmlns:p="http://schemas.openxmlformats.org/presentationml/2006/main">
  <p:tag name="OUTPUTDPI" val=" 1200"/>
  <p:tag name="ORIGINALHEIGHT" val=" 56"/>
  <p:tag name="ORIGINALWIDTH" val=" 196"/>
  <p:tag name="OUTPUTTYPE" val="PNG"/>
  <p:tag name="IGUANATEXVERSION" val="162"/>
  <p:tag name="LATEXADDIN" val="\documentclass{article}&#10;\usepackage{amsmath}&#10;\pagestyle{empty}&#10;\begin{document}&#10;&#10;&#10;$n = $&#10;&#10;\end{document}"/>
  <p:tag name="IGUANATEXSIZE" val="20"/>
  <p:tag name="IGUANATEXCURSOR" val="87"/>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64.xml><?xml version="1.0" encoding="utf-8"?>
<p:tagLst xmlns:a="http://schemas.openxmlformats.org/drawingml/2006/main" xmlns:r="http://schemas.openxmlformats.org/officeDocument/2006/relationships" xmlns:p="http://schemas.openxmlformats.org/presentationml/2006/main">
  <p:tag name="OUTPUTDPI" val=" 1200"/>
  <p:tag name="ORIGINALHEIGHT" val=" 112"/>
  <p:tag name="ORIGINALWIDTH" val=" 798"/>
  <p:tag name="OUTPUTTYPE" val="PNG"/>
  <p:tag name="IGUANATEXVERSION" val="162"/>
  <p:tag name="LATEXADDIN" val="\documentclass{article}&#10;\usepackage{amsmath}&#10;\pagestyle{empty}&#10;\begin{document}&#10;&#10;&#10;$D \sim \beta\ = \beta_0 2^n$&#10;&#10;\end{document}"/>
  <p:tag name="IGUANATEXSIZE" val="20"/>
  <p:tag name="IGUANATEXCURSOR" val="106"/>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65.xml><?xml version="1.0" encoding="utf-8"?>
<p:tagLst xmlns:a="http://schemas.openxmlformats.org/drawingml/2006/main" xmlns:r="http://schemas.openxmlformats.org/officeDocument/2006/relationships" xmlns:p="http://schemas.openxmlformats.org/presentationml/2006/main">
  <p:tag name="OUTPUTDPI" val=" 1200"/>
  <p:tag name="ORIGINALHEIGHT" val=" 86"/>
  <p:tag name="ORIGINALWIDTH" val=" 405"/>
  <p:tag name="OUTPUTTYPE" val="PNG"/>
  <p:tag name="IGUANATEXVERSION" val="162"/>
  <p:tag name="LATEXADDIN" val="\documentclass{article}&#10;\usepackage{amsmath}&#10;\pagestyle{empty}&#10;\begin{document}&#10;&#10;$D \sim \alpha^{n}$&#10;&#10;&#10;\end{document}"/>
  <p:tag name="IGUANATEXSIZE" val="20"/>
  <p:tag name="IGUANATEXCURSOR" val="95"/>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66.xml><?xml version="1.0" encoding="utf-8"?>
<p:tagLst xmlns:a="http://schemas.openxmlformats.org/drawingml/2006/main" xmlns:r="http://schemas.openxmlformats.org/officeDocument/2006/relationships" xmlns:p="http://schemas.openxmlformats.org/presentationml/2006/main">
  <p:tag name="OUTPUTDPI" val=" 1200"/>
  <p:tag name="ORIGINALHEIGHT" val=" 108"/>
  <p:tag name="ORIGINALWIDTH" val=" 272"/>
  <p:tag name="OUTPUTTYPE" val="PNG"/>
  <p:tag name="IGUANATEXVERSION" val="162"/>
  <p:tag name="LATEXADDIN" val="\documentclass{article}&#10;\usepackage{amsmath}&#10;\pagestyle{empty}&#10;\begin{document}&#10;&#10;$&lt; D^2$&#10;&#10;&#10;\end{document}"/>
  <p:tag name="IGUANATEXSIZE" val="20"/>
  <p:tag name="IGUANATEXCURSOR" val="87"/>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67.xml><?xml version="1.0" encoding="utf-8"?>
<p:tagLst xmlns:a="http://schemas.openxmlformats.org/drawingml/2006/main" xmlns:r="http://schemas.openxmlformats.org/officeDocument/2006/relationships" xmlns:p="http://schemas.openxmlformats.org/presentationml/2006/main">
  <p:tag name="OUTPUTDPI" val=" 1200"/>
  <p:tag name="ORIGINALHEIGHT" val=" 104"/>
  <p:tag name="ORIGINALWIDTH" val=" 564"/>
  <p:tag name="OUTPUTTYPE" val="PNG"/>
  <p:tag name="IGUANATEXVERSION" val="162"/>
  <p:tag name="LATEXADDIN" val="\documentclass{article}&#10;\usepackage{amsmath}&#10;\pagestyle{empty}&#10;\begin{document}&#10;&#10;$D &lt; D_{max}$&#10;&#10;&#10;\end{document}"/>
  <p:tag name="IGUANATEXSIZE" val="20"/>
  <p:tag name="IGUANATEXCURSOR" val="92"/>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68.xml><?xml version="1.0" encoding="utf-8"?>
<p:tagLst xmlns:a="http://schemas.openxmlformats.org/drawingml/2006/main" xmlns:r="http://schemas.openxmlformats.org/officeDocument/2006/relationships" xmlns:p="http://schemas.openxmlformats.org/presentationml/2006/main">
  <p:tag name="OUTPUTDPI" val=" 1200"/>
  <p:tag name="ORIGINALHEIGHT" val=" 84"/>
  <p:tag name="ORIGINALWIDTH" val=" 96"/>
  <p:tag name="OUTPUTTYPE" val="PNG"/>
  <p:tag name="IGUANATEXVERSION" val="162"/>
  <p:tag name="LATEXADDIN" val="\documentclass{article}&#10;\usepackage{amsmath}&#10;\pagestyle{empty}&#10;\begin{document}&#10;&#10;&#10;$D$&#10;&#10;\end{document}"/>
  <p:tag name="IGUANATEXSIZE" val="20"/>
  <p:tag name="IGUANATEXCURSOR" val="83"/>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69.xml><?xml version="1.0" encoding="utf-8"?>
<p:tagLst xmlns:a="http://schemas.openxmlformats.org/drawingml/2006/main" xmlns:r="http://schemas.openxmlformats.org/officeDocument/2006/relationships" xmlns:p="http://schemas.openxmlformats.org/presentationml/2006/main">
  <p:tag name="OUTPUTDPI" val=" 1200"/>
  <p:tag name="ORIGINALHEIGHT" val=" 84"/>
  <p:tag name="ORIGINALWIDTH" val=" 96"/>
  <p:tag name="OUTPUTTYPE" val="PNG"/>
  <p:tag name="IGUANATEXVERSION" val="162"/>
  <p:tag name="LATEXADDIN" val="\documentclass{article}&#10;\usepackage{amsmath}&#10;\pagestyle{empty}&#10;\begin{document}&#10;&#10;&#10;$D$&#10;&#10;\end{document}"/>
  <p:tag name="IGUANATEXSIZE" val="20"/>
  <p:tag name="IGUANATEXCURSOR" val="83"/>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 1200"/>
  <p:tag name="ORIGINALHEIGHT" val=" 79"/>
  <p:tag name="ORIGINALWIDTH" val=" 342"/>
  <p:tag name="OUTPUTTYPE" val="PNG"/>
  <p:tag name="IGUANATEXVERSION" val="162"/>
  <p:tag name="LATEXADDIN" val="\documentclass{article}&#10;\usepackage{amsmath}&#10;\pagestyle{empty}&#10;\begin{document}&#10;&#10;&#10;square&#10;&#10;\end{document}"/>
  <p:tag name="IGUANATEXSIZE" val="20"/>
  <p:tag name="IGUANATEXCURSOR" val="88"/>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OUTPUTDPI" val=" 1200"/>
  <p:tag name="ORIGINALHEIGHT" val=" 129"/>
  <p:tag name="ORIGINALWIDTH" val=" 324"/>
  <p:tag name="OUTPUTTYPE" val="PNG"/>
  <p:tag name="IGUANATEXVERSION" val="162"/>
  <p:tag name="LATEXADDIN" val="\documentclass{article}&#10;\usepackage{amsmath}&#10;\pagestyle{empty}&#10;\begin{document}&#10;&#10;$\text{e}^{- 2 \beta \hat{H}}$&#10;&#10;&#10;\end{document}"/>
  <p:tag name="IGUANATEXSIZE" val="20"/>
  <p:tag name="IGUANATEXCURSOR" val="101"/>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72.xml><?xml version="1.0" encoding="utf-8"?>
<p:tagLst xmlns:a="http://schemas.openxmlformats.org/drawingml/2006/main" xmlns:r="http://schemas.openxmlformats.org/officeDocument/2006/relationships" xmlns:p="http://schemas.openxmlformats.org/presentationml/2006/main">
  <p:tag name="OUTPUTDPI" val=" 1200"/>
  <p:tag name="ORIGINALHEIGHT" val=" 112"/>
  <p:tag name="ORIGINALWIDTH" val=" 402"/>
  <p:tag name="OUTPUTTYPE" val="PNG"/>
  <p:tag name="IGUANATEXVERSION" val="162"/>
  <p:tag name="LATEXADDIN" val="\documentclass{article}&#10;\usepackage{amsmath}&#10;\pagestyle{empty}&#10;\begin{document}&#10;&#10;&#10;$\beta \rightarrow 2 \beta$&#10;&#10;\end{document}"/>
  <p:tag name="IGUANATEXSIZE" val="32"/>
  <p:tag name="IGUANATEXCURSOR" val="83"/>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73.xml><?xml version="1.0" encoding="utf-8"?>
<p:tagLst xmlns:a="http://schemas.openxmlformats.org/drawingml/2006/main" xmlns:r="http://schemas.openxmlformats.org/officeDocument/2006/relationships" xmlns:p="http://schemas.openxmlformats.org/presentationml/2006/main">
  <p:tag name="OUTPUTDPI" val=" 1200"/>
  <p:tag name="ORIGINALHEIGHT" val=" 129"/>
  <p:tag name="ORIGINALWIDTH" val=" 324"/>
  <p:tag name="OUTPUTTYPE" val="PNG"/>
  <p:tag name="IGUANATEXVERSION" val="162"/>
  <p:tag name="LATEXADDIN" val="\documentclass{article}&#10;\usepackage{amsmath}&#10;\pagestyle{empty}&#10;\begin{document}&#10;&#10;$\text{e}^{- 2 \beta \hat{H}}$&#10;&#10;&#10;\end{document}"/>
  <p:tag name="IGUANATEXSIZE" val="20"/>
  <p:tag name="IGUANATEXCURSOR" val="101"/>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74.xml><?xml version="1.0" encoding="utf-8"?>
<p:tagLst xmlns:a="http://schemas.openxmlformats.org/drawingml/2006/main" xmlns:r="http://schemas.openxmlformats.org/officeDocument/2006/relationships" xmlns:p="http://schemas.openxmlformats.org/presentationml/2006/main">
  <p:tag name="OUTPUTDPI" val=" 1200"/>
  <p:tag name="ORIGINALHEIGHT" val=" 164"/>
  <p:tag name="ORIGINALWIDTH" val=" 1133"/>
  <p:tag name="OUTPUTTYPE" val="PNG"/>
  <p:tag name="IGUANATEXVERSION" val="162"/>
  <p:tag name="LATEXADDIN" val="\documentclass{article}&#10;\usepackage{amsmath}&#10;\pagestyle{empty}&#10;\begin{document}&#10;&#10;&#10;$||\hat{C} - \text{e}^{-2 \beta \hat{H}} ||_{\text{Frobenius}}^2$&#10;&#10;\end{document}"/>
  <p:tag name="IGUANATEXSIZE" val="20"/>
  <p:tag name="IGUANATEXCURSOR" val="92"/>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75.xml><?xml version="1.0" encoding="utf-8"?>
<p:tagLst xmlns:a="http://schemas.openxmlformats.org/drawingml/2006/main" xmlns:r="http://schemas.openxmlformats.org/officeDocument/2006/relationships" xmlns:p="http://schemas.openxmlformats.org/presentationml/2006/main">
  <p:tag name="OUTPUTDPI" val=" 1200"/>
  <p:tag name="ORIGINALHEIGHT" val=" 120"/>
  <p:tag name="ORIGINALWIDTH" val=" 89"/>
  <p:tag name="OUTPUTTYPE" val="PNG"/>
  <p:tag name="IGUANATEXVERSION" val="162"/>
  <p:tag name="LATEXADDIN" val="\documentclass{article}&#10;\usepackage{amsmath}&#10;\pagestyle{empty}&#10;\begin{document}&#10;&#10;$\hat{C}$&#10;&#10;&#10;\end{document}"/>
  <p:tag name="IGUANATEXSIZE" val="20"/>
  <p:tag name="IGUANATEXCURSOR" val="89"/>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76.xml><?xml version="1.0" encoding="utf-8"?>
<p:tagLst xmlns:a="http://schemas.openxmlformats.org/drawingml/2006/main" xmlns:r="http://schemas.openxmlformats.org/officeDocument/2006/relationships" xmlns:p="http://schemas.openxmlformats.org/presentationml/2006/main">
  <p:tag name="OUTPUTDPI" val=" 1200"/>
  <p:tag name="ORIGINALHEIGHT" val=" 159"/>
  <p:tag name="ORIGINALWIDTH" val=" 684"/>
  <p:tag name="OUTPUTTYPE" val="PNG"/>
  <p:tag name="IGUANATEXVERSION" val="162"/>
  <p:tag name="LATEXADDIN" val="\documentclass{article}&#10;\usepackage{amsmath}&#10;\pagestyle{empty}&#10;\begin{document}&#10;&#10;$\text{e}^{-  \beta \hat{H}}, D_{max} ) $&#10;&#10;&#10;\end{document}"/>
  <p:tag name="IGUANATEXSIZE" val="20"/>
  <p:tag name="IGUANATEXCURSOR" val="121"/>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77.xml><?xml version="1.0" encoding="utf-8"?>
<p:tagLst xmlns:a="http://schemas.openxmlformats.org/drawingml/2006/main" xmlns:r="http://schemas.openxmlformats.org/officeDocument/2006/relationships" xmlns:p="http://schemas.openxmlformats.org/presentationml/2006/main">
  <p:tag name="OUTPUTDPI" val=" 1200"/>
  <p:tag name="ORIGINALHEIGHT" val=" 125"/>
  <p:tag name="ORIGINALWIDTH" val=" 435"/>
  <p:tag name="OUTPUTTYPE" val="PNG"/>
  <p:tag name="IGUANATEXVERSION" val="162"/>
  <p:tag name="LATEXADDIN" val="\documentclass{article}&#10;\usepackage{amsmath}&#10;\pagestyle{empty}&#10;\begin{document}&#10;&#10;$\max(\alpha \times$&#10;&#10;&#10;\end{document}"/>
  <p:tag name="IGUANATEXSIZE" val="20"/>
  <p:tag name="IGUANATEXCURSOR" val="100"/>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78.xml><?xml version="1.0" encoding="utf-8"?>
<p:tagLst xmlns:a="http://schemas.openxmlformats.org/drawingml/2006/main" xmlns:r="http://schemas.openxmlformats.org/officeDocument/2006/relationships" xmlns:p="http://schemas.openxmlformats.org/presentationml/2006/main">
  <p:tag name="OUTPUTDPI" val=" 1200"/>
  <p:tag name="ORIGINALHEIGHT" val=" 125"/>
  <p:tag name="ORIGINALWIDTH" val=" 508"/>
  <p:tag name="OUTPUTTYPE" val="PNG"/>
  <p:tag name="IGUANATEXVERSION" val="162"/>
  <p:tag name="LATEXADDIN" val="\documentclass{article}&#10;\usepackage{amsmath}&#10;\pagestyle{empty}&#10;\begin{document}&#10;&#10;&#10;$(C_l, C_{l+ 1})$&#10;&#10;\end{document}"/>
  <p:tag name="IGUANATEXSIZE" val="20"/>
  <p:tag name="IGUANATEXCURSOR" val="96"/>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79.xml><?xml version="1.0" encoding="utf-8"?>
<p:tagLst xmlns:a="http://schemas.openxmlformats.org/drawingml/2006/main" xmlns:r="http://schemas.openxmlformats.org/officeDocument/2006/relationships" xmlns:p="http://schemas.openxmlformats.org/presentationml/2006/main">
  <p:tag name="OUTPUTDPI" val=" 1200"/>
  <p:tag name="ORIGINALHEIGHT" val=" 120"/>
  <p:tag name="ORIGINALWIDTH" val=" 320"/>
  <p:tag name="OUTPUTTYPE" val="PNG"/>
  <p:tag name="IGUANATEXVERSION" val="162"/>
  <p:tag name="LATEXADDIN" val="\documentclass{article}&#10;\usepackage{amsmath}&#10;\pagestyle{empty}&#10;\begin{document}&#10;&#10;$\hat{C} \longrightarrow$&#10;&#10;&#10;\end{document}"/>
  <p:tag name="IGUANATEXSIZE" val="20"/>
  <p:tag name="IGUANATEXCURSOR" val="105"/>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 1200"/>
  <p:tag name="ORIGINALHEIGHT" val=" 129"/>
  <p:tag name="ORIGINALWIDTH" val=" 429"/>
  <p:tag name="OUTPUTTYPE" val="PNG"/>
  <p:tag name="IGUANATEXVERSION" val="162"/>
  <p:tag name="LATEXADDIN" val="\documentclass{article}&#10;\usepackage{amsmath}&#10;\pagestyle{empty}&#10;\begin{document}&#10;&#10;$\text{e}^{- 2^n \beta_0 \hat{H}}$&#10;&#10;&#10;\end{document}"/>
  <p:tag name="IGUANATEXSIZE" val="20"/>
  <p:tag name="IGUANATEXCURSOR" val="105"/>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80.xml><?xml version="1.0" encoding="utf-8"?>
<p:tagLst xmlns:a="http://schemas.openxmlformats.org/drawingml/2006/main" xmlns:r="http://schemas.openxmlformats.org/officeDocument/2006/relationships" xmlns:p="http://schemas.openxmlformats.org/presentationml/2006/main">
  <p:tag name="OUTPUTDPI" val=" 1200"/>
  <p:tag name="ORIGINALHEIGHT" val=" 107"/>
  <p:tag name="ORIGINALWIDTH" val=" 108"/>
  <p:tag name="OUTPUTTYPE" val="PNG"/>
  <p:tag name="IGUANATEXVERSION" val="162"/>
  <p:tag name="LATEXADDIN" val="\documentclass{article}&#10;\usepackage{amsmath}&#10;\pagestyle{empty}&#10;\begin{document}&#10;&#10;&#10;$C_l$&#10;&#10;\end{document}"/>
  <p:tag name="IGUANATEXSIZE" val="20"/>
  <p:tag name="IGUANATEXCURSOR" val="86"/>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81.xml><?xml version="1.0" encoding="utf-8"?>
<p:tagLst xmlns:a="http://schemas.openxmlformats.org/drawingml/2006/main" xmlns:r="http://schemas.openxmlformats.org/officeDocument/2006/relationships" xmlns:p="http://schemas.openxmlformats.org/presentationml/2006/main">
  <p:tag name="OUTPUTDPI" val=" 1200"/>
  <p:tag name="ORIGINALHEIGHT" val=" 117"/>
  <p:tag name="ORIGINALWIDTH" val=" 232"/>
  <p:tag name="OUTPUTTYPE" val="PNG"/>
  <p:tag name="IGUANATEXVERSION" val="162"/>
  <p:tag name="LATEXADDIN" val="\documentclass{article}&#10;\usepackage{amsmath}&#10;\pagestyle{empty}&#10;\begin{document}&#10;&#10;&#10;$C_{l + 1}$&#10;&#10;\end{document}"/>
  <p:tag name="IGUANATEXSIZE" val="20"/>
  <p:tag name="IGUANATEXCURSOR" val="91"/>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82.xml><?xml version="1.0" encoding="utf-8"?>
<p:tagLst xmlns:a="http://schemas.openxmlformats.org/drawingml/2006/main" xmlns:r="http://schemas.openxmlformats.org/officeDocument/2006/relationships" xmlns:p="http://schemas.openxmlformats.org/presentationml/2006/main">
  <p:tag name="OUTPUTDPI" val=" 1200"/>
  <p:tag name="ORIGINALHEIGHT" val=" 125"/>
  <p:tag name="ORIGINALWIDTH" val=" 634"/>
  <p:tag name="OUTPUTTYPE" val="PNG"/>
  <p:tag name="IGUANATEXVERSION" val="162"/>
  <p:tag name="LATEXADDIN" val="\documentclass{article}&#10;\usepackage{amsmath}&#10;\pagestyle{empty}&#10;\begin{document}&#10;&#10;&#10;$(C_{l + 1}, C_{l+ 2})$&#10;&#10;\end{document}"/>
  <p:tag name="IGUANATEXSIZE" val="20"/>
  <p:tag name="IGUANATEXCURSOR" val="102"/>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83.xml><?xml version="1.0" encoding="utf-8"?>
<p:tagLst xmlns:a="http://schemas.openxmlformats.org/drawingml/2006/main" xmlns:r="http://schemas.openxmlformats.org/officeDocument/2006/relationships" xmlns:p="http://schemas.openxmlformats.org/presentationml/2006/main">
  <p:tag name="OUTPUTDPI" val=" 1200"/>
  <p:tag name="ORIGINALHEIGHT" val=" 224"/>
  <p:tag name="ORIGINALWIDTH" val=" 1230"/>
  <p:tag name="OUTPUTTYPE" val="PNG"/>
  <p:tag name="IGUANATEXVERSION" val="162"/>
  <p:tag name="LATEXADDIN" val="\documentclass{article}&#10;\usepackage{amsmath}&#10;\pagestyle{empty}&#10;\begin{document}&#10;&#10;&#10;$\rightarrow \frac{\partial || \hat{C} - \text{e}^{-2 \beta \hat{H}} ||^2}{\partial(C_l C_{l+1})} = 0 \rightarrow $&#10;&#10;\end{document}"/>
  <p:tag name="IGUANATEXSIZE" val="20"/>
  <p:tag name="IGUANATEXCURSOR" val="185"/>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84.xml><?xml version="1.0" encoding="utf-8"?>
<p:tagLst xmlns:a="http://schemas.openxmlformats.org/drawingml/2006/main" xmlns:r="http://schemas.openxmlformats.org/officeDocument/2006/relationships" xmlns:p="http://schemas.openxmlformats.org/presentationml/2006/main">
  <p:tag name="OUTPUTDPI" val=" 1200"/>
  <p:tag name="ORIGINALHEIGHT" val=" 117"/>
  <p:tag name="ORIGINALWIDTH" val=" 360"/>
  <p:tag name="OUTPUTTYPE" val="PNG"/>
  <p:tag name="IGUANATEXVERSION" val="162"/>
  <p:tag name="LATEXADDIN" val="\documentclass{article}&#10;\usepackage{amsmath}&#10;\pagestyle{empty}&#10;\begin{document}&#10;&#10;&#10;$C_l C_{l+ 1} $&#10;&#10;\end{document}"/>
  <p:tag name="IGUANATEXSIZE" val="20"/>
  <p:tag name="IGUANATEXCURSOR" val="96"/>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85.xml><?xml version="1.0" encoding="utf-8"?>
<p:tagLst xmlns:a="http://schemas.openxmlformats.org/drawingml/2006/main" xmlns:r="http://schemas.openxmlformats.org/officeDocument/2006/relationships" xmlns:p="http://schemas.openxmlformats.org/presentationml/2006/main">
  <p:tag name="OUTPUTDPI" val=" 1200"/>
  <p:tag name="ORIGINALHEIGHT" val=" 108"/>
  <p:tag name="ORIGINALWIDTH" val=" 342"/>
  <p:tag name="OUTPUTTYPE" val="PNG"/>
  <p:tag name="IGUANATEXVERSION" val="162"/>
  <p:tag name="LATEXADDIN" val="\documentclass{article}&#10;\usepackage{amsmath}&#10;\pagestyle{empty}&#10;\begin{document}&#10;&#10;$V_L, V_R$&#10;&#10;&#10;\end{document}"/>
  <p:tag name="IGUANATEXSIZE" val="20"/>
  <p:tag name="IGUANATEXCURSOR" val="90"/>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86.xml><?xml version="1.0" encoding="utf-8"?>
<p:tagLst xmlns:a="http://schemas.openxmlformats.org/drawingml/2006/main" xmlns:r="http://schemas.openxmlformats.org/officeDocument/2006/relationships" xmlns:p="http://schemas.openxmlformats.org/presentationml/2006/main">
  <p:tag name="OUTPUTDPI" val=" 1200"/>
  <p:tag name="ORIGINALHEIGHT" val=" 117"/>
  <p:tag name="ORIGINALWIDTH" val=" 499"/>
  <p:tag name="OUTPUTTYPE" val="PNG"/>
  <p:tag name="IGUANATEXVERSION" val="162"/>
  <p:tag name="LATEXADDIN" val="\documentclass{article}&#10;\usepackage{amsmath}&#10;\pagestyle{empty}&#10;\begin{document}&#10;&#10;&#10;$C_l C_{l + 1} = $&#10;&#10;\end{document}"/>
  <p:tag name="IGUANATEXSIZE" val="20"/>
  <p:tag name="IGUANATEXCURSOR" val="95"/>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87.xml><?xml version="1.0" encoding="utf-8"?>
<p:tagLst xmlns:a="http://schemas.openxmlformats.org/drawingml/2006/main" xmlns:r="http://schemas.openxmlformats.org/officeDocument/2006/relationships" xmlns:p="http://schemas.openxmlformats.org/presentationml/2006/main">
  <p:tag name="OUTPUTDPI" val=" 1200"/>
  <p:tag name="ORIGINALHEIGHT" val=" 107"/>
  <p:tag name="ORIGINALWIDTH" val=" 108"/>
  <p:tag name="OUTPUTTYPE" val="PNG"/>
  <p:tag name="IGUANATEXVERSION" val="162"/>
  <p:tag name="LATEXADDIN" val="\documentclass{article}&#10;\usepackage{amsmath}&#10;\pagestyle{empty}&#10;\begin{document}&#10;&#10;&#10;$C_{l }$&#10;&#10;\end{document}"/>
  <p:tag name="IGUANATEXSIZE" val="20"/>
  <p:tag name="IGUANATEXCURSOR" val="88"/>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88.xml><?xml version="1.0" encoding="utf-8"?>
<p:tagLst xmlns:a="http://schemas.openxmlformats.org/drawingml/2006/main" xmlns:r="http://schemas.openxmlformats.org/officeDocument/2006/relationships" xmlns:p="http://schemas.openxmlformats.org/presentationml/2006/main">
  <p:tag name="OUTPUTDPI" val=" 1200"/>
  <p:tag name="ORIGINALHEIGHT" val=" 117"/>
  <p:tag name="ORIGINALWIDTH" val=" 232"/>
  <p:tag name="OUTPUTTYPE" val="PNG"/>
  <p:tag name="IGUANATEXVERSION" val="162"/>
  <p:tag name="LATEXADDIN" val="\documentclass{article}&#10;\usepackage{amsmath}&#10;\pagestyle{empty}&#10;\begin{document}&#10;&#10;&#10;$C_{l + 1}$&#10;&#10;\end{document}"/>
  <p:tag name="IGUANATEXSIZE" val="20"/>
  <p:tag name="IGUANATEXCURSOR" val="89"/>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89.xml><?xml version="1.0" encoding="utf-8"?>
<p:tagLst xmlns:a="http://schemas.openxmlformats.org/drawingml/2006/main" xmlns:r="http://schemas.openxmlformats.org/officeDocument/2006/relationships" xmlns:p="http://schemas.openxmlformats.org/presentationml/2006/main">
  <p:tag name="OUTPUTDPI" val=" 1200"/>
  <p:tag name="ORIGINALHEIGHT" val=" 107"/>
  <p:tag name="ORIGINALWIDTH" val=" 234"/>
  <p:tag name="OUTPUTTYPE" val="PNG"/>
  <p:tag name="IGUANATEXVERSION" val="162"/>
  <p:tag name="LATEXADDIN" val="\documentclass{article}&#10;\usepackage{amsmath}&#10;\pagestyle{empty}&#10;\begin{document}&#10;&#10;&#10;$C_{l - 1}$&#10;&#10;\end{document}"/>
  <p:tag name="IGUANATEXSIZE" val="20"/>
  <p:tag name="IGUANATEXCURSOR" val="91"/>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172.4784"/>
  <p:tag name="ORIGINALWIDTH" val="3383.577"/>
  <p:tag name="LATEXADDIN" val="\documentclass{article}&#10;\usepackage{amsmath, amsfonts, amssymb, xcolor}&#10;\pagestyle{empty}&#10;\fontfamily{BahnschriftSemiCondensed}&#10;&#10;\begin{document}&#10;&#10;$&#10;\hat{H} = J \sum_{l = 1}^{\mathcal{L}-1} (\hat{S}^x_l \hat{S}^x_{l+1} + \hat{S}^y_l \hat{S}^y_{l+1}) \equiv J \sum_{l = 1}^{\mathcal{L}-1} (\hat{S}^+_l \hat{S}^-_{l+1} + \hat{S}^-_l \hat{S}^+_{l+1})&#10;$&#10;&#10;\end{document}"/>
  <p:tag name="IGUANATEXSIZE" val="20"/>
  <p:tag name="IGUANATEXCURSOR" val="347"/>
  <p:tag name="TRANSPARENCY" val="True"/>
  <p:tag name="LATEXENGINEID" val="0"/>
  <p:tag name="TEMPFOLDER" val="C:\Users\MPawl\Documents\"/>
  <p:tag name="LATEXFORMHEIGHT" val="312"/>
  <p:tag name="LATEXFORMWIDTH" val="384"/>
  <p:tag name="LATEXFORMWRAP" val="True"/>
  <p:tag name="BITMAPVECTOR" val="0"/>
</p:tagLst>
</file>

<file path=ppt/tags/tag90.xml><?xml version="1.0" encoding="utf-8"?>
<p:tagLst xmlns:a="http://schemas.openxmlformats.org/drawingml/2006/main" xmlns:r="http://schemas.openxmlformats.org/officeDocument/2006/relationships" xmlns:p="http://schemas.openxmlformats.org/presentationml/2006/main">
  <p:tag name="OUTPUTDPI" val=" 1200"/>
  <p:tag name="ORIGINALHEIGHT" val=" 117"/>
  <p:tag name="ORIGINALWIDTH" val=" 235"/>
  <p:tag name="OUTPUTTYPE" val="PNG"/>
  <p:tag name="IGUANATEXVERSION" val="162"/>
  <p:tag name="LATEXADDIN" val="\documentclass{article}&#10;\usepackage{amsmath}&#10;\pagestyle{empty}&#10;\begin{document}&#10;&#10;&#10;$C_{l + 2}$&#10;&#10;\end{document}"/>
  <p:tag name="IGUANATEXSIZE" val="20"/>
  <p:tag name="IGUANATEXCURSOR" val="91"/>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OUTPUTDPI" val=" 1200"/>
  <p:tag name="ORIGINALHEIGHT" val=" 159.73"/>
  <p:tag name="ORIGINALWIDTH" val=" 1406.824"/>
  <p:tag name="OUTPUTTYPE" val="PNG"/>
  <p:tag name="IGUANATEXVERSION" val="162"/>
  <p:tag name="LATEXADDIN" val="\documentclass{article}&#10;\usepackage{amsmath}&#10;\usepackage{bbold}&#10;\pagestyle{empty}&#10;\begin{document}&#10;&#10;$\rho(\beta_0) = \text{e}^{- \beta_0 \hat{H}}\approx \hat{\mathbb{1}} - \beta_0 \hat{H}$&#10;&#10;&#10;\end{document}"/>
  <p:tag name="IGUANATEXSIZE" val="20"/>
  <p:tag name="IGUANATEXCURSOR" val="187"/>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OUTPUTDPI" val=" 1200"/>
  <p:tag name="ORIGINALHEIGHT" val=" 108"/>
  <p:tag name="ORIGINALWIDTH" val=" 686"/>
  <p:tag name="OUTPUTTYPE" val="PNG"/>
  <p:tag name="IGUANATEXVERSION" val="162"/>
  <p:tag name="LATEXADDIN" val="\documentclass{article}&#10;\usepackage{amsmath}&#10;\pagestyle{empty}&#10;\begin{document}&#10;&#10;$W_1, ..., W_{L-1}$&#10;&#10;&#10;\end{document}"/>
  <p:tag name="IGUANATEXSIZE" val="20"/>
  <p:tag name="IGUANATEXCURSOR" val="92"/>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OUTPUTDPI" val=" 1200"/>
  <p:tag name="ORIGINALHEIGHT" val=" 159.73"/>
  <p:tag name="ORIGINALWIDTH" val=" 1412.823"/>
  <p:tag name="OUTPUTTYPE" val="PNG"/>
  <p:tag name="IGUANATEXVERSION" val="162"/>
  <p:tag name="LATEXADDIN" val="\documentclass{article}&#10;\usepackage{amsmath}&#10;\pagestyle{empty}&#10;\begin{document}&#10;&#10;$\text{e}^{- \beta \hat{H}} \rightarrow \text{e}^{- 2 \beta \hat{H}} = (\text{e}^{- \beta \hat{H}})^2$&#10;&#10;&#10;\end{document}"/>
  <p:tag name="IGUANATEXSIZE" val="20"/>
  <p:tag name="IGUANATEXCURSOR" val="153"/>
  <p:tag name="TRANSPARENCY" val="True"/>
  <p:tag name="CHOOSECOLOR" val="False"/>
  <p:tag name="COLORHEX" val="000000"/>
  <p:tag name="LATEXENGINEID" val="0"/>
  <p:tag name="TEMPFOLDER" val="c:\temp\"/>
  <p:tag name="LATEXFORMHEIGHT" val=" 426.65"/>
  <p:tag name="LATEXFORMWIDTH" val=" 513.35"/>
  <p:tag name="LATEXFORMWRAP" val="True"/>
  <p:tag name="BITMAPVECTOR" val="0"/>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OUTPUTDPI" val=" 1200"/>
  <p:tag name="ORIGINALHEIGHT" val=" 108.7364"/>
  <p:tag name="ORIGINALWIDTH" val=" 342.7072"/>
  <p:tag name="OUTPUTTYPE" val="PNG"/>
  <p:tag name="IGUANATEXVERSION" val="162"/>
  <p:tag name="LATEXADDIN" val="\documentclass{article}&#10;\usepackage{amsmath}&#10;\pagestyle{empty}&#10;\begin{document}&#10;&#10;$V_L, V_R$&#10;&#10;&#10;\end{document}"/>
  <p:tag name="IGUANATEXSIZE" val="20"/>
  <p:tag name="IGUANATEXCURSOR" val="90"/>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227</TotalTime>
  <Words>1682</Words>
  <Application>Microsoft Office PowerPoint</Application>
  <PresentationFormat>Widescreen</PresentationFormat>
  <Paragraphs>229</Paragraphs>
  <Slides>28</Slides>
  <Notes>13</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4" baseType="lpstr">
      <vt:lpstr>Aptos</vt:lpstr>
      <vt:lpstr>Aptos Display</vt:lpstr>
      <vt:lpstr>Arial</vt:lpstr>
      <vt:lpstr>Bahnschrift SemiCondensed</vt:lpstr>
      <vt:lpstr>Office Theme</vt:lpstr>
      <vt:lpstr>think-cell Slide</vt:lpstr>
      <vt:lpstr>The Thermal Tensor Network Renormalization Group (XTRG)</vt:lpstr>
      <vt:lpstr>TODO</vt:lpstr>
      <vt:lpstr>1/4 - INTRODUCTION</vt:lpstr>
      <vt:lpstr>PowerPoint Presentation</vt:lpstr>
      <vt:lpstr>PowerPoint Presentation</vt:lpstr>
      <vt:lpstr>PowerPoint Presentation</vt:lpstr>
      <vt:lpstr>2/4 – ALGORITHM</vt:lpstr>
      <vt:lpstr>PowerPoint Presentation</vt:lpstr>
      <vt:lpstr>PowerPoint Presentation</vt:lpstr>
      <vt:lpstr>PowerPoint Presentation</vt:lpstr>
      <vt:lpstr>PowerPoint Presentation</vt:lpstr>
      <vt:lpstr>3/4 - IMPLEMENTATION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4/4 – RESULTS FOR           THE 1D XY MODEL</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Aliverti-Piuri, Damiano</dc:creator>
  <cp:lastModifiedBy>Aliverti-Piuri, Damiano</cp:lastModifiedBy>
  <cp:revision>11</cp:revision>
  <dcterms:created xsi:type="dcterms:W3CDTF">2025-07-18T13:05:37Z</dcterms:created>
  <dcterms:modified xsi:type="dcterms:W3CDTF">2025-07-18T16:55:15Z</dcterms:modified>
</cp:coreProperties>
</file>