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5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6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7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8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notesSlides/notesSlide9.xml" ContentType="application/vnd.openxmlformats-officedocument.presentationml.notesSlid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0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11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notesSlides/notesSlide12.xml" ContentType="application/vnd.openxmlformats-officedocument.presentationml.notesSlid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13.xml" ContentType="application/vnd.openxmlformats-officedocument.presentationml.notesSlid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4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15.xml" ContentType="application/vnd.openxmlformats-officedocument.presentationml.notesSlide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16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notesSlides/notesSlide17.xml" ContentType="application/vnd.openxmlformats-officedocument.presentationml.notesSlide+xml"/>
  <Override PartName="/ppt/tags/tag1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87" r:id="rId3"/>
    <p:sldId id="288" r:id="rId4"/>
    <p:sldId id="283" r:id="rId5"/>
    <p:sldId id="289" r:id="rId6"/>
    <p:sldId id="282" r:id="rId7"/>
    <p:sldId id="284" r:id="rId8"/>
    <p:sldId id="285" r:id="rId9"/>
    <p:sldId id="258" r:id="rId10"/>
    <p:sldId id="286" r:id="rId11"/>
    <p:sldId id="275" r:id="rId12"/>
    <p:sldId id="290" r:id="rId13"/>
    <p:sldId id="260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91" r:id="rId23"/>
    <p:sldId id="276" r:id="rId24"/>
    <p:sldId id="277" r:id="rId25"/>
    <p:sldId id="278" r:id="rId26"/>
    <p:sldId id="279" r:id="rId27"/>
    <p:sldId id="280" r:id="rId28"/>
    <p:sldId id="281" r:id="rId29"/>
    <p:sldId id="26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664D0-7EC1-49FF-9A95-754C55378B71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C15A6-9BC0-49D4-A039-194017A3F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429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99036-D14F-43A9-80A2-79B2BD62C8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58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C15A6-9BC0-49D4-A039-194017A3F7E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048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C15A6-9BC0-49D4-A039-194017A3F7E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789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C15A6-9BC0-49D4-A039-194017A3F7E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101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BBBE-A30C-0B25-B3B6-ACA83437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4D5-F6B7-3F56-F851-5911F6CE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A349-1AA4-61A9-095D-D58A52E9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4D1A-D12D-908C-8058-3B1BA7B1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0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AEC1C-EB65-AC64-8829-0AB4880CC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193FE1-1343-89B8-F03E-07A6C0D6B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C827DD-0405-8CEF-F5E6-B755BD05A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9C5D6-B960-2BBA-6D55-1D1A947FA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93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5B1F1-1416-B02F-30C6-7932F31CF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DE8751-4E07-14FB-1322-CDAF909805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4D204-99F8-1E73-2A86-D3230BC73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EA5A7-31A9-D16E-D996-D3E922ED46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400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0C3ED-842E-069F-124B-E61EF80D2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FEB999-23D4-7D6D-4221-E8D71C806C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D079B-A072-13BA-C99D-2DF8598FB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4F257-47AB-41FE-D386-3AE71BE58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53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D9650-DC27-F0A5-74E9-49D05E7F6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04922-8DA2-CC79-1EF8-8474AA77E0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675B8D-160E-4B20-3506-EA09CB632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A854B-5836-BAD9-C206-FEF7D80AA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4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BBBE-A30C-0B25-B3B6-ACA83437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4D5-F6B7-3F56-F851-5911F6CE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A349-1AA4-61A9-095D-D58A52E9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4D1A-D12D-908C-8058-3B1BA7B1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8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BBBE-A30C-0B25-B3B6-ACA83437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4D5-F6B7-3F56-F851-5911F6CE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A349-1AA4-61A9-095D-D58A52E9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4D1A-D12D-908C-8058-3B1BA7B1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2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BBBE-A30C-0B25-B3B6-ACA83437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4D5-F6B7-3F56-F851-5911F6CE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A349-1AA4-61A9-095D-D58A52E9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4D1A-D12D-908C-8058-3B1BA7B1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09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BBBE-A30C-0B25-B3B6-ACA83437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4D5-F6B7-3F56-F851-5911F6CE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A349-1AA4-61A9-095D-D58A52E9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4D1A-D12D-908C-8058-3B1BA7B1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7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39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BBBE-A30C-0B25-B3B6-ACA83437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4D5-F6B7-3F56-F851-5911F6CE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A349-1AA4-61A9-095D-D58A52E9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4D1A-D12D-908C-8058-3B1BA7B1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BBBE-A30C-0B25-B3B6-ACA83437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4D5-F6B7-3F56-F851-5911F6CE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A349-1AA4-61A9-095D-D58A52E9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4D1A-D12D-908C-8058-3B1BA7B1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01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C15A6-9BC0-49D4-A039-194017A3F7E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50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F657-C0F2-1C03-A07B-315EA7715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7520A-47D9-639E-224D-13ACC69DE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0D8EA-53CF-16FF-44F6-59329FD0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5911-5623-4E97-8134-F5472C4BE446}" type="datetime1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D2BD8-8CF4-D55A-F8F2-93BAB6B0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85832-1E97-204B-F72E-343E2280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7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526E-7C4B-6A53-A8D6-0330E4BB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49F37-3D87-020B-4557-7C5DF8780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8D29-45A6-B1F5-78E4-80C0FFD5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0C17-6E44-4F14-91E0-AD57B94B73ED}" type="datetime1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46629-43A4-D038-C6BC-D8E6C2D7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E8E49-5D7A-0937-A664-6ED7F57E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81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D6FB0-8CC5-B666-E2DB-EF2F40728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99195-F58C-1199-F1A6-B92297B2F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19C51-6A46-6F09-E065-EDD7050F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0F79C-9794-4289-88D3-0D350BE3B455}" type="datetime1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77FB-B5F8-349F-3C1F-B6733ECD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6E303-8DF6-7FFA-DDDE-0290B38D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68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01AB-FE8D-5142-5EF9-3283B4DE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C0443-CB06-6856-C170-333DAA57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652DD-DFD3-E957-FB4D-617B7DE8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1949-F406-43EE-90FE-CDA5D96DEA4B}" type="datetime1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A1CFF-E792-D256-02E8-8D4A2502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E779-53E7-EC8E-412A-CF64A299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66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FDE9-9C4B-A5BC-68F6-DB308C81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C99AE-A834-2B1D-BEC6-B32ADD703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616EA-F3DA-06DE-9992-B839CCD9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A93CE-FB94-4C53-BA70-C1E4C1C74057}" type="datetime1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63674-4987-379C-519B-0FFCFE6B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1A7A8-D1D6-A5A9-C1D6-30EDB3B0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87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8E16-A670-C400-B0B7-452C9212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1F0E-BFA3-EDA4-559E-24CBA5119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6523A-69E2-A467-5A46-10A95FC78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9412A-BD9A-3C54-F1C8-3A9701A2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40F4-E03F-4D58-AE0A-F2F7669B80AE}" type="datetime1">
              <a:rPr lang="en-GB" smtClean="0"/>
              <a:t>19/07/2025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78819-85F2-DA6B-5E00-706E72A4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2814C-FDF6-88E0-79B1-C76A58BC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0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28DB-CE72-5E11-A0AE-95D9B5C3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6BAD9-98E4-1D69-BCCD-426370B6D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E9728-22DD-C001-243C-BC31D7C25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BCDD9-B5E5-1C90-069E-B19166CB9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1F5ED-43F6-7B45-80B1-3E6AE019F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C8894-36DC-EDF0-E361-35DD37A4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3470-7373-4CEE-B95B-775A16551E21}" type="datetime1">
              <a:rPr lang="en-GB" smtClean="0"/>
              <a:t>19/07/2025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48348-EA3C-94C3-06FE-A1C381874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9D432-58F6-4038-AB42-05E1D6BF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07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C9A3-8E7E-F1C2-2632-907A3560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009AB-7817-97A2-3B41-43AAADEF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3B49-EC24-45D4-9AC1-51AAF58ABD17}" type="datetime1">
              <a:rPr lang="en-GB" smtClean="0"/>
              <a:t>19/07/2025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4E285-8F8E-2B28-632D-03E33740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DC324-B210-4B44-631F-6CB6043C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53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8CD2C-EE01-734A-A87B-E6702CC2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AC62-EECC-4CCA-BE28-07AA1345743A}" type="datetime1">
              <a:rPr lang="en-GB" smtClean="0"/>
              <a:t>19/07/2025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1A30B-E5C7-CC6C-D63D-08387FDE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0A59-96E2-D4ED-A73E-F9C39C47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66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D4FB3-9EAA-BFBF-650C-19ABB509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DC2C-D7C3-897D-D2CD-A82DC0B54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F351F-8085-CA5F-D838-BA1720252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AA389-C134-7F72-36A9-501A839F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6577E-40B8-4EB2-A168-E3BF4228B801}" type="datetime1">
              <a:rPr lang="en-GB" smtClean="0"/>
              <a:t>19/07/2025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61470-7253-06A1-50D4-17688DC7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54128-9D9F-24A1-F5D7-A19009CA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56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4C39-8537-25DC-C45B-3E5F029E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99A0B-BC3F-F9A8-11BA-4685B53EF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62058-688D-3072-AE6B-03D1B2467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990DA-C500-9025-C35A-D051D3A5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BC658-8736-4CBF-A7AF-A042D15649A7}" type="datetime1">
              <a:rPr lang="en-GB" smtClean="0"/>
              <a:t>19/07/2025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486CE-B959-2124-C7C5-10D72510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23DAF-6750-829C-69D9-DB701A36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82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290FB04C-528B-60EB-0FDD-14E8046B20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6403843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79" imgH="478" progId="TCLayout.ActiveDocument.1">
                  <p:embed/>
                </p:oleObj>
              </mc:Choice>
              <mc:Fallback>
                <p:oleObj name="think-cell Slide" r:id="rId14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E7A98-5C18-5488-BB69-4613580B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E5624-03BE-AD5D-2BE8-6F504A948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A8228-FAE0-460C-D62C-7F88E85F2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C59AC-A7D5-48F7-B6DC-0E95F710DF25}" type="datetime1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9A5C0-9697-AE9B-974E-C78E2D2B1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205C-17EA-4276-5E59-773AD609D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316503-33C0-4D25-9697-6851D736A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98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76.xml"/><Relationship Id="rId18" Type="http://schemas.openxmlformats.org/officeDocument/2006/relationships/oleObject" Target="../embeddings/oleObject7.bin"/><Relationship Id="rId26" Type="http://schemas.openxmlformats.org/officeDocument/2006/relationships/image" Target="../media/image57.png"/><Relationship Id="rId3" Type="http://schemas.openxmlformats.org/officeDocument/2006/relationships/tags" Target="../tags/tag66.xml"/><Relationship Id="rId21" Type="http://schemas.openxmlformats.org/officeDocument/2006/relationships/image" Target="../media/image26.png"/><Relationship Id="rId34" Type="http://schemas.openxmlformats.org/officeDocument/2006/relationships/image" Target="../media/image27.png"/><Relationship Id="rId7" Type="http://schemas.openxmlformats.org/officeDocument/2006/relationships/tags" Target="../tags/tag70.xml"/><Relationship Id="rId12" Type="http://schemas.openxmlformats.org/officeDocument/2006/relationships/tags" Target="../tags/tag75.xml"/><Relationship Id="rId17" Type="http://schemas.openxmlformats.org/officeDocument/2006/relationships/notesSlide" Target="../notesSlides/notesSlide7.xml"/><Relationship Id="rId25" Type="http://schemas.openxmlformats.org/officeDocument/2006/relationships/image" Target="../media/image8.png"/><Relationship Id="rId33" Type="http://schemas.openxmlformats.org/officeDocument/2006/relationships/image" Target="../media/image64.png"/><Relationship Id="rId2" Type="http://schemas.openxmlformats.org/officeDocument/2006/relationships/tags" Target="../tags/tag65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31.png"/><Relationship Id="rId29" Type="http://schemas.openxmlformats.org/officeDocument/2006/relationships/image" Target="../media/image60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tags" Target="../tags/tag74.xml"/><Relationship Id="rId24" Type="http://schemas.openxmlformats.org/officeDocument/2006/relationships/image" Target="../media/image6.png"/><Relationship Id="rId32" Type="http://schemas.openxmlformats.org/officeDocument/2006/relationships/image" Target="../media/image63.png"/><Relationship Id="rId5" Type="http://schemas.openxmlformats.org/officeDocument/2006/relationships/tags" Target="../tags/tag68.xml"/><Relationship Id="rId15" Type="http://schemas.openxmlformats.org/officeDocument/2006/relationships/tags" Target="../tags/tag78.xml"/><Relationship Id="rId23" Type="http://schemas.openxmlformats.org/officeDocument/2006/relationships/image" Target="../media/image30.png"/><Relationship Id="rId28" Type="http://schemas.openxmlformats.org/officeDocument/2006/relationships/image" Target="../media/image59.png"/><Relationship Id="rId10" Type="http://schemas.openxmlformats.org/officeDocument/2006/relationships/tags" Target="../tags/tag73.xml"/><Relationship Id="rId19" Type="http://schemas.openxmlformats.org/officeDocument/2006/relationships/image" Target="../media/image1.emf"/><Relationship Id="rId31" Type="http://schemas.openxmlformats.org/officeDocument/2006/relationships/image" Target="../media/image62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tags" Target="../tags/tag77.xml"/><Relationship Id="rId22" Type="http://schemas.openxmlformats.org/officeDocument/2006/relationships/image" Target="../media/image56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8" Type="http://schemas.openxmlformats.org/officeDocument/2006/relationships/tags" Target="../tags/tag7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91.xml"/><Relationship Id="rId18" Type="http://schemas.openxmlformats.org/officeDocument/2006/relationships/tags" Target="../tags/tag96.xml"/><Relationship Id="rId26" Type="http://schemas.openxmlformats.org/officeDocument/2006/relationships/image" Target="../media/image37.png"/><Relationship Id="rId39" Type="http://schemas.openxmlformats.org/officeDocument/2006/relationships/image" Target="../media/image38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71.png"/><Relationship Id="rId42" Type="http://schemas.openxmlformats.org/officeDocument/2006/relationships/image" Target="../media/image77.png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6" Type="http://schemas.openxmlformats.org/officeDocument/2006/relationships/tags" Target="../tags/tag94.xml"/><Relationship Id="rId20" Type="http://schemas.openxmlformats.org/officeDocument/2006/relationships/tags" Target="../tags/tag98.xml"/><Relationship Id="rId29" Type="http://schemas.openxmlformats.org/officeDocument/2006/relationships/image" Target="../media/image66.png"/><Relationship Id="rId41" Type="http://schemas.openxmlformats.org/officeDocument/2006/relationships/image" Target="../media/image33.png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24" Type="http://schemas.openxmlformats.org/officeDocument/2006/relationships/image" Target="../media/image1.emf"/><Relationship Id="rId32" Type="http://schemas.openxmlformats.org/officeDocument/2006/relationships/image" Target="../media/image69.png"/><Relationship Id="rId37" Type="http://schemas.openxmlformats.org/officeDocument/2006/relationships/image" Target="../media/image74.png"/><Relationship Id="rId40" Type="http://schemas.openxmlformats.org/officeDocument/2006/relationships/image" Target="../media/image76.png"/><Relationship Id="rId5" Type="http://schemas.openxmlformats.org/officeDocument/2006/relationships/tags" Target="../tags/tag83.xml"/><Relationship Id="rId15" Type="http://schemas.openxmlformats.org/officeDocument/2006/relationships/tags" Target="../tags/tag93.xml"/><Relationship Id="rId23" Type="http://schemas.openxmlformats.org/officeDocument/2006/relationships/oleObject" Target="../embeddings/oleObject7.bin"/><Relationship Id="rId28" Type="http://schemas.openxmlformats.org/officeDocument/2006/relationships/image" Target="../media/image8.png"/><Relationship Id="rId36" Type="http://schemas.openxmlformats.org/officeDocument/2006/relationships/image" Target="../media/image73.png"/><Relationship Id="rId10" Type="http://schemas.openxmlformats.org/officeDocument/2006/relationships/tags" Target="../tags/tag88.xml"/><Relationship Id="rId19" Type="http://schemas.openxmlformats.org/officeDocument/2006/relationships/tags" Target="../tags/tag97.xml"/><Relationship Id="rId31" Type="http://schemas.openxmlformats.org/officeDocument/2006/relationships/image" Target="../media/image68.png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tags" Target="../tags/tag92.xml"/><Relationship Id="rId22" Type="http://schemas.openxmlformats.org/officeDocument/2006/relationships/notesSlide" Target="../notesSlides/notesSlide8.xml"/><Relationship Id="rId27" Type="http://schemas.openxmlformats.org/officeDocument/2006/relationships/image" Target="../media/image65.png"/><Relationship Id="rId30" Type="http://schemas.openxmlformats.org/officeDocument/2006/relationships/image" Target="../media/image67.png"/><Relationship Id="rId35" Type="http://schemas.openxmlformats.org/officeDocument/2006/relationships/image" Target="../media/image72.png"/><Relationship Id="rId8" Type="http://schemas.openxmlformats.org/officeDocument/2006/relationships/tags" Target="../tags/tag86.xml"/><Relationship Id="rId3" Type="http://schemas.openxmlformats.org/officeDocument/2006/relationships/tags" Target="../tags/tag81.xml"/><Relationship Id="rId12" Type="http://schemas.openxmlformats.org/officeDocument/2006/relationships/tags" Target="../tags/tag90.xml"/><Relationship Id="rId17" Type="http://schemas.openxmlformats.org/officeDocument/2006/relationships/tags" Target="../tags/tag95.xml"/><Relationship Id="rId25" Type="http://schemas.openxmlformats.org/officeDocument/2006/relationships/image" Target="../media/image30.png"/><Relationship Id="rId33" Type="http://schemas.openxmlformats.org/officeDocument/2006/relationships/image" Target="../media/image70.png"/><Relationship Id="rId38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7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jp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1.emf"/><Relationship Id="rId10" Type="http://schemas.openxmlformats.org/officeDocument/2006/relationships/image" Target="../media/image84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8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0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9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8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5.png"/><Relationship Id="rId3" Type="http://schemas.openxmlformats.org/officeDocument/2006/relationships/tags" Target="../tags/tag109.xml"/><Relationship Id="rId7" Type="http://schemas.openxmlformats.org/officeDocument/2006/relationships/image" Target="../media/image1.emf"/><Relationship Id="rId12" Type="http://schemas.openxmlformats.org/officeDocument/2006/relationships/image" Target="../media/image94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72.png"/><Relationship Id="rId5" Type="http://schemas.openxmlformats.org/officeDocument/2006/relationships/notesSlide" Target="../notesSlides/notesSlide11.xml"/><Relationship Id="rId15" Type="http://schemas.openxmlformats.org/officeDocument/2006/relationships/image" Target="../media/image97.png"/><Relationship Id="rId10" Type="http://schemas.openxmlformats.org/officeDocument/2006/relationships/image" Target="../media/image9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92.PNG"/><Relationship Id="rId14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tags" Target="../tags/tag112.xml"/><Relationship Id="rId7" Type="http://schemas.openxmlformats.org/officeDocument/2006/relationships/image" Target="../media/image1.emf"/><Relationship Id="rId12" Type="http://schemas.openxmlformats.org/officeDocument/2006/relationships/image" Target="../media/image102.png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0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0.png"/><Relationship Id="rId4" Type="http://schemas.openxmlformats.org/officeDocument/2006/relationships/tags" Target="../tags/tag113.xml"/><Relationship Id="rId9" Type="http://schemas.openxmlformats.org/officeDocument/2006/relationships/image" Target="../media/image9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3.png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44.png"/><Relationship Id="rId11" Type="http://schemas.openxmlformats.org/officeDocument/2006/relationships/image" Target="../media/image107.svg"/><Relationship Id="rId5" Type="http://schemas.openxmlformats.org/officeDocument/2006/relationships/image" Target="../media/image1.emf"/><Relationship Id="rId10" Type="http://schemas.openxmlformats.org/officeDocument/2006/relationships/image" Target="../media/image106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.emf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18.xml"/><Relationship Id="rId7" Type="http://schemas.openxmlformats.org/officeDocument/2006/relationships/image" Target="../media/image1.emf"/><Relationship Id="rId12" Type="http://schemas.openxmlformats.org/officeDocument/2006/relationships/image" Target="../media/image111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0.PNG"/><Relationship Id="rId5" Type="http://schemas.openxmlformats.org/officeDocument/2006/relationships/notesSlide" Target="../notesSlides/notesSlide12.xml"/><Relationship Id="rId10" Type="http://schemas.openxmlformats.org/officeDocument/2006/relationships/image" Target="../media/image109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1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9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0.xml"/><Relationship Id="rId4" Type="http://schemas.openxmlformats.org/officeDocument/2006/relationships/image" Target="../media/image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117.png"/><Relationship Id="rId3" Type="http://schemas.openxmlformats.org/officeDocument/2006/relationships/tags" Target="../tags/tag12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6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image" Target="../media/image20.png"/><Relationship Id="rId5" Type="http://schemas.openxmlformats.org/officeDocument/2006/relationships/tags" Target="../tags/tag125.xml"/><Relationship Id="rId15" Type="http://schemas.openxmlformats.org/officeDocument/2006/relationships/image" Target="../media/image119.png"/><Relationship Id="rId10" Type="http://schemas.openxmlformats.org/officeDocument/2006/relationships/image" Target="../media/image1.emf"/><Relationship Id="rId4" Type="http://schemas.openxmlformats.org/officeDocument/2006/relationships/tags" Target="../tags/tag124.xml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tags" Target="../tags/tag139.xml"/><Relationship Id="rId18" Type="http://schemas.openxmlformats.org/officeDocument/2006/relationships/image" Target="../media/image120.png"/><Relationship Id="rId26" Type="http://schemas.openxmlformats.org/officeDocument/2006/relationships/image" Target="../media/image126.png"/><Relationship Id="rId3" Type="http://schemas.openxmlformats.org/officeDocument/2006/relationships/tags" Target="../tags/tag129.xml"/><Relationship Id="rId21" Type="http://schemas.openxmlformats.org/officeDocument/2006/relationships/image" Target="../media/image122.png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17" Type="http://schemas.openxmlformats.org/officeDocument/2006/relationships/image" Target="../media/image1.emf"/><Relationship Id="rId25" Type="http://schemas.openxmlformats.org/officeDocument/2006/relationships/image" Target="../media/image125.png"/><Relationship Id="rId2" Type="http://schemas.openxmlformats.org/officeDocument/2006/relationships/tags" Target="../tags/tag128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121.png"/><Relationship Id="rId29" Type="http://schemas.openxmlformats.org/officeDocument/2006/relationships/image" Target="../media/image129.PNG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24" Type="http://schemas.openxmlformats.org/officeDocument/2006/relationships/image" Target="../media/image124.png"/><Relationship Id="rId5" Type="http://schemas.openxmlformats.org/officeDocument/2006/relationships/tags" Target="../tags/tag131.xml"/><Relationship Id="rId15" Type="http://schemas.openxmlformats.org/officeDocument/2006/relationships/notesSlide" Target="../notesSlides/notesSlide14.xml"/><Relationship Id="rId23" Type="http://schemas.openxmlformats.org/officeDocument/2006/relationships/image" Target="../media/image123.png"/><Relationship Id="rId28" Type="http://schemas.openxmlformats.org/officeDocument/2006/relationships/image" Target="../media/image128.png"/><Relationship Id="rId10" Type="http://schemas.openxmlformats.org/officeDocument/2006/relationships/tags" Target="../tags/tag136.xml"/><Relationship Id="rId19" Type="http://schemas.openxmlformats.org/officeDocument/2006/relationships/image" Target="../media/image51.png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14.png"/><Relationship Id="rId27" Type="http://schemas.openxmlformats.org/officeDocument/2006/relationships/image" Target="../media/image1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13" Type="http://schemas.openxmlformats.org/officeDocument/2006/relationships/image" Target="../media/image28.png"/><Relationship Id="rId3" Type="http://schemas.openxmlformats.org/officeDocument/2006/relationships/tags" Target="../tags/tag14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image" Target="../media/image70.png"/><Relationship Id="rId5" Type="http://schemas.openxmlformats.org/officeDocument/2006/relationships/tags" Target="../tags/tag144.xml"/><Relationship Id="rId15" Type="http://schemas.openxmlformats.org/officeDocument/2006/relationships/image" Target="../media/image131.PNG"/><Relationship Id="rId10" Type="http://schemas.openxmlformats.org/officeDocument/2006/relationships/image" Target="../media/image1.emf"/><Relationship Id="rId4" Type="http://schemas.openxmlformats.org/officeDocument/2006/relationships/tags" Target="../tags/tag143.xml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48.xml"/><Relationship Id="rId7" Type="http://schemas.openxmlformats.org/officeDocument/2006/relationships/oleObject" Target="../embeddings/oleObject7.bin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notesSlide" Target="../notesSlides/notesSlide16.xml"/><Relationship Id="rId11" Type="http://schemas.openxmlformats.org/officeDocument/2006/relationships/image" Target="../media/image13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7.png"/><Relationship Id="rId4" Type="http://schemas.openxmlformats.org/officeDocument/2006/relationships/tags" Target="../tags/tag149.xml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1.png"/><Relationship Id="rId3" Type="http://schemas.openxmlformats.org/officeDocument/2006/relationships/tags" Target="../tags/tag152.xml"/><Relationship Id="rId7" Type="http://schemas.openxmlformats.org/officeDocument/2006/relationships/notesSlide" Target="../notesSlides/notesSlide17.xml"/><Relationship Id="rId12" Type="http://schemas.openxmlformats.org/officeDocument/2006/relationships/image" Target="../media/image14.png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2.png"/><Relationship Id="rId5" Type="http://schemas.openxmlformats.org/officeDocument/2006/relationships/tags" Target="../tags/tag154.xml"/><Relationship Id="rId15" Type="http://schemas.openxmlformats.org/officeDocument/2006/relationships/image" Target="../media/image129.PNG"/><Relationship Id="rId10" Type="http://schemas.openxmlformats.org/officeDocument/2006/relationships/image" Target="../media/image31.png"/><Relationship Id="rId4" Type="http://schemas.openxmlformats.org/officeDocument/2006/relationships/tags" Target="../tags/tag153.xml"/><Relationship Id="rId9" Type="http://schemas.openxmlformats.org/officeDocument/2006/relationships/image" Target="../media/image1.emf"/><Relationship Id="rId1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5.xml"/><Relationship Id="rId6" Type="http://schemas.openxmlformats.org/officeDocument/2006/relationships/hyperlink" Target="https://doi.org/10.1103/PhysRevB.102.035147" TargetMode="External"/><Relationship Id="rId5" Type="http://schemas.openxmlformats.org/officeDocument/2006/relationships/hyperlink" Target="https://doi.org/10.1103/PhysRevX.8.031082" TargetMode="Externa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13" Type="http://schemas.openxmlformats.org/officeDocument/2006/relationships/image" Target="../media/image13.png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2" Type="http://schemas.openxmlformats.org/officeDocument/2006/relationships/tags" Target="../tags/tag6.xml"/><Relationship Id="rId16" Type="http://schemas.openxmlformats.org/officeDocument/2006/relationships/image" Target="../media/image16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5" Type="http://schemas.openxmlformats.org/officeDocument/2006/relationships/image" Target="../media/image15.png"/><Relationship Id="rId10" Type="http://schemas.openxmlformats.org/officeDocument/2006/relationships/image" Target="../media/image1.emf"/><Relationship Id="rId4" Type="http://schemas.openxmlformats.org/officeDocument/2006/relationships/tags" Target="../tags/tag8.xml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.emf"/><Relationship Id="rId17" Type="http://schemas.openxmlformats.org/officeDocument/2006/relationships/image" Target="../media/image21.png"/><Relationship Id="rId2" Type="http://schemas.openxmlformats.org/officeDocument/2006/relationships/tags" Target="../tags/tag13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oleObject" Target="../embeddings/oleObject7.bin"/><Relationship Id="rId5" Type="http://schemas.openxmlformats.org/officeDocument/2006/relationships/tags" Target="../tags/tag16.xml"/><Relationship Id="rId15" Type="http://schemas.openxmlformats.org/officeDocument/2006/relationships/image" Target="../media/image19.png"/><Relationship Id="rId10" Type="http://schemas.openxmlformats.org/officeDocument/2006/relationships/notesSlide" Target="../notesSlides/notesSlide3.xml"/><Relationship Id="rId19" Type="http://schemas.openxmlformats.org/officeDocument/2006/relationships/image" Target="../media/image23.png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26" Type="http://schemas.openxmlformats.org/officeDocument/2006/relationships/image" Target="../media/image6.png"/><Relationship Id="rId39" Type="http://schemas.openxmlformats.org/officeDocument/2006/relationships/image" Target="../media/image16.png"/><Relationship Id="rId21" Type="http://schemas.openxmlformats.org/officeDocument/2006/relationships/slideLayout" Target="../slideLayouts/slideLayout2.xml"/><Relationship Id="rId34" Type="http://schemas.openxmlformats.org/officeDocument/2006/relationships/image" Target="../media/image31.png"/><Relationship Id="rId42" Type="http://schemas.openxmlformats.org/officeDocument/2006/relationships/image" Target="../media/image38.png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tags" Target="../tags/tag39.xml"/><Relationship Id="rId29" Type="http://schemas.openxmlformats.org/officeDocument/2006/relationships/image" Target="../media/image27.png"/><Relationship Id="rId41" Type="http://schemas.openxmlformats.org/officeDocument/2006/relationships/image" Target="../media/image37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image" Target="../media/image1.emf"/><Relationship Id="rId32" Type="http://schemas.openxmlformats.org/officeDocument/2006/relationships/image" Target="../media/image29.png"/><Relationship Id="rId37" Type="http://schemas.openxmlformats.org/officeDocument/2006/relationships/image" Target="../media/image34.png"/><Relationship Id="rId40" Type="http://schemas.openxmlformats.org/officeDocument/2006/relationships/image" Target="../media/image36.png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oleObject" Target="../embeddings/oleObject7.bin"/><Relationship Id="rId28" Type="http://schemas.openxmlformats.org/officeDocument/2006/relationships/image" Target="../media/image26.png"/><Relationship Id="rId36" Type="http://schemas.openxmlformats.org/officeDocument/2006/relationships/image" Target="../media/image33.png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31" Type="http://schemas.openxmlformats.org/officeDocument/2006/relationships/image" Target="../media/image14.png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notesSlide" Target="../notesSlides/notesSlide4.xml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2.png"/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5" Type="http://schemas.openxmlformats.org/officeDocument/2006/relationships/image" Target="../media/image8.png"/><Relationship Id="rId33" Type="http://schemas.openxmlformats.org/officeDocument/2006/relationships/image" Target="../media/image30.png"/><Relationship Id="rId38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image" Target="../media/image17.png"/><Relationship Id="rId26" Type="http://schemas.openxmlformats.org/officeDocument/2006/relationships/image" Target="../media/image6.png"/><Relationship Id="rId3" Type="http://schemas.openxmlformats.org/officeDocument/2006/relationships/tags" Target="../tags/tag42.xml"/><Relationship Id="rId21" Type="http://schemas.openxmlformats.org/officeDocument/2006/relationships/image" Target="../media/image40.png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image" Target="../media/image1.emf"/><Relationship Id="rId25" Type="http://schemas.openxmlformats.org/officeDocument/2006/relationships/image" Target="../media/image43.png"/><Relationship Id="rId2" Type="http://schemas.openxmlformats.org/officeDocument/2006/relationships/tags" Target="../tags/tag41.xml"/><Relationship Id="rId16" Type="http://schemas.openxmlformats.org/officeDocument/2006/relationships/oleObject" Target="../embeddings/oleObject7.bin"/><Relationship Id="rId20" Type="http://schemas.openxmlformats.org/officeDocument/2006/relationships/image" Target="../media/image39.png"/><Relationship Id="rId29" Type="http://schemas.openxmlformats.org/officeDocument/2006/relationships/image" Target="../media/image46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image" Target="../media/image42.png"/><Relationship Id="rId5" Type="http://schemas.openxmlformats.org/officeDocument/2006/relationships/tags" Target="../tags/tag44.xml"/><Relationship Id="rId15" Type="http://schemas.openxmlformats.org/officeDocument/2006/relationships/notesSlide" Target="../notesSlides/notesSlide5.xml"/><Relationship Id="rId23" Type="http://schemas.openxmlformats.org/officeDocument/2006/relationships/image" Target="../media/image31.png"/><Relationship Id="rId28" Type="http://schemas.openxmlformats.org/officeDocument/2006/relationships/image" Target="../media/image45.png"/><Relationship Id="rId10" Type="http://schemas.openxmlformats.org/officeDocument/2006/relationships/tags" Target="../tags/tag49.xml"/><Relationship Id="rId19" Type="http://schemas.openxmlformats.org/officeDocument/2006/relationships/image" Target="../media/image28.png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41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20.png"/><Relationship Id="rId26" Type="http://schemas.openxmlformats.org/officeDocument/2006/relationships/image" Target="../media/image27.png"/><Relationship Id="rId3" Type="http://schemas.openxmlformats.org/officeDocument/2006/relationships/tags" Target="../tags/tag55.xml"/><Relationship Id="rId21" Type="http://schemas.openxmlformats.org/officeDocument/2006/relationships/image" Target="../media/image39.png"/><Relationship Id="rId7" Type="http://schemas.openxmlformats.org/officeDocument/2006/relationships/tags" Target="../tags/tag5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9.png"/><Relationship Id="rId25" Type="http://schemas.openxmlformats.org/officeDocument/2006/relationships/image" Target="../media/image54.png"/><Relationship Id="rId2" Type="http://schemas.openxmlformats.org/officeDocument/2006/relationships/tags" Target="../tags/tag54.xml"/><Relationship Id="rId16" Type="http://schemas.openxmlformats.org/officeDocument/2006/relationships/image" Target="../media/image48.png"/><Relationship Id="rId20" Type="http://schemas.openxmlformats.org/officeDocument/2006/relationships/image" Target="../media/image51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image" Target="../media/image10.PNG"/><Relationship Id="rId5" Type="http://schemas.openxmlformats.org/officeDocument/2006/relationships/tags" Target="../tags/tag57.xml"/><Relationship Id="rId15" Type="http://schemas.openxmlformats.org/officeDocument/2006/relationships/image" Target="../media/image1.emf"/><Relationship Id="rId23" Type="http://schemas.openxmlformats.org/officeDocument/2006/relationships/image" Target="../media/image53.png"/><Relationship Id="rId10" Type="http://schemas.openxmlformats.org/officeDocument/2006/relationships/tags" Target="../tags/tag62.xml"/><Relationship Id="rId19" Type="http://schemas.openxmlformats.org/officeDocument/2006/relationships/image" Target="../media/image50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52.png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F9D685EF-9972-9DAE-BA60-6EAB524AEE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9D685EF-9972-9DAE-BA60-6EAB524AEE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B341826-BEDD-E9B7-A7CC-6A0DFDC52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003" y="197596"/>
            <a:ext cx="9144000" cy="1767457"/>
          </a:xfrm>
        </p:spPr>
        <p:txBody>
          <a:bodyPr vert="horz">
            <a:normAutofit/>
          </a:bodyPr>
          <a:lstStyle/>
          <a:p>
            <a:r>
              <a:rPr lang="en-US" sz="4800" noProof="0" dirty="0">
                <a:latin typeface="Bahnschrift SemiCondensed" panose="020B0502040204020203" pitchFamily="34" charset="0"/>
              </a:rPr>
              <a:t>The Thermal Tensor Network Renormalization Group (XTRG)</a:t>
            </a:r>
            <a:endParaRPr lang="en-US" sz="4800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767FD-B065-6147-9FBD-BC0CEDA4D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425" y="2317098"/>
            <a:ext cx="6277155" cy="995841"/>
          </a:xfrm>
        </p:spPr>
        <p:txBody>
          <a:bodyPr>
            <a:normAutofit/>
          </a:bodyPr>
          <a:lstStyle/>
          <a:p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A Simulation of the XY-Model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Grafik 4" descr="Ein Bild, das Entwurf, Zeichnung, Lineart, Strichzeichnung enthält.&#10;&#10;Automatisch generierte Beschreibung">
            <a:extLst>
              <a:ext uri="{FF2B5EF4-FFF2-40B4-BE49-F238E27FC236}">
                <a16:creationId xmlns:a16="http://schemas.microsoft.com/office/drawing/2014/main" id="{9A205665-ED50-AA8C-9343-F133F64B54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4" b="38586"/>
          <a:stretch/>
        </p:blipFill>
        <p:spPr>
          <a:xfrm>
            <a:off x="9725892" y="1"/>
            <a:ext cx="2466108" cy="3072526"/>
          </a:xfrm>
          <a:prstGeom prst="rect">
            <a:avLst/>
          </a:prstGeom>
        </p:spPr>
      </p:pic>
      <p:sp>
        <p:nvSpPr>
          <p:cNvPr id="6" name="ZoneTexte 3">
            <a:extLst>
              <a:ext uri="{FF2B5EF4-FFF2-40B4-BE49-F238E27FC236}">
                <a16:creationId xmlns:a16="http://schemas.microsoft.com/office/drawing/2014/main" id="{6160ACA3-8C52-7F59-31AB-8B35CD6D874C}"/>
              </a:ext>
            </a:extLst>
          </p:cNvPr>
          <p:cNvSpPr txBox="1"/>
          <p:nvPr/>
        </p:nvSpPr>
        <p:spPr>
          <a:xfrm>
            <a:off x="9363456" y="5929826"/>
            <a:ext cx="2334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PAWLIK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Matthias, </a:t>
            </a:r>
            <a:r>
              <a:rPr lang="en-US" sz="1200" noProof="0" dirty="0">
                <a:solidFill>
                  <a:prstClr val="black"/>
                </a:solidFill>
                <a:latin typeface="Bahnschrift SemiCondensed" panose="020B0502040204020203" pitchFamily="34" charset="0"/>
              </a:rPr>
              <a:t>ALIVERTI </a:t>
            </a:r>
            <a:r>
              <a:rPr lang="en-US" sz="1200" noProof="0" dirty="0">
                <a:solidFill>
                  <a:srgbClr val="E7E6E6">
                    <a:lumMod val="50000"/>
                  </a:srgbClr>
                </a:solidFill>
                <a:latin typeface="Bahnschrift SemiCondensed" panose="020B0502040204020203" pitchFamily="34" charset="0"/>
              </a:rPr>
              <a:t>Damiano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A73089-DAC4-EB56-67C3-27CC9196E8A8}"/>
              </a:ext>
            </a:extLst>
          </p:cNvPr>
          <p:cNvSpPr txBox="1"/>
          <p:nvPr/>
        </p:nvSpPr>
        <p:spPr>
          <a:xfrm>
            <a:off x="8273899" y="6185421"/>
            <a:ext cx="4023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Tensor Network Course Final Presentation – 23.07.2025</a:t>
            </a:r>
            <a:br>
              <a:rPr lang="en-US" sz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</a:br>
            <a:br>
              <a:rPr lang="en-US" sz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</a:br>
            <a:endParaRPr lang="en-US" sz="1200" noProof="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B038B9F-1848-85AF-7C88-09E1C099D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3349" y="3263619"/>
            <a:ext cx="4808376" cy="221952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10A08F4-C5AF-5C0B-7FDC-7B4C3ECC51C5}"/>
              </a:ext>
            </a:extLst>
          </p:cNvPr>
          <p:cNvSpPr/>
          <p:nvPr/>
        </p:nvSpPr>
        <p:spPr>
          <a:xfrm>
            <a:off x="6504002" y="3453208"/>
            <a:ext cx="347472" cy="305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B32E30-D1F7-AEFA-1FC5-7EF339B00D80}"/>
              </a:ext>
            </a:extLst>
          </p:cNvPr>
          <p:cNvSpPr/>
          <p:nvPr/>
        </p:nvSpPr>
        <p:spPr>
          <a:xfrm>
            <a:off x="8745229" y="3478010"/>
            <a:ext cx="347472" cy="305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E1A5346-68DB-F96C-3EC8-9B5CEB75CA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2115" y="3407266"/>
            <a:ext cx="3917923" cy="23726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7C826-D521-915F-5C70-E395018E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304" y="92710"/>
            <a:ext cx="252984" cy="365125"/>
          </a:xfrm>
        </p:spPr>
        <p:txBody>
          <a:bodyPr/>
          <a:lstStyle/>
          <a:p>
            <a:fld id="{D67EFDCF-2BE9-48DA-81A4-E9E01011748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2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77B9-12D0-6D17-1D14-5602CB5E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DFD4C12-768C-FED4-1BAB-369797ADB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479" imgH="478" progId="TCLayout.ActiveDocument.1">
                  <p:embed/>
                </p:oleObj>
              </mc:Choice>
              <mc:Fallback>
                <p:oleObj name="think-cell Slide" r:id="rId18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CE03DD1B-73B0-BEF5-A285-DEC1C3907600}"/>
              </a:ext>
            </a:extLst>
          </p:cNvPr>
          <p:cNvSpPr txBox="1">
            <a:spLocks/>
          </p:cNvSpPr>
          <p:nvPr/>
        </p:nvSpPr>
        <p:spPr>
          <a:xfrm>
            <a:off x="1698567" y="574679"/>
            <a:ext cx="7020213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The XTRG Update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Untertitel 2 2 1 1 1 1">
            <a:extLst>
              <a:ext uri="{FF2B5EF4-FFF2-40B4-BE49-F238E27FC236}">
                <a16:creationId xmlns:a16="http://schemas.microsoft.com/office/drawing/2014/main" id="{820BA1E7-D0D9-7488-F767-24EEEDBF120E}"/>
              </a:ext>
            </a:extLst>
          </p:cNvPr>
          <p:cNvSpPr txBox="1">
            <a:spLocks/>
          </p:cNvSpPr>
          <p:nvPr/>
        </p:nvSpPr>
        <p:spPr>
          <a:xfrm>
            <a:off x="1217502" y="1550596"/>
            <a:ext cx="1711302" cy="67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Input data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DF123B-DE9D-5FB0-39B6-ADC1F501B9A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65" y="646121"/>
            <a:ext cx="1306982" cy="364134"/>
          </a:xfrm>
          <a:prstGeom prst="rect">
            <a:avLst/>
          </a:prstGeom>
        </p:spPr>
      </p:pic>
      <p:sp>
        <p:nvSpPr>
          <p:cNvPr id="8" name="Untertitel 2 4 1 1 1">
            <a:extLst>
              <a:ext uri="{FF2B5EF4-FFF2-40B4-BE49-F238E27FC236}">
                <a16:creationId xmlns:a16="http://schemas.microsoft.com/office/drawing/2014/main" id="{4FB636B0-BF88-125B-525B-5CE591E08100}"/>
              </a:ext>
            </a:extLst>
          </p:cNvPr>
          <p:cNvSpPr txBox="1">
            <a:spLocks/>
          </p:cNvSpPr>
          <p:nvPr/>
        </p:nvSpPr>
        <p:spPr>
          <a:xfrm>
            <a:off x="2681675" y="1580953"/>
            <a:ext cx="1602802" cy="488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MPO for</a:t>
            </a:r>
            <a:endParaRPr lang="en-US" sz="2000" noProof="0" dirty="0"/>
          </a:p>
        </p:txBody>
      </p:sp>
      <p:pic>
        <p:nvPicPr>
          <p:cNvPr id="9" name="Picture 8" descr="A red square with black lines and arrows&#10;&#10;Description automatically generated">
            <a:extLst>
              <a:ext uri="{FF2B5EF4-FFF2-40B4-BE49-F238E27FC236}">
                <a16:creationId xmlns:a16="http://schemas.microsoft.com/office/drawing/2014/main" id="{163AF375-2833-30E0-F115-4F67D2BA517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925" y="1424574"/>
            <a:ext cx="2841613" cy="674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30EE5C-D57E-977D-EBF3-D5DB61E6E40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52" y="1569476"/>
            <a:ext cx="1042416" cy="2621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22388A-BCE0-1EC6-D917-79AFA33D8D6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84" y="2569040"/>
            <a:ext cx="658368" cy="262128"/>
          </a:xfrm>
          <a:prstGeom prst="rect">
            <a:avLst/>
          </a:prstGeom>
        </p:spPr>
      </p:pic>
      <p:sp>
        <p:nvSpPr>
          <p:cNvPr id="16" name="Untertitel 2 2 1 2">
            <a:extLst>
              <a:ext uri="{FF2B5EF4-FFF2-40B4-BE49-F238E27FC236}">
                <a16:creationId xmlns:a16="http://schemas.microsoft.com/office/drawing/2014/main" id="{324B6683-3F5E-502B-C677-D92C5F4CCD9D}"/>
              </a:ext>
            </a:extLst>
          </p:cNvPr>
          <p:cNvSpPr txBox="1">
            <a:spLocks/>
          </p:cNvSpPr>
          <p:nvPr/>
        </p:nvSpPr>
        <p:spPr>
          <a:xfrm>
            <a:off x="1579473" y="2374631"/>
            <a:ext cx="1146048" cy="674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Goal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Untertitel 2 4 2">
            <a:extLst>
              <a:ext uri="{FF2B5EF4-FFF2-40B4-BE49-F238E27FC236}">
                <a16:creationId xmlns:a16="http://schemas.microsoft.com/office/drawing/2014/main" id="{A9B0605F-2A6C-43B3-1B89-3A7E40915880}"/>
              </a:ext>
            </a:extLst>
          </p:cNvPr>
          <p:cNvSpPr txBox="1">
            <a:spLocks/>
          </p:cNvSpPr>
          <p:nvPr/>
        </p:nvSpPr>
        <p:spPr>
          <a:xfrm>
            <a:off x="2681675" y="2293167"/>
            <a:ext cx="5943310" cy="682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Get MPO for              , obtained as an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approximation </a:t>
            </a:r>
            <a:r>
              <a:rPr lang="en-US" sz="2000" noProof="0" dirty="0">
                <a:latin typeface="Bahnschrift SemiCondensed" panose="020B0502040204020203" pitchFamily="34" charset="0"/>
              </a:rPr>
              <a:t>of the MPO for the exact square </a:t>
            </a:r>
            <a:endParaRPr lang="en-US" sz="2000" b="1" noProof="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832D1A-5465-5A4B-A2DA-AFB17A21F30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425" y="2274926"/>
            <a:ext cx="658368" cy="262128"/>
          </a:xfrm>
          <a:prstGeom prst="rect">
            <a:avLst/>
          </a:prstGeom>
        </p:spPr>
      </p:pic>
      <p:pic>
        <p:nvPicPr>
          <p:cNvPr id="21" name="Picture 20" descr="A diagram of a network&#10;&#10;Description automatically generated">
            <a:extLst>
              <a:ext uri="{FF2B5EF4-FFF2-40B4-BE49-F238E27FC236}">
                <a16:creationId xmlns:a16="http://schemas.microsoft.com/office/drawing/2014/main" id="{D7D3A241-63D6-9786-4FAE-A6424AAD04D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728" y="2981664"/>
            <a:ext cx="2702973" cy="1058507"/>
          </a:xfrm>
          <a:prstGeom prst="rect">
            <a:avLst/>
          </a:prstGeom>
        </p:spPr>
      </p:pic>
      <p:pic>
        <p:nvPicPr>
          <p:cNvPr id="25" name="Picture 24" descr="A yellow square with black lines&#10;&#10;Description automatically generated">
            <a:extLst>
              <a:ext uri="{FF2B5EF4-FFF2-40B4-BE49-F238E27FC236}">
                <a16:creationId xmlns:a16="http://schemas.microsoft.com/office/drawing/2014/main" id="{56D6C5B3-9646-84CB-CCE2-A3FD2E30131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91" y="3194442"/>
            <a:ext cx="2702974" cy="5999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06F9706-5C07-FF40-4049-772F1AD5A66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105" y="3460526"/>
            <a:ext cx="168656" cy="107696"/>
          </a:xfrm>
          <a:prstGeom prst="rect">
            <a:avLst/>
          </a:prstGeom>
        </p:spPr>
      </p:pic>
      <p:sp>
        <p:nvSpPr>
          <p:cNvPr id="30" name="Untertitel 2 2 1 1 2">
            <a:extLst>
              <a:ext uri="{FF2B5EF4-FFF2-40B4-BE49-F238E27FC236}">
                <a16:creationId xmlns:a16="http://schemas.microsoft.com/office/drawing/2014/main" id="{B6409B7F-779D-8CF1-4C1C-68404E10CA4B}"/>
              </a:ext>
            </a:extLst>
          </p:cNvPr>
          <p:cNvSpPr txBox="1">
            <a:spLocks/>
          </p:cNvSpPr>
          <p:nvPr/>
        </p:nvSpPr>
        <p:spPr>
          <a:xfrm>
            <a:off x="1259742" y="4182670"/>
            <a:ext cx="1711302" cy="905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Efficiency condition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Untertitel 2 4 1 2">
            <a:extLst>
              <a:ext uri="{FF2B5EF4-FFF2-40B4-BE49-F238E27FC236}">
                <a16:creationId xmlns:a16="http://schemas.microsoft.com/office/drawing/2014/main" id="{CBD8D9B1-BD73-2822-9A87-8757FF72C81A}"/>
              </a:ext>
            </a:extLst>
          </p:cNvPr>
          <p:cNvSpPr txBox="1">
            <a:spLocks/>
          </p:cNvSpPr>
          <p:nvPr/>
        </p:nvSpPr>
        <p:spPr>
          <a:xfrm>
            <a:off x="2688172" y="4232534"/>
            <a:ext cx="8517967" cy="1583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If we keep the exact square MPO the bond dimension grows as                  , with                  for the XY-Model and         # updates. But                              should be enough!</a:t>
            </a:r>
          </a:p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In practice, we allow for exp</a:t>
            </a:r>
            <a:r>
              <a:rPr lang="en-US" sz="2000" dirty="0">
                <a:latin typeface="Bahnschrift SemiCondensed" panose="020B0502040204020203" pitchFamily="34" charset="0"/>
              </a:rPr>
              <a:t>onential growth,                , with a threshold,  </a:t>
            </a:r>
            <a:endParaRPr lang="en-US" sz="2000" noProof="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CE13179-E1A9-57E2-B70D-2D5CB804A5F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244" y="4284354"/>
            <a:ext cx="963168" cy="29057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4C2A924-CFBA-5713-D7F1-CE65DA7B4F7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054" y="4322962"/>
            <a:ext cx="764032" cy="2133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A18E11D-5BD0-0025-3478-53D743FE69E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66" y="4651654"/>
            <a:ext cx="398272" cy="11379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5C2DF63-6BA5-4A12-2F7B-9ED2B8EEE45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862" y="4594758"/>
            <a:ext cx="1621536" cy="22758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292B8BE-E5BB-6BE6-C798-3E5A8FAA1D3F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33" y="4975169"/>
            <a:ext cx="822960" cy="17475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7D1EF9B-4DBD-BCCF-4B78-0211366658D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482" y="5706055"/>
            <a:ext cx="552704" cy="219456"/>
          </a:xfrm>
          <a:prstGeom prst="rect">
            <a:avLst/>
          </a:prstGeom>
        </p:spPr>
      </p:pic>
      <p:sp>
        <p:nvSpPr>
          <p:cNvPr id="48" name="Untertitel 2 2 1 1 1 2">
            <a:extLst>
              <a:ext uri="{FF2B5EF4-FFF2-40B4-BE49-F238E27FC236}">
                <a16:creationId xmlns:a16="http://schemas.microsoft.com/office/drawing/2014/main" id="{6D863510-1F41-27D9-9D64-074A533ABFC7}"/>
              </a:ext>
            </a:extLst>
          </p:cNvPr>
          <p:cNvSpPr txBox="1">
            <a:spLocks/>
          </p:cNvSpPr>
          <p:nvPr/>
        </p:nvSpPr>
        <p:spPr>
          <a:xfrm>
            <a:off x="838859" y="5628177"/>
            <a:ext cx="1842816" cy="802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Main problem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Untertitel 2 4 1 1 2">
            <a:extLst>
              <a:ext uri="{FF2B5EF4-FFF2-40B4-BE49-F238E27FC236}">
                <a16:creationId xmlns:a16="http://schemas.microsoft.com/office/drawing/2014/main" id="{4447338B-F1FA-3991-DC95-984428615279}"/>
              </a:ext>
            </a:extLst>
          </p:cNvPr>
          <p:cNvSpPr txBox="1">
            <a:spLocks/>
          </p:cNvSpPr>
          <p:nvPr/>
        </p:nvSpPr>
        <p:spPr>
          <a:xfrm>
            <a:off x="2688172" y="5670645"/>
            <a:ext cx="9474365" cy="780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How to approximate                                                 with an MPO of bond dim</a:t>
            </a:r>
            <a:r>
              <a:rPr lang="en-US" sz="2000" dirty="0">
                <a:latin typeface="Bahnschrift SemiCondensed" panose="020B0502040204020203" pitchFamily="34" charset="0"/>
              </a:rPr>
              <a:t>ension</a:t>
            </a:r>
            <a:r>
              <a:rPr lang="en-US" sz="2000" noProof="0" dirty="0">
                <a:latin typeface="Bahnschrift SemiCondensed" panose="020B0502040204020203" pitchFamily="34" charset="0"/>
              </a:rPr>
              <a:t>            ?</a:t>
            </a:r>
            <a:endParaRPr lang="en-US" sz="2000" noProof="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BBB50B5-3C79-7A82-BA0A-E9CFC571DEB8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786" y="4980334"/>
            <a:ext cx="1146048" cy="211328"/>
          </a:xfrm>
          <a:prstGeom prst="rect">
            <a:avLst/>
          </a:prstGeom>
        </p:spPr>
      </p:pic>
      <p:pic>
        <p:nvPicPr>
          <p:cNvPr id="53" name="Picture 52" descr="A diagram of a network&#10;&#10;Description automatically generated">
            <a:extLst>
              <a:ext uri="{FF2B5EF4-FFF2-40B4-BE49-F238E27FC236}">
                <a16:creationId xmlns:a16="http://schemas.microsoft.com/office/drawing/2014/main" id="{19B3330B-FC0D-0AD9-9B4B-BDA6EC0BF78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766" y="5334269"/>
            <a:ext cx="2719058" cy="106480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55B43AD-B4D0-90B2-F1C2-ABBDA40CB1D5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46" y="5340567"/>
            <a:ext cx="165371" cy="1447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85FCC9C-B5B0-47CF-42A0-7BE545D87574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46" y="5834915"/>
            <a:ext cx="165371" cy="144700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BCBBCD2-22FB-6F13-FF79-6988DA9A609B}"/>
              </a:ext>
            </a:extLst>
          </p:cNvPr>
          <p:cNvSpPr txBox="1">
            <a:spLocks/>
          </p:cNvSpPr>
          <p:nvPr/>
        </p:nvSpPr>
        <p:spPr>
          <a:xfrm>
            <a:off x="375764" y="112674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Global Structure of the XTRG Algorithm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2628C54-6970-FEB7-72A2-58457DEEDCF2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27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97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77B9-12D0-6D17-1D14-5602CB5E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DFD4C12-768C-FED4-1BAB-369797ADB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479" imgH="478" progId="TCLayout.ActiveDocument.1">
                  <p:embed/>
                </p:oleObj>
              </mc:Choice>
              <mc:Fallback>
                <p:oleObj name="think-cell Slide" r:id="rId23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 1">
            <a:extLst>
              <a:ext uri="{FF2B5EF4-FFF2-40B4-BE49-F238E27FC236}">
                <a16:creationId xmlns:a16="http://schemas.microsoft.com/office/drawing/2014/main" id="{CE03DD1B-73B0-BEF5-A285-DEC1C3907600}"/>
              </a:ext>
            </a:extLst>
          </p:cNvPr>
          <p:cNvSpPr txBox="1">
            <a:spLocks/>
          </p:cNvSpPr>
          <p:nvPr/>
        </p:nvSpPr>
        <p:spPr>
          <a:xfrm>
            <a:off x="-203825" y="622743"/>
            <a:ext cx="11701848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The Variational Two-Site Update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Untertitel 2 2 1">
            <a:extLst>
              <a:ext uri="{FF2B5EF4-FFF2-40B4-BE49-F238E27FC236}">
                <a16:creationId xmlns:a16="http://schemas.microsoft.com/office/drawing/2014/main" id="{820BA1E7-D0D9-7488-F767-24EEEDBF120E}"/>
              </a:ext>
            </a:extLst>
          </p:cNvPr>
          <p:cNvSpPr txBox="1">
            <a:spLocks/>
          </p:cNvSpPr>
          <p:nvPr/>
        </p:nvSpPr>
        <p:spPr>
          <a:xfrm>
            <a:off x="1040795" y="1682363"/>
            <a:ext cx="139820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Ansatz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Untertitel 2 4 1 1 1 1">
            <a:extLst>
              <a:ext uri="{FF2B5EF4-FFF2-40B4-BE49-F238E27FC236}">
                <a16:creationId xmlns:a16="http://schemas.microsoft.com/office/drawing/2014/main" id="{AF7FD8E0-900E-C9F1-A163-87B5F5038EF2}"/>
              </a:ext>
            </a:extLst>
          </p:cNvPr>
          <p:cNvSpPr txBox="1">
            <a:spLocks/>
          </p:cNvSpPr>
          <p:nvPr/>
        </p:nvSpPr>
        <p:spPr>
          <a:xfrm>
            <a:off x="2128587" y="1498563"/>
            <a:ext cx="6358291" cy="987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We approximate                by </a:t>
            </a:r>
            <a:r>
              <a:rPr lang="en-US" sz="2000" b="1" dirty="0">
                <a:latin typeface="Bahnschrift SemiCondensed" panose="020B0502040204020203" pitchFamily="34" charset="0"/>
              </a:rPr>
              <a:t>minimizing</a:t>
            </a:r>
          </a:p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over operators     with appropriately enlarged bond dimension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FA361F-A66F-E477-7BC6-371019E7FFD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159" y="1447007"/>
            <a:ext cx="743409" cy="2959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8EF6E3-97A9-7BBF-C5A0-691AEC3FC09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425" y="1925975"/>
            <a:ext cx="180848" cy="243840"/>
          </a:xfrm>
          <a:prstGeom prst="rect">
            <a:avLst/>
          </a:prstGeom>
        </p:spPr>
      </p:pic>
      <p:sp>
        <p:nvSpPr>
          <p:cNvPr id="33" name="Untertitel 2 4 1 1 1 2">
            <a:extLst>
              <a:ext uri="{FF2B5EF4-FFF2-40B4-BE49-F238E27FC236}">
                <a16:creationId xmlns:a16="http://schemas.microsoft.com/office/drawing/2014/main" id="{2DAF03CF-4E52-908B-2C6C-3BE9BC05C7B3}"/>
              </a:ext>
            </a:extLst>
          </p:cNvPr>
          <p:cNvSpPr txBox="1">
            <a:spLocks/>
          </p:cNvSpPr>
          <p:nvPr/>
        </p:nvSpPr>
        <p:spPr>
          <a:xfrm>
            <a:off x="1043742" y="2610794"/>
            <a:ext cx="9790513" cy="4197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 SemiCondensed" panose="020B0502040204020203" pitchFamily="34" charset="0"/>
              </a:rPr>
              <a:t>We optimize one pair of tensors                    at a time, as for two-site DMRG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 SemiCondensed" panose="020B0502040204020203" pitchFamily="34" charset="0"/>
              </a:rPr>
              <a:t>Minimization                                              </a:t>
            </a:r>
            <a:r>
              <a:rPr lang="en-US" sz="2000" b="1" dirty="0">
                <a:latin typeface="Bahnschrift SemiCondensed" panose="020B0502040204020203" pitchFamily="34" charset="0"/>
              </a:rPr>
              <a:t>formula</a:t>
            </a:r>
            <a:r>
              <a:rPr lang="en-US" sz="2000" dirty="0">
                <a:latin typeface="Bahnschrift SemiCondensed" panose="020B0502040204020203" pitchFamily="34" charset="0"/>
              </a:rPr>
              <a:t> for update of the contraction              !            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 SemiCondensed" panose="020B0502040204020203" pitchFamily="34" charset="0"/>
              </a:rPr>
              <a:t>Left and right </a:t>
            </a:r>
            <a:r>
              <a:rPr lang="en-US" sz="2000" b="1" dirty="0">
                <a:latin typeface="Bahnschrift SemiCondensed" panose="020B0502040204020203" pitchFamily="34" charset="0"/>
              </a:rPr>
              <a:t>environments 	   </a:t>
            </a:r>
            <a:r>
              <a:rPr lang="en-US" sz="2000" dirty="0">
                <a:latin typeface="Bahnschrift SemiCondensed" panose="020B0502040204020203" pitchFamily="34" charset="0"/>
              </a:rPr>
              <a:t>need to be computed iteratively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 SemiCondensed" panose="020B0502040204020203" pitchFamily="34" charset="0"/>
              </a:rPr>
              <a:t>Do an SVD to separate       from          while keeping MPO </a:t>
            </a:r>
            <a:r>
              <a:rPr lang="en-US" sz="2000" b="1" dirty="0">
                <a:latin typeface="Bahnschrift SemiCondensed" panose="020B0502040204020203" pitchFamily="34" charset="0"/>
              </a:rPr>
              <a:t>site-canonical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 SemiCondensed" panose="020B0502040204020203" pitchFamily="34" charset="0"/>
              </a:rPr>
              <a:t>Proceed with sites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latin typeface="Bahnschrift SemiCondensed" panose="020B0502040204020203" pitchFamily="34" charset="0"/>
              </a:rPr>
              <a:t>Sweep</a:t>
            </a:r>
            <a:r>
              <a:rPr lang="en-US" sz="2000" dirty="0">
                <a:latin typeface="Bahnschrift SemiCondensed" panose="020B0502040204020203" pitchFamily="34" charset="0"/>
              </a:rPr>
              <a:t> back and forth along the chain until convergence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Bahnschrift SemiCondensed" panose="020B0502040204020203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D05E1DD-8356-DEAE-BF6C-344B7F11BAF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977" y="2647986"/>
            <a:ext cx="1032256" cy="254000"/>
          </a:xfrm>
          <a:prstGeom prst="rect">
            <a:avLst/>
          </a:prstGeom>
        </p:spPr>
      </p:pic>
      <p:pic>
        <p:nvPicPr>
          <p:cNvPr id="36" name="Picture 35" descr="A yellow square with black lines&#10;&#10;Description automatically generated">
            <a:extLst>
              <a:ext uri="{FF2B5EF4-FFF2-40B4-BE49-F238E27FC236}">
                <a16:creationId xmlns:a16="http://schemas.microsoft.com/office/drawing/2014/main" id="{443A1A13-3F17-9180-D84C-1AD4BCA5F06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552" y="1802750"/>
            <a:ext cx="2644432" cy="58696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9A448CD-4278-689B-CF4C-5B17D6FD762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449" y="2419874"/>
            <a:ext cx="219456" cy="21742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C36A37B-9B68-9968-008D-D39E40FCB95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967" y="2408797"/>
            <a:ext cx="471424" cy="23774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A4C19A5-8A00-7EDF-8D7B-DBBD5F0BCF7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09" y="5884897"/>
            <a:ext cx="1288288" cy="2540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401B079-0AE3-BCC4-9319-65740024C888}"/>
              </a:ext>
            </a:extLst>
          </p:cNvPr>
          <p:cNvSpPr txBox="1"/>
          <p:nvPr/>
        </p:nvSpPr>
        <p:spPr>
          <a:xfrm>
            <a:off x="8319335" y="1272535"/>
            <a:ext cx="1710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Bahnschrift SemiCondensed" panose="020B0502040204020203" pitchFamily="34" charset="0"/>
              </a:rPr>
              <a:t>bond dimension</a:t>
            </a:r>
            <a:endParaRPr lang="en-DE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011A5673-1359-1D76-43AC-BE6860DD4F0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985" y="2957282"/>
            <a:ext cx="2499360" cy="45516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09DE6CF-B518-1841-5526-745220DF9DC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836" y="3083430"/>
            <a:ext cx="701033" cy="227836"/>
          </a:xfrm>
          <a:prstGeom prst="rect">
            <a:avLst/>
          </a:prstGeom>
        </p:spPr>
      </p:pic>
      <p:pic>
        <p:nvPicPr>
          <p:cNvPr id="79" name="Picture 78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DE2D3A7F-3CCB-FBA6-46A5-A4D02BDE78A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400" y="3436799"/>
            <a:ext cx="5105993" cy="153440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2784464D-7E31-B853-D908-60FAD89095B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841" y="5107371"/>
            <a:ext cx="694944" cy="219456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9BBEFA92-2631-23E8-2D73-E113F6303EB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49" y="4034039"/>
            <a:ext cx="1063387" cy="24933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AC6529C-CD9D-F32A-F1EA-FBA069486808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963" y="5506021"/>
            <a:ext cx="219456" cy="217424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8CD3253C-0D42-B5D9-0FE5-DC3DD4A438BC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13" y="5495861"/>
            <a:ext cx="471424" cy="23774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71AF999-3177-91C9-A7F3-15F2A1D06661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09" y="4674126"/>
            <a:ext cx="455672" cy="208363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2F0A211-15C1-346E-2557-0EC241F82B3E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81" y="4725587"/>
            <a:ext cx="457619" cy="227836"/>
          </a:xfrm>
          <a:prstGeom prst="rect">
            <a:avLst/>
          </a:prstGeom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47AEC2C6-1761-FF71-D923-C46A2B595237}"/>
              </a:ext>
            </a:extLst>
          </p:cNvPr>
          <p:cNvSpPr/>
          <p:nvPr/>
        </p:nvSpPr>
        <p:spPr>
          <a:xfrm>
            <a:off x="4337257" y="4606686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2930A20-03AB-2C95-EBA8-919B22615367}"/>
              </a:ext>
            </a:extLst>
          </p:cNvPr>
          <p:cNvSpPr/>
          <p:nvPr/>
        </p:nvSpPr>
        <p:spPr>
          <a:xfrm>
            <a:off x="4437428" y="4699589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5866645-38D9-A736-72ED-98EAED20CF48}"/>
              </a:ext>
            </a:extLst>
          </p:cNvPr>
          <p:cNvSpPr/>
          <p:nvPr/>
        </p:nvSpPr>
        <p:spPr>
          <a:xfrm>
            <a:off x="4457339" y="4502329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BFD66E2-1495-A3DB-9F1F-BE03CACDC7C5}"/>
              </a:ext>
            </a:extLst>
          </p:cNvPr>
          <p:cNvSpPr/>
          <p:nvPr/>
        </p:nvSpPr>
        <p:spPr>
          <a:xfrm>
            <a:off x="4971480" y="4498088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BEB915C-75D8-6FF2-F373-8881FDF8B4E5}"/>
              </a:ext>
            </a:extLst>
          </p:cNvPr>
          <p:cNvSpPr/>
          <p:nvPr/>
        </p:nvSpPr>
        <p:spPr>
          <a:xfrm>
            <a:off x="4971480" y="4692592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9440ADB0-9135-7E61-31E4-05C4884E894B}"/>
              </a:ext>
            </a:extLst>
          </p:cNvPr>
          <p:cNvSpPr/>
          <p:nvPr/>
        </p:nvSpPr>
        <p:spPr>
          <a:xfrm>
            <a:off x="5055454" y="4599347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BAEC965-E84A-D48B-2CD3-5999152DC132}"/>
              </a:ext>
            </a:extLst>
          </p:cNvPr>
          <p:cNvSpPr/>
          <p:nvPr/>
        </p:nvSpPr>
        <p:spPr>
          <a:xfrm>
            <a:off x="7217025" y="4580412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5DE2F56-CE65-803D-FE89-88D362A40259}"/>
              </a:ext>
            </a:extLst>
          </p:cNvPr>
          <p:cNvSpPr/>
          <p:nvPr/>
        </p:nvSpPr>
        <p:spPr>
          <a:xfrm>
            <a:off x="7332672" y="4675459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818175D-4A40-8B2E-82EE-7109F4896971}"/>
              </a:ext>
            </a:extLst>
          </p:cNvPr>
          <p:cNvSpPr/>
          <p:nvPr/>
        </p:nvSpPr>
        <p:spPr>
          <a:xfrm>
            <a:off x="7332672" y="4485004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5E054D99-F395-2505-31DD-50D361E7AFD3}"/>
              </a:ext>
            </a:extLst>
          </p:cNvPr>
          <p:cNvSpPr/>
          <p:nvPr/>
        </p:nvSpPr>
        <p:spPr>
          <a:xfrm>
            <a:off x="7844431" y="4486562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AFB167A-0D20-5D72-C3C5-8199863A8DA9}"/>
              </a:ext>
            </a:extLst>
          </p:cNvPr>
          <p:cNvSpPr/>
          <p:nvPr/>
        </p:nvSpPr>
        <p:spPr>
          <a:xfrm>
            <a:off x="7844431" y="4677432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7F5ED7E-66A7-74A6-E112-8575A094FCFB}"/>
              </a:ext>
            </a:extLst>
          </p:cNvPr>
          <p:cNvSpPr/>
          <p:nvPr/>
        </p:nvSpPr>
        <p:spPr>
          <a:xfrm>
            <a:off x="7935222" y="4589306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8217CF6-4250-796F-AAFF-85907BF15600}"/>
              </a:ext>
            </a:extLst>
          </p:cNvPr>
          <p:cNvSpPr/>
          <p:nvPr/>
        </p:nvSpPr>
        <p:spPr>
          <a:xfrm>
            <a:off x="8958705" y="4080926"/>
            <a:ext cx="83974" cy="7871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0BCD408-E24C-569A-EED0-1EC994574934}"/>
              </a:ext>
            </a:extLst>
          </p:cNvPr>
          <p:cNvSpPr txBox="1"/>
          <p:nvPr/>
        </p:nvSpPr>
        <p:spPr>
          <a:xfrm>
            <a:off x="9042679" y="3947014"/>
            <a:ext cx="13542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500" dirty="0">
                <a:latin typeface="Bahnschrift SemiCondensed" panose="020B0502040204020203" pitchFamily="34" charset="0"/>
              </a:rPr>
              <a:t>= open leg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FFA6291-EB0F-E4CD-82AE-2DD42BFE0278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27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D2B87FA-427E-96D1-CD3E-4C36930408D8}"/>
              </a:ext>
            </a:extLst>
          </p:cNvPr>
          <p:cNvSpPr txBox="1">
            <a:spLocks/>
          </p:cNvSpPr>
          <p:nvPr/>
        </p:nvSpPr>
        <p:spPr>
          <a:xfrm>
            <a:off x="375764" y="112674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Global Structure of the XTRG Algorithm</a:t>
            </a:r>
          </a:p>
        </p:txBody>
      </p:sp>
      <p:pic>
        <p:nvPicPr>
          <p:cNvPr id="16" name="Picture 15" descr="\documentclass{article}&#10;\usepackage{amsmath, amsfonts, amssymb, xcolor}&#10;\pagestyle{empty}&#10;\fontfamily{BahnschriftSemiCondensed}&#10;&#10;\begin{document}&#10;&#10;$&#10;||\hat{C} - e^{-2\beta \hat{H}} ||^2_F&#10;$&#10;&#10;\end{document}" title="IguanaTex Bitmap Display">
            <a:extLst>
              <a:ext uri="{FF2B5EF4-FFF2-40B4-BE49-F238E27FC236}">
                <a16:creationId xmlns:a16="http://schemas.microsoft.com/office/drawing/2014/main" id="{3FA09834-CA8D-51D8-2D4C-5BF4546E83CA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90" y="1466059"/>
            <a:ext cx="1600000" cy="33219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B14A0DFF-FF20-D1DE-C8D7-349C643EA0F1}"/>
              </a:ext>
            </a:extLst>
          </p:cNvPr>
          <p:cNvSpPr/>
          <p:nvPr/>
        </p:nvSpPr>
        <p:spPr>
          <a:xfrm rot="5400000">
            <a:off x="9645458" y="1718015"/>
            <a:ext cx="294531" cy="12260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\documentclass{article}&#10;\usepackage{amsmath, amsfonts, amssymb, xcolor}&#10;\pagestyle{empty}&#10;\fontfamily{BahnschriftSemiCondensed}&#10;&#10;\begin{document}&#10;&#10;$&#10;=\min\{D_{n-1} \cdot \alpha, D_{\max}\}&#10;$&#10;&#10;\end{document}" title="IguanaTex Bitmap Display">
            <a:extLst>
              <a:ext uri="{FF2B5EF4-FFF2-40B4-BE49-F238E27FC236}">
                <a16:creationId xmlns:a16="http://schemas.microsoft.com/office/drawing/2014/main" id="{CE413C1A-58C4-B694-FAA2-D871799295D3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670" y="1329389"/>
            <a:ext cx="2023652" cy="20044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8B3BE79-DCB3-7D66-E21E-35531572163D}"/>
              </a:ext>
            </a:extLst>
          </p:cNvPr>
          <p:cNvSpPr txBox="1"/>
          <p:nvPr/>
        </p:nvSpPr>
        <p:spPr>
          <a:xfrm>
            <a:off x="9354335" y="806776"/>
            <a:ext cx="1534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caling factor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5" name="Picture 44" descr="\documentclass{article}&#10;\usepackage{amsmath, amsfonts, amssymb, xcolor}&#10;\pagestyle{empty}&#10;\fontfamily{BahnschriftSemiCondensed}&#10;&#10;\begin{document}&#10;&#10;$&#10;\rightarrow&#10;$&#10;&#10;\end{document}" title="IguanaTex Bitmap Display">
            <a:extLst>
              <a:ext uri="{FF2B5EF4-FFF2-40B4-BE49-F238E27FC236}">
                <a16:creationId xmlns:a16="http://schemas.microsoft.com/office/drawing/2014/main" id="{FC572533-9CEC-3917-5A07-6543142D7BE6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21577">
            <a:off x="10606265" y="1146021"/>
            <a:ext cx="225524" cy="132571"/>
          </a:xfrm>
          <a:prstGeom prst="rect">
            <a:avLst/>
          </a:prstGeom>
        </p:spPr>
      </p:pic>
      <p:pic>
        <p:nvPicPr>
          <p:cNvPr id="56" name="Picture 55" descr="\documentclass{article}&#10;\usepackage{amsmath, amsfonts, amssymb, xcolor}&#10;\pagestyle{empty}&#10;\fontfamily{BahnschriftSemiCondensed}&#10;&#10;\begin{document}&#10;&#10;$&#10;*&#10;$&#10;&#10;\end{document}" title="IguanaTex Bitmap Display">
            <a:extLst>
              <a:ext uri="{FF2B5EF4-FFF2-40B4-BE49-F238E27FC236}">
                <a16:creationId xmlns:a16="http://schemas.microsoft.com/office/drawing/2014/main" id="{40EAD52C-57AA-C23C-79D4-B0282E39634D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19" y="3226467"/>
            <a:ext cx="53854" cy="62540"/>
          </a:xfrm>
          <a:prstGeom prst="rect">
            <a:avLst/>
          </a:prstGeom>
        </p:spPr>
      </p:pic>
      <p:pic>
        <p:nvPicPr>
          <p:cNvPr id="57" name="Picture 56" descr="\documentclass{article}&#10;\usepackage{amsmath, amsfonts, amssymb, xcolor}&#10;\pagestyle{empty}&#10;\fontfamily{BahnschriftSemiCondensed}&#10;&#10;\begin{document}&#10;&#10;$&#10;*&#10;$&#10;&#10;\end{document}" title="IguanaTex Bitmap Display">
            <a:extLst>
              <a:ext uri="{FF2B5EF4-FFF2-40B4-BE49-F238E27FC236}">
                <a16:creationId xmlns:a16="http://schemas.microsoft.com/office/drawing/2014/main" id="{C257A4DF-F227-09C9-2D8E-EF104842209C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227961"/>
            <a:ext cx="53854" cy="6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25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B5C59-29C6-4257-1222-472AC1AEF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771CCC98-CA68-490A-6BCE-4E1C6541794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8FE087E-8D0B-6C61-15E2-321235AC04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Untertitel 2 1">
            <a:extLst>
              <a:ext uri="{FF2B5EF4-FFF2-40B4-BE49-F238E27FC236}">
                <a16:creationId xmlns:a16="http://schemas.microsoft.com/office/drawing/2014/main" id="{D927216C-1795-1FD6-1409-BA6DDCDD7140}"/>
              </a:ext>
            </a:extLst>
          </p:cNvPr>
          <p:cNvSpPr txBox="1">
            <a:spLocks/>
          </p:cNvSpPr>
          <p:nvPr/>
        </p:nvSpPr>
        <p:spPr>
          <a:xfrm>
            <a:off x="1741467" y="2417656"/>
            <a:ext cx="8709066" cy="1660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Implementation of the XTRG Algorithm</a:t>
            </a:r>
          </a:p>
          <a:p>
            <a:pPr marL="0" indent="0" algn="ctr">
              <a:buNone/>
            </a:pPr>
            <a:endParaRPr lang="en-US" sz="4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en-US" sz="4000" b="1" noProof="0" dirty="0">
                <a:latin typeface="Bahnschrift SemiCondensed" panose="020B0502040204020203" pitchFamily="34" charset="0"/>
              </a:rPr>
              <a:t>Part III / IV</a:t>
            </a:r>
            <a:endParaRPr lang="en-US" sz="4000" b="1" noProof="0" dirty="0"/>
          </a:p>
        </p:txBody>
      </p:sp>
    </p:spTree>
    <p:extLst>
      <p:ext uri="{BB962C8B-B14F-4D97-AF65-F5344CB8AC3E}">
        <p14:creationId xmlns:p14="http://schemas.microsoft.com/office/powerpoint/2010/main" val="400179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EB9B74A-FBCF-B553-01DF-3974D69BBB5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EB9B74A-FBCF-B553-01DF-3974D69BBB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Untertitel 2 1">
            <a:extLst>
              <a:ext uri="{FF2B5EF4-FFF2-40B4-BE49-F238E27FC236}">
                <a16:creationId xmlns:a16="http://schemas.microsoft.com/office/drawing/2014/main" id="{27D89C80-A290-2063-9B84-F8A4603A391D}"/>
              </a:ext>
            </a:extLst>
          </p:cNvPr>
          <p:cNvSpPr txBox="1">
            <a:spLocks/>
          </p:cNvSpPr>
          <p:nvPr/>
        </p:nvSpPr>
        <p:spPr>
          <a:xfrm>
            <a:off x="1774762" y="646633"/>
            <a:ext cx="8777414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Canonicalization of Matrix Product Operators (MPOs)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158EC7-9B44-E597-60FA-AB5F849A95D0}"/>
              </a:ext>
            </a:extLst>
          </p:cNvPr>
          <p:cNvSpPr txBox="1"/>
          <p:nvPr/>
        </p:nvSpPr>
        <p:spPr>
          <a:xfrm>
            <a:off x="8732520" y="6403919"/>
            <a:ext cx="3639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Bahnschrift SemiCondensed" panose="020B0502040204020203" pitchFamily="34" charset="0"/>
              </a:rPr>
              <a:t>[2] </a:t>
            </a:r>
            <a:r>
              <a:rPr lang="en-US" sz="1400" b="1" dirty="0">
                <a:latin typeface="Bahnschrift SemiCondensed" panose="020B0502040204020203" pitchFamily="34" charset="0"/>
              </a:rPr>
              <a:t>Parker, D. E., Cao, X., &amp; Zaletel, M. P.</a:t>
            </a:r>
            <a:r>
              <a:rPr lang="en-US" sz="1400" dirty="0">
                <a:latin typeface="Bahnschrift SemiCondensed" panose="020B0502040204020203" pitchFamily="34" charset="0"/>
              </a:rPr>
              <a:t> (2020)</a:t>
            </a:r>
          </a:p>
        </p:txBody>
      </p:sp>
      <p:sp>
        <p:nvSpPr>
          <p:cNvPr id="7" name="Untertitel 2 2">
            <a:extLst>
              <a:ext uri="{FF2B5EF4-FFF2-40B4-BE49-F238E27FC236}">
                <a16:creationId xmlns:a16="http://schemas.microsoft.com/office/drawing/2014/main" id="{19C2C2C7-6AF5-6909-2F7B-4DE73256B610}"/>
              </a:ext>
            </a:extLst>
          </p:cNvPr>
          <p:cNvSpPr txBox="1">
            <a:spLocks/>
          </p:cNvSpPr>
          <p:nvPr/>
        </p:nvSpPr>
        <p:spPr>
          <a:xfrm>
            <a:off x="476249" y="2293555"/>
            <a:ext cx="1971335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Canonical forms of MPOs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Untertitel 2 6 1">
            <a:extLst>
              <a:ext uri="{FF2B5EF4-FFF2-40B4-BE49-F238E27FC236}">
                <a16:creationId xmlns:a16="http://schemas.microsoft.com/office/drawing/2014/main" id="{6DA370DD-2C48-FA9A-9B4E-79087A15B58D}"/>
              </a:ext>
            </a:extLst>
          </p:cNvPr>
          <p:cNvSpPr txBox="1">
            <a:spLocks/>
          </p:cNvSpPr>
          <p:nvPr/>
        </p:nvSpPr>
        <p:spPr>
          <a:xfrm>
            <a:off x="2447584" y="1424730"/>
            <a:ext cx="6228908" cy="74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As for MPSs,</a:t>
            </a:r>
            <a:r>
              <a:rPr lang="en-US" sz="2000" noProof="0" dirty="0">
                <a:latin typeface="Bahnschrift SemiCondensed" panose="020B0502040204020203" pitchFamily="34" charset="0"/>
              </a:rPr>
              <a:t> MPOs can be brought into canonical forms</a:t>
            </a:r>
            <a:endParaRPr lang="en-US" sz="2000" noProof="0" dirty="0"/>
          </a:p>
        </p:txBody>
      </p:sp>
      <p:sp>
        <p:nvSpPr>
          <p:cNvPr id="14" name="Untertitel 2 6 2">
            <a:extLst>
              <a:ext uri="{FF2B5EF4-FFF2-40B4-BE49-F238E27FC236}">
                <a16:creationId xmlns:a16="http://schemas.microsoft.com/office/drawing/2014/main" id="{10653BBC-AC72-9D8C-550A-09A9496D0892}"/>
              </a:ext>
            </a:extLst>
          </p:cNvPr>
          <p:cNvSpPr txBox="1">
            <a:spLocks/>
          </p:cNvSpPr>
          <p:nvPr/>
        </p:nvSpPr>
        <p:spPr>
          <a:xfrm>
            <a:off x="2454944" y="3533923"/>
            <a:ext cx="5076126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The above MPO is said to be in </a:t>
            </a:r>
            <a:r>
              <a:rPr lang="en-US" sz="2000" b="1" dirty="0">
                <a:latin typeface="Bahnschrift SemiCondensed" panose="020B0502040204020203" pitchFamily="34" charset="0"/>
              </a:rPr>
              <a:t>left-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canonical </a:t>
            </a:r>
            <a:r>
              <a:rPr lang="en-US" sz="2000" noProof="0" dirty="0">
                <a:latin typeface="Bahnschrift SemiCondensed" panose="020B0502040204020203" pitchFamily="34" charset="0"/>
              </a:rPr>
              <a:t>form iff the single-site tensors                         </a:t>
            </a:r>
            <a:r>
              <a:rPr lang="en-US" sz="2000" dirty="0">
                <a:latin typeface="Bahnschrift SemiCondensed" panose="020B0502040204020203" pitchFamily="34" charset="0"/>
              </a:rPr>
              <a:t>have the following isometry property:</a:t>
            </a: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92C61C-B3B0-658E-12A9-FD296DF1582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830" y="3896428"/>
            <a:ext cx="1393952" cy="219456"/>
          </a:xfrm>
          <a:prstGeom prst="rect">
            <a:avLst/>
          </a:prstGeom>
        </p:spPr>
      </p:pic>
      <p:sp>
        <p:nvSpPr>
          <p:cNvPr id="19" name="Untertitel 2 6">
            <a:extLst>
              <a:ext uri="{FF2B5EF4-FFF2-40B4-BE49-F238E27FC236}">
                <a16:creationId xmlns:a16="http://schemas.microsoft.com/office/drawing/2014/main" id="{D6EC9DD3-CA7F-6525-9AD2-D4CAD197E54D}"/>
              </a:ext>
            </a:extLst>
          </p:cNvPr>
          <p:cNvSpPr txBox="1">
            <a:spLocks/>
          </p:cNvSpPr>
          <p:nvPr/>
        </p:nvSpPr>
        <p:spPr>
          <a:xfrm>
            <a:off x="2454944" y="4835514"/>
            <a:ext cx="9005535" cy="866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Similarly, there exist left- and site-canonical forms of MPOs. Like for MPSs, a given MPO can be transformed into a canonical form, e.g., by successive QR or SVD decompositions.</a:t>
            </a:r>
            <a:endParaRPr lang="en-US" sz="2000" noProof="0" dirty="0"/>
          </a:p>
        </p:txBody>
      </p:sp>
      <p:sp>
        <p:nvSpPr>
          <p:cNvPr id="20" name="Untertitel 2 2">
            <a:extLst>
              <a:ext uri="{FF2B5EF4-FFF2-40B4-BE49-F238E27FC236}">
                <a16:creationId xmlns:a16="http://schemas.microsoft.com/office/drawing/2014/main" id="{D2F13A4B-98D6-4CEF-7253-DBC72C627D8F}"/>
              </a:ext>
            </a:extLst>
          </p:cNvPr>
          <p:cNvSpPr txBox="1">
            <a:spLocks/>
          </p:cNvSpPr>
          <p:nvPr/>
        </p:nvSpPr>
        <p:spPr>
          <a:xfrm>
            <a:off x="476250" y="5528361"/>
            <a:ext cx="1971335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Connection with MPSs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Untertitel 2 6">
            <a:extLst>
              <a:ext uri="{FF2B5EF4-FFF2-40B4-BE49-F238E27FC236}">
                <a16:creationId xmlns:a16="http://schemas.microsoft.com/office/drawing/2014/main" id="{AA5B3724-8240-50C6-6990-F8237AE9849A}"/>
              </a:ext>
            </a:extLst>
          </p:cNvPr>
          <p:cNvSpPr txBox="1">
            <a:spLocks/>
          </p:cNvSpPr>
          <p:nvPr/>
        </p:nvSpPr>
        <p:spPr>
          <a:xfrm>
            <a:off x="2454944" y="5751117"/>
            <a:ext cx="9468832" cy="75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MPOs in canonical form are structured such that merging physical legs yields canonical MPS!</a:t>
            </a:r>
            <a:endParaRPr lang="en-US" sz="2000" noProof="0" dirty="0"/>
          </a:p>
        </p:txBody>
      </p:sp>
      <p:pic>
        <p:nvPicPr>
          <p:cNvPr id="12" name="Picture 11" descr="A diagram of a diagram&#10;&#10;AI-generated content may be incorrect.">
            <a:extLst>
              <a:ext uri="{FF2B5EF4-FFF2-40B4-BE49-F238E27FC236}">
                <a16:creationId xmlns:a16="http://schemas.microsoft.com/office/drawing/2014/main" id="{B422DEB5-8633-42BE-C3C6-A058FE8326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753" y="2022486"/>
            <a:ext cx="4016566" cy="1178513"/>
          </a:xfrm>
          <a:prstGeom prst="rect">
            <a:avLst/>
          </a:prstGeom>
        </p:spPr>
      </p:pic>
      <p:pic>
        <p:nvPicPr>
          <p:cNvPr id="16" name="Picture 15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E0E6B76F-F5D5-49E0-B5F1-7190FFCB78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831" y="2840971"/>
            <a:ext cx="2444222" cy="1820165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6EC00F5-7211-7884-0CEA-09B6944703B7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Implementation of the XTRG Algorithm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855304B-6E06-7CB1-FC0B-16FA1E644E6D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4B3436-89FF-CC7A-1F6D-42567C499428}"/>
              </a:ext>
            </a:extLst>
          </p:cNvPr>
          <p:cNvSpPr txBox="1"/>
          <p:nvPr/>
        </p:nvSpPr>
        <p:spPr>
          <a:xfrm>
            <a:off x="7953527" y="1395564"/>
            <a:ext cx="436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Bahnschrift SemiCondensed" panose="020B0502040204020203" pitchFamily="34" charset="0"/>
              </a:rPr>
              <a:t>[2]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614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051E3-E441-470C-D268-41CF437FE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401AC1B-7D75-F78A-E618-6E5FFADFD61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8302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A649F4A-38C0-3891-E348-84FD256E5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Untertitel 2 1">
            <a:extLst>
              <a:ext uri="{FF2B5EF4-FFF2-40B4-BE49-F238E27FC236}">
                <a16:creationId xmlns:a16="http://schemas.microsoft.com/office/drawing/2014/main" id="{253C7083-58CD-7A1B-A4A9-7619FEB621D9}"/>
              </a:ext>
            </a:extLst>
          </p:cNvPr>
          <p:cNvSpPr txBox="1">
            <a:spLocks/>
          </p:cNvSpPr>
          <p:nvPr/>
        </p:nvSpPr>
        <p:spPr>
          <a:xfrm>
            <a:off x="1018598" y="649489"/>
            <a:ext cx="3291840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leftcanonicalmpo!</a:t>
            </a:r>
            <a:endParaRPr lang="en-US" sz="3200" noProof="0" dirty="0">
              <a:highlight>
                <a:srgbClr val="C0C0C0"/>
              </a:highlight>
            </a:endParaRPr>
          </a:p>
        </p:txBody>
      </p:sp>
      <p:sp>
        <p:nvSpPr>
          <p:cNvPr id="7" name="Untertitel 2 2">
            <a:extLst>
              <a:ext uri="{FF2B5EF4-FFF2-40B4-BE49-F238E27FC236}">
                <a16:creationId xmlns:a16="http://schemas.microsoft.com/office/drawing/2014/main" id="{D6AF529A-DF51-F373-8D6E-6359D4E3BCD2}"/>
              </a:ext>
            </a:extLst>
          </p:cNvPr>
          <p:cNvSpPr txBox="1">
            <a:spLocks/>
          </p:cNvSpPr>
          <p:nvPr/>
        </p:nvSpPr>
        <p:spPr>
          <a:xfrm>
            <a:off x="299515" y="1544228"/>
            <a:ext cx="1567543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What does it do?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Untertitel 2 6 1">
            <a:extLst>
              <a:ext uri="{FF2B5EF4-FFF2-40B4-BE49-F238E27FC236}">
                <a16:creationId xmlns:a16="http://schemas.microsoft.com/office/drawing/2014/main" id="{8061916F-676D-E8CE-C0C5-5AD4A1A7C0A6}"/>
              </a:ext>
            </a:extLst>
          </p:cNvPr>
          <p:cNvSpPr txBox="1">
            <a:spLocks/>
          </p:cNvSpPr>
          <p:nvPr/>
        </p:nvSpPr>
        <p:spPr>
          <a:xfrm>
            <a:off x="1784762" y="1328956"/>
            <a:ext cx="3111122" cy="2746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Brings an MPO in</a:t>
            </a:r>
            <a:r>
              <a:rPr lang="en-GB" sz="1800" dirty="0">
                <a:latin typeface="Bahnschrift SemiCondensed" panose="020B0502040204020203" pitchFamily="34" charset="0"/>
              </a:rPr>
              <a:t>to left-canonical form by treating it as an MPS (with merged physical legs). </a:t>
            </a:r>
          </a:p>
          <a:p>
            <a:pPr marL="0" indent="0">
              <a:buNone/>
            </a:pPr>
            <a:r>
              <a:rPr lang="en-GB" sz="1800" dirty="0">
                <a:latin typeface="Bahnschrift SemiCondensed" panose="020B0502040204020203" pitchFamily="34" charset="0"/>
              </a:rPr>
              <a:t>Similarly, one could define the update reversely using</a:t>
            </a:r>
          </a:p>
          <a:p>
            <a:pPr marL="0" indent="0">
              <a:buNone/>
            </a:pPr>
            <a:endParaRPr lang="en-GB" sz="18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Bahnschrift SemiCondensed" panose="020B0502040204020203" pitchFamily="34" charset="0"/>
              </a:rPr>
              <a:t>For completeness we also implemented</a:t>
            </a:r>
          </a:p>
          <a:p>
            <a:pPr marL="0" indent="0">
              <a:buNone/>
            </a:pPr>
            <a:endParaRPr lang="en-GB" sz="2000" dirty="0">
              <a:latin typeface="Bahnschrift SemiCondensed" panose="020B0502040204020203" pitchFamily="34" charset="0"/>
            </a:endParaRPr>
          </a:p>
        </p:txBody>
      </p:sp>
      <p:sp>
        <p:nvSpPr>
          <p:cNvPr id="14" name="Untertitel 2 6 2">
            <a:extLst>
              <a:ext uri="{FF2B5EF4-FFF2-40B4-BE49-F238E27FC236}">
                <a16:creationId xmlns:a16="http://schemas.microsoft.com/office/drawing/2014/main" id="{DA5FFCC4-F79B-A896-6CA9-6D8009132207}"/>
              </a:ext>
            </a:extLst>
          </p:cNvPr>
          <p:cNvSpPr txBox="1">
            <a:spLocks/>
          </p:cNvSpPr>
          <p:nvPr/>
        </p:nvSpPr>
        <p:spPr>
          <a:xfrm>
            <a:off x="1802511" y="4074934"/>
            <a:ext cx="3111122" cy="930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Bahnschrift SemiCondensed" panose="020B0502040204020203" pitchFamily="34" charset="0"/>
              </a:rPr>
              <a:t>Canonical forms simplify the minimization equations during the XTRG update</a:t>
            </a:r>
            <a:endParaRPr lang="en-US" sz="18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20" name="Untertitel 2 2">
            <a:extLst>
              <a:ext uri="{FF2B5EF4-FFF2-40B4-BE49-F238E27FC236}">
                <a16:creationId xmlns:a16="http://schemas.microsoft.com/office/drawing/2014/main" id="{1FAEDB0E-0307-FE53-6C19-58D2972F9370}"/>
              </a:ext>
            </a:extLst>
          </p:cNvPr>
          <p:cNvSpPr txBox="1">
            <a:spLocks/>
          </p:cNvSpPr>
          <p:nvPr/>
        </p:nvSpPr>
        <p:spPr>
          <a:xfrm>
            <a:off x="423778" y="4163055"/>
            <a:ext cx="1157145" cy="7538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Why needed?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831CFA-F9AD-D7EE-FB60-5F2D528BDE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058" y="3034206"/>
            <a:ext cx="1639184" cy="2230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AFF8F8-6547-1DBC-D399-5A9E217B1A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144" y="3720732"/>
            <a:ext cx="1493972" cy="224096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4CEE313-EBA5-0913-CD6D-C1219B5E814B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55081DE-4A5F-F1D2-710C-2D371E45C2C8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Implementation of the XTRG Algorithm</a:t>
            </a:r>
          </a:p>
        </p:txBody>
      </p:sp>
      <p:pic>
        <p:nvPicPr>
          <p:cNvPr id="15" name="Picture 14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A507A8C9-9A54-7136-CEC0-C6AF7FAEE7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21" y="180664"/>
            <a:ext cx="7013649" cy="161493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51B77A-EA66-DA9D-BD78-E9946051F3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8180" y="2091643"/>
            <a:ext cx="7018533" cy="15951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51AE5E-D4E4-65BC-F185-F4BE93E104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9060" y="3925039"/>
            <a:ext cx="6378070" cy="277147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C19BE70A-191F-85E8-0BE9-9C4741AC54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05" y="5122688"/>
            <a:ext cx="4895884" cy="15390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3B515EB-FCAE-C4C2-0E4F-A4B2465EA64C}"/>
              </a:ext>
            </a:extLst>
          </p:cNvPr>
          <p:cNvSpPr/>
          <p:nvPr/>
        </p:nvSpPr>
        <p:spPr>
          <a:xfrm>
            <a:off x="47625" y="50563"/>
            <a:ext cx="4743450" cy="488815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3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6B254-AF4B-F86D-56C3-4EE8440D7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A649F4A-38C0-3891-E348-84FD256E51A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EB9B74A-FBCF-B553-01DF-3974D69BBB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Untertitel 2 1">
            <a:extLst>
              <a:ext uri="{FF2B5EF4-FFF2-40B4-BE49-F238E27FC236}">
                <a16:creationId xmlns:a16="http://schemas.microsoft.com/office/drawing/2014/main" id="{068A6B80-76CB-8ED9-D7A0-CB818637661C}"/>
              </a:ext>
            </a:extLst>
          </p:cNvPr>
          <p:cNvSpPr txBox="1">
            <a:spLocks/>
          </p:cNvSpPr>
          <p:nvPr/>
        </p:nvSpPr>
        <p:spPr>
          <a:xfrm>
            <a:off x="833255" y="679492"/>
            <a:ext cx="4196436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add_mpo</a:t>
            </a:r>
            <a:endParaRPr lang="en-US" sz="3200" noProof="0" dirty="0">
              <a:highlight>
                <a:srgbClr val="C0C0C0"/>
              </a:highlight>
            </a:endParaRPr>
          </a:p>
        </p:txBody>
      </p:sp>
      <p:sp>
        <p:nvSpPr>
          <p:cNvPr id="7" name="Untertitel 2 2">
            <a:extLst>
              <a:ext uri="{FF2B5EF4-FFF2-40B4-BE49-F238E27FC236}">
                <a16:creationId xmlns:a16="http://schemas.microsoft.com/office/drawing/2014/main" id="{C8362894-4BFB-D69A-EB7C-8F255F2776CA}"/>
              </a:ext>
            </a:extLst>
          </p:cNvPr>
          <p:cNvSpPr txBox="1">
            <a:spLocks/>
          </p:cNvSpPr>
          <p:nvPr/>
        </p:nvSpPr>
        <p:spPr>
          <a:xfrm>
            <a:off x="592929" y="1482988"/>
            <a:ext cx="1567543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What does it do?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Untertitel 2 6 1">
            <a:extLst>
              <a:ext uri="{FF2B5EF4-FFF2-40B4-BE49-F238E27FC236}">
                <a16:creationId xmlns:a16="http://schemas.microsoft.com/office/drawing/2014/main" id="{59071C9E-3089-2E31-B1B8-540AB49A7BB3}"/>
              </a:ext>
            </a:extLst>
          </p:cNvPr>
          <p:cNvSpPr txBox="1">
            <a:spLocks/>
          </p:cNvSpPr>
          <p:nvPr/>
        </p:nvSpPr>
        <p:spPr>
          <a:xfrm>
            <a:off x="2228154" y="1688201"/>
            <a:ext cx="3821710" cy="4711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Bahnschrift SemiCondensed" panose="020B0502040204020203" pitchFamily="34" charset="0"/>
              </a:rPr>
              <a:t>Adds two operators in MPO representation</a:t>
            </a:r>
            <a:endParaRPr lang="en-US" sz="1800" noProof="0" dirty="0"/>
          </a:p>
        </p:txBody>
      </p:sp>
      <p:sp>
        <p:nvSpPr>
          <p:cNvPr id="14" name="Untertitel 2 6 2">
            <a:extLst>
              <a:ext uri="{FF2B5EF4-FFF2-40B4-BE49-F238E27FC236}">
                <a16:creationId xmlns:a16="http://schemas.microsoft.com/office/drawing/2014/main" id="{77ED8E04-010F-67BF-1D77-6A6B44ACC905}"/>
              </a:ext>
            </a:extLst>
          </p:cNvPr>
          <p:cNvSpPr txBox="1">
            <a:spLocks/>
          </p:cNvSpPr>
          <p:nvPr/>
        </p:nvSpPr>
        <p:spPr>
          <a:xfrm>
            <a:off x="2234901" y="2580206"/>
            <a:ext cx="3840176" cy="471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We use </a:t>
            </a:r>
            <a:r>
              <a:rPr lang="it-IT" sz="1800" dirty="0">
                <a:latin typeface="Bahnschrift SemiCondensed" panose="020B0502040204020203" pitchFamily="34" charset="0"/>
              </a:rPr>
              <a:t>this </a:t>
            </a:r>
            <a:r>
              <a:rPr lang="en-GB" sz="1800" dirty="0">
                <a:latin typeface="Bahnschrift SemiCondensed" panose="020B0502040204020203" pitchFamily="34" charset="0"/>
              </a:rPr>
              <a:t>for linear initialization,</a:t>
            </a:r>
          </a:p>
          <a:p>
            <a:pPr marL="0" indent="0">
              <a:buNone/>
            </a:pP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20" name="Untertitel 2 2">
            <a:extLst>
              <a:ext uri="{FF2B5EF4-FFF2-40B4-BE49-F238E27FC236}">
                <a16:creationId xmlns:a16="http://schemas.microsoft.com/office/drawing/2014/main" id="{A1B07EE9-D5F0-8E20-94BD-EAA97AE0213C}"/>
              </a:ext>
            </a:extLst>
          </p:cNvPr>
          <p:cNvSpPr txBox="1">
            <a:spLocks/>
          </p:cNvSpPr>
          <p:nvPr/>
        </p:nvSpPr>
        <p:spPr>
          <a:xfrm>
            <a:off x="667358" y="2551480"/>
            <a:ext cx="1334183" cy="75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Why needed?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 descr="\documentclass{article}&#10;\usepackage{amsmath}&#10;\usepackage{bbold}&#10;\pagestyle{empty}&#10;\begin{document}&#10;&#10;$\rho(\beta_0) = \text{e}^{- \beta_0 \hat{H}}\approx \hat{\mathbb{1}} - \beta_0 \hat{H}$&#10;&#10;&#10;\end{document}" title="IguanaTex Picture Display">
            <a:extLst>
              <a:ext uri="{FF2B5EF4-FFF2-40B4-BE49-F238E27FC236}">
                <a16:creationId xmlns:a16="http://schemas.microsoft.com/office/drawing/2014/main" id="{EA42C26B-F469-4952-00AB-E33087C3EF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55" y="2928390"/>
            <a:ext cx="2858666" cy="324571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ECE69EC-43E8-1FAF-44FC-071E78E321AB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5C101BB-1464-7E95-398D-1E0C2C52A5E9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Implementation of the XTRG Algorithm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B189EF-F58A-FBD1-1F4C-F77FFA6E74A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329"/>
          <a:stretch>
            <a:fillRect/>
          </a:stretch>
        </p:blipFill>
        <p:spPr>
          <a:xfrm>
            <a:off x="158213" y="4100349"/>
            <a:ext cx="6373503" cy="23670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092BCC-D697-BFF0-7C13-61E7CA1376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8164" y="223232"/>
            <a:ext cx="5125623" cy="63356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680FC76-5120-E419-9F8D-5C7230819CED}"/>
              </a:ext>
            </a:extLst>
          </p:cNvPr>
          <p:cNvSpPr/>
          <p:nvPr/>
        </p:nvSpPr>
        <p:spPr>
          <a:xfrm>
            <a:off x="47624" y="50563"/>
            <a:ext cx="6484091" cy="3771629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7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9B17B-27C4-C266-A4BF-DDB018BA7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EBE89517-ED33-E48A-C1EB-C6D888FAACB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36821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A649F4A-38C0-3891-E348-84FD256E5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Untertitel 2 1">
            <a:extLst>
              <a:ext uri="{FF2B5EF4-FFF2-40B4-BE49-F238E27FC236}">
                <a16:creationId xmlns:a16="http://schemas.microsoft.com/office/drawing/2014/main" id="{4FA76DBC-7128-7BC0-1618-83D36BE4399F}"/>
              </a:ext>
            </a:extLst>
          </p:cNvPr>
          <p:cNvSpPr txBox="1">
            <a:spLocks/>
          </p:cNvSpPr>
          <p:nvPr/>
        </p:nvSpPr>
        <p:spPr>
          <a:xfrm>
            <a:off x="236228" y="729791"/>
            <a:ext cx="4196436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square_mpo</a:t>
            </a:r>
            <a:endParaRPr lang="en-US" sz="3200" noProof="0" dirty="0">
              <a:highlight>
                <a:srgbClr val="C0C0C0"/>
              </a:highlight>
            </a:endParaRPr>
          </a:p>
        </p:txBody>
      </p:sp>
      <p:sp>
        <p:nvSpPr>
          <p:cNvPr id="7" name="Untertitel 2 2 1">
            <a:extLst>
              <a:ext uri="{FF2B5EF4-FFF2-40B4-BE49-F238E27FC236}">
                <a16:creationId xmlns:a16="http://schemas.microsoft.com/office/drawing/2014/main" id="{B2B4ED18-C9EF-EEA8-6B94-BF2B80DC1313}"/>
              </a:ext>
            </a:extLst>
          </p:cNvPr>
          <p:cNvSpPr txBox="1">
            <a:spLocks/>
          </p:cNvSpPr>
          <p:nvPr/>
        </p:nvSpPr>
        <p:spPr>
          <a:xfrm>
            <a:off x="299515" y="1634884"/>
            <a:ext cx="1567543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What does it do?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Untertitel 2 6 1">
            <a:extLst>
              <a:ext uri="{FF2B5EF4-FFF2-40B4-BE49-F238E27FC236}">
                <a16:creationId xmlns:a16="http://schemas.microsoft.com/office/drawing/2014/main" id="{D6A9262E-E9CB-A4D7-4267-B3E88967465D}"/>
              </a:ext>
            </a:extLst>
          </p:cNvPr>
          <p:cNvSpPr txBox="1">
            <a:spLocks/>
          </p:cNvSpPr>
          <p:nvPr/>
        </p:nvSpPr>
        <p:spPr>
          <a:xfrm>
            <a:off x="1867058" y="1749250"/>
            <a:ext cx="2200403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Squares an operator in MPO representation</a:t>
            </a:r>
            <a:endParaRPr lang="en-US" sz="1800" noProof="0" dirty="0"/>
          </a:p>
        </p:txBody>
      </p:sp>
      <p:sp>
        <p:nvSpPr>
          <p:cNvPr id="14" name="Untertitel 2 6 2">
            <a:extLst>
              <a:ext uri="{FF2B5EF4-FFF2-40B4-BE49-F238E27FC236}">
                <a16:creationId xmlns:a16="http://schemas.microsoft.com/office/drawing/2014/main" id="{CFBD7AEE-C9D7-16BE-EAB0-7D5FD919F19C}"/>
              </a:ext>
            </a:extLst>
          </p:cNvPr>
          <p:cNvSpPr txBox="1">
            <a:spLocks/>
          </p:cNvSpPr>
          <p:nvPr/>
        </p:nvSpPr>
        <p:spPr>
          <a:xfrm>
            <a:off x="1639563" y="3422675"/>
            <a:ext cx="2781181" cy="1529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Bahnschrift SemiCondensed" panose="020B0502040204020203" pitchFamily="34" charset="0"/>
              </a:rPr>
              <a:t>Provides an initial guess at each XTRG update to start the compression through variational optimization</a:t>
            </a:r>
            <a:endParaRPr lang="en-US" sz="18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20" name="Untertitel 2 2 2">
            <a:extLst>
              <a:ext uri="{FF2B5EF4-FFF2-40B4-BE49-F238E27FC236}">
                <a16:creationId xmlns:a16="http://schemas.microsoft.com/office/drawing/2014/main" id="{14F9DC45-19D8-3CDB-01F3-1B62C0D041B9}"/>
              </a:ext>
            </a:extLst>
          </p:cNvPr>
          <p:cNvSpPr txBox="1">
            <a:spLocks/>
          </p:cNvSpPr>
          <p:nvPr/>
        </p:nvSpPr>
        <p:spPr>
          <a:xfrm>
            <a:off x="305380" y="3586435"/>
            <a:ext cx="1334183" cy="75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Why needed?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 descr="\documentclass{article}&#10;\usepackage{amsmath}&#10;\pagestyle{empty}&#10;\begin{document}&#10;&#10;$\text{e}^{- \beta \hat{H}} \rightarrow \text{e}^{- 2 \beta \hat{H}} = (\text{e}^{- \beta \hat{H}})^2$&#10;&#10;&#10;\end{document}" title="IguanaTex Picture Display">
            <a:extLst>
              <a:ext uri="{FF2B5EF4-FFF2-40B4-BE49-F238E27FC236}">
                <a16:creationId xmlns:a16="http://schemas.microsoft.com/office/drawing/2014/main" id="{920D57D6-2901-C549-A579-A9218CD6F24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55" y="2747508"/>
            <a:ext cx="3241684" cy="366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195009-19F8-7EA5-688F-95641A711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3619" y="951621"/>
            <a:ext cx="7232153" cy="28706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2EE33E-F1C9-70D3-EC14-62AE08FC36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228" y="4960833"/>
            <a:ext cx="8808907" cy="168646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2A0C7F6C-349C-B529-10AF-71B86485EEEA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06415E59-CE2F-4AE7-DFD7-BB48F58EA686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Implementation of the XTRG Algorithm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491767-1BFB-B4A6-B416-A040FFD48E67}"/>
              </a:ext>
            </a:extLst>
          </p:cNvPr>
          <p:cNvSpPr/>
          <p:nvPr/>
        </p:nvSpPr>
        <p:spPr>
          <a:xfrm>
            <a:off x="47625" y="50563"/>
            <a:ext cx="4385039" cy="464945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36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41194-97BB-40D4-4BFA-AD1903276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47C8246-55A8-7105-8227-427136D2AD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79" imgH="478" progId="TCLayout.ActiveDocument.1">
                  <p:embed/>
                </p:oleObj>
              </mc:Choice>
              <mc:Fallback>
                <p:oleObj name="think-cell Slide" r:id="rId6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A649F4A-38C0-3891-E348-84FD256E5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Untertitel 2 1">
            <a:extLst>
              <a:ext uri="{FF2B5EF4-FFF2-40B4-BE49-F238E27FC236}">
                <a16:creationId xmlns:a16="http://schemas.microsoft.com/office/drawing/2014/main" id="{5467E0A4-5ADA-60A0-94D7-9E06FB42E66B}"/>
              </a:ext>
            </a:extLst>
          </p:cNvPr>
          <p:cNvSpPr txBox="1">
            <a:spLocks/>
          </p:cNvSpPr>
          <p:nvPr/>
        </p:nvSpPr>
        <p:spPr>
          <a:xfrm>
            <a:off x="795595" y="664823"/>
            <a:ext cx="2848338" cy="736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updateLeftEnv</a:t>
            </a:r>
            <a:endParaRPr lang="en-US" sz="3200" noProof="0" dirty="0">
              <a:highlight>
                <a:srgbClr val="C0C0C0"/>
              </a:highlight>
            </a:endParaRPr>
          </a:p>
        </p:txBody>
      </p:sp>
      <p:sp>
        <p:nvSpPr>
          <p:cNvPr id="7" name="Untertitel 2 2 1">
            <a:extLst>
              <a:ext uri="{FF2B5EF4-FFF2-40B4-BE49-F238E27FC236}">
                <a16:creationId xmlns:a16="http://schemas.microsoft.com/office/drawing/2014/main" id="{70EE8CB6-45F5-BCC9-D376-7D9022F244D5}"/>
              </a:ext>
            </a:extLst>
          </p:cNvPr>
          <p:cNvSpPr txBox="1">
            <a:spLocks/>
          </p:cNvSpPr>
          <p:nvPr/>
        </p:nvSpPr>
        <p:spPr>
          <a:xfrm>
            <a:off x="581518" y="1420718"/>
            <a:ext cx="1567543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What does it do?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Untertitel 2 6 1">
            <a:extLst>
              <a:ext uri="{FF2B5EF4-FFF2-40B4-BE49-F238E27FC236}">
                <a16:creationId xmlns:a16="http://schemas.microsoft.com/office/drawing/2014/main" id="{2A2AF734-78F0-997E-A01F-65781E597011}"/>
              </a:ext>
            </a:extLst>
          </p:cNvPr>
          <p:cNvSpPr txBox="1">
            <a:spLocks/>
          </p:cNvSpPr>
          <p:nvPr/>
        </p:nvSpPr>
        <p:spPr>
          <a:xfrm>
            <a:off x="2224677" y="1362456"/>
            <a:ext cx="1639098" cy="1135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Slight modification of                  </a:t>
            </a:r>
          </a:p>
        </p:txBody>
      </p:sp>
      <p:sp>
        <p:nvSpPr>
          <p:cNvPr id="14" name="Untertitel 2 6 2">
            <a:extLst>
              <a:ext uri="{FF2B5EF4-FFF2-40B4-BE49-F238E27FC236}">
                <a16:creationId xmlns:a16="http://schemas.microsoft.com/office/drawing/2014/main" id="{ACAE41C1-F04B-4D58-71AF-F51A7E860A83}"/>
              </a:ext>
            </a:extLst>
          </p:cNvPr>
          <p:cNvSpPr txBox="1">
            <a:spLocks/>
          </p:cNvSpPr>
          <p:nvPr/>
        </p:nvSpPr>
        <p:spPr>
          <a:xfrm>
            <a:off x="1593823" y="5758310"/>
            <a:ext cx="10421393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latin typeface="Bahnschrift SemiCondensed" panose="020B0502040204020203" pitchFamily="34" charset="0"/>
              </a:rPr>
              <a:t>Get environment tensors              needed in the update of                . All left environments are computed in the beginning of the optimization process, and are then iteratively updated by performing 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>
                <a:latin typeface="Bahnschrift SemiCondensed" panose="020B0502040204020203" pitchFamily="34" charset="0"/>
              </a:rPr>
              <a:t>	  contraction before the update of the next two sites.</a:t>
            </a:r>
          </a:p>
        </p:txBody>
      </p:sp>
      <p:sp>
        <p:nvSpPr>
          <p:cNvPr id="20" name="Untertitel 2 2 2">
            <a:extLst>
              <a:ext uri="{FF2B5EF4-FFF2-40B4-BE49-F238E27FC236}">
                <a16:creationId xmlns:a16="http://schemas.microsoft.com/office/drawing/2014/main" id="{03BE45C4-0F40-ED9F-DFF9-37D332612E4D}"/>
              </a:ext>
            </a:extLst>
          </p:cNvPr>
          <p:cNvSpPr txBox="1">
            <a:spLocks/>
          </p:cNvSpPr>
          <p:nvPr/>
        </p:nvSpPr>
        <p:spPr>
          <a:xfrm>
            <a:off x="375764" y="5861301"/>
            <a:ext cx="1334183" cy="75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Why needed?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 descr="A diagram of a complex diagram&#10;&#10;AI-generated content may be incorrect.">
            <a:extLst>
              <a:ext uri="{FF2B5EF4-FFF2-40B4-BE49-F238E27FC236}">
                <a16:creationId xmlns:a16="http://schemas.microsoft.com/office/drawing/2014/main" id="{54D9ACCD-4822-9BD4-9AA3-9E9BAE90EF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65" y="3958959"/>
            <a:ext cx="2241732" cy="1483068"/>
          </a:xfrm>
          <a:prstGeom prst="rect">
            <a:avLst/>
          </a:prstGeom>
        </p:spPr>
      </p:pic>
      <p:pic>
        <p:nvPicPr>
          <p:cNvPr id="15" name="Picture 14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87050F18-5121-CB08-ED6C-A7C6943BB0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15"/>
          <a:stretch>
            <a:fillRect/>
          </a:stretch>
        </p:blipFill>
        <p:spPr>
          <a:xfrm>
            <a:off x="820760" y="2482686"/>
            <a:ext cx="2721140" cy="14936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9B176D-4145-A272-0FCF-B83777C2BD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3" y="1953829"/>
            <a:ext cx="1022904" cy="255726"/>
          </a:xfrm>
          <a:prstGeom prst="rect">
            <a:avLst/>
          </a:prstGeom>
        </p:spPr>
      </p:pic>
      <p:pic>
        <p:nvPicPr>
          <p:cNvPr id="19" name="Picture 18" descr="\documentclass{article}&#10;\usepackage{amsmath}&#10;\pagestyle{empty}&#10;\begin{document}&#10;&#10;$V_L, V_R$&#10;&#10;&#10;\end{document}" title="IguanaTex Picture Display">
            <a:extLst>
              <a:ext uri="{FF2B5EF4-FFF2-40B4-BE49-F238E27FC236}">
                <a16:creationId xmlns:a16="http://schemas.microsoft.com/office/drawing/2014/main" id="{3F3DF9FD-27F9-3953-55FB-CB49A1AD6D8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902" y="5839691"/>
            <a:ext cx="696381" cy="220952"/>
          </a:xfrm>
          <a:prstGeom prst="rect">
            <a:avLst/>
          </a:prstGeom>
        </p:spPr>
      </p:pic>
      <p:pic>
        <p:nvPicPr>
          <p:cNvPr id="22" name="Picture 21" descr="\documentclass{article}&#10;\usepackage{amsmath}&#10;\pagestyle{empty}&#10;\begin{document}&#10;&#10;&#10;$C_l, C_{l + 1&#10;}$&#10;&#10;\end{document}" title="IguanaTex Picture Display">
            <a:extLst>
              <a:ext uri="{FF2B5EF4-FFF2-40B4-BE49-F238E27FC236}">
                <a16:creationId xmlns:a16="http://schemas.microsoft.com/office/drawing/2014/main" id="{B298014E-F23F-EEFD-3D3A-98F2440B434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405" y="5822929"/>
            <a:ext cx="844190" cy="237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4D1847-224D-9485-FCD8-9E8CA919AFC1}"/>
              </a:ext>
            </a:extLst>
          </p:cNvPr>
          <p:cNvSpPr/>
          <p:nvPr/>
        </p:nvSpPr>
        <p:spPr>
          <a:xfrm>
            <a:off x="47625" y="50563"/>
            <a:ext cx="4385039" cy="5537607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016D38-9BB3-191D-30A5-6A3796C522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16219" y="505352"/>
            <a:ext cx="7167104" cy="14152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F769AD-A02E-E2FA-D0B1-C3E8CDDA23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16219" y="2408093"/>
            <a:ext cx="7200925" cy="281311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7B7643A-D4F4-36C9-8078-AF56C3BC5629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60289F24-162D-0E65-D454-E25854C01181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Implementation of the XTRG Algorithm</a:t>
            </a:r>
          </a:p>
        </p:txBody>
      </p:sp>
      <p:pic>
        <p:nvPicPr>
          <p:cNvPr id="21" name="Picture 20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EEFCCEED-45FA-BC48-F7F8-71DF82C4B1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86"/>
          <a:stretch>
            <a:fillRect/>
          </a:stretch>
        </p:blipFill>
        <p:spPr>
          <a:xfrm>
            <a:off x="721244" y="4014172"/>
            <a:ext cx="304174" cy="14936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FC80D0E-0544-0959-63B2-6A146BE6AE0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95487" y="6382599"/>
            <a:ext cx="971686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2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A9D5A-EAB0-FD5A-E25D-6957EA5CE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8270AE3-414D-3FD3-0FC0-D8C255B239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79" imgH="478" progId="TCLayout.ActiveDocument.1">
                  <p:embed/>
                </p:oleObj>
              </mc:Choice>
              <mc:Fallback>
                <p:oleObj name="think-cell Slide" r:id="rId6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A649F4A-38C0-3891-E348-84FD256E5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Untertitel 2 1">
            <a:extLst>
              <a:ext uri="{FF2B5EF4-FFF2-40B4-BE49-F238E27FC236}">
                <a16:creationId xmlns:a16="http://schemas.microsoft.com/office/drawing/2014/main" id="{7076D7AC-51AD-9706-CDE6-EBD1AEAED4FA}"/>
              </a:ext>
            </a:extLst>
          </p:cNvPr>
          <p:cNvSpPr txBox="1">
            <a:spLocks/>
          </p:cNvSpPr>
          <p:nvPr/>
        </p:nvSpPr>
        <p:spPr>
          <a:xfrm>
            <a:off x="259579" y="724872"/>
            <a:ext cx="4196436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normalize_mpo!</a:t>
            </a:r>
            <a:endParaRPr lang="en-US" sz="3200" noProof="0" dirty="0">
              <a:highlight>
                <a:srgbClr val="C0C0C0"/>
              </a:highlight>
            </a:endParaRPr>
          </a:p>
        </p:txBody>
      </p:sp>
      <p:sp>
        <p:nvSpPr>
          <p:cNvPr id="7" name="Untertitel 2 2 1">
            <a:extLst>
              <a:ext uri="{FF2B5EF4-FFF2-40B4-BE49-F238E27FC236}">
                <a16:creationId xmlns:a16="http://schemas.microsoft.com/office/drawing/2014/main" id="{48354C10-EED4-56C8-39C3-8D372F5ABB89}"/>
              </a:ext>
            </a:extLst>
          </p:cNvPr>
          <p:cNvSpPr txBox="1">
            <a:spLocks/>
          </p:cNvSpPr>
          <p:nvPr/>
        </p:nvSpPr>
        <p:spPr>
          <a:xfrm>
            <a:off x="291329" y="1651922"/>
            <a:ext cx="1567543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What does it do?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Untertitel 2 6 1">
            <a:extLst>
              <a:ext uri="{FF2B5EF4-FFF2-40B4-BE49-F238E27FC236}">
                <a16:creationId xmlns:a16="http://schemas.microsoft.com/office/drawing/2014/main" id="{2C01238E-4890-AD12-C263-715A90C8B8A6}"/>
              </a:ext>
            </a:extLst>
          </p:cNvPr>
          <p:cNvSpPr txBox="1">
            <a:spLocks/>
          </p:cNvSpPr>
          <p:nvPr/>
        </p:nvSpPr>
        <p:spPr>
          <a:xfrm>
            <a:off x="1794604" y="1532129"/>
            <a:ext cx="3202592" cy="1489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Normalizes </a:t>
            </a:r>
            <a:r>
              <a:rPr lang="en-GB" sz="1800" dirty="0">
                <a:latin typeface="Bahnschrift SemiCondensed" panose="020B0502040204020203" pitchFamily="34" charset="0"/>
              </a:rPr>
              <a:t>an operator     in MPO representation with respect to the Frobenius norm </a:t>
            </a:r>
            <a:endParaRPr lang="en-US" sz="1800" noProof="0" dirty="0"/>
          </a:p>
        </p:txBody>
      </p:sp>
      <p:sp>
        <p:nvSpPr>
          <p:cNvPr id="14" name="Untertitel 2 6 2">
            <a:extLst>
              <a:ext uri="{FF2B5EF4-FFF2-40B4-BE49-F238E27FC236}">
                <a16:creationId xmlns:a16="http://schemas.microsoft.com/office/drawing/2014/main" id="{7CECDA0F-5C03-1A27-8ACF-00A42CE59A8F}"/>
              </a:ext>
            </a:extLst>
          </p:cNvPr>
          <p:cNvSpPr txBox="1">
            <a:spLocks/>
          </p:cNvSpPr>
          <p:nvPr/>
        </p:nvSpPr>
        <p:spPr>
          <a:xfrm>
            <a:off x="1804198" y="3151194"/>
            <a:ext cx="3498248" cy="1186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Bahnschrift SemiCondensed" panose="020B0502040204020203" pitchFamily="34" charset="0"/>
              </a:rPr>
              <a:t>We want to keep track of the convergence of the variational two-site update which minimizes</a:t>
            </a:r>
          </a:p>
          <a:p>
            <a:pPr marL="0" indent="0">
              <a:buNone/>
            </a:pP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20" name="Untertitel 2 2 2">
            <a:extLst>
              <a:ext uri="{FF2B5EF4-FFF2-40B4-BE49-F238E27FC236}">
                <a16:creationId xmlns:a16="http://schemas.microsoft.com/office/drawing/2014/main" id="{E1D0FD18-B88B-01CD-E0B8-995D1E399DB1}"/>
              </a:ext>
            </a:extLst>
          </p:cNvPr>
          <p:cNvSpPr txBox="1">
            <a:spLocks/>
          </p:cNvSpPr>
          <p:nvPr/>
        </p:nvSpPr>
        <p:spPr>
          <a:xfrm>
            <a:off x="419274" y="3175882"/>
            <a:ext cx="1334183" cy="75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Why needed?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 descr="\documentclass{article}&#10;\usepackage{amsmath}&#10;\pagestyle{empty}&#10;\begin{document}&#10;&#10;&#10;$|| \hat{O} ||_F = \sqrt{\text{Tr}[\hat{O} \hat{O}^\dagger]}$&#10;&#10;\end{document}" title="IguanaTex Picture Display">
            <a:extLst>
              <a:ext uri="{FF2B5EF4-FFF2-40B4-BE49-F238E27FC236}">
                <a16:creationId xmlns:a16="http://schemas.microsoft.com/office/drawing/2014/main" id="{0D06688D-97AB-A9DF-0E60-5E1F6B084BF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754" y="2435277"/>
            <a:ext cx="2118095" cy="448417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&#10;$\hat{O}&#10;$&#10;&#10;\end{document}" title="IguanaTex Picture Display">
            <a:extLst>
              <a:ext uri="{FF2B5EF4-FFF2-40B4-BE49-F238E27FC236}">
                <a16:creationId xmlns:a16="http://schemas.microsoft.com/office/drawing/2014/main" id="{B1F3EE76-DFC0-2C96-F0F9-033A5FCD7E7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799" y="1546462"/>
            <a:ext cx="175238" cy="245333"/>
          </a:xfrm>
          <a:prstGeom prst="rect">
            <a:avLst/>
          </a:prstGeom>
        </p:spPr>
      </p:pic>
      <p:pic>
        <p:nvPicPr>
          <p:cNvPr id="23" name="Picture 22" descr="\documentclass{article}&#10;\usepackage{amsmath}&#10;\pagestyle{empty}&#10;\begin{document}&#10;&#10;&#10;$|| \hat{C} - \text{e}^{-2 \beta \hat{H}} ||_F &lt; \epsilon_{\text{tolerance}}&#10;$&#10;&#10;\end{document}" title="IguanaTex Picture Display">
            <a:extLst>
              <a:ext uri="{FF2B5EF4-FFF2-40B4-BE49-F238E27FC236}">
                <a16:creationId xmlns:a16="http://schemas.microsoft.com/office/drawing/2014/main" id="{4DFD64BD-1F73-9476-0A26-1ECDE24A331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754" y="4091859"/>
            <a:ext cx="2847999" cy="3245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4AA9BCF-B6D3-2443-A46A-60426207F0F6}"/>
              </a:ext>
            </a:extLst>
          </p:cNvPr>
          <p:cNvSpPr/>
          <p:nvPr/>
        </p:nvSpPr>
        <p:spPr>
          <a:xfrm>
            <a:off x="47625" y="50564"/>
            <a:ext cx="5245227" cy="470431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7C3D071-9BD9-8C65-9CEF-1EF719FA1216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F6C7B60-E82A-514D-1C83-CF32170121D7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Implementation of the XTRG Algorithm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69E4B3-6916-1FA8-43E8-35D8978CA0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59290" y="401301"/>
            <a:ext cx="5784048" cy="55491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36EC5F-580C-4C9C-4824-CB4F05BBBB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3134" y="5041142"/>
            <a:ext cx="5325494" cy="16309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0130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9592F-D471-7916-2E76-7BB7C1F8B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49AA2B4-99CB-C461-AEC1-E99A4EF77CA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A649F4A-38C0-3891-E348-84FD256E5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Untertitel 2 1">
            <a:extLst>
              <a:ext uri="{FF2B5EF4-FFF2-40B4-BE49-F238E27FC236}">
                <a16:creationId xmlns:a16="http://schemas.microsoft.com/office/drawing/2014/main" id="{63D92272-1267-19B0-8536-9168C28117E0}"/>
              </a:ext>
            </a:extLst>
          </p:cNvPr>
          <p:cNvSpPr txBox="1">
            <a:spLocks/>
          </p:cNvSpPr>
          <p:nvPr/>
        </p:nvSpPr>
        <p:spPr>
          <a:xfrm>
            <a:off x="525273" y="702251"/>
            <a:ext cx="4196436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trace_mpo</a:t>
            </a:r>
            <a:endParaRPr lang="en-US" sz="3200" noProof="0" dirty="0">
              <a:highlight>
                <a:srgbClr val="C0C0C0"/>
              </a:highlight>
            </a:endParaRPr>
          </a:p>
        </p:txBody>
      </p:sp>
      <p:sp>
        <p:nvSpPr>
          <p:cNvPr id="7" name="Untertitel 2 2 1">
            <a:extLst>
              <a:ext uri="{FF2B5EF4-FFF2-40B4-BE49-F238E27FC236}">
                <a16:creationId xmlns:a16="http://schemas.microsoft.com/office/drawing/2014/main" id="{49CD944B-9D5A-D8F6-D57B-05A35DF10E94}"/>
              </a:ext>
            </a:extLst>
          </p:cNvPr>
          <p:cNvSpPr txBox="1">
            <a:spLocks/>
          </p:cNvSpPr>
          <p:nvPr/>
        </p:nvSpPr>
        <p:spPr>
          <a:xfrm>
            <a:off x="449139" y="1365596"/>
            <a:ext cx="1567543" cy="1094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What does it do?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Untertitel 2 6 1">
            <a:extLst>
              <a:ext uri="{FF2B5EF4-FFF2-40B4-BE49-F238E27FC236}">
                <a16:creationId xmlns:a16="http://schemas.microsoft.com/office/drawing/2014/main" id="{A597A91F-B9FC-342E-58CE-C83BBEE597CC}"/>
              </a:ext>
            </a:extLst>
          </p:cNvPr>
          <p:cNvSpPr txBox="1">
            <a:spLocks/>
          </p:cNvSpPr>
          <p:nvPr/>
        </p:nvSpPr>
        <p:spPr>
          <a:xfrm>
            <a:off x="2020730" y="1435996"/>
            <a:ext cx="3107865" cy="914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Computes the trace of an operator in MPO form</a:t>
            </a:r>
            <a:endParaRPr lang="en-US" sz="1800" noProof="0" dirty="0"/>
          </a:p>
        </p:txBody>
      </p:sp>
      <p:sp>
        <p:nvSpPr>
          <p:cNvPr id="14" name="Untertitel 2 6 2">
            <a:extLst>
              <a:ext uri="{FF2B5EF4-FFF2-40B4-BE49-F238E27FC236}">
                <a16:creationId xmlns:a16="http://schemas.microsoft.com/office/drawing/2014/main" id="{C8B3A392-3476-35C8-AB5D-7B7419A389EE}"/>
              </a:ext>
            </a:extLst>
          </p:cNvPr>
          <p:cNvSpPr txBox="1">
            <a:spLocks/>
          </p:cNvSpPr>
          <p:nvPr/>
        </p:nvSpPr>
        <p:spPr>
          <a:xfrm>
            <a:off x="1908016" y="3449331"/>
            <a:ext cx="2176048" cy="1259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Bahnschrift SemiCondensed" panose="020B0502040204020203" pitchFamily="34" charset="0"/>
              </a:rPr>
              <a:t>Computation of the partition function</a:t>
            </a:r>
            <a:endParaRPr lang="en-US" sz="18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20" name="Untertitel 2 2 2">
            <a:extLst>
              <a:ext uri="{FF2B5EF4-FFF2-40B4-BE49-F238E27FC236}">
                <a16:creationId xmlns:a16="http://schemas.microsoft.com/office/drawing/2014/main" id="{9E438880-1130-E8A1-EAD6-B1F7B3FE2CDF}"/>
              </a:ext>
            </a:extLst>
          </p:cNvPr>
          <p:cNvSpPr txBox="1">
            <a:spLocks/>
          </p:cNvSpPr>
          <p:nvPr/>
        </p:nvSpPr>
        <p:spPr>
          <a:xfrm>
            <a:off x="476250" y="3485922"/>
            <a:ext cx="1334183" cy="75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Why needed?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1" descr="A black and yellow circle with arrows&#10;&#10;Description automatically generated">
            <a:extLst>
              <a:ext uri="{FF2B5EF4-FFF2-40B4-BE49-F238E27FC236}">
                <a16:creationId xmlns:a16="http://schemas.microsoft.com/office/drawing/2014/main" id="{DE6FE23B-A23A-5660-C638-3D97AA3BA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91" y="2191758"/>
            <a:ext cx="3626200" cy="959166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&#10;$Z = \text{Tr} [ \text{e}^{-\beta \hat{H}} ] &#10;$&#10;&#10;\end{document}" title="IguanaTex Picture Display">
            <a:extLst>
              <a:ext uri="{FF2B5EF4-FFF2-40B4-BE49-F238E27FC236}">
                <a16:creationId xmlns:a16="http://schemas.microsoft.com/office/drawing/2014/main" id="{FE9F5A80-87E3-DD41-F6E7-4DF40F80971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682" y="4095568"/>
            <a:ext cx="1473523" cy="3245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F31DFB-C5F2-8778-BD6E-CA80A58EA870}"/>
              </a:ext>
            </a:extLst>
          </p:cNvPr>
          <p:cNvSpPr/>
          <p:nvPr/>
        </p:nvSpPr>
        <p:spPr>
          <a:xfrm>
            <a:off x="47625" y="50564"/>
            <a:ext cx="5245227" cy="4658594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130A2EA-139F-ADD6-89D3-A6BDDFC1CFF2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Implementation of the XTRG Algorithm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C6B8C48-0AFF-BE1B-4221-A4AC1F8B52E2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BF0272-350C-DD4D-C38E-D49CA9852A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5300" y="468048"/>
            <a:ext cx="5627348" cy="484479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31BE49-5DA3-F0DB-C6FC-5C99609175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700" y="4983845"/>
            <a:ext cx="5627348" cy="16378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1" name="Untertitel 2 4 1 1 1">
            <a:extLst>
              <a:ext uri="{FF2B5EF4-FFF2-40B4-BE49-F238E27FC236}">
                <a16:creationId xmlns:a16="http://schemas.microsoft.com/office/drawing/2014/main" id="{B2D49C04-41A9-8F0E-0FDB-494FCC03BF98}"/>
              </a:ext>
            </a:extLst>
          </p:cNvPr>
          <p:cNvSpPr txBox="1">
            <a:spLocks/>
          </p:cNvSpPr>
          <p:nvPr/>
        </p:nvSpPr>
        <p:spPr>
          <a:xfrm>
            <a:off x="6383970" y="5872300"/>
            <a:ext cx="5081455" cy="3278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noProof="0" dirty="0">
                <a:latin typeface="Bahnschrift SemiCondensed" panose="020B0502040204020203" pitchFamily="34" charset="0"/>
              </a:rPr>
              <a:t>Checked the functionality of all methods with unit tests! </a:t>
            </a:r>
            <a:endParaRPr lang="en-US" sz="1800" noProof="0" dirty="0"/>
          </a:p>
        </p:txBody>
      </p:sp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3FB9C98D-E124-AE71-C302-90A12C3E7B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03157" y="5872300"/>
            <a:ext cx="288549" cy="28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6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BB350F5-3294-9032-D2B4-0214882538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97914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Untertitel 2 1">
            <a:extLst>
              <a:ext uri="{FF2B5EF4-FFF2-40B4-BE49-F238E27FC236}">
                <a16:creationId xmlns:a16="http://schemas.microsoft.com/office/drawing/2014/main" id="{5C15DC51-BC25-BA34-D761-90A7930B17D5}"/>
              </a:ext>
            </a:extLst>
          </p:cNvPr>
          <p:cNvSpPr txBox="1">
            <a:spLocks/>
          </p:cNvSpPr>
          <p:nvPr/>
        </p:nvSpPr>
        <p:spPr>
          <a:xfrm>
            <a:off x="2544970" y="505747"/>
            <a:ext cx="7020213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Outline of the Talk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AA5E5A4-83CD-7440-9326-3EEECB65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304" y="92710"/>
            <a:ext cx="252984" cy="365125"/>
          </a:xfrm>
        </p:spPr>
        <p:txBody>
          <a:bodyPr/>
          <a:lstStyle/>
          <a:p>
            <a:fld id="{D67EFDCF-2BE9-48DA-81A4-E9E01011748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Untertitel 2 5 1">
            <a:extLst>
              <a:ext uri="{FF2B5EF4-FFF2-40B4-BE49-F238E27FC236}">
                <a16:creationId xmlns:a16="http://schemas.microsoft.com/office/drawing/2014/main" id="{A0B4A379-425F-2CED-A6AC-655F7E6B8A0A}"/>
              </a:ext>
            </a:extLst>
          </p:cNvPr>
          <p:cNvSpPr txBox="1">
            <a:spLocks/>
          </p:cNvSpPr>
          <p:nvPr/>
        </p:nvSpPr>
        <p:spPr>
          <a:xfrm>
            <a:off x="1350773" y="1310421"/>
            <a:ext cx="3586540" cy="396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I. </a:t>
            </a:r>
            <a:r>
              <a:rPr lang="en-US" sz="2000" dirty="0">
                <a:latin typeface="Bahnschrift SemiCondensed" panose="020B0502040204020203" pitchFamily="34" charset="0"/>
              </a:rPr>
              <a:t>Motivation &amp; Key Ideas of XTRG</a:t>
            </a:r>
            <a:endParaRPr lang="en-US" sz="2000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F038FB-0597-6519-3077-7E60A693A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14" y="1841733"/>
            <a:ext cx="4947014" cy="17591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38000"/>
              </a:srgbClr>
            </a:outerShdw>
          </a:effectLst>
        </p:spPr>
      </p:pic>
      <p:sp>
        <p:nvSpPr>
          <p:cNvPr id="13" name="Untertitel 2 5 1">
            <a:extLst>
              <a:ext uri="{FF2B5EF4-FFF2-40B4-BE49-F238E27FC236}">
                <a16:creationId xmlns:a16="http://schemas.microsoft.com/office/drawing/2014/main" id="{B4DDD9F6-AD86-B949-DDB3-5F84CD666FFB}"/>
              </a:ext>
            </a:extLst>
          </p:cNvPr>
          <p:cNvSpPr txBox="1">
            <a:spLocks/>
          </p:cNvSpPr>
          <p:nvPr/>
        </p:nvSpPr>
        <p:spPr>
          <a:xfrm>
            <a:off x="1941286" y="4198660"/>
            <a:ext cx="3932328" cy="396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noProof="0" dirty="0"/>
          </a:p>
        </p:txBody>
      </p:sp>
      <p:sp>
        <p:nvSpPr>
          <p:cNvPr id="14" name="Untertitel 2 5 1">
            <a:extLst>
              <a:ext uri="{FF2B5EF4-FFF2-40B4-BE49-F238E27FC236}">
                <a16:creationId xmlns:a16="http://schemas.microsoft.com/office/drawing/2014/main" id="{93F7AB19-FB1E-CAC4-89B7-A807ADF428AA}"/>
              </a:ext>
            </a:extLst>
          </p:cNvPr>
          <p:cNvSpPr txBox="1">
            <a:spLocks/>
          </p:cNvSpPr>
          <p:nvPr/>
        </p:nvSpPr>
        <p:spPr>
          <a:xfrm>
            <a:off x="1244715" y="3955012"/>
            <a:ext cx="4271233" cy="396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II. </a:t>
            </a:r>
            <a:r>
              <a:rPr lang="en-US" sz="2000" noProof="0" dirty="0">
                <a:latin typeface="Bahnschrift SemiCondensed" panose="020B0502040204020203" pitchFamily="34" charset="0"/>
              </a:rPr>
              <a:t>Global Structure of the XTRG Algorithm</a:t>
            </a:r>
            <a:endParaRPr lang="en-US" sz="2000" noProof="0" dirty="0"/>
          </a:p>
        </p:txBody>
      </p:sp>
      <p:pic>
        <p:nvPicPr>
          <p:cNvPr id="17" name="Picture 16" descr="A diagram of a network&#10;&#10;Description automatically generated">
            <a:extLst>
              <a:ext uri="{FF2B5EF4-FFF2-40B4-BE49-F238E27FC236}">
                <a16:creationId xmlns:a16="http://schemas.microsoft.com/office/drawing/2014/main" id="{0CF12560-C496-1122-9B8B-D63E1128B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91" y="5002245"/>
            <a:ext cx="1963760" cy="769025"/>
          </a:xfrm>
          <a:prstGeom prst="rect">
            <a:avLst/>
          </a:prstGeom>
        </p:spPr>
      </p:pic>
      <p:sp>
        <p:nvSpPr>
          <p:cNvPr id="23" name="Untertitel 2 4 1 1 1">
            <a:extLst>
              <a:ext uri="{FF2B5EF4-FFF2-40B4-BE49-F238E27FC236}">
                <a16:creationId xmlns:a16="http://schemas.microsoft.com/office/drawing/2014/main" id="{ECB7B0F2-73A4-D817-7758-ED7E4D33A1BE}"/>
              </a:ext>
            </a:extLst>
          </p:cNvPr>
          <p:cNvSpPr txBox="1">
            <a:spLocks/>
          </p:cNvSpPr>
          <p:nvPr/>
        </p:nvSpPr>
        <p:spPr>
          <a:xfrm>
            <a:off x="1731126" y="4513835"/>
            <a:ext cx="1849177" cy="488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Linear initialization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8" name="Picture 27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F6A64082-AF69-B17A-A579-B0523E3912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48" y="5717955"/>
            <a:ext cx="2861710" cy="905913"/>
          </a:xfrm>
          <a:prstGeom prst="rect">
            <a:avLst/>
          </a:prstGeom>
        </p:spPr>
      </p:pic>
      <p:sp>
        <p:nvSpPr>
          <p:cNvPr id="29" name="Untertitel 2 4 1 1 1">
            <a:extLst>
              <a:ext uri="{FF2B5EF4-FFF2-40B4-BE49-F238E27FC236}">
                <a16:creationId xmlns:a16="http://schemas.microsoft.com/office/drawing/2014/main" id="{A9919621-4ADD-F91E-FD04-49516E040EB0}"/>
              </a:ext>
            </a:extLst>
          </p:cNvPr>
          <p:cNvSpPr txBox="1">
            <a:spLocks/>
          </p:cNvSpPr>
          <p:nvPr/>
        </p:nvSpPr>
        <p:spPr>
          <a:xfrm>
            <a:off x="6631880" y="2673249"/>
            <a:ext cx="3163747" cy="488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Tensor manipulations of MPOs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Untertitel 2 4 1 1 1">
            <a:extLst>
              <a:ext uri="{FF2B5EF4-FFF2-40B4-BE49-F238E27FC236}">
                <a16:creationId xmlns:a16="http://schemas.microsoft.com/office/drawing/2014/main" id="{F6086469-C60E-97E5-5AB7-2030E0E6B82C}"/>
              </a:ext>
            </a:extLst>
          </p:cNvPr>
          <p:cNvSpPr txBox="1">
            <a:spLocks/>
          </p:cNvSpPr>
          <p:nvPr/>
        </p:nvSpPr>
        <p:spPr>
          <a:xfrm>
            <a:off x="1271091" y="6034083"/>
            <a:ext cx="2247537" cy="488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Variational XTRG update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Untertitel 2 4 1 1 1">
            <a:extLst>
              <a:ext uri="{FF2B5EF4-FFF2-40B4-BE49-F238E27FC236}">
                <a16:creationId xmlns:a16="http://schemas.microsoft.com/office/drawing/2014/main" id="{21F5D846-0BBB-B128-3C62-0BE60B4375CF}"/>
              </a:ext>
            </a:extLst>
          </p:cNvPr>
          <p:cNvSpPr txBox="1">
            <a:spLocks/>
          </p:cNvSpPr>
          <p:nvPr/>
        </p:nvSpPr>
        <p:spPr>
          <a:xfrm>
            <a:off x="7080566" y="3797876"/>
            <a:ext cx="2066684" cy="396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DMRG-type sweeping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Untertitel 2 5 1">
            <a:extLst>
              <a:ext uri="{FF2B5EF4-FFF2-40B4-BE49-F238E27FC236}">
                <a16:creationId xmlns:a16="http://schemas.microsoft.com/office/drawing/2014/main" id="{3EB9A42C-CB8C-396A-BD3A-D72A2457A3F5}"/>
              </a:ext>
            </a:extLst>
          </p:cNvPr>
          <p:cNvSpPr txBox="1">
            <a:spLocks/>
          </p:cNvSpPr>
          <p:nvPr/>
        </p:nvSpPr>
        <p:spPr>
          <a:xfrm>
            <a:off x="7157615" y="1442465"/>
            <a:ext cx="4271233" cy="396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III. </a:t>
            </a:r>
            <a:r>
              <a:rPr lang="en-US" sz="2000" noProof="0" dirty="0">
                <a:latin typeface="Bahnschrift SemiCondensed" panose="020B0502040204020203" pitchFamily="34" charset="0"/>
              </a:rPr>
              <a:t>Implementation of the XTRG Algorithm</a:t>
            </a:r>
            <a:endParaRPr lang="en-US" sz="2000" noProof="0" dirty="0"/>
          </a:p>
        </p:txBody>
      </p:sp>
      <p:pic>
        <p:nvPicPr>
          <p:cNvPr id="35" name="Picture 34" descr="A yellow square with black lines&#10;&#10;AI-generated content may be incorrect.">
            <a:extLst>
              <a:ext uri="{FF2B5EF4-FFF2-40B4-BE49-F238E27FC236}">
                <a16:creationId xmlns:a16="http://schemas.microsoft.com/office/drawing/2014/main" id="{21E15AE8-9D77-BA89-5FF4-36232A3C79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03" y="4449375"/>
            <a:ext cx="1963760" cy="435882"/>
          </a:xfrm>
          <a:prstGeom prst="rect">
            <a:avLst/>
          </a:prstGeom>
        </p:spPr>
      </p:pic>
      <p:sp>
        <p:nvSpPr>
          <p:cNvPr id="36" name="Untertitel 2 4 1 1 1">
            <a:extLst>
              <a:ext uri="{FF2B5EF4-FFF2-40B4-BE49-F238E27FC236}">
                <a16:creationId xmlns:a16="http://schemas.microsoft.com/office/drawing/2014/main" id="{8CE7DF85-EBCF-5090-898E-AF416C2282CC}"/>
              </a:ext>
            </a:extLst>
          </p:cNvPr>
          <p:cNvSpPr txBox="1">
            <a:spLocks/>
          </p:cNvSpPr>
          <p:nvPr/>
        </p:nvSpPr>
        <p:spPr>
          <a:xfrm>
            <a:off x="2982861" y="5225241"/>
            <a:ext cx="1849177" cy="488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Contraction of MPOs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Untertitel 2 4 1 1 1">
            <a:extLst>
              <a:ext uri="{FF2B5EF4-FFF2-40B4-BE49-F238E27FC236}">
                <a16:creationId xmlns:a16="http://schemas.microsoft.com/office/drawing/2014/main" id="{8D724AD7-5C3F-1127-58D4-CD9E97FA8E66}"/>
              </a:ext>
            </a:extLst>
          </p:cNvPr>
          <p:cNvSpPr txBox="1">
            <a:spLocks/>
          </p:cNvSpPr>
          <p:nvPr/>
        </p:nvSpPr>
        <p:spPr>
          <a:xfrm>
            <a:off x="9376845" y="3453755"/>
            <a:ext cx="2291074" cy="488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Canonicalization of MPOs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Untertitel 2 4 1 1 1">
            <a:extLst>
              <a:ext uri="{FF2B5EF4-FFF2-40B4-BE49-F238E27FC236}">
                <a16:creationId xmlns:a16="http://schemas.microsoft.com/office/drawing/2014/main" id="{97245FAE-B605-AF7C-6460-8F7839F02169}"/>
              </a:ext>
            </a:extLst>
          </p:cNvPr>
          <p:cNvSpPr txBox="1">
            <a:spLocks/>
          </p:cNvSpPr>
          <p:nvPr/>
        </p:nvSpPr>
        <p:spPr>
          <a:xfrm>
            <a:off x="5806245" y="2452910"/>
            <a:ext cx="1138454" cy="371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tensor_svd</a:t>
            </a:r>
            <a:endParaRPr lang="en-US" sz="1200" noProof="0" dirty="0">
              <a:highlight>
                <a:srgbClr val="C0C0C0"/>
              </a:highlight>
            </a:endParaRPr>
          </a:p>
        </p:txBody>
      </p:sp>
      <p:sp>
        <p:nvSpPr>
          <p:cNvPr id="39" name="Untertitel 2 4 1 1 1">
            <a:extLst>
              <a:ext uri="{FF2B5EF4-FFF2-40B4-BE49-F238E27FC236}">
                <a16:creationId xmlns:a16="http://schemas.microsoft.com/office/drawing/2014/main" id="{2860C574-A254-496C-29DA-53795A2A01E4}"/>
              </a:ext>
            </a:extLst>
          </p:cNvPr>
          <p:cNvSpPr txBox="1">
            <a:spLocks/>
          </p:cNvSpPr>
          <p:nvPr/>
        </p:nvSpPr>
        <p:spPr>
          <a:xfrm>
            <a:off x="8213753" y="2183303"/>
            <a:ext cx="1138454" cy="371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add_mpo</a:t>
            </a:r>
            <a:endParaRPr lang="en-US" sz="1200" noProof="0" dirty="0">
              <a:highlight>
                <a:srgbClr val="C0C0C0"/>
              </a:highlight>
            </a:endParaRPr>
          </a:p>
        </p:txBody>
      </p:sp>
      <p:sp>
        <p:nvSpPr>
          <p:cNvPr id="40" name="Untertitel 2 4 1 1 1">
            <a:extLst>
              <a:ext uri="{FF2B5EF4-FFF2-40B4-BE49-F238E27FC236}">
                <a16:creationId xmlns:a16="http://schemas.microsoft.com/office/drawing/2014/main" id="{04C7C1AC-D0B2-46FD-9FA9-B67CD45718E6}"/>
              </a:ext>
            </a:extLst>
          </p:cNvPr>
          <p:cNvSpPr txBox="1">
            <a:spLocks/>
          </p:cNvSpPr>
          <p:nvPr/>
        </p:nvSpPr>
        <p:spPr>
          <a:xfrm>
            <a:off x="9542075" y="2961092"/>
            <a:ext cx="1565986" cy="371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left_canonicalmpo!</a:t>
            </a:r>
            <a:endParaRPr lang="en-US" sz="1200" noProof="0" dirty="0">
              <a:highlight>
                <a:srgbClr val="C0C0C0"/>
              </a:highlight>
            </a:endParaRPr>
          </a:p>
        </p:txBody>
      </p:sp>
      <p:sp>
        <p:nvSpPr>
          <p:cNvPr id="41" name="Untertitel 2 4 1 1 1">
            <a:extLst>
              <a:ext uri="{FF2B5EF4-FFF2-40B4-BE49-F238E27FC236}">
                <a16:creationId xmlns:a16="http://schemas.microsoft.com/office/drawing/2014/main" id="{237A82CC-6F29-574B-81D9-6DDF5B59539F}"/>
              </a:ext>
            </a:extLst>
          </p:cNvPr>
          <p:cNvSpPr txBox="1">
            <a:spLocks/>
          </p:cNvSpPr>
          <p:nvPr/>
        </p:nvSpPr>
        <p:spPr>
          <a:xfrm>
            <a:off x="6271769" y="3173174"/>
            <a:ext cx="1058677" cy="371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square_mpo</a:t>
            </a:r>
            <a:endParaRPr lang="en-US" sz="1200" noProof="0" dirty="0">
              <a:highlight>
                <a:srgbClr val="C0C0C0"/>
              </a:highlight>
            </a:endParaRPr>
          </a:p>
        </p:txBody>
      </p:sp>
      <p:sp>
        <p:nvSpPr>
          <p:cNvPr id="42" name="Untertitel 2 4 1 1 1">
            <a:extLst>
              <a:ext uri="{FF2B5EF4-FFF2-40B4-BE49-F238E27FC236}">
                <a16:creationId xmlns:a16="http://schemas.microsoft.com/office/drawing/2014/main" id="{A1B5E136-F552-42E5-212E-D74F3D17E73B}"/>
              </a:ext>
            </a:extLst>
          </p:cNvPr>
          <p:cNvSpPr txBox="1">
            <a:spLocks/>
          </p:cNvSpPr>
          <p:nvPr/>
        </p:nvSpPr>
        <p:spPr>
          <a:xfrm>
            <a:off x="7810858" y="3111672"/>
            <a:ext cx="1565986" cy="371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normalize_mpo!</a:t>
            </a:r>
            <a:endParaRPr lang="en-US" sz="1200" noProof="0" dirty="0">
              <a:highlight>
                <a:srgbClr val="C0C0C0"/>
              </a:highlight>
            </a:endParaRPr>
          </a:p>
        </p:txBody>
      </p:sp>
      <p:sp>
        <p:nvSpPr>
          <p:cNvPr id="43" name="Untertitel 2 4 1 1 1">
            <a:extLst>
              <a:ext uri="{FF2B5EF4-FFF2-40B4-BE49-F238E27FC236}">
                <a16:creationId xmlns:a16="http://schemas.microsoft.com/office/drawing/2014/main" id="{FB093C52-F074-31F9-CBFE-230F9D3C323B}"/>
              </a:ext>
            </a:extLst>
          </p:cNvPr>
          <p:cNvSpPr txBox="1">
            <a:spLocks/>
          </p:cNvSpPr>
          <p:nvPr/>
        </p:nvSpPr>
        <p:spPr>
          <a:xfrm>
            <a:off x="6814099" y="2116340"/>
            <a:ext cx="1565986" cy="371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trace_mpo</a:t>
            </a:r>
            <a:endParaRPr lang="en-US" sz="1200" noProof="0" dirty="0">
              <a:highlight>
                <a:srgbClr val="C0C0C0"/>
              </a:highlight>
            </a:endParaRPr>
          </a:p>
        </p:txBody>
      </p:sp>
      <p:sp>
        <p:nvSpPr>
          <p:cNvPr id="44" name="Untertitel 2 4 1 1 1">
            <a:extLst>
              <a:ext uri="{FF2B5EF4-FFF2-40B4-BE49-F238E27FC236}">
                <a16:creationId xmlns:a16="http://schemas.microsoft.com/office/drawing/2014/main" id="{6AE0EC9B-059D-2EFA-E5E1-15721DDA7C12}"/>
              </a:ext>
            </a:extLst>
          </p:cNvPr>
          <p:cNvSpPr txBox="1">
            <a:spLocks/>
          </p:cNvSpPr>
          <p:nvPr/>
        </p:nvSpPr>
        <p:spPr>
          <a:xfrm>
            <a:off x="6516028" y="4281596"/>
            <a:ext cx="1565986" cy="371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XTRG_update</a:t>
            </a:r>
            <a:endParaRPr lang="en-US" sz="1200" noProof="0" dirty="0">
              <a:highlight>
                <a:srgbClr val="C0C0C0"/>
              </a:highlight>
            </a:endParaRPr>
          </a:p>
        </p:txBody>
      </p:sp>
      <p:sp>
        <p:nvSpPr>
          <p:cNvPr id="45" name="Untertitel 2 4 1 1 1">
            <a:extLst>
              <a:ext uri="{FF2B5EF4-FFF2-40B4-BE49-F238E27FC236}">
                <a16:creationId xmlns:a16="http://schemas.microsoft.com/office/drawing/2014/main" id="{DD4D6EF7-BFFA-4F71-311C-96CDB691928E}"/>
              </a:ext>
            </a:extLst>
          </p:cNvPr>
          <p:cNvSpPr txBox="1">
            <a:spLocks/>
          </p:cNvSpPr>
          <p:nvPr/>
        </p:nvSpPr>
        <p:spPr>
          <a:xfrm>
            <a:off x="8213753" y="4446641"/>
            <a:ext cx="1565986" cy="371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XTRG_algorithm</a:t>
            </a:r>
            <a:endParaRPr lang="en-US" sz="1200" noProof="0" dirty="0">
              <a:highlight>
                <a:srgbClr val="C0C0C0"/>
              </a:highlight>
            </a:endParaRPr>
          </a:p>
        </p:txBody>
      </p:sp>
      <p:sp>
        <p:nvSpPr>
          <p:cNvPr id="46" name="Untertitel 2 5 1">
            <a:extLst>
              <a:ext uri="{FF2B5EF4-FFF2-40B4-BE49-F238E27FC236}">
                <a16:creationId xmlns:a16="http://schemas.microsoft.com/office/drawing/2014/main" id="{E48C7DFD-D058-EA05-F5AB-2A808E6C2C54}"/>
              </a:ext>
            </a:extLst>
          </p:cNvPr>
          <p:cNvSpPr txBox="1">
            <a:spLocks/>
          </p:cNvSpPr>
          <p:nvPr/>
        </p:nvSpPr>
        <p:spPr>
          <a:xfrm>
            <a:off x="7937132" y="5494344"/>
            <a:ext cx="3364852" cy="3965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IV. </a:t>
            </a:r>
            <a:r>
              <a:rPr lang="en-US" sz="2000" noProof="0" dirty="0">
                <a:latin typeface="Bahnschrift SemiCondensed" panose="020B0502040204020203" pitchFamily="34" charset="0"/>
              </a:rPr>
              <a:t>Simulation of the 1D XY-Model</a:t>
            </a:r>
            <a:endParaRPr lang="en-US" sz="2000" noProof="0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183DB71-61E7-71FB-3129-84EB1597E8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36036" y="3844416"/>
            <a:ext cx="1533428" cy="1145452"/>
          </a:xfrm>
          <a:prstGeom prst="rect">
            <a:avLst/>
          </a:prstGeom>
        </p:spPr>
      </p:pic>
      <p:pic>
        <p:nvPicPr>
          <p:cNvPr id="55" name="Picture 54" descr="A diagram of a diagram&#10;&#10;AI-generated content may be incorrect.">
            <a:extLst>
              <a:ext uri="{FF2B5EF4-FFF2-40B4-BE49-F238E27FC236}">
                <a16:creationId xmlns:a16="http://schemas.microsoft.com/office/drawing/2014/main" id="{189E925C-1BB7-5126-CCFC-EE32557CA8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289" y="1959342"/>
            <a:ext cx="2207559" cy="64772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B5E3C9B-3BB6-4B48-D0E2-EB0B23DFC977}"/>
              </a:ext>
            </a:extLst>
          </p:cNvPr>
          <p:cNvSpPr txBox="1"/>
          <p:nvPr/>
        </p:nvSpPr>
        <p:spPr>
          <a:xfrm>
            <a:off x="7382590" y="6408015"/>
            <a:ext cx="4809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Bahnschrift SemiCondensed" panose="020B0502040204020203" pitchFamily="34" charset="0"/>
              </a:rPr>
              <a:t>[1] </a:t>
            </a:r>
            <a:r>
              <a:rPr lang="en-US" sz="1400" b="1" dirty="0">
                <a:latin typeface="Bahnschrift SemiCondensed" panose="020B0502040204020203" pitchFamily="34" charset="0"/>
              </a:rPr>
              <a:t>Chen, B.-B., Chen, L., Chen, Z., Li, W., &amp; Weichselbaum, A.</a:t>
            </a:r>
            <a:r>
              <a:rPr lang="en-US" sz="1400" dirty="0">
                <a:latin typeface="Bahnschrift SemiCondensed" panose="020B0502040204020203" pitchFamily="34" charset="0"/>
              </a:rPr>
              <a:t> (2018)</a:t>
            </a:r>
            <a:endParaRPr lang="en-US" sz="1400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9FD7CADD-1E8B-782E-84A1-2D78A1B1B837}"/>
              </a:ext>
            </a:extLst>
          </p:cNvPr>
          <p:cNvSpPr/>
          <p:nvPr/>
        </p:nvSpPr>
        <p:spPr>
          <a:xfrm>
            <a:off x="7251397" y="5556018"/>
            <a:ext cx="600790" cy="157633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C97737-F238-4C45-8792-4E8F70C88626}"/>
              </a:ext>
            </a:extLst>
          </p:cNvPr>
          <p:cNvSpPr txBox="1"/>
          <p:nvPr/>
        </p:nvSpPr>
        <p:spPr>
          <a:xfrm>
            <a:off x="4622867" y="1243451"/>
            <a:ext cx="411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  <a:latin typeface="Bahnschrift SemiCondensed" panose="020B0502040204020203" pitchFamily="34" charset="0"/>
              </a:rPr>
              <a:t>[1]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552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F663C-003D-5567-A539-D1A2D5E57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F418F0C-CBF6-C5F1-57D4-DCB35B29917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79" imgH="478" progId="TCLayout.ActiveDocument.1">
                  <p:embed/>
                </p:oleObj>
              </mc:Choice>
              <mc:Fallback>
                <p:oleObj name="think-cell Slide" r:id="rId6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A649F4A-38C0-3891-E348-84FD256E5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Untertitel 2 1">
            <a:extLst>
              <a:ext uri="{FF2B5EF4-FFF2-40B4-BE49-F238E27FC236}">
                <a16:creationId xmlns:a16="http://schemas.microsoft.com/office/drawing/2014/main" id="{93F9FCA7-A2A2-ADB2-4C50-6A38C5CC9BFC}"/>
              </a:ext>
            </a:extLst>
          </p:cNvPr>
          <p:cNvSpPr txBox="1">
            <a:spLocks/>
          </p:cNvSpPr>
          <p:nvPr/>
        </p:nvSpPr>
        <p:spPr>
          <a:xfrm>
            <a:off x="174380" y="904520"/>
            <a:ext cx="4196436" cy="79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XTRG_update</a:t>
            </a:r>
            <a:endParaRPr lang="en-US" sz="3200" noProof="0" dirty="0">
              <a:highlight>
                <a:srgbClr val="C0C0C0"/>
              </a:highlight>
            </a:endParaRPr>
          </a:p>
        </p:txBody>
      </p:sp>
      <p:sp>
        <p:nvSpPr>
          <p:cNvPr id="7" name="Untertitel 2 2">
            <a:extLst>
              <a:ext uri="{FF2B5EF4-FFF2-40B4-BE49-F238E27FC236}">
                <a16:creationId xmlns:a16="http://schemas.microsoft.com/office/drawing/2014/main" id="{8A1326DF-5CEA-5E8D-23FB-27F9C1E63D67}"/>
              </a:ext>
            </a:extLst>
          </p:cNvPr>
          <p:cNvSpPr txBox="1">
            <a:spLocks/>
          </p:cNvSpPr>
          <p:nvPr/>
        </p:nvSpPr>
        <p:spPr>
          <a:xfrm>
            <a:off x="492256" y="1599754"/>
            <a:ext cx="2799259" cy="629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What does it do?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Untertitel 2 6 1">
            <a:extLst>
              <a:ext uri="{FF2B5EF4-FFF2-40B4-BE49-F238E27FC236}">
                <a16:creationId xmlns:a16="http://schemas.microsoft.com/office/drawing/2014/main" id="{D67729C5-FE5F-46CE-D433-036BF8296BC8}"/>
              </a:ext>
            </a:extLst>
          </p:cNvPr>
          <p:cNvSpPr txBox="1">
            <a:spLocks/>
          </p:cNvSpPr>
          <p:nvPr/>
        </p:nvSpPr>
        <p:spPr>
          <a:xfrm>
            <a:off x="492256" y="2085662"/>
            <a:ext cx="4105238" cy="2245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Bahnschrift SemiCondensed" panose="020B0502040204020203" pitchFamily="34" charset="0"/>
              </a:rPr>
              <a:t>This function combines all previous methods in a DMRG-type variational two-site update method </a:t>
            </a:r>
          </a:p>
          <a:p>
            <a:pPr marL="0" indent="0">
              <a:buNone/>
            </a:pPr>
            <a:r>
              <a:rPr lang="en-GB" sz="1800" dirty="0">
                <a:latin typeface="Bahnschrift SemiCondensed" panose="020B0502040204020203" pitchFamily="34" charset="0"/>
              </a:rPr>
              <a:t>In essence, it takes an input MPO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Bahnschrift SemiCondensed" panose="020B0502040204020203" pitchFamily="34" charset="0"/>
              </a:rPr>
              <a:t>and returns its square, truncated and optimized after several sweeps.</a:t>
            </a:r>
            <a:endParaRPr lang="en-US" sz="1800" noProof="0" dirty="0"/>
          </a:p>
        </p:txBody>
      </p:sp>
      <p:pic>
        <p:nvPicPr>
          <p:cNvPr id="5" name="Picture 4" descr="\documentclass{article}&#10;\usepackage{amsmath}&#10;\pagestyle{empty}&#10;\begin{document}&#10;&#10;&#10;$\text{e}^{-\beta \hat{H}}$&#10;&#10;\end{document}" title="IguanaTex Picture Display">
            <a:extLst>
              <a:ext uri="{FF2B5EF4-FFF2-40B4-BE49-F238E27FC236}">
                <a16:creationId xmlns:a16="http://schemas.microsoft.com/office/drawing/2014/main" id="{33ECE022-6C63-E0C6-E76A-162AE7A73F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272" y="2918006"/>
            <a:ext cx="559238" cy="263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2DA165-9EB9-D834-80AB-90C8CE18E6CA}"/>
              </a:ext>
            </a:extLst>
          </p:cNvPr>
          <p:cNvSpPr/>
          <p:nvPr/>
        </p:nvSpPr>
        <p:spPr>
          <a:xfrm>
            <a:off x="301460" y="635272"/>
            <a:ext cx="4296034" cy="3246088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97AA84-66F9-787C-346A-89796F9862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4031" y="237679"/>
            <a:ext cx="6806509" cy="62728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035E45-B55E-480B-0729-591F0DD820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4031" y="6235700"/>
            <a:ext cx="4904423" cy="231573"/>
          </a:xfrm>
          <a:prstGeom prst="rect">
            <a:avLst/>
          </a:prstGeom>
        </p:spPr>
      </p:pic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9BAA5A33-64C0-EDF9-FCA1-B366479B8F4D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Implementation of the XTRG Algorithm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EF29CAC7-F7C7-4560-35C4-836055280B28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5" name="Untertitel 2 1">
            <a:extLst>
              <a:ext uri="{FF2B5EF4-FFF2-40B4-BE49-F238E27FC236}">
                <a16:creationId xmlns:a16="http://schemas.microsoft.com/office/drawing/2014/main" id="{58134EE8-15A8-54D9-68F1-973DF2EECAD9}"/>
              </a:ext>
            </a:extLst>
          </p:cNvPr>
          <p:cNvSpPr txBox="1">
            <a:spLocks/>
          </p:cNvSpPr>
          <p:nvPr/>
        </p:nvSpPr>
        <p:spPr>
          <a:xfrm>
            <a:off x="258040" y="4367711"/>
            <a:ext cx="4196436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highlight>
                  <a:srgbClr val="C0C0C0"/>
                </a:highlight>
                <a:latin typeface="Bahnschrift SemiCondensed" panose="020B0502040204020203" pitchFamily="34" charset="0"/>
              </a:rPr>
              <a:t>XTRG_algorithm</a:t>
            </a:r>
            <a:endParaRPr lang="en-US" sz="3200" noProof="0" dirty="0">
              <a:highlight>
                <a:srgbClr val="C0C0C0"/>
              </a:highligh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562616-BE24-1D33-AE5F-37551BD2E7BB}"/>
              </a:ext>
            </a:extLst>
          </p:cNvPr>
          <p:cNvSpPr/>
          <p:nvPr/>
        </p:nvSpPr>
        <p:spPr>
          <a:xfrm>
            <a:off x="301460" y="4210312"/>
            <a:ext cx="4296034" cy="2300216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F0476F-D90E-8B12-A657-A4B6A856023A}"/>
              </a:ext>
            </a:extLst>
          </p:cNvPr>
          <p:cNvSpPr txBox="1"/>
          <p:nvPr/>
        </p:nvSpPr>
        <p:spPr>
          <a:xfrm>
            <a:off x="447650" y="5491815"/>
            <a:ext cx="4149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dirty="0">
                <a:latin typeface="Bahnschrift SemiCondensed" panose="020B0502040204020203" pitchFamily="34" charset="0"/>
              </a:rPr>
              <a:t>This function iteratively calls                 and returns tuples (                  ), as well as the singular values on the bonds.</a:t>
            </a:r>
            <a:endParaRPr lang="en-US" sz="1800" noProof="0" dirty="0">
              <a:latin typeface="Bahnschrift SemiCondensed" panose="020B0502040204020203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3AEBBDF-D7BF-4919-2AB1-97452AC88C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500" y="5575914"/>
            <a:ext cx="827543" cy="224876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$\beta, Z, \text{e}^{- \beta \hat{H}}_{\text{MPO}}$&#10;&#10;&#10;\end{document}" title="IguanaTex Picture Display">
            <a:extLst>
              <a:ext uri="{FF2B5EF4-FFF2-40B4-BE49-F238E27FC236}">
                <a16:creationId xmlns:a16="http://schemas.microsoft.com/office/drawing/2014/main" id="{19E1B92F-4A4C-7382-816C-14ADDA350DF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377" y="5800790"/>
            <a:ext cx="923485" cy="301572"/>
          </a:xfrm>
          <a:prstGeom prst="rect">
            <a:avLst/>
          </a:prstGeom>
        </p:spPr>
      </p:pic>
      <p:sp>
        <p:nvSpPr>
          <p:cNvPr id="37" name="Untertitel 2 2">
            <a:extLst>
              <a:ext uri="{FF2B5EF4-FFF2-40B4-BE49-F238E27FC236}">
                <a16:creationId xmlns:a16="http://schemas.microsoft.com/office/drawing/2014/main" id="{684965BA-9E36-3C59-D104-83651C81804C}"/>
              </a:ext>
            </a:extLst>
          </p:cNvPr>
          <p:cNvSpPr txBox="1">
            <a:spLocks/>
          </p:cNvSpPr>
          <p:nvPr/>
        </p:nvSpPr>
        <p:spPr>
          <a:xfrm>
            <a:off x="476250" y="5050024"/>
            <a:ext cx="2799259" cy="629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What does it do?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05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13356-1A7B-353E-CC5C-65E87AFEC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86E7227-017C-C30B-689D-D43C527B6E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A649F4A-38C0-3891-E348-84FD256E5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DFAD672-6A79-4BA4-9A90-BF71262EA4B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1773" b="63738"/>
          <a:stretch>
            <a:fillRect/>
          </a:stretch>
        </p:blipFill>
        <p:spPr>
          <a:xfrm>
            <a:off x="287123" y="1486318"/>
            <a:ext cx="7439557" cy="63086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A1F061-AD1B-D7E3-590A-4CBB3BBF2D2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27" t="29263" r="1363" b="-701"/>
          <a:stretch>
            <a:fillRect/>
          </a:stretch>
        </p:blipFill>
        <p:spPr>
          <a:xfrm>
            <a:off x="4315968" y="2494650"/>
            <a:ext cx="5833872" cy="30373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CB107C-CE36-BB0F-9C04-0F035B1EE5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122" y="219644"/>
            <a:ext cx="7530998" cy="39418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C3CAD08A-95B3-C85E-7944-2E6AF9E153A2}"/>
              </a:ext>
            </a:extLst>
          </p:cNvPr>
          <p:cNvSpPr/>
          <p:nvPr/>
        </p:nvSpPr>
        <p:spPr>
          <a:xfrm rot="5400000">
            <a:off x="441994" y="954857"/>
            <a:ext cx="385033" cy="208104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768359-C546-B276-2D9C-B5157E7B801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78" t="45880" r="51806" b="7891"/>
          <a:stretch>
            <a:fillRect/>
          </a:stretch>
        </p:blipFill>
        <p:spPr>
          <a:xfrm>
            <a:off x="287121" y="2953739"/>
            <a:ext cx="3520265" cy="20001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10782FCC-6B42-3ADD-C875-189DA06EEBC7}"/>
              </a:ext>
            </a:extLst>
          </p:cNvPr>
          <p:cNvSpPr/>
          <p:nvPr/>
        </p:nvSpPr>
        <p:spPr>
          <a:xfrm rot="5400000">
            <a:off x="441995" y="2483412"/>
            <a:ext cx="385033" cy="208104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ntertitel 2 4 1 1 1">
            <a:extLst>
              <a:ext uri="{FF2B5EF4-FFF2-40B4-BE49-F238E27FC236}">
                <a16:creationId xmlns:a16="http://schemas.microsoft.com/office/drawing/2014/main" id="{F2D4637D-63AB-2870-FF48-1E791994BD48}"/>
              </a:ext>
            </a:extLst>
          </p:cNvPr>
          <p:cNvSpPr txBox="1">
            <a:spLocks/>
          </p:cNvSpPr>
          <p:nvPr/>
        </p:nvSpPr>
        <p:spPr>
          <a:xfrm>
            <a:off x="880433" y="894967"/>
            <a:ext cx="2468879" cy="32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Increase bon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d dimension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Untertitel 2 4 1 1 1">
            <a:extLst>
              <a:ext uri="{FF2B5EF4-FFF2-40B4-BE49-F238E27FC236}">
                <a16:creationId xmlns:a16="http://schemas.microsoft.com/office/drawing/2014/main" id="{91ADA37E-2609-F6FE-9498-26ED44ED8C76}"/>
              </a:ext>
            </a:extLst>
          </p:cNvPr>
          <p:cNvSpPr txBox="1">
            <a:spLocks/>
          </p:cNvSpPr>
          <p:nvPr/>
        </p:nvSpPr>
        <p:spPr>
          <a:xfrm>
            <a:off x="880433" y="2429873"/>
            <a:ext cx="2870639" cy="32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Initialize and canonicalize MPO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5307439-069A-0609-797F-9309270D90E3}"/>
              </a:ext>
            </a:extLst>
          </p:cNvPr>
          <p:cNvSpPr/>
          <p:nvPr/>
        </p:nvSpPr>
        <p:spPr>
          <a:xfrm rot="5400000">
            <a:off x="441996" y="5277282"/>
            <a:ext cx="385033" cy="208104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ntertitel 2 4 1 1 1">
            <a:extLst>
              <a:ext uri="{FF2B5EF4-FFF2-40B4-BE49-F238E27FC236}">
                <a16:creationId xmlns:a16="http://schemas.microsoft.com/office/drawing/2014/main" id="{8E09F679-1841-C470-25E1-6587463EA335}"/>
              </a:ext>
            </a:extLst>
          </p:cNvPr>
          <p:cNvSpPr txBox="1">
            <a:spLocks/>
          </p:cNvSpPr>
          <p:nvPr/>
        </p:nvSpPr>
        <p:spPr>
          <a:xfrm>
            <a:off x="847600" y="5217392"/>
            <a:ext cx="3331244" cy="32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Prepare environments for sweeping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BB771F8-4BCE-AB4E-1265-E2234171687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3879" b="70109"/>
          <a:stretch>
            <a:fillRect/>
          </a:stretch>
        </p:blipFill>
        <p:spPr>
          <a:xfrm>
            <a:off x="349622" y="5848252"/>
            <a:ext cx="5746378" cy="65992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9" name="Arrow: Bent-Up 28">
            <a:extLst>
              <a:ext uri="{FF2B5EF4-FFF2-40B4-BE49-F238E27FC236}">
                <a16:creationId xmlns:a16="http://schemas.microsoft.com/office/drawing/2014/main" id="{11D83BE1-6BE4-73F6-D07E-1FBA76320CDF}"/>
              </a:ext>
            </a:extLst>
          </p:cNvPr>
          <p:cNvSpPr/>
          <p:nvPr/>
        </p:nvSpPr>
        <p:spPr>
          <a:xfrm>
            <a:off x="6416638" y="5870721"/>
            <a:ext cx="407171" cy="429550"/>
          </a:xfrm>
          <a:prstGeom prst="bentUpArrow">
            <a:avLst>
              <a:gd name="adj1" fmla="val 22754"/>
              <a:gd name="adj2" fmla="val 25000"/>
              <a:gd name="adj3" fmla="val 25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ntertitel 2 4 1 1 1">
            <a:extLst>
              <a:ext uri="{FF2B5EF4-FFF2-40B4-BE49-F238E27FC236}">
                <a16:creationId xmlns:a16="http://schemas.microsoft.com/office/drawing/2014/main" id="{423B0A7F-F48F-3067-559C-F90139BFD7BE}"/>
              </a:ext>
            </a:extLst>
          </p:cNvPr>
          <p:cNvSpPr txBox="1">
            <a:spLocks/>
          </p:cNvSpPr>
          <p:nvPr/>
        </p:nvSpPr>
        <p:spPr>
          <a:xfrm>
            <a:off x="6914378" y="5971724"/>
            <a:ext cx="4579630" cy="32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Left-to-right sweeping (back direction analogously)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0BCB319-A0AB-A058-67FA-F967435B19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8007" y="772304"/>
            <a:ext cx="3860489" cy="14061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FF799DAB-F22F-CF29-B343-D39B4C19B38B}"/>
              </a:ext>
            </a:extLst>
          </p:cNvPr>
          <p:cNvSpPr/>
          <p:nvPr/>
        </p:nvSpPr>
        <p:spPr>
          <a:xfrm>
            <a:off x="10511150" y="2476567"/>
            <a:ext cx="407171" cy="429550"/>
          </a:xfrm>
          <a:prstGeom prst="bentUpArrow">
            <a:avLst>
              <a:gd name="adj1" fmla="val 22754"/>
              <a:gd name="adj2" fmla="val 25000"/>
              <a:gd name="adj3" fmla="val 25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ntertitel 2 4 1 1 1">
            <a:extLst>
              <a:ext uri="{FF2B5EF4-FFF2-40B4-BE49-F238E27FC236}">
                <a16:creationId xmlns:a16="http://schemas.microsoft.com/office/drawing/2014/main" id="{05B951C7-4B38-00AB-A034-DE861F9F39FA}"/>
              </a:ext>
            </a:extLst>
          </p:cNvPr>
          <p:cNvSpPr txBox="1">
            <a:spLocks/>
          </p:cNvSpPr>
          <p:nvPr/>
        </p:nvSpPr>
        <p:spPr>
          <a:xfrm>
            <a:off x="8846414" y="296236"/>
            <a:ext cx="2606851" cy="57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Compute partition function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Untertitel 2 4 1 1 1">
            <a:extLst>
              <a:ext uri="{FF2B5EF4-FFF2-40B4-BE49-F238E27FC236}">
                <a16:creationId xmlns:a16="http://schemas.microsoft.com/office/drawing/2014/main" id="{1912D8A0-875B-F34B-B8EB-23B30897593B}"/>
              </a:ext>
            </a:extLst>
          </p:cNvPr>
          <p:cNvSpPr txBox="1">
            <a:spLocks/>
          </p:cNvSpPr>
          <p:nvPr/>
        </p:nvSpPr>
        <p:spPr>
          <a:xfrm>
            <a:off x="10286964" y="3056939"/>
            <a:ext cx="1905716" cy="577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Check convergence</a:t>
            </a:r>
            <a:endParaRPr lang="en-US" sz="16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41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32ADF-D4D8-FEAD-F759-C8C202651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B133CBCD-51AB-B766-082D-6F762BEB4D6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71CCC98-CA68-490A-6BCE-4E1C654179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Untertitel 2 1">
            <a:extLst>
              <a:ext uri="{FF2B5EF4-FFF2-40B4-BE49-F238E27FC236}">
                <a16:creationId xmlns:a16="http://schemas.microsoft.com/office/drawing/2014/main" id="{EC040197-E482-DFC2-446E-36F0C9B8477B}"/>
              </a:ext>
            </a:extLst>
          </p:cNvPr>
          <p:cNvSpPr txBox="1">
            <a:spLocks/>
          </p:cNvSpPr>
          <p:nvPr/>
        </p:nvSpPr>
        <p:spPr>
          <a:xfrm>
            <a:off x="1741467" y="2417656"/>
            <a:ext cx="8709066" cy="1660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Simulation of the 1D XY-Model</a:t>
            </a:r>
          </a:p>
          <a:p>
            <a:pPr marL="0" indent="0" algn="ctr">
              <a:buNone/>
            </a:pPr>
            <a:endParaRPr lang="en-US" sz="4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en-US" sz="4000" b="1" noProof="0" dirty="0">
                <a:latin typeface="Bahnschrift SemiCondensed" panose="020B0502040204020203" pitchFamily="34" charset="0"/>
              </a:rPr>
              <a:t>Part IV / IV</a:t>
            </a:r>
            <a:endParaRPr lang="en-US" sz="4000" b="1" noProof="0" dirty="0"/>
          </a:p>
        </p:txBody>
      </p:sp>
    </p:spTree>
    <p:extLst>
      <p:ext uri="{BB962C8B-B14F-4D97-AF65-F5344CB8AC3E}">
        <p14:creationId xmlns:p14="http://schemas.microsoft.com/office/powerpoint/2010/main" val="1401945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77B9-12D0-6D17-1D14-5602CB5E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DFD4C12-768C-FED4-1BAB-369797ADB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9" imgH="478" progId="TCLayout.ActiveDocument.1">
                  <p:embed/>
                </p:oleObj>
              </mc:Choice>
              <mc:Fallback>
                <p:oleObj name="think-cell Slide" r:id="rId9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CE03DD1B-73B0-BEF5-A285-DEC1C3907600}"/>
              </a:ext>
            </a:extLst>
          </p:cNvPr>
          <p:cNvSpPr txBox="1">
            <a:spLocks/>
          </p:cNvSpPr>
          <p:nvPr/>
        </p:nvSpPr>
        <p:spPr>
          <a:xfrm>
            <a:off x="2810257" y="511703"/>
            <a:ext cx="7020213" cy="5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1D XY-Model: Analytics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Untertitel 2 2 1 1 1">
            <a:extLst>
              <a:ext uri="{FF2B5EF4-FFF2-40B4-BE49-F238E27FC236}">
                <a16:creationId xmlns:a16="http://schemas.microsoft.com/office/drawing/2014/main" id="{820BA1E7-D0D9-7488-F767-24EEEDBF120E}"/>
              </a:ext>
            </a:extLst>
          </p:cNvPr>
          <p:cNvSpPr txBox="1">
            <a:spLocks/>
          </p:cNvSpPr>
          <p:nvPr/>
        </p:nvSpPr>
        <p:spPr>
          <a:xfrm>
            <a:off x="665324" y="1405045"/>
            <a:ext cx="2331871" cy="8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The Hamiltonian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Untertitel 2 5 1 1 1 1 1">
            <a:extLst>
              <a:ext uri="{FF2B5EF4-FFF2-40B4-BE49-F238E27FC236}">
                <a16:creationId xmlns:a16="http://schemas.microsoft.com/office/drawing/2014/main" id="{B5AE35B5-372F-BA65-C177-9F3A7FA455B7}"/>
              </a:ext>
            </a:extLst>
          </p:cNvPr>
          <p:cNvSpPr txBox="1">
            <a:spLocks/>
          </p:cNvSpPr>
          <p:nvPr/>
        </p:nvSpPr>
        <p:spPr>
          <a:xfrm>
            <a:off x="2997195" y="2450345"/>
            <a:ext cx="8279827" cy="81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A Jordan-Wigner transformation to a system of     spinless fermionic modes yields the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isospectral</a:t>
            </a:r>
            <a:r>
              <a:rPr lang="en-US" sz="2000" noProof="0" dirty="0">
                <a:latin typeface="Bahnschrift SemiCondensed" panose="020B0502040204020203" pitchFamily="34" charset="0"/>
              </a:rPr>
              <a:t>/equivalent fermionic tight-binding Hamiltonian</a:t>
            </a:r>
          </a:p>
        </p:txBody>
      </p:sp>
      <p:pic>
        <p:nvPicPr>
          <p:cNvPr id="5" name="Picture 4" descr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 title="IguanaTex Bitmap Display">
            <a:extLst>
              <a:ext uri="{FF2B5EF4-FFF2-40B4-BE49-F238E27FC236}">
                <a16:creationId xmlns:a16="http://schemas.microsoft.com/office/drawing/2014/main" id="{5D0C2489-6C29-8A3E-0FB9-C91BA390C07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22" y="1478607"/>
            <a:ext cx="6875428" cy="350476"/>
          </a:xfrm>
          <a:prstGeom prst="rect">
            <a:avLst/>
          </a:prstGeom>
        </p:spPr>
      </p:pic>
      <p:sp>
        <p:nvSpPr>
          <p:cNvPr id="7" name="Untertitel 2 2 1 1 2">
            <a:extLst>
              <a:ext uri="{FF2B5EF4-FFF2-40B4-BE49-F238E27FC236}">
                <a16:creationId xmlns:a16="http://schemas.microsoft.com/office/drawing/2014/main" id="{46EC4C2E-6C61-02F6-AA5F-B6153AE65816}"/>
              </a:ext>
            </a:extLst>
          </p:cNvPr>
          <p:cNvSpPr txBox="1">
            <a:spLocks/>
          </p:cNvSpPr>
          <p:nvPr/>
        </p:nvSpPr>
        <p:spPr>
          <a:xfrm>
            <a:off x="665324" y="2418676"/>
            <a:ext cx="2331871" cy="8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Mapping to spinless fermions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 descr="\documentclass{article}&#10;\usepackage{amsmath}&#10;\pagestyle{empty}&#10;\begin{document}&#10;&#10;&#10;$\mathcal{L}&#10;$&#10;&#10;\end{document}" title="IguanaTex Picture Display">
            <a:extLst>
              <a:ext uri="{FF2B5EF4-FFF2-40B4-BE49-F238E27FC236}">
                <a16:creationId xmlns:a16="http://schemas.microsoft.com/office/drawing/2014/main" id="{B9613A3E-BFCC-7F98-637E-712CBF978A3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213" y="2540000"/>
            <a:ext cx="158476" cy="184381"/>
          </a:xfrm>
          <a:prstGeom prst="rect">
            <a:avLst/>
          </a:prstGeom>
        </p:spPr>
      </p:pic>
      <p:pic>
        <p:nvPicPr>
          <p:cNvPr id="16" name="Picture 15" descr="\documentclass{article}&#10;\usepackage{amsmath, amsfonts, amssymb, xcolor}&#10;\pagestyle{empty}&#10;\fontfamily{BahnschriftSemiCondensed}&#10;&#10;\begin{document}&#10;&#10;$&#10;\hat{H}_F = J \sum_{l = 1}^{\mathcal{L}-1} \hat{c}^\dagger_l \hat{c}_{l+1} + \text{h.c.} = \sum_{l = 1}^{\mathcal{L}} \epsilon_k \hat{c}'^\dagger_k \hat{c}'_k&#10;$&#10;&#10;\end{document}" title="IguanaTex Picture Display">
            <a:extLst>
              <a:ext uri="{FF2B5EF4-FFF2-40B4-BE49-F238E27FC236}">
                <a16:creationId xmlns:a16="http://schemas.microsoft.com/office/drawing/2014/main" id="{F7D2B5F3-C451-41F0-6BA6-629AB8EEDA4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53" y="3356407"/>
            <a:ext cx="4685714" cy="33066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FAE7B0-CA96-3BFC-600B-F4BE202ABDAC}"/>
              </a:ext>
            </a:extLst>
          </p:cNvPr>
          <p:cNvCxnSpPr>
            <a:cxnSpLocks/>
          </p:cNvCxnSpPr>
          <p:nvPr/>
        </p:nvCxnSpPr>
        <p:spPr>
          <a:xfrm>
            <a:off x="6720396" y="3639843"/>
            <a:ext cx="230820" cy="203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7DA233-4054-8AA8-76AC-3A88320B920C}"/>
              </a:ext>
            </a:extLst>
          </p:cNvPr>
          <p:cNvSpPr txBox="1"/>
          <p:nvPr/>
        </p:nvSpPr>
        <p:spPr>
          <a:xfrm>
            <a:off x="6942338" y="3744573"/>
            <a:ext cx="10383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0" dirty="0">
                <a:latin typeface="Bahnschrift SemiCondensed" panose="020B0502040204020203" pitchFamily="34" charset="0"/>
              </a:rPr>
              <a:t>diagonalize</a:t>
            </a:r>
            <a:endParaRPr lang="en-GB" sz="1400" dirty="0"/>
          </a:p>
        </p:txBody>
      </p:sp>
      <p:sp>
        <p:nvSpPr>
          <p:cNvPr id="22" name="Untertitel 2 5 1 1 1 1 2">
            <a:extLst>
              <a:ext uri="{FF2B5EF4-FFF2-40B4-BE49-F238E27FC236}">
                <a16:creationId xmlns:a16="http://schemas.microsoft.com/office/drawing/2014/main" id="{E58CD74E-7D98-F1B3-FB56-8E1379DD4530}"/>
              </a:ext>
            </a:extLst>
          </p:cNvPr>
          <p:cNvSpPr txBox="1">
            <a:spLocks/>
          </p:cNvSpPr>
          <p:nvPr/>
        </p:nvSpPr>
        <p:spPr>
          <a:xfrm>
            <a:off x="2997194" y="4127060"/>
            <a:ext cx="5907109" cy="586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with single-particle eigenvalues/dispersion relation</a:t>
            </a: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pic>
        <p:nvPicPr>
          <p:cNvPr id="29" name="Picture 28" descr="\documentclass{article}&#10;\usepackage{amsmath}&#10;\pagestyle{empty}&#10;\begin{document}&#10;&#10;$&#10;\epsilon_k = J \cos\left( \frac{k \pi}{L + 1} \right)&#10;$&#10;&#10;\end{document}" title="IguanaTex Picture Display">
            <a:extLst>
              <a:ext uri="{FF2B5EF4-FFF2-40B4-BE49-F238E27FC236}">
                <a16:creationId xmlns:a16="http://schemas.microsoft.com/office/drawing/2014/main" id="{18920255-0808-79FC-3560-13F6F910C4D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22" y="4686749"/>
            <a:ext cx="1900374" cy="467280"/>
          </a:xfrm>
          <a:prstGeom prst="rect">
            <a:avLst/>
          </a:prstGeom>
        </p:spPr>
      </p:pic>
      <p:sp>
        <p:nvSpPr>
          <p:cNvPr id="30" name="Untertitel 2 2 1 1 2">
            <a:extLst>
              <a:ext uri="{FF2B5EF4-FFF2-40B4-BE49-F238E27FC236}">
                <a16:creationId xmlns:a16="http://schemas.microsoft.com/office/drawing/2014/main" id="{AFC4EB39-457D-226E-9776-5F82FA835CA2}"/>
              </a:ext>
            </a:extLst>
          </p:cNvPr>
          <p:cNvSpPr txBox="1">
            <a:spLocks/>
          </p:cNvSpPr>
          <p:nvPr/>
        </p:nvSpPr>
        <p:spPr>
          <a:xfrm>
            <a:off x="665324" y="5452955"/>
            <a:ext cx="2331871" cy="8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Partition function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Untertitel 2 5 1 1 1 1 2">
            <a:extLst>
              <a:ext uri="{FF2B5EF4-FFF2-40B4-BE49-F238E27FC236}">
                <a16:creationId xmlns:a16="http://schemas.microsoft.com/office/drawing/2014/main" id="{48402550-519F-3F68-E443-0A81AA938AEE}"/>
              </a:ext>
            </a:extLst>
          </p:cNvPr>
          <p:cNvSpPr txBox="1">
            <a:spLocks/>
          </p:cNvSpPr>
          <p:nvPr/>
        </p:nvSpPr>
        <p:spPr>
          <a:xfrm>
            <a:off x="2930056" y="5470711"/>
            <a:ext cx="3435234" cy="467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The partition function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factorizes</a:t>
            </a:r>
            <a:r>
              <a:rPr lang="en-US" sz="2000" dirty="0">
                <a:latin typeface="Bahnschrift SemiCondensed" panose="020B0502040204020203" pitchFamily="34" charset="0"/>
              </a:rPr>
              <a:t>:</a:t>
            </a: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pic>
        <p:nvPicPr>
          <p:cNvPr id="34" name="Picture 33" descr="\documentclass{article}&#10;\usepackage{amsmath}&#10;\pagestyle{empty}&#10;\begin{document}&#10;&#10;&#10;&#10;$&#10;Z = \text{Tr}[\text{e}^{- \beta \hat{H}}] = \text{Tr}[\text{e}^{- \beta \hat{H}_F}] = \prod_{k = 1}^L (1 + \text{e}^{-\beta \epsilon_k})&#10;$&#10;&#10;\end{document}" title="IguanaTex Picture Display">
            <a:extLst>
              <a:ext uri="{FF2B5EF4-FFF2-40B4-BE49-F238E27FC236}">
                <a16:creationId xmlns:a16="http://schemas.microsoft.com/office/drawing/2014/main" id="{BBC177BF-B210-B7AB-6D8A-B2AACC86B01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76" y="6085531"/>
            <a:ext cx="5123047" cy="338286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91EB301D-F244-52BA-B147-518D2C21B045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0DAA258-193F-A360-0210-04BAE90AEDC8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Simulation of the 1D XY-Model</a:t>
            </a:r>
          </a:p>
        </p:txBody>
      </p:sp>
    </p:spTree>
    <p:extLst>
      <p:ext uri="{BB962C8B-B14F-4D97-AF65-F5344CB8AC3E}">
        <p14:creationId xmlns:p14="http://schemas.microsoft.com/office/powerpoint/2010/main" val="3226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CD97D-3546-8718-90CB-DDC3788D4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BB4C38C-C5BE-61A2-E1B4-A59D609CAA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79" imgH="478" progId="TCLayout.ActiveDocument.1">
                  <p:embed/>
                </p:oleObj>
              </mc:Choice>
              <mc:Fallback>
                <p:oleObj name="think-cell Slide" r:id="rId16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9D00EFCA-0E7A-73E4-F49D-B8DA66A5C8F4}"/>
              </a:ext>
            </a:extLst>
          </p:cNvPr>
          <p:cNvSpPr txBox="1">
            <a:spLocks/>
          </p:cNvSpPr>
          <p:nvPr/>
        </p:nvSpPr>
        <p:spPr>
          <a:xfrm>
            <a:off x="2810257" y="511702"/>
            <a:ext cx="7467599" cy="587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Numerical versus analytical partition function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Untertitel 2 2 1 1 1 1">
            <a:extLst>
              <a:ext uri="{FF2B5EF4-FFF2-40B4-BE49-F238E27FC236}">
                <a16:creationId xmlns:a16="http://schemas.microsoft.com/office/drawing/2014/main" id="{09FDCB6E-F85E-26D6-C51C-A1B24CB5479B}"/>
              </a:ext>
            </a:extLst>
          </p:cNvPr>
          <p:cNvSpPr txBox="1">
            <a:spLocks/>
          </p:cNvSpPr>
          <p:nvPr/>
        </p:nvSpPr>
        <p:spPr>
          <a:xfrm>
            <a:off x="345727" y="1191980"/>
            <a:ext cx="2331871" cy="8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Method and parameters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Untertitel 2 2 1 1 2">
            <a:extLst>
              <a:ext uri="{FF2B5EF4-FFF2-40B4-BE49-F238E27FC236}">
                <a16:creationId xmlns:a16="http://schemas.microsoft.com/office/drawing/2014/main" id="{2BB7C36A-C143-5E70-FFCD-DBEA716E4CCD}"/>
              </a:ext>
            </a:extLst>
          </p:cNvPr>
          <p:cNvSpPr txBox="1">
            <a:spLocks/>
          </p:cNvSpPr>
          <p:nvPr/>
        </p:nvSpPr>
        <p:spPr>
          <a:xfrm>
            <a:off x="345727" y="5239890"/>
            <a:ext cx="2331871" cy="8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Results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Untertitel 2 5 1 1 1 1 2 1">
            <a:extLst>
              <a:ext uri="{FF2B5EF4-FFF2-40B4-BE49-F238E27FC236}">
                <a16:creationId xmlns:a16="http://schemas.microsoft.com/office/drawing/2014/main" id="{AC061E33-199F-4A65-9945-5DC54A19DA9D}"/>
              </a:ext>
            </a:extLst>
          </p:cNvPr>
          <p:cNvSpPr txBox="1">
            <a:spLocks/>
          </p:cNvSpPr>
          <p:nvPr/>
        </p:nvSpPr>
        <p:spPr>
          <a:xfrm>
            <a:off x="2026003" y="5271262"/>
            <a:ext cx="2609611" cy="148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Our     values agree with analytics. Our tolerance check was passed up to the 20</a:t>
            </a:r>
            <a:r>
              <a:rPr lang="en-US" sz="2000" baseline="30000" noProof="0" dirty="0">
                <a:latin typeface="Bahnschrift SemiCondensed" panose="020B0502040204020203" pitchFamily="34" charset="0"/>
              </a:rPr>
              <a:t>th</a:t>
            </a:r>
            <a:r>
              <a:rPr lang="en-US" sz="2000" noProof="0" dirty="0">
                <a:latin typeface="Bahnschrift SemiCondensed" panose="020B0502040204020203" pitchFamily="34" charset="0"/>
              </a:rPr>
              <a:t> step out of 23</a:t>
            </a:r>
          </a:p>
        </p:txBody>
      </p:sp>
      <p:sp>
        <p:nvSpPr>
          <p:cNvPr id="3" name="Untertitel 2 5 1 1 1 1 2 2 1">
            <a:extLst>
              <a:ext uri="{FF2B5EF4-FFF2-40B4-BE49-F238E27FC236}">
                <a16:creationId xmlns:a16="http://schemas.microsoft.com/office/drawing/2014/main" id="{DC9182E2-F91A-91AF-E2C7-98433360AB1E}"/>
              </a:ext>
            </a:extLst>
          </p:cNvPr>
          <p:cNvSpPr txBox="1">
            <a:spLocks/>
          </p:cNvSpPr>
          <p:nvPr/>
        </p:nvSpPr>
        <p:spPr>
          <a:xfrm>
            <a:off x="2026003" y="1227492"/>
            <a:ext cx="9030148" cy="968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We ran our XTRG algorithm code for              sites, with initial                    , for up to 23 steps, i.e., up to                            . We computed the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partition function</a:t>
            </a:r>
            <a:r>
              <a:rPr lang="en-US" sz="2000" noProof="0" dirty="0">
                <a:latin typeface="Bahnschrift SemiCondensed" panose="020B0502040204020203" pitchFamily="34" charset="0"/>
              </a:rPr>
              <a:t>       for all    ‘s</a:t>
            </a:r>
          </a:p>
        </p:txBody>
      </p:sp>
      <p:pic>
        <p:nvPicPr>
          <p:cNvPr id="12" name="Picture 11" descr="\documentclass{article}&#10;\usepackage{amsmath}&#10;\pagestyle{empty}&#10;\begin{document}&#10;&#10;$\mathcal{L} = 10$&#10;&#10;&#10;\end{document}" title="IguanaTex Picture Display">
            <a:extLst>
              <a:ext uri="{FF2B5EF4-FFF2-40B4-BE49-F238E27FC236}">
                <a16:creationId xmlns:a16="http://schemas.microsoft.com/office/drawing/2014/main" id="{017BA8B8-6CA5-BE04-1AF7-6F2335B7264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864" y="1314880"/>
            <a:ext cx="748190" cy="184381"/>
          </a:xfrm>
          <a:prstGeom prst="rect">
            <a:avLst/>
          </a:prstGeom>
        </p:spPr>
      </p:pic>
      <p:pic>
        <p:nvPicPr>
          <p:cNvPr id="14" name="Picture 13" descr="\documentclass{article}&#10;\usepackage{amsmath}&#10;\pagestyle{empty}&#10;\begin{document}&#10;&#10;$\beta_0 = 10^{-6}$&#10;&#10;&#10;\end{document}" title="IguanaTex Picture Display">
            <a:extLst>
              <a:ext uri="{FF2B5EF4-FFF2-40B4-BE49-F238E27FC236}">
                <a16:creationId xmlns:a16="http://schemas.microsoft.com/office/drawing/2014/main" id="{1CBF30B2-5B30-67A9-AD25-4225B2123CB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11" y="1259493"/>
            <a:ext cx="1091048" cy="257524"/>
          </a:xfrm>
          <a:prstGeom prst="rect">
            <a:avLst/>
          </a:prstGeom>
        </p:spPr>
      </p:pic>
      <p:pic>
        <p:nvPicPr>
          <p:cNvPr id="24" name="Picture 23" descr="\documentclass{article}&#10;\usepackage{amsmath}&#10;\pagestyle{empty}&#10;\begin{document}&#10;&#10;$\beta = 2^{23} \beta_0 \approx 8&#10;$&#10;&#10;&#10;\end{document}" title="IguanaTex Picture Display">
            <a:extLst>
              <a:ext uri="{FF2B5EF4-FFF2-40B4-BE49-F238E27FC236}">
                <a16:creationId xmlns:a16="http://schemas.microsoft.com/office/drawing/2014/main" id="{FE3ED6B2-6BA9-B248-41F5-A6F8FB7CBB0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177" y="1562750"/>
            <a:ext cx="1537524" cy="257524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begin{document}&#10;&#10;&#10;$Z$&#10;&#10;\end{document}" title="IguanaTex Picture Display">
            <a:extLst>
              <a:ext uri="{FF2B5EF4-FFF2-40B4-BE49-F238E27FC236}">
                <a16:creationId xmlns:a16="http://schemas.microsoft.com/office/drawing/2014/main" id="{8E6C3D99-2BF3-CBA1-D146-EC495849357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098" y="1583191"/>
            <a:ext cx="169143" cy="172190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&#10;$\beta$&#10;&#10;\end{document}" title="IguanaTex Picture Display">
            <a:extLst>
              <a:ext uri="{FF2B5EF4-FFF2-40B4-BE49-F238E27FC236}">
                <a16:creationId xmlns:a16="http://schemas.microsoft.com/office/drawing/2014/main" id="{715B0C88-FB34-6107-4A3D-3B9048BEB27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262" y="1573947"/>
            <a:ext cx="140190" cy="228571"/>
          </a:xfrm>
          <a:prstGeom prst="rect">
            <a:avLst/>
          </a:prstGeom>
        </p:spPr>
      </p:pic>
      <p:sp>
        <p:nvSpPr>
          <p:cNvPr id="33" name="Untertitel 2 2 1 1 1 2">
            <a:extLst>
              <a:ext uri="{FF2B5EF4-FFF2-40B4-BE49-F238E27FC236}">
                <a16:creationId xmlns:a16="http://schemas.microsoft.com/office/drawing/2014/main" id="{405C3988-1E35-0F4F-2B63-0AD55FE35DDF}"/>
              </a:ext>
            </a:extLst>
          </p:cNvPr>
          <p:cNvSpPr txBox="1">
            <a:spLocks/>
          </p:cNvSpPr>
          <p:nvPr/>
        </p:nvSpPr>
        <p:spPr>
          <a:xfrm>
            <a:off x="345726" y="2214392"/>
            <a:ext cx="2033489" cy="8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Technical details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Untertitel 2 5 1 1 1 1 2 2 2">
            <a:extLst>
              <a:ext uri="{FF2B5EF4-FFF2-40B4-BE49-F238E27FC236}">
                <a16:creationId xmlns:a16="http://schemas.microsoft.com/office/drawing/2014/main" id="{6C1889C8-42D9-FF4E-581F-4A1623D9BC0F}"/>
              </a:ext>
            </a:extLst>
          </p:cNvPr>
          <p:cNvSpPr txBox="1">
            <a:spLocks/>
          </p:cNvSpPr>
          <p:nvPr/>
        </p:nvSpPr>
        <p:spPr>
          <a:xfrm>
            <a:off x="2031132" y="2266105"/>
            <a:ext cx="3038009" cy="2637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Bond dim. </a:t>
            </a:r>
            <a:r>
              <a:rPr lang="en-US" sz="2000" dirty="0">
                <a:latin typeface="Bahnschrift SemiCondensed" panose="020B0502040204020203" pitchFamily="34" charset="0"/>
              </a:rPr>
              <a:t>g</a:t>
            </a:r>
            <a:r>
              <a:rPr lang="en-US" sz="2000" noProof="0" dirty="0" err="1">
                <a:latin typeface="Bahnschrift SemiCondensed" panose="020B0502040204020203" pitchFamily="34" charset="0"/>
              </a:rPr>
              <a:t>rowth</a:t>
            </a:r>
            <a:r>
              <a:rPr lang="en-US" sz="2000" noProof="0" dirty="0">
                <a:latin typeface="Bahnschrift SemiCondensed" panose="020B0502040204020203" pitchFamily="34" charset="0"/>
              </a:rPr>
              <a:t> cut:</a:t>
            </a:r>
          </a:p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Max bond dim.:</a:t>
            </a:r>
          </a:p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R-L-</a:t>
            </a:r>
            <a:r>
              <a:rPr lang="en-US" sz="2000" dirty="0">
                <a:latin typeface="Bahnschrift SemiCondensed" panose="020B0502040204020203" pitchFamily="34" charset="0"/>
              </a:rPr>
              <a:t>R s</a:t>
            </a:r>
            <a:r>
              <a:rPr lang="en-US" sz="2000" noProof="0" dirty="0">
                <a:latin typeface="Bahnschrift SemiCondensed" panose="020B0502040204020203" pitchFamily="34" charset="0"/>
              </a:rPr>
              <a:t>weep</a:t>
            </a:r>
            <a:r>
              <a:rPr lang="en-US" sz="2000" dirty="0">
                <a:latin typeface="Bahnschrift SemiCondensed" panose="020B0502040204020203" pitchFamily="34" charset="0"/>
              </a:rPr>
              <a:t>s along chain:</a:t>
            </a:r>
          </a:p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Initialization: exact </a:t>
            </a:r>
            <a:r>
              <a:rPr lang="en-US" sz="2000" dirty="0">
                <a:latin typeface="Bahnschrift SemiCondensed" panose="020B0502040204020203" pitchFamily="34" charset="0"/>
              </a:rPr>
              <a:t>                 (to be truncated and optimized) or just</a:t>
            </a:r>
          </a:p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Norm error tolerance: </a:t>
            </a:r>
          </a:p>
        </p:txBody>
      </p:sp>
      <p:pic>
        <p:nvPicPr>
          <p:cNvPr id="39" name="Picture 38" descr="\documentclass{article}&#10;\usepackage{amsmath}&#10;\pagestyle{empty}&#10;\begin{document}&#10;&#10;&#10;$\frac{D_n}{D_{n - 1}} \leq \alpha = 1.5$&#10;&#10;\end{document}" title="IguanaTex Picture Display">
            <a:extLst>
              <a:ext uri="{FF2B5EF4-FFF2-40B4-BE49-F238E27FC236}">
                <a16:creationId xmlns:a16="http://schemas.microsoft.com/office/drawing/2014/main" id="{A0860550-650D-6DA2-D769-4F270D2C426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986" y="2301617"/>
            <a:ext cx="1691429" cy="338286"/>
          </a:xfrm>
          <a:prstGeom prst="rect">
            <a:avLst/>
          </a:prstGeom>
        </p:spPr>
      </p:pic>
      <p:pic>
        <p:nvPicPr>
          <p:cNvPr id="41" name="Picture 40" descr="\documentclass{article}&#10;\usepackage{amsmath}&#10;\pagestyle{empty}&#10;\begin{document}&#10;&#10;&#10;$D_n \leq D_{\text{max}} =75$&#10;&#10;\end{document}" title="IguanaTex Picture Display">
            <a:extLst>
              <a:ext uri="{FF2B5EF4-FFF2-40B4-BE49-F238E27FC236}">
                <a16:creationId xmlns:a16="http://schemas.microsoft.com/office/drawing/2014/main" id="{77F18DA1-6AE3-133C-F860-7F405F1E163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459" y="2740255"/>
            <a:ext cx="1848381" cy="211810"/>
          </a:xfrm>
          <a:prstGeom prst="rect">
            <a:avLst/>
          </a:prstGeom>
        </p:spPr>
      </p:pic>
      <p:pic>
        <p:nvPicPr>
          <p:cNvPr id="43" name="Picture 42" descr="\documentclass{article}&#10;\usepackage{amsmath}&#10;\pagestyle{empty}&#10;\begin{document}&#10;&#10;&#10;$N_{\text{sweeps}} = 5$&#10;&#10;\end{document}" title="IguanaTex Picture Display">
            <a:extLst>
              <a:ext uri="{FF2B5EF4-FFF2-40B4-BE49-F238E27FC236}">
                <a16:creationId xmlns:a16="http://schemas.microsoft.com/office/drawing/2014/main" id="{E92F74EC-07C6-E157-CCFC-FBFBBA5799C4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698" y="3153429"/>
            <a:ext cx="1249524" cy="245333"/>
          </a:xfrm>
          <a:prstGeom prst="rect">
            <a:avLst/>
          </a:prstGeom>
        </p:spPr>
      </p:pic>
      <p:pic>
        <p:nvPicPr>
          <p:cNvPr id="45" name="Picture 44" descr="\documentclass{article}&#10;\usepackage{amsmath}&#10;\pagestyle{empty}&#10;\begin{document}&#10;&#10;$\rho_{n - 1}^2$&#10;&#10;\end{document}" title="IguanaTex Picture Display">
            <a:extLst>
              <a:ext uri="{FF2B5EF4-FFF2-40B4-BE49-F238E27FC236}">
                <a16:creationId xmlns:a16="http://schemas.microsoft.com/office/drawing/2014/main" id="{0F066229-5EB0-D740-1701-67309EB77CE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707" y="3499756"/>
            <a:ext cx="492190" cy="272762"/>
          </a:xfrm>
          <a:prstGeom prst="rect">
            <a:avLst/>
          </a:prstGeom>
        </p:spPr>
      </p:pic>
      <p:pic>
        <p:nvPicPr>
          <p:cNvPr id="48" name="Picture 47" descr="\documentclass{article}&#10;\usepackage{amsmath}&#10;\pagestyle{empty}&#10;\begin{document}&#10;&#10;$\rho_{n - 1}$&#10;&#10;\end{document}" title="IguanaTex Picture Display">
            <a:extLst>
              <a:ext uri="{FF2B5EF4-FFF2-40B4-BE49-F238E27FC236}">
                <a16:creationId xmlns:a16="http://schemas.microsoft.com/office/drawing/2014/main" id="{5BAEC4A8-E50E-B796-A324-534840CC04A1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053" y="4135557"/>
            <a:ext cx="492190" cy="166095"/>
          </a:xfrm>
          <a:prstGeom prst="rect">
            <a:avLst/>
          </a:prstGeom>
        </p:spPr>
      </p:pic>
      <p:pic>
        <p:nvPicPr>
          <p:cNvPr id="50" name="Picture 49" descr="\documentclass{article}&#10;\usepackage{amsmath}&#10;\pagestyle{empty}&#10;\begin{document}&#10;&#10;&#10;$10^{-8}$&#10;&#10;\end{document}" title="IguanaTex Picture Display">
            <a:extLst>
              <a:ext uri="{FF2B5EF4-FFF2-40B4-BE49-F238E27FC236}">
                <a16:creationId xmlns:a16="http://schemas.microsoft.com/office/drawing/2014/main" id="{962B3600-75C5-6CB8-1ACA-50E8A80D131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333" y="4473076"/>
            <a:ext cx="481524" cy="214857"/>
          </a:xfrm>
          <a:prstGeom prst="rect">
            <a:avLst/>
          </a:prstGeom>
        </p:spPr>
      </p:pic>
      <p:pic>
        <p:nvPicPr>
          <p:cNvPr id="51" name="Picture 50" descr="\documentclass{article}&#10;\usepackage{amsmath}&#10;\pagestyle{empty}&#10;\begin{document}&#10;&#10;&#10;$Z$&#10;&#10;\end{document}" title="IguanaTex Picture Display">
            <a:extLst>
              <a:ext uri="{FF2B5EF4-FFF2-40B4-BE49-F238E27FC236}">
                <a16:creationId xmlns:a16="http://schemas.microsoft.com/office/drawing/2014/main" id="{D3522191-91A6-780B-37A9-83A6D527204C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089" y="5369539"/>
            <a:ext cx="169143" cy="172190"/>
          </a:xfrm>
          <a:prstGeom prst="rect">
            <a:avLst/>
          </a:prstGeom>
        </p:spPr>
      </p:pic>
      <p:pic>
        <p:nvPicPr>
          <p:cNvPr id="53" name="Picture 52" descr="A graph of a function&#10;&#10;AI-generated content may be incorrect.">
            <a:extLst>
              <a:ext uri="{FF2B5EF4-FFF2-40B4-BE49-F238E27FC236}">
                <a16:creationId xmlns:a16="http://schemas.microsoft.com/office/drawing/2014/main" id="{DA448EDD-5946-EFC0-8E35-1EDA01EEAB6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02" y="2750921"/>
            <a:ext cx="5708943" cy="3791145"/>
          </a:xfrm>
          <a:prstGeom prst="rect">
            <a:avLst/>
          </a:prstGeom>
        </p:spPr>
      </p:pic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D41E848A-8C41-0E04-8A7A-A0DDF9FE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16503-33C0-4D25-9697-6851D736A0D5}" type="slidenum">
              <a:rPr lang="en-GB" smtClean="0"/>
              <a:t>24</a:t>
            </a:fld>
            <a:endParaRPr lang="en-GB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C4ECFAD-5F80-0F81-0DE6-F9233DB978C2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EDAC0FA-BF8A-536A-5458-82B2F40C224E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Simulation of the 1D XY-Model</a:t>
            </a:r>
          </a:p>
        </p:txBody>
      </p:sp>
    </p:spTree>
    <p:extLst>
      <p:ext uri="{BB962C8B-B14F-4D97-AF65-F5344CB8AC3E}">
        <p14:creationId xmlns:p14="http://schemas.microsoft.com/office/powerpoint/2010/main" val="14258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CF4B2-05A1-649B-35AF-A86E12636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02DEA43-FB69-D31C-2302-D508F9E1E7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9" imgH="478" progId="TCLayout.ActiveDocument.1">
                  <p:embed/>
                </p:oleObj>
              </mc:Choice>
              <mc:Fallback>
                <p:oleObj name="think-cell Slide" r:id="rId9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D4EC8B92-528B-D324-318F-30A1A7332C35}"/>
              </a:ext>
            </a:extLst>
          </p:cNvPr>
          <p:cNvSpPr txBox="1">
            <a:spLocks/>
          </p:cNvSpPr>
          <p:nvPr/>
        </p:nvSpPr>
        <p:spPr>
          <a:xfrm>
            <a:off x="2810257" y="511703"/>
            <a:ext cx="7020213" cy="5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Smooth B</a:t>
            </a: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ehavior of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Singular</a:t>
            </a: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Values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Untertitel 2 2 1 1 1">
            <a:extLst>
              <a:ext uri="{FF2B5EF4-FFF2-40B4-BE49-F238E27FC236}">
                <a16:creationId xmlns:a16="http://schemas.microsoft.com/office/drawing/2014/main" id="{655EF046-7F48-FB8D-2F89-0B184DC93039}"/>
              </a:ext>
            </a:extLst>
          </p:cNvPr>
          <p:cNvSpPr txBox="1">
            <a:spLocks/>
          </p:cNvSpPr>
          <p:nvPr/>
        </p:nvSpPr>
        <p:spPr>
          <a:xfrm>
            <a:off x="665325" y="1405045"/>
            <a:ext cx="1376540" cy="8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Where do we SVD?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Untertitel 2 5 1 1 1 1 2">
            <a:extLst>
              <a:ext uri="{FF2B5EF4-FFF2-40B4-BE49-F238E27FC236}">
                <a16:creationId xmlns:a16="http://schemas.microsoft.com/office/drawing/2014/main" id="{69C49384-6720-7490-398E-23C1BE2FB7E7}"/>
              </a:ext>
            </a:extLst>
          </p:cNvPr>
          <p:cNvSpPr txBox="1">
            <a:spLocks/>
          </p:cNvSpPr>
          <p:nvPr/>
        </p:nvSpPr>
        <p:spPr>
          <a:xfrm>
            <a:off x="2353008" y="1440558"/>
            <a:ext cx="8912756" cy="812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Each two-site update yields an optimized value for the </a:t>
            </a:r>
            <a:r>
              <a:rPr lang="en-US" sz="2000" b="1" dirty="0">
                <a:latin typeface="Bahnschrift SemiCondensed" panose="020B0502040204020203" pitchFamily="34" charset="0"/>
              </a:rPr>
              <a:t>contraction </a:t>
            </a:r>
            <a:r>
              <a:rPr lang="en-US" sz="2000" dirty="0">
                <a:latin typeface="Bahnschrift SemiCondensed" panose="020B0502040204020203" pitchFamily="34" charset="0"/>
              </a:rPr>
              <a:t>             , but not the two single tensors. These must be separated after the optimization, using SVD.</a:t>
            </a: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pic>
        <p:nvPicPr>
          <p:cNvPr id="10" name="Picture 9" descr="\documentclass{article}&#10;\usepackage{amsmath}&#10;\pagestyle{empty}&#10;\begin{document}&#10;&#10;&#10;$C_l C_{l + 1&#10;}$&#10;&#10;\end{document}" title="IguanaTex Picture Display">
            <a:extLst>
              <a:ext uri="{FF2B5EF4-FFF2-40B4-BE49-F238E27FC236}">
                <a16:creationId xmlns:a16="http://schemas.microsoft.com/office/drawing/2014/main" id="{FF5D1888-36B3-916A-7478-8670FFA2A5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042" y="1502704"/>
            <a:ext cx="731428" cy="237714"/>
          </a:xfrm>
          <a:prstGeom prst="rect">
            <a:avLst/>
          </a:prstGeom>
        </p:spPr>
      </p:pic>
      <p:sp>
        <p:nvSpPr>
          <p:cNvPr id="12" name="Untertitel 2 2 1 1 1">
            <a:extLst>
              <a:ext uri="{FF2B5EF4-FFF2-40B4-BE49-F238E27FC236}">
                <a16:creationId xmlns:a16="http://schemas.microsoft.com/office/drawing/2014/main" id="{4D2696BB-0058-FE31-3963-44400FC1F22C}"/>
              </a:ext>
            </a:extLst>
          </p:cNvPr>
          <p:cNvSpPr txBox="1">
            <a:spLocks/>
          </p:cNvSpPr>
          <p:nvPr/>
        </p:nvSpPr>
        <p:spPr>
          <a:xfrm>
            <a:off x="656448" y="2636569"/>
            <a:ext cx="1376540" cy="8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Singular values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Untertitel 2 2 1 1 1">
            <a:extLst>
              <a:ext uri="{FF2B5EF4-FFF2-40B4-BE49-F238E27FC236}">
                <a16:creationId xmlns:a16="http://schemas.microsoft.com/office/drawing/2014/main" id="{0B89A8DE-7A56-EAAA-E31A-C0FA013A15D0}"/>
              </a:ext>
            </a:extLst>
          </p:cNvPr>
          <p:cNvSpPr txBox="1">
            <a:spLocks/>
          </p:cNvSpPr>
          <p:nvPr/>
        </p:nvSpPr>
        <p:spPr>
          <a:xfrm>
            <a:off x="665324" y="4327277"/>
            <a:ext cx="1598481" cy="1125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Why interesting?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Untertitel 2 5 1 1 1 1 2">
            <a:extLst>
              <a:ext uri="{FF2B5EF4-FFF2-40B4-BE49-F238E27FC236}">
                <a16:creationId xmlns:a16="http://schemas.microsoft.com/office/drawing/2014/main" id="{1F0D1C8D-2761-DA6A-7C25-5EF196FEB404}"/>
              </a:ext>
            </a:extLst>
          </p:cNvPr>
          <p:cNvSpPr txBox="1">
            <a:spLocks/>
          </p:cNvSpPr>
          <p:nvPr/>
        </p:nvSpPr>
        <p:spPr>
          <a:xfrm>
            <a:off x="2344132" y="2693283"/>
            <a:ext cx="3497376" cy="151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One (</a:t>
            </a:r>
            <a:r>
              <a:rPr lang="en-US" sz="2000" dirty="0" err="1">
                <a:latin typeface="Bahnschrift SemiCondensed" panose="020B0502040204020203" pitchFamily="34" charset="0"/>
              </a:rPr>
              <a:t>JvD</a:t>
            </a:r>
            <a:r>
              <a:rPr lang="en-US" sz="2000" dirty="0">
                <a:latin typeface="Bahnschrift SemiCondensed" panose="020B0502040204020203" pitchFamily="34" charset="0"/>
              </a:rPr>
              <a:t>) would expect these singular values to change </a:t>
            </a:r>
            <a:r>
              <a:rPr lang="en-US" sz="2000" b="1" dirty="0">
                <a:latin typeface="Bahnschrift SemiCondensed" panose="020B0502040204020203" pitchFamily="34" charset="0"/>
              </a:rPr>
              <a:t>smoothly </a:t>
            </a:r>
            <a:r>
              <a:rPr lang="en-US" sz="2000" dirty="0">
                <a:latin typeface="Bahnschrift SemiCondensed" panose="020B0502040204020203" pitchFamily="34" charset="0"/>
              </a:rPr>
              <a:t>as     is varied. We checked and this is indeed the case.</a:t>
            </a: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pic>
        <p:nvPicPr>
          <p:cNvPr id="17" name="Picture 16" descr="\documentclass{article}&#10;\usepackage{amsmath}&#10;\pagestyle{empty}&#10;\begin{document}&#10;&#10;&#10;$\beta$&#10;&#10;\end{document}" title="IguanaTex Picture Display">
            <a:extLst>
              <a:ext uri="{FF2B5EF4-FFF2-40B4-BE49-F238E27FC236}">
                <a16:creationId xmlns:a16="http://schemas.microsoft.com/office/drawing/2014/main" id="{019A83AE-3C45-674B-9D53-45EF824028D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92" y="3320535"/>
            <a:ext cx="140190" cy="228571"/>
          </a:xfrm>
          <a:prstGeom prst="rect">
            <a:avLst/>
          </a:prstGeom>
        </p:spPr>
      </p:pic>
      <p:sp>
        <p:nvSpPr>
          <p:cNvPr id="19" name="Untertitel 2 5 1 1 1 1 2">
            <a:extLst>
              <a:ext uri="{FF2B5EF4-FFF2-40B4-BE49-F238E27FC236}">
                <a16:creationId xmlns:a16="http://schemas.microsoft.com/office/drawing/2014/main" id="{63BB7132-03EE-2C34-7473-E0C8EAF9683B}"/>
              </a:ext>
            </a:extLst>
          </p:cNvPr>
          <p:cNvSpPr txBox="1">
            <a:spLocks/>
          </p:cNvSpPr>
          <p:nvPr/>
        </p:nvSpPr>
        <p:spPr>
          <a:xfrm>
            <a:off x="2353008" y="4327277"/>
            <a:ext cx="3364212" cy="2322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By </a:t>
            </a:r>
            <a:r>
              <a:rPr lang="en-US" sz="2000" b="1" dirty="0">
                <a:latin typeface="Bahnschrift SemiCondensed" panose="020B0502040204020203" pitchFamily="34" charset="0"/>
              </a:rPr>
              <a:t>extrapolating </a:t>
            </a:r>
            <a:r>
              <a:rPr lang="en-US" sz="2000" dirty="0">
                <a:latin typeface="Bahnschrift SemiCondensed" panose="020B0502040204020203" pitchFamily="34" charset="0"/>
              </a:rPr>
              <a:t>singular values for                  from those for previous    ‘s, one could try to improve the </a:t>
            </a:r>
            <a:r>
              <a:rPr lang="en-US" sz="2000" b="1" dirty="0">
                <a:latin typeface="Bahnschrift SemiCondensed" panose="020B0502040204020203" pitchFamily="34" charset="0"/>
              </a:rPr>
              <a:t>initialization </a:t>
            </a:r>
            <a:r>
              <a:rPr lang="en-US" sz="2000" dirty="0">
                <a:latin typeface="Bahnschrift SemiCondensed" panose="020B0502040204020203" pitchFamily="34" charset="0"/>
              </a:rPr>
              <a:t>of</a:t>
            </a:r>
          </a:p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                               at each  XTRG update</a:t>
            </a: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pic>
        <p:nvPicPr>
          <p:cNvPr id="24" name="Picture 23" descr="\documentclass{article}&#10;\usepackage{amsmath}&#10;\pagestyle{empty}&#10;\begin{document}&#10;&#10;$\beta = 2^n \beta_0$&#10;&#10;&#10;\end{document}" title="IguanaTex Picture Display">
            <a:extLst>
              <a:ext uri="{FF2B5EF4-FFF2-40B4-BE49-F238E27FC236}">
                <a16:creationId xmlns:a16="http://schemas.microsoft.com/office/drawing/2014/main" id="{1DAE7DB6-EF7C-06F0-02E9-73FEDC1C8C0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35" y="4693892"/>
            <a:ext cx="987429" cy="228571"/>
          </a:xfrm>
          <a:prstGeom prst="rect">
            <a:avLst/>
          </a:prstGeom>
        </p:spPr>
      </p:pic>
      <p:pic>
        <p:nvPicPr>
          <p:cNvPr id="25" name="Picture 24" descr="\documentclass{article}&#10;\usepackage{amsmath}&#10;\pagestyle{empty}&#10;\begin{document}&#10;&#10;&#10;$\beta$&#10;&#10;\end{document}" title="IguanaTex Picture Display">
            <a:extLst>
              <a:ext uri="{FF2B5EF4-FFF2-40B4-BE49-F238E27FC236}">
                <a16:creationId xmlns:a16="http://schemas.microsoft.com/office/drawing/2014/main" id="{CACA8571-6DDE-1F74-4AA6-DFDC8F6BB5C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787" y="4951144"/>
            <a:ext cx="140190" cy="228571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$&#10;\text{e}^{- 2^n \beta_0 \hat{H}} \leftrightarrow \{ C_l \}&#10;$&#10;&#10;&#10;&#10;\end{document}" title="IguanaTex Picture Display">
            <a:extLst>
              <a:ext uri="{FF2B5EF4-FFF2-40B4-BE49-F238E27FC236}">
                <a16:creationId xmlns:a16="http://schemas.microsoft.com/office/drawing/2014/main" id="{EAC2C678-CF87-6B81-BA8F-A4F2286B765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825" y="5532856"/>
            <a:ext cx="1781333" cy="324571"/>
          </a:xfrm>
          <a:prstGeom prst="rect">
            <a:avLst/>
          </a:prstGeom>
        </p:spPr>
      </p:pic>
      <p:pic>
        <p:nvPicPr>
          <p:cNvPr id="32" name="Picture 3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4F2CA919-5704-FB3C-CE18-E264FE1862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11" y="2434879"/>
            <a:ext cx="5683542" cy="3784795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326E756-D6A1-7FCB-F006-2AA7F5559237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F5E26DF-9397-A816-3E89-0540D46E885B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Simulation of the 1D XY-Model</a:t>
            </a:r>
          </a:p>
        </p:txBody>
      </p:sp>
    </p:spTree>
    <p:extLst>
      <p:ext uri="{BB962C8B-B14F-4D97-AF65-F5344CB8AC3E}">
        <p14:creationId xmlns:p14="http://schemas.microsoft.com/office/powerpoint/2010/main" val="467894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E88E3-FA70-E9F3-9A81-11940A2C4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E8BD0508-C3F2-6B18-1EE1-D87C3F3702E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479" imgH="478" progId="TCLayout.ActiveDocument.1">
                  <p:embed/>
                </p:oleObj>
              </mc:Choice>
              <mc:Fallback>
                <p:oleObj name="think-cell Slide" r:id="rId7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02DEA43-FB69-D31C-2302-D508F9E1E7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7A24C582-212D-43C5-BD79-ED5EA0BB5674}"/>
              </a:ext>
            </a:extLst>
          </p:cNvPr>
          <p:cNvSpPr txBox="1">
            <a:spLocks/>
          </p:cNvSpPr>
          <p:nvPr/>
        </p:nvSpPr>
        <p:spPr>
          <a:xfrm>
            <a:off x="2810257" y="511703"/>
            <a:ext cx="7020213" cy="5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The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L</a:t>
            </a: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ow-Temperature Bottleneck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Untertitel 2 2 1 1 1 1">
            <a:extLst>
              <a:ext uri="{FF2B5EF4-FFF2-40B4-BE49-F238E27FC236}">
                <a16:creationId xmlns:a16="http://schemas.microsoft.com/office/drawing/2014/main" id="{76AED4AD-5EBE-E239-D4AD-BB1F9C7C968B}"/>
              </a:ext>
            </a:extLst>
          </p:cNvPr>
          <p:cNvSpPr txBox="1">
            <a:spLocks/>
          </p:cNvSpPr>
          <p:nvPr/>
        </p:nvSpPr>
        <p:spPr>
          <a:xfrm>
            <a:off x="665325" y="1405045"/>
            <a:ext cx="1376540" cy="8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Question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Untertitel 2 5 1 1 1 1 2 1">
            <a:extLst>
              <a:ext uri="{FF2B5EF4-FFF2-40B4-BE49-F238E27FC236}">
                <a16:creationId xmlns:a16="http://schemas.microsoft.com/office/drawing/2014/main" id="{636C2F8C-CA62-77EF-FA6E-207517C70F77}"/>
              </a:ext>
            </a:extLst>
          </p:cNvPr>
          <p:cNvSpPr txBox="1">
            <a:spLocks/>
          </p:cNvSpPr>
          <p:nvPr/>
        </p:nvSpPr>
        <p:spPr>
          <a:xfrm>
            <a:off x="2353008" y="1440558"/>
            <a:ext cx="8335707" cy="5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Given a model, how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high</a:t>
            </a:r>
            <a:r>
              <a:rPr lang="en-US" sz="2000" noProof="0" dirty="0">
                <a:latin typeface="Bahnschrift SemiCondensed" panose="020B0502040204020203" pitchFamily="34" charset="0"/>
              </a:rPr>
              <a:t>    ‘s can we reach with the XTRG algorithm?</a:t>
            </a:r>
          </a:p>
        </p:txBody>
      </p:sp>
      <p:pic>
        <p:nvPicPr>
          <p:cNvPr id="5" name="Picture 4" descr="\documentclass{article}&#10;\usepackage{amsmath}&#10;\pagestyle{empty}&#10;\begin{document}&#10;&#10;&#10;$\beta$&#10;&#10;\end{document}" title="IguanaTex Picture Display">
            <a:extLst>
              <a:ext uri="{FF2B5EF4-FFF2-40B4-BE49-F238E27FC236}">
                <a16:creationId xmlns:a16="http://schemas.microsoft.com/office/drawing/2014/main" id="{B0D6B5BF-F915-5233-96CA-4F633E5C932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732" y="1511847"/>
            <a:ext cx="140190" cy="228571"/>
          </a:xfrm>
          <a:prstGeom prst="rect">
            <a:avLst/>
          </a:prstGeom>
        </p:spPr>
      </p:pic>
      <p:sp>
        <p:nvSpPr>
          <p:cNvPr id="6" name="Untertitel 2 2 1 1 1 2">
            <a:extLst>
              <a:ext uri="{FF2B5EF4-FFF2-40B4-BE49-F238E27FC236}">
                <a16:creationId xmlns:a16="http://schemas.microsoft.com/office/drawing/2014/main" id="{62A1A5CE-A5A8-1D6A-511C-2A03C1DE024F}"/>
              </a:ext>
            </a:extLst>
          </p:cNvPr>
          <p:cNvSpPr txBox="1">
            <a:spLocks/>
          </p:cNvSpPr>
          <p:nvPr/>
        </p:nvSpPr>
        <p:spPr>
          <a:xfrm>
            <a:off x="665325" y="2391945"/>
            <a:ext cx="1376540" cy="8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Tentative answer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Untertitel 2 5 1 1 1 1 2 2">
            <a:extLst>
              <a:ext uri="{FF2B5EF4-FFF2-40B4-BE49-F238E27FC236}">
                <a16:creationId xmlns:a16="http://schemas.microsoft.com/office/drawing/2014/main" id="{65B3A170-C4EC-B5C0-77A4-3C8986974308}"/>
              </a:ext>
            </a:extLst>
          </p:cNvPr>
          <p:cNvSpPr txBox="1">
            <a:spLocks/>
          </p:cNvSpPr>
          <p:nvPr/>
        </p:nvSpPr>
        <p:spPr>
          <a:xfrm>
            <a:off x="2353007" y="2428973"/>
            <a:ext cx="8797346" cy="84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‘Low’ bond dimensions should suffice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at least </a:t>
            </a:r>
            <a:r>
              <a:rPr lang="en-US" sz="2000" noProof="0" dirty="0">
                <a:latin typeface="Bahnschrift SemiCondensed" panose="020B0502040204020203" pitchFamily="34" charset="0"/>
              </a:rPr>
              <a:t>as long as           is close to identity, i.e.,</a:t>
            </a:r>
          </a:p>
        </p:txBody>
      </p:sp>
      <p:pic>
        <p:nvPicPr>
          <p:cNvPr id="16" name="Picture 15" descr="\documentclass{article}&#10;\usepackage{amsmath}&#10;\pagestyle{empty}&#10;\begin{document}&#10;&#10;$&#10;\text{e}^{- \beta \hat{H}} &#10;$&#10;&#10;&#10;&#10;\end{document}" title="IguanaTex Picture Display">
            <a:extLst>
              <a:ext uri="{FF2B5EF4-FFF2-40B4-BE49-F238E27FC236}">
                <a16:creationId xmlns:a16="http://schemas.microsoft.com/office/drawing/2014/main" id="{3597A275-160E-2870-33A7-96C47FA73C7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247" y="2411217"/>
            <a:ext cx="559238" cy="263619"/>
          </a:xfrm>
          <a:prstGeom prst="rect">
            <a:avLst/>
          </a:prstGeom>
        </p:spPr>
      </p:pic>
      <p:pic>
        <p:nvPicPr>
          <p:cNvPr id="34" name="Picture 33" descr="\documentclass{article}&#10;\usepackage{amsmath}&#10;\usepackage{bbold}&#10;\usepackage{amssymb}&#10;\pagestyle{empty}&#10;\begin{document}&#10;&#10;$&#10;\text{e}^{- \beta \hat{H}} \sim \mathbb{1} \leftrightarrow || -\beta \hat{H} ||_{\text{op}} = \beta \max(\text{spec}(\hat{H})) = O(1)\leftrightarrow \beta J L = O (1)&#10;$&#10;&#10;&#10;&#10;\end{document}" title="IguanaTex Picture Display">
            <a:extLst>
              <a:ext uri="{FF2B5EF4-FFF2-40B4-BE49-F238E27FC236}">
                <a16:creationId xmlns:a16="http://schemas.microsoft.com/office/drawing/2014/main" id="{6A602F0D-95AF-01C3-91C9-98938370E8F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906" y="3110191"/>
            <a:ext cx="7340187" cy="333714"/>
          </a:xfrm>
          <a:prstGeom prst="rect">
            <a:avLst/>
          </a:prstGeom>
        </p:spPr>
      </p:pic>
      <p:sp>
        <p:nvSpPr>
          <p:cNvPr id="35" name="Untertitel 2 2 1 1 1 2">
            <a:extLst>
              <a:ext uri="{FF2B5EF4-FFF2-40B4-BE49-F238E27FC236}">
                <a16:creationId xmlns:a16="http://schemas.microsoft.com/office/drawing/2014/main" id="{C04D1C2A-B307-5E3B-2870-4FBE43D1ECF4}"/>
              </a:ext>
            </a:extLst>
          </p:cNvPr>
          <p:cNvSpPr txBox="1">
            <a:spLocks/>
          </p:cNvSpPr>
          <p:nvPr/>
        </p:nvSpPr>
        <p:spPr>
          <a:xfrm>
            <a:off x="275208" y="4018038"/>
            <a:ext cx="1766657" cy="8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Observations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Untertitel 2 5 1 1 1 1 2 1">
            <a:extLst>
              <a:ext uri="{FF2B5EF4-FFF2-40B4-BE49-F238E27FC236}">
                <a16:creationId xmlns:a16="http://schemas.microsoft.com/office/drawing/2014/main" id="{51D1BD68-73A5-3237-C5C9-982970DCA416}"/>
              </a:ext>
            </a:extLst>
          </p:cNvPr>
          <p:cNvSpPr txBox="1">
            <a:spLocks/>
          </p:cNvSpPr>
          <p:nvPr/>
        </p:nvSpPr>
        <p:spPr>
          <a:xfrm>
            <a:off x="2353008" y="4072822"/>
            <a:ext cx="8528352" cy="5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We could push the </a:t>
            </a:r>
            <a:r>
              <a:rPr lang="en-US" sz="2000" noProof="0" dirty="0" err="1">
                <a:latin typeface="Bahnschrift SemiCondensed" panose="020B0502040204020203" pitchFamily="34" charset="0"/>
              </a:rPr>
              <a:t>numerics</a:t>
            </a:r>
            <a:r>
              <a:rPr lang="en-US" sz="2000" noProof="0" dirty="0">
                <a:latin typeface="Bahnschrift SemiCondensed" panose="020B0502040204020203" pitchFamily="34" charset="0"/>
              </a:rPr>
              <a:t> up to…… compare square == true  faster for steps 21,22?</a:t>
            </a:r>
          </a:p>
        </p:txBody>
      </p:sp>
      <p:sp>
        <p:nvSpPr>
          <p:cNvPr id="8" name="Untertitel 2 5 1 1 1 1 2 1">
            <a:extLst>
              <a:ext uri="{FF2B5EF4-FFF2-40B4-BE49-F238E27FC236}">
                <a16:creationId xmlns:a16="http://schemas.microsoft.com/office/drawing/2014/main" id="{B3CAB18E-4CB4-A9ED-1D00-08ED7C3A89E9}"/>
              </a:ext>
            </a:extLst>
          </p:cNvPr>
          <p:cNvSpPr txBox="1">
            <a:spLocks/>
          </p:cNvSpPr>
          <p:nvPr/>
        </p:nvSpPr>
        <p:spPr>
          <a:xfrm>
            <a:off x="2377446" y="4868596"/>
            <a:ext cx="8528352" cy="5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Order of runtime for 22/23 steps = 10min</a:t>
            </a:r>
          </a:p>
        </p:txBody>
      </p:sp>
      <p:sp>
        <p:nvSpPr>
          <p:cNvPr id="9" name="Untertitel 2 5 1 1 1 1 2 1">
            <a:extLst>
              <a:ext uri="{FF2B5EF4-FFF2-40B4-BE49-F238E27FC236}">
                <a16:creationId xmlns:a16="http://schemas.microsoft.com/office/drawing/2014/main" id="{C7F74405-1019-7A45-C8D5-1C3FA5188C7A}"/>
              </a:ext>
            </a:extLst>
          </p:cNvPr>
          <p:cNvSpPr txBox="1">
            <a:spLocks/>
          </p:cNvSpPr>
          <p:nvPr/>
        </p:nvSpPr>
        <p:spPr>
          <a:xfrm>
            <a:off x="2487504" y="5612473"/>
            <a:ext cx="8528352" cy="5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Check if normalization was correctly added, check power thing</a:t>
            </a:r>
          </a:p>
        </p:txBody>
      </p:sp>
      <p:sp>
        <p:nvSpPr>
          <p:cNvPr id="10" name="Untertitel 2 5 1 1 1 1 2 1">
            <a:extLst>
              <a:ext uri="{FF2B5EF4-FFF2-40B4-BE49-F238E27FC236}">
                <a16:creationId xmlns:a16="http://schemas.microsoft.com/office/drawing/2014/main" id="{BF7712EC-EDC9-C3C8-3F8E-18E67E4369D1}"/>
              </a:ext>
            </a:extLst>
          </p:cNvPr>
          <p:cNvSpPr txBox="1">
            <a:spLocks/>
          </p:cNvSpPr>
          <p:nvPr/>
        </p:nvSpPr>
        <p:spPr>
          <a:xfrm>
            <a:off x="2487504" y="6136161"/>
            <a:ext cx="8528352" cy="5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Save the plot data / track the time stamps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389311D-4B82-E119-9684-13535FBC4F9C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8B78504-2CF6-7394-9852-A64C64A69F20}"/>
              </a:ext>
            </a:extLst>
          </p:cNvPr>
          <p:cNvSpPr txBox="1">
            <a:spLocks/>
          </p:cNvSpPr>
          <p:nvPr/>
        </p:nvSpPr>
        <p:spPr>
          <a:xfrm>
            <a:off x="375764" y="102923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Simulation of the 1D XY-Model</a:t>
            </a:r>
          </a:p>
        </p:txBody>
      </p:sp>
    </p:spTree>
    <p:extLst>
      <p:ext uri="{BB962C8B-B14F-4D97-AF65-F5344CB8AC3E}">
        <p14:creationId xmlns:p14="http://schemas.microsoft.com/office/powerpoint/2010/main" val="2793071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63F4B-28CB-F38F-1FD8-E73629A62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838C2254-0414-959F-C426-AA4F65FF94A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79" imgH="478" progId="TCLayout.ActiveDocument.1">
                  <p:embed/>
                </p:oleObj>
              </mc:Choice>
              <mc:Fallback>
                <p:oleObj name="think-cell Slide" r:id="rId8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8BD0508-C3F2-6B18-1EE1-D87C3F370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 1">
            <a:extLst>
              <a:ext uri="{FF2B5EF4-FFF2-40B4-BE49-F238E27FC236}">
                <a16:creationId xmlns:a16="http://schemas.microsoft.com/office/drawing/2014/main" id="{34325158-F8F2-27B1-D3DB-54E00FB55400}"/>
              </a:ext>
            </a:extLst>
          </p:cNvPr>
          <p:cNvSpPr txBox="1">
            <a:spLocks/>
          </p:cNvSpPr>
          <p:nvPr/>
        </p:nvSpPr>
        <p:spPr>
          <a:xfrm>
            <a:off x="2705202" y="561864"/>
            <a:ext cx="7020213" cy="5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Summary and conclusions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Untertitel 2 5 1 1 1 1 2 1 1">
            <a:extLst>
              <a:ext uri="{FF2B5EF4-FFF2-40B4-BE49-F238E27FC236}">
                <a16:creationId xmlns:a16="http://schemas.microsoft.com/office/drawing/2014/main" id="{EC192CD3-A5AA-B948-357C-5757393B757A}"/>
              </a:ext>
            </a:extLst>
          </p:cNvPr>
          <p:cNvSpPr txBox="1">
            <a:spLocks/>
          </p:cNvSpPr>
          <p:nvPr/>
        </p:nvSpPr>
        <p:spPr>
          <a:xfrm>
            <a:off x="614279" y="1764443"/>
            <a:ext cx="5219643" cy="956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noProof="0" dirty="0">
                <a:latin typeface="Bahnschrift SemiCondensed" panose="020B0502040204020203" pitchFamily="34" charset="0"/>
              </a:rPr>
              <a:t>We implemented the XTRG algorithm (               ) to compute the partition function of the 1D XY model at various inverse temperatures</a:t>
            </a:r>
          </a:p>
        </p:txBody>
      </p:sp>
      <p:sp>
        <p:nvSpPr>
          <p:cNvPr id="9" name="Untertitel 2 1 3">
            <a:extLst>
              <a:ext uri="{FF2B5EF4-FFF2-40B4-BE49-F238E27FC236}">
                <a16:creationId xmlns:a16="http://schemas.microsoft.com/office/drawing/2014/main" id="{E665D5A2-1904-C71F-862B-083905CC1B22}"/>
              </a:ext>
            </a:extLst>
          </p:cNvPr>
          <p:cNvSpPr txBox="1">
            <a:spLocks/>
          </p:cNvSpPr>
          <p:nvPr/>
        </p:nvSpPr>
        <p:spPr>
          <a:xfrm>
            <a:off x="-579535" y="5920583"/>
            <a:ext cx="7020213" cy="5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rgbClr val="00B0F0"/>
                </a:solidFill>
                <a:latin typeface="Bahnschrift SemiCondensed" panose="020B0502040204020203" pitchFamily="34" charset="0"/>
              </a:rPr>
              <a:t>Thanks!</a:t>
            </a:r>
            <a:endParaRPr lang="en-US" sz="3200" noProof="0" dirty="0">
              <a:solidFill>
                <a:srgbClr val="00B0F0"/>
              </a:solidFill>
            </a:endParaRPr>
          </a:p>
        </p:txBody>
      </p:sp>
      <p:pic>
        <p:nvPicPr>
          <p:cNvPr id="13" name="Picture 12" descr="\documentclass{article}&#10;\usepackage{amsmath}&#10;\pagestyle{empty}&#10;\begin{document}&#10;&#10;&#10;$\beta \rightarrow 2\beta$&#10;&#10;\end{document}" title="IguanaTex Picture Display">
            <a:extLst>
              <a:ext uri="{FF2B5EF4-FFF2-40B4-BE49-F238E27FC236}">
                <a16:creationId xmlns:a16="http://schemas.microsoft.com/office/drawing/2014/main" id="{9546D9AF-7EDD-E144-0D19-E658B22085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970" y="1851450"/>
            <a:ext cx="816760" cy="228571"/>
          </a:xfrm>
          <a:prstGeom prst="rect">
            <a:avLst/>
          </a:prstGeom>
        </p:spPr>
      </p:pic>
      <p:pic>
        <p:nvPicPr>
          <p:cNvPr id="15" name="Picture 14" descr="\documentclass{article}&#10;\usepackage{amsmath}&#10;\pagestyle{empty}&#10;\begin{document}&#10;&#10;&#10;$Z$&#10;&#10;\end{document}" title="IguanaTex Picture Display">
            <a:extLst>
              <a:ext uri="{FF2B5EF4-FFF2-40B4-BE49-F238E27FC236}">
                <a16:creationId xmlns:a16="http://schemas.microsoft.com/office/drawing/2014/main" id="{EF44E155-CD72-F798-2D96-51AD086E347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81" y="3756418"/>
            <a:ext cx="169143" cy="172190"/>
          </a:xfrm>
          <a:prstGeom prst="rect">
            <a:avLst/>
          </a:prstGeom>
        </p:spPr>
      </p:pic>
      <p:pic>
        <p:nvPicPr>
          <p:cNvPr id="17" name="Picture 16" descr="\documentclass{article}&#10;\usepackage{amsmath}&#10;\pagestyle{empty}&#10;\begin{document}&#10;&#10;&#10;$\beta$&#10;&#10;\end{document}" title="IguanaTex Picture Display">
            <a:extLst>
              <a:ext uri="{FF2B5EF4-FFF2-40B4-BE49-F238E27FC236}">
                <a16:creationId xmlns:a16="http://schemas.microsoft.com/office/drawing/2014/main" id="{FFCB12F6-517B-928F-818F-6916E531804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660" y="4429960"/>
            <a:ext cx="140190" cy="228571"/>
          </a:xfrm>
          <a:prstGeom prst="rect">
            <a:avLst/>
          </a:prstGeom>
        </p:spPr>
      </p:pic>
      <p:pic>
        <p:nvPicPr>
          <p:cNvPr id="18" name="Picture 17" descr="\documentclass{article}&#10;\usepackage{amsmath}&#10;\pagestyle{empty}&#10;\begin{document}&#10;&#10;&#10;$\beta$&#10;&#10;\end{document}" title="IguanaTex Picture Display">
            <a:extLst>
              <a:ext uri="{FF2B5EF4-FFF2-40B4-BE49-F238E27FC236}">
                <a16:creationId xmlns:a16="http://schemas.microsoft.com/office/drawing/2014/main" id="{33E13E7E-37A1-1A6B-874B-C6FC63A9936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347" y="2399882"/>
            <a:ext cx="140190" cy="228571"/>
          </a:xfrm>
          <a:prstGeom prst="rect">
            <a:avLst/>
          </a:prstGeom>
        </p:spPr>
      </p:pic>
      <p:pic>
        <p:nvPicPr>
          <p:cNvPr id="19" name="Picture 18" descr="A diagram of a mathematical function&#10;&#10;Description automatically generated">
            <a:extLst>
              <a:ext uri="{FF2B5EF4-FFF2-40B4-BE49-F238E27FC236}">
                <a16:creationId xmlns:a16="http://schemas.microsoft.com/office/drawing/2014/main" id="{5F740CFB-F1EB-7E03-C3B5-5E76FCEE55D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264" y="1156469"/>
            <a:ext cx="4795249" cy="1451772"/>
          </a:xfrm>
          <a:prstGeom prst="rect">
            <a:avLst/>
          </a:prstGeom>
        </p:spPr>
      </p:pic>
      <p:pic>
        <p:nvPicPr>
          <p:cNvPr id="20" name="Picture 19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89789A95-2F4F-F790-FE1B-36FDF59DF2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957" y="2667596"/>
            <a:ext cx="4119307" cy="1261012"/>
          </a:xfrm>
          <a:prstGeom prst="rect">
            <a:avLst/>
          </a:prstGeom>
        </p:spPr>
      </p:pic>
      <p:pic>
        <p:nvPicPr>
          <p:cNvPr id="21" name="Picture 20" descr="A graph of a function&#10;&#10;AI-generated content may be incorrect.">
            <a:extLst>
              <a:ext uri="{FF2B5EF4-FFF2-40B4-BE49-F238E27FC236}">
                <a16:creationId xmlns:a16="http://schemas.microsoft.com/office/drawing/2014/main" id="{1A35F68E-6C5B-7918-9C8C-D2B0897A5B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818" y="4084386"/>
            <a:ext cx="3827526" cy="2541750"/>
          </a:xfrm>
          <a:prstGeom prst="rect">
            <a:avLst/>
          </a:prstGeom>
        </p:spPr>
      </p:pic>
      <p:sp>
        <p:nvSpPr>
          <p:cNvPr id="26" name="Untertitel 2 5 1 1 1 1 2 1 1">
            <a:extLst>
              <a:ext uri="{FF2B5EF4-FFF2-40B4-BE49-F238E27FC236}">
                <a16:creationId xmlns:a16="http://schemas.microsoft.com/office/drawing/2014/main" id="{793348A4-B593-E4A9-2B26-A7A7F8952D39}"/>
              </a:ext>
            </a:extLst>
          </p:cNvPr>
          <p:cNvSpPr txBox="1">
            <a:spLocks/>
          </p:cNvSpPr>
          <p:nvPr/>
        </p:nvSpPr>
        <p:spPr>
          <a:xfrm>
            <a:off x="614278" y="2721422"/>
            <a:ext cx="5219645" cy="11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dirty="0">
                <a:latin typeface="Bahnschrift SemiCondensed" panose="020B0502040204020203" pitchFamily="34" charset="0"/>
              </a:rPr>
              <a:t>The MPO squaring implementation resembles two-site DMRG, with different optimization/update rules</a:t>
            </a:r>
          </a:p>
          <a:p>
            <a:pPr>
              <a:buFontTx/>
              <a:buChar char="-"/>
            </a:pP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27" name="Untertitel 2 5 1 1 1 1 2 1 1">
            <a:extLst>
              <a:ext uri="{FF2B5EF4-FFF2-40B4-BE49-F238E27FC236}">
                <a16:creationId xmlns:a16="http://schemas.microsoft.com/office/drawing/2014/main" id="{A363F37A-5DC4-AF85-BA4D-659BB982E301}"/>
              </a:ext>
            </a:extLst>
          </p:cNvPr>
          <p:cNvSpPr txBox="1">
            <a:spLocks/>
          </p:cNvSpPr>
          <p:nvPr/>
        </p:nvSpPr>
        <p:spPr>
          <a:xfrm>
            <a:off x="614278" y="3665514"/>
            <a:ext cx="5219645" cy="993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noProof="0" dirty="0">
                <a:latin typeface="Bahnschrift SemiCondensed" panose="020B0502040204020203" pitchFamily="34" charset="0"/>
              </a:rPr>
              <a:t>The </a:t>
            </a:r>
            <a:r>
              <a:rPr lang="en-US" sz="2000" dirty="0">
                <a:latin typeface="Bahnschrift SemiCondensed" panose="020B0502040204020203" pitchFamily="34" charset="0"/>
              </a:rPr>
              <a:t>values of     we computed agree with analytics</a:t>
            </a:r>
          </a:p>
          <a:p>
            <a:pPr>
              <a:buFontTx/>
              <a:buChar char="-"/>
            </a:pP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28" name="Untertitel 2 5 1 1 1 1 2 1 1">
            <a:extLst>
              <a:ext uri="{FF2B5EF4-FFF2-40B4-BE49-F238E27FC236}">
                <a16:creationId xmlns:a16="http://schemas.microsoft.com/office/drawing/2014/main" id="{B7091DDD-486B-AB5E-407B-14B93246C463}"/>
              </a:ext>
            </a:extLst>
          </p:cNvPr>
          <p:cNvSpPr txBox="1">
            <a:spLocks/>
          </p:cNvSpPr>
          <p:nvPr/>
        </p:nvSpPr>
        <p:spPr>
          <a:xfrm>
            <a:off x="614278" y="4344488"/>
            <a:ext cx="5219645" cy="993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000" noProof="0" dirty="0">
                <a:latin typeface="Bahnschrift SemiCondensed" panose="020B0502040204020203" pitchFamily="34" charset="0"/>
              </a:rPr>
              <a:t>We </a:t>
            </a:r>
            <a:r>
              <a:rPr lang="en-US" sz="2000" dirty="0">
                <a:latin typeface="Bahnschrift SemiCondensed" panose="020B0502040204020203" pitchFamily="34" charset="0"/>
              </a:rPr>
              <a:t>stored and plotted against      the singular values coming out of two-site tensor SVDs</a:t>
            </a:r>
          </a:p>
          <a:p>
            <a:pPr>
              <a:buFontTx/>
              <a:buChar char="-"/>
            </a:pP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29" name="Untertitel 2 5 1 1 1 1 2 1 1">
            <a:extLst>
              <a:ext uri="{FF2B5EF4-FFF2-40B4-BE49-F238E27FC236}">
                <a16:creationId xmlns:a16="http://schemas.microsoft.com/office/drawing/2014/main" id="{57F38FFB-575D-3939-F527-134376EFFF68}"/>
              </a:ext>
            </a:extLst>
          </p:cNvPr>
          <p:cNvSpPr txBox="1">
            <a:spLocks/>
          </p:cNvSpPr>
          <p:nvPr/>
        </p:nvSpPr>
        <p:spPr>
          <a:xfrm>
            <a:off x="614277" y="4613980"/>
            <a:ext cx="5219645" cy="11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>
              <a:buFontTx/>
              <a:buChar char="-"/>
            </a:pPr>
            <a:r>
              <a:rPr lang="en-US" sz="2000" dirty="0">
                <a:latin typeface="Bahnschrift SemiCondensed" panose="020B0502040204020203" pitchFamily="34" charset="0"/>
              </a:rPr>
              <a:t>Main </a:t>
            </a:r>
            <a:r>
              <a:rPr lang="en-US" sz="2000" b="1" dirty="0">
                <a:latin typeface="Bahnschrift SemiCondensed" panose="020B0502040204020203" pitchFamily="34" charset="0"/>
              </a:rPr>
              <a:t>open question</a:t>
            </a:r>
            <a:r>
              <a:rPr lang="en-US" sz="2000" dirty="0">
                <a:latin typeface="Bahnschrift SemiCondensed" panose="020B0502040204020203" pitchFamily="34" charset="0"/>
              </a:rPr>
              <a:t>: general conditions under which the XTRG algorithm works? Limitations?</a:t>
            </a:r>
            <a:endParaRPr lang="en-US" sz="2000" noProof="0" dirty="0">
              <a:latin typeface="Bahnschrift SemiCondensed" panose="020B0502040204020203" pitchFamily="34" charset="0"/>
            </a:endParaRPr>
          </a:p>
          <a:p>
            <a:pPr>
              <a:buFontTx/>
              <a:buChar char="-"/>
            </a:pP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9CFB811-6225-4E7B-9B55-FC81A9EB72C5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976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141C-773A-E3C0-03A6-469FA9B1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D58D-24E9-B167-01EA-B6F2FE4C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</a:t>
            </a:r>
            <a:r>
              <a:rPr lang="en-DE" dirty="0"/>
              <a:t>dd animations i.e. split slides into layers</a:t>
            </a:r>
            <a:endParaRPr lang="it-IT" dirty="0"/>
          </a:p>
          <a:p>
            <a:r>
              <a:rPr lang="it-IT" dirty="0"/>
              <a:t>Check </a:t>
            </a:r>
            <a:r>
              <a:rPr lang="it-IT" dirty="0" err="1"/>
              <a:t>dispersion</a:t>
            </a:r>
            <a:r>
              <a:rPr lang="it-IT" dirty="0"/>
              <a:t> relation </a:t>
            </a:r>
            <a:r>
              <a:rPr lang="it-IT" dirty="0" err="1"/>
              <a:t>epsilon_k,arent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one for </a:t>
            </a:r>
            <a:r>
              <a:rPr lang="it-IT" dirty="0" err="1"/>
              <a:t>periodic</a:t>
            </a:r>
            <a:r>
              <a:rPr lang="it-IT" dirty="0"/>
              <a:t> B.C.??? …no big deal, </a:t>
            </a:r>
            <a:r>
              <a:rPr lang="it-IT" dirty="0" err="1"/>
              <a:t>theyre</a:t>
            </a:r>
            <a:r>
              <a:rPr lang="it-IT" dirty="0"/>
              <a:t> </a:t>
            </a:r>
            <a:r>
              <a:rPr lang="it-IT" dirty="0" err="1"/>
              <a:t>almost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good to make sure and in case fix </a:t>
            </a:r>
            <a:r>
              <a:rPr lang="it-IT" dirty="0" err="1"/>
              <a:t>function</a:t>
            </a:r>
            <a:r>
              <a:rPr lang="it-IT" dirty="0"/>
              <a:t> </a:t>
            </a:r>
            <a:r>
              <a:rPr lang="it-IT" dirty="0" err="1"/>
              <a:t>epsilon_k</a:t>
            </a:r>
            <a:r>
              <a:rPr lang="it-IT" dirty="0"/>
              <a:t> in </a:t>
            </a:r>
            <a:r>
              <a:rPr lang="it-IT" dirty="0" err="1"/>
              <a:t>jupyter</a:t>
            </a:r>
            <a:r>
              <a:rPr lang="it-IT" dirty="0"/>
              <a:t> notebook</a:t>
            </a:r>
          </a:p>
          <a:p>
            <a:r>
              <a:rPr lang="it-IT" dirty="0"/>
              <a:t>Last slide of part 4: complete with rough </a:t>
            </a:r>
            <a:r>
              <a:rPr lang="it-IT" dirty="0" err="1"/>
              <a:t>observed</a:t>
            </a:r>
            <a:r>
              <a:rPr lang="it-IT" dirty="0"/>
              <a:t> </a:t>
            </a:r>
            <a:r>
              <a:rPr lang="it-IT" dirty="0" err="1"/>
              <a:t>boundaries</a:t>
            </a:r>
            <a:r>
              <a:rPr lang="it-IT" dirty="0"/>
              <a:t> of </a:t>
            </a:r>
            <a:r>
              <a:rPr lang="it-IT" dirty="0" err="1"/>
              <a:t>numerics</a:t>
            </a:r>
            <a:r>
              <a:rPr lang="it-IT" dirty="0"/>
              <a:t> (</a:t>
            </a:r>
            <a:r>
              <a:rPr lang="it-IT" dirty="0" err="1"/>
              <a:t>tweak</a:t>
            </a:r>
            <a:r>
              <a:rPr lang="it-IT" dirty="0"/>
              <a:t>  a bit </a:t>
            </a:r>
            <a:r>
              <a:rPr lang="it-IT" dirty="0" err="1"/>
              <a:t>parameters</a:t>
            </a:r>
            <a:r>
              <a:rPr lang="it-IT" dirty="0"/>
              <a:t> in the code; </a:t>
            </a:r>
            <a:r>
              <a:rPr lang="it-IT" dirty="0" err="1"/>
              <a:t>remove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 </a:t>
            </a:r>
            <a:r>
              <a:rPr lang="it-IT" dirty="0" err="1"/>
              <a:t>frobenius</a:t>
            </a:r>
            <a:r>
              <a:rPr lang="it-IT" dirty="0"/>
              <a:t> </a:t>
            </a:r>
            <a:r>
              <a:rPr lang="it-IT" dirty="0" err="1"/>
              <a:t>norm</a:t>
            </a:r>
            <a:r>
              <a:rPr lang="it-IT" dirty="0"/>
              <a:t> </a:t>
            </a:r>
            <a:r>
              <a:rPr lang="it-IT" dirty="0" err="1"/>
              <a:t>tolerance</a:t>
            </a:r>
            <a:r>
              <a:rPr lang="it-IT" dirty="0"/>
              <a:t> check and just use agreement with </a:t>
            </a:r>
            <a:r>
              <a:rPr lang="it-IT" dirty="0" err="1"/>
              <a:t>analytical</a:t>
            </a:r>
            <a:r>
              <a:rPr lang="it-IT" dirty="0"/>
              <a:t> Z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very</a:t>
            </a:r>
            <a:r>
              <a:rPr lang="it-IT" dirty="0"/>
              <a:t> rough check on </a:t>
            </a:r>
            <a:r>
              <a:rPr lang="it-IT" dirty="0" err="1"/>
              <a:t>how</a:t>
            </a:r>
            <a:r>
              <a:rPr lang="it-IT" dirty="0"/>
              <a:t> off </a:t>
            </a:r>
            <a:r>
              <a:rPr lang="it-IT" dirty="0" err="1"/>
              <a:t>we</a:t>
            </a:r>
            <a:r>
              <a:rPr lang="it-IT" dirty="0"/>
              <a:t> are relative to </a:t>
            </a:r>
            <a:r>
              <a:rPr lang="it-IT" dirty="0" err="1"/>
              <a:t>exact</a:t>
            </a:r>
            <a:r>
              <a:rPr lang="it-IT" dirty="0"/>
              <a:t> rho?), note on </a:t>
            </a:r>
            <a:r>
              <a:rPr lang="it-IT" dirty="0" err="1"/>
              <a:t>complex</a:t>
            </a:r>
            <a:r>
              <a:rPr lang="it-IT" dirty="0"/>
              <a:t> and </a:t>
            </a:r>
            <a:r>
              <a:rPr lang="it-IT" dirty="0" err="1"/>
              <a:t>tests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34282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2C2753E-7B0E-1B84-2E81-BD8196B47D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2C2753E-7B0E-1B84-2E81-BD8196B47D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Untertitel 2 1">
            <a:extLst>
              <a:ext uri="{FF2B5EF4-FFF2-40B4-BE49-F238E27FC236}">
                <a16:creationId xmlns:a16="http://schemas.microsoft.com/office/drawing/2014/main" id="{9F53687F-7E40-9D44-E4AC-ABDAFB092EFC}"/>
              </a:ext>
            </a:extLst>
          </p:cNvPr>
          <p:cNvSpPr txBox="1">
            <a:spLocks/>
          </p:cNvSpPr>
          <p:nvPr/>
        </p:nvSpPr>
        <p:spPr>
          <a:xfrm>
            <a:off x="1774762" y="646633"/>
            <a:ext cx="8777414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Literature References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Untertitel 2 3">
            <a:extLst>
              <a:ext uri="{FF2B5EF4-FFF2-40B4-BE49-F238E27FC236}">
                <a16:creationId xmlns:a16="http://schemas.microsoft.com/office/drawing/2014/main" id="{3014D1B9-5DE6-F701-5457-3DA75CED1AD7}"/>
              </a:ext>
            </a:extLst>
          </p:cNvPr>
          <p:cNvSpPr txBox="1">
            <a:spLocks/>
          </p:cNvSpPr>
          <p:nvPr/>
        </p:nvSpPr>
        <p:spPr>
          <a:xfrm>
            <a:off x="488399" y="1573379"/>
            <a:ext cx="11289073" cy="740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Bahnschrift SemiCondensed" panose="020B0502040204020203" pitchFamily="34" charset="0"/>
              </a:rPr>
              <a:t>[1] </a:t>
            </a:r>
            <a:r>
              <a:rPr lang="en-US" sz="2000" b="1" dirty="0">
                <a:latin typeface="Bahnschrift SemiCondensed" panose="020B0502040204020203" pitchFamily="34" charset="0"/>
              </a:rPr>
              <a:t>Chen, B.-B., Chen, L., Chen, Z., Li, W., &amp; Weichselbaum, A.</a:t>
            </a:r>
            <a:r>
              <a:rPr lang="en-US" sz="2000" dirty="0">
                <a:latin typeface="Bahnschrift SemiCondensed" panose="020B0502040204020203" pitchFamily="34" charset="0"/>
              </a:rPr>
              <a:t> (2018). </a:t>
            </a:r>
            <a:r>
              <a:rPr lang="en-US" sz="2000" i="1" dirty="0">
                <a:latin typeface="Bahnschrift SemiCondensed" panose="020B0502040204020203" pitchFamily="34" charset="0"/>
              </a:rPr>
              <a:t>Exponential Thermal Tensor Network Approach for Quantum Lattice Models</a:t>
            </a:r>
            <a:r>
              <a:rPr lang="en-US" sz="2000" dirty="0">
                <a:latin typeface="Bahnschrift SemiCondensed" panose="020B0502040204020203" pitchFamily="34" charset="0"/>
              </a:rPr>
              <a:t>. Physical Review X, 8(3), 031082. </a:t>
            </a:r>
            <a:r>
              <a:rPr lang="en-US" sz="2000" dirty="0">
                <a:latin typeface="Bahnschrift SemiCondensed" panose="020B0502040204020203" pitchFamily="34" charset="0"/>
                <a:hlinkClick r:id="rId5"/>
              </a:rPr>
              <a:t>https://doi.org/10.1103/PhysRevX.8.031082</a:t>
            </a:r>
            <a:r>
              <a:rPr lang="en-US" sz="2000" dirty="0">
                <a:latin typeface="Bahnschrift SemiCondensed" panose="020B0502040204020203" pitchFamily="34" charset="0"/>
              </a:rPr>
              <a:t> </a:t>
            </a: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727AF-2580-C44C-F4ED-76800E2B929D}"/>
              </a:ext>
            </a:extLst>
          </p:cNvPr>
          <p:cNvSpPr txBox="1"/>
          <p:nvPr/>
        </p:nvSpPr>
        <p:spPr>
          <a:xfrm>
            <a:off x="488399" y="2596652"/>
            <a:ext cx="10978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Bahnschrift SemiCondensed" panose="020B0502040204020203" pitchFamily="34" charset="0"/>
              </a:rPr>
              <a:t>[2] </a:t>
            </a:r>
            <a:r>
              <a:rPr lang="en-US" sz="2000" b="1" dirty="0">
                <a:latin typeface="Bahnschrift SemiCondensed" panose="020B0502040204020203" pitchFamily="34" charset="0"/>
              </a:rPr>
              <a:t>Parker, D. E., Cao, X., &amp; Zaletel, M. P.</a:t>
            </a:r>
            <a:r>
              <a:rPr lang="en-US" sz="2000" dirty="0">
                <a:latin typeface="Bahnschrift SemiCondensed" panose="020B0502040204020203" pitchFamily="34" charset="0"/>
              </a:rPr>
              <a:t> (2020). </a:t>
            </a:r>
            <a:r>
              <a:rPr lang="en-US" sz="2000" i="1" dirty="0">
                <a:latin typeface="Bahnschrift SemiCondensed" panose="020B0502040204020203" pitchFamily="34" charset="0"/>
              </a:rPr>
              <a:t>Local matrix product operators: Canonical form, compression, and control theory</a:t>
            </a:r>
            <a:r>
              <a:rPr lang="en-US" sz="2000" dirty="0">
                <a:latin typeface="Bahnschrift SemiCondensed" panose="020B0502040204020203" pitchFamily="34" charset="0"/>
              </a:rPr>
              <a:t>. Physical Review B, 102(3), 035147. </a:t>
            </a:r>
            <a:r>
              <a:rPr lang="en-US" sz="2000" dirty="0">
                <a:latin typeface="Bahnschrift SemiCondensed" panose="020B0502040204020203" pitchFamily="34" charset="0"/>
                <a:hlinkClick r:id="rId6"/>
              </a:rPr>
              <a:t>https://doi.org/10.1103/PhysRevB.102.035147</a:t>
            </a:r>
            <a:endParaRPr lang="en-US" sz="2000" dirty="0">
              <a:latin typeface="Bahnschrift SemiCondensed" panose="020B0502040204020203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78B55A-A4DB-FE0B-AFB9-848EF8D6B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EFDCF-2BE9-48DA-81A4-E9E01011748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467CB56-9BCD-6B67-9A0E-2C30E29FA9BC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35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4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C2599FA5-CBF0-0D24-41F8-0AB413A9BC4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59778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Untertitel 2 1">
            <a:extLst>
              <a:ext uri="{FF2B5EF4-FFF2-40B4-BE49-F238E27FC236}">
                <a16:creationId xmlns:a16="http://schemas.microsoft.com/office/drawing/2014/main" id="{711E404B-8E9D-5A0C-51FB-791FB293F29A}"/>
              </a:ext>
            </a:extLst>
          </p:cNvPr>
          <p:cNvSpPr txBox="1">
            <a:spLocks/>
          </p:cNvSpPr>
          <p:nvPr/>
        </p:nvSpPr>
        <p:spPr>
          <a:xfrm>
            <a:off x="1741467" y="2417656"/>
            <a:ext cx="8709066" cy="1660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Motivation &amp; Key Ideas of XTRG</a:t>
            </a:r>
          </a:p>
          <a:p>
            <a:pPr marL="0" indent="0" algn="ctr">
              <a:buNone/>
            </a:pPr>
            <a:endParaRPr lang="en-US" sz="4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en-US" sz="4000" b="1" noProof="0" dirty="0">
                <a:latin typeface="Bahnschrift SemiCondensed" panose="020B0502040204020203" pitchFamily="34" charset="0"/>
              </a:rPr>
              <a:t>Part I / IV</a:t>
            </a:r>
            <a:endParaRPr lang="en-US" sz="4000" b="1" noProof="0" dirty="0"/>
          </a:p>
        </p:txBody>
      </p:sp>
    </p:spTree>
    <p:extLst>
      <p:ext uri="{BB962C8B-B14F-4D97-AF65-F5344CB8AC3E}">
        <p14:creationId xmlns:p14="http://schemas.microsoft.com/office/powerpoint/2010/main" val="120847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77B9-12D0-6D17-1D14-5602CB5E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DFD4C12-768C-FED4-1BAB-369797ADB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39514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9" imgH="478" progId="TCLayout.ActiveDocument.1">
                  <p:embed/>
                </p:oleObj>
              </mc:Choice>
              <mc:Fallback>
                <p:oleObj name="think-cell Slide" r:id="rId9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CE03DD1B-73B0-BEF5-A285-DEC1C3907600}"/>
              </a:ext>
            </a:extLst>
          </p:cNvPr>
          <p:cNvSpPr txBox="1">
            <a:spLocks/>
          </p:cNvSpPr>
          <p:nvPr/>
        </p:nvSpPr>
        <p:spPr>
          <a:xfrm>
            <a:off x="2810257" y="611092"/>
            <a:ext cx="7020213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Motivation &amp; Key Ideas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Untertitel 2 2 1 1">
            <a:extLst>
              <a:ext uri="{FF2B5EF4-FFF2-40B4-BE49-F238E27FC236}">
                <a16:creationId xmlns:a16="http://schemas.microsoft.com/office/drawing/2014/main" id="{820BA1E7-D0D9-7488-F767-24EEEDBF120E}"/>
              </a:ext>
            </a:extLst>
          </p:cNvPr>
          <p:cNvSpPr txBox="1">
            <a:spLocks/>
          </p:cNvSpPr>
          <p:nvPr/>
        </p:nvSpPr>
        <p:spPr>
          <a:xfrm>
            <a:off x="680323" y="1615024"/>
            <a:ext cx="1613413" cy="118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Exponential reduction  of # steps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 descr="A diagram of a mathematical function&#10;&#10;Description automatically generated">
            <a:extLst>
              <a:ext uri="{FF2B5EF4-FFF2-40B4-BE49-F238E27FC236}">
                <a16:creationId xmlns:a16="http://schemas.microsoft.com/office/drawing/2014/main" id="{EA334638-8DDE-4B48-89D3-FE9E2E2EA8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30" y="1523017"/>
            <a:ext cx="4795249" cy="1284010"/>
          </a:xfrm>
          <a:prstGeom prst="rect">
            <a:avLst/>
          </a:prstGeom>
        </p:spPr>
      </p:pic>
      <p:sp>
        <p:nvSpPr>
          <p:cNvPr id="10" name="Untertitel 2 5 1 1 1">
            <a:extLst>
              <a:ext uri="{FF2B5EF4-FFF2-40B4-BE49-F238E27FC236}">
                <a16:creationId xmlns:a16="http://schemas.microsoft.com/office/drawing/2014/main" id="{D8CEC5C1-AAE7-759A-2BC6-EF8B0D218533}"/>
              </a:ext>
            </a:extLst>
          </p:cNvPr>
          <p:cNvSpPr txBox="1">
            <a:spLocks/>
          </p:cNvSpPr>
          <p:nvPr/>
        </p:nvSpPr>
        <p:spPr>
          <a:xfrm>
            <a:off x="2487558" y="1530564"/>
            <a:ext cx="1908280" cy="73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Imaginary time evolution:</a:t>
            </a:r>
            <a:endParaRPr lang="en-US" sz="2000" noProof="0" dirty="0"/>
          </a:p>
        </p:txBody>
      </p:sp>
      <p:sp>
        <p:nvSpPr>
          <p:cNvPr id="11" name="Untertitel 2 5 1 2">
            <a:extLst>
              <a:ext uri="{FF2B5EF4-FFF2-40B4-BE49-F238E27FC236}">
                <a16:creationId xmlns:a16="http://schemas.microsoft.com/office/drawing/2014/main" id="{AD875446-AFD4-85E7-CB75-B8910FD913DB}"/>
              </a:ext>
            </a:extLst>
          </p:cNvPr>
          <p:cNvSpPr txBox="1">
            <a:spLocks/>
          </p:cNvSpPr>
          <p:nvPr/>
        </p:nvSpPr>
        <p:spPr>
          <a:xfrm>
            <a:off x="2487556" y="2494613"/>
            <a:ext cx="2370881" cy="73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XTRG algorithm:</a:t>
            </a:r>
            <a:endParaRPr lang="en-US" sz="2000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0FFC7A-62FF-8C94-E3B2-439C895DE4F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080" y="1750391"/>
            <a:ext cx="583184" cy="375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21A834-A597-0CE0-20A4-DB32B55F85B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080" y="2426814"/>
            <a:ext cx="1247648" cy="375920"/>
          </a:xfrm>
          <a:prstGeom prst="rect">
            <a:avLst/>
          </a:prstGeom>
        </p:spPr>
      </p:pic>
      <p:sp>
        <p:nvSpPr>
          <p:cNvPr id="19" name="Untertitel 2 5 1 1 2">
            <a:extLst>
              <a:ext uri="{FF2B5EF4-FFF2-40B4-BE49-F238E27FC236}">
                <a16:creationId xmlns:a16="http://schemas.microsoft.com/office/drawing/2014/main" id="{6B6BA270-B6E5-28A5-468A-7A26146F72E6}"/>
              </a:ext>
            </a:extLst>
          </p:cNvPr>
          <p:cNvSpPr txBox="1">
            <a:spLocks/>
          </p:cNvSpPr>
          <p:nvPr/>
        </p:nvSpPr>
        <p:spPr>
          <a:xfrm>
            <a:off x="10620913" y="2416784"/>
            <a:ext cx="1090917" cy="3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steps</a:t>
            </a:r>
          </a:p>
        </p:txBody>
      </p:sp>
      <p:sp>
        <p:nvSpPr>
          <p:cNvPr id="20" name="Untertitel 2 5 1 1 3">
            <a:extLst>
              <a:ext uri="{FF2B5EF4-FFF2-40B4-BE49-F238E27FC236}">
                <a16:creationId xmlns:a16="http://schemas.microsoft.com/office/drawing/2014/main" id="{88670A6C-1E06-B60D-35E2-3BACA99ACCDB}"/>
              </a:ext>
            </a:extLst>
          </p:cNvPr>
          <p:cNvSpPr txBox="1">
            <a:spLocks/>
          </p:cNvSpPr>
          <p:nvPr/>
        </p:nvSpPr>
        <p:spPr>
          <a:xfrm>
            <a:off x="10017269" y="1745376"/>
            <a:ext cx="1090917" cy="3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steps</a:t>
            </a:r>
          </a:p>
        </p:txBody>
      </p:sp>
      <p:sp>
        <p:nvSpPr>
          <p:cNvPr id="21" name="Untertitel 2 2 1 2 1">
            <a:extLst>
              <a:ext uri="{FF2B5EF4-FFF2-40B4-BE49-F238E27FC236}">
                <a16:creationId xmlns:a16="http://schemas.microsoft.com/office/drawing/2014/main" id="{C4645897-A41C-7D14-5592-B2635A085853}"/>
              </a:ext>
            </a:extLst>
          </p:cNvPr>
          <p:cNvSpPr txBox="1">
            <a:spLocks/>
          </p:cNvSpPr>
          <p:nvPr/>
        </p:nvSpPr>
        <p:spPr>
          <a:xfrm>
            <a:off x="621101" y="3497326"/>
            <a:ext cx="1779199" cy="829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Avoid critical points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Untertitel 2 5 1 1 4 1">
            <a:extLst>
              <a:ext uri="{FF2B5EF4-FFF2-40B4-BE49-F238E27FC236}">
                <a16:creationId xmlns:a16="http://schemas.microsoft.com/office/drawing/2014/main" id="{14EACC11-4408-3914-7213-6E7BEAEEFED3}"/>
              </a:ext>
            </a:extLst>
          </p:cNvPr>
          <p:cNvSpPr txBox="1">
            <a:spLocks/>
          </p:cNvSpPr>
          <p:nvPr/>
        </p:nvSpPr>
        <p:spPr>
          <a:xfrm>
            <a:off x="2487556" y="3538482"/>
            <a:ext cx="8461798" cy="739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XTRG is in principle able to jump over phase transitions in     space, which is where converged computations get costly</a:t>
            </a:r>
            <a:endParaRPr lang="en-US" sz="2000" noProof="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37ACDD3-6906-2FE8-411F-E638D734383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438" y="3624176"/>
            <a:ext cx="140208" cy="227584"/>
          </a:xfrm>
          <a:prstGeom prst="rect">
            <a:avLst/>
          </a:prstGeom>
        </p:spPr>
      </p:pic>
      <p:pic>
        <p:nvPicPr>
          <p:cNvPr id="29" name="Picture 28" descr="A black and white symbol&#10;&#10;Description automatically generated">
            <a:extLst>
              <a:ext uri="{FF2B5EF4-FFF2-40B4-BE49-F238E27FC236}">
                <a16:creationId xmlns:a16="http://schemas.microsoft.com/office/drawing/2014/main" id="{D3D91425-7287-F709-2402-CB7592541D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725" y="4272015"/>
            <a:ext cx="4871857" cy="972919"/>
          </a:xfrm>
          <a:prstGeom prst="rect">
            <a:avLst/>
          </a:prstGeom>
        </p:spPr>
      </p:pic>
      <p:sp>
        <p:nvSpPr>
          <p:cNvPr id="30" name="Untertitel 2 2 1 2 2">
            <a:extLst>
              <a:ext uri="{FF2B5EF4-FFF2-40B4-BE49-F238E27FC236}">
                <a16:creationId xmlns:a16="http://schemas.microsoft.com/office/drawing/2014/main" id="{0667BC32-B0F0-6754-B8CF-422DE35892A1}"/>
              </a:ext>
            </a:extLst>
          </p:cNvPr>
          <p:cNvSpPr txBox="1">
            <a:spLocks/>
          </p:cNvSpPr>
          <p:nvPr/>
        </p:nvSpPr>
        <p:spPr>
          <a:xfrm>
            <a:off x="621101" y="5505911"/>
            <a:ext cx="1969700" cy="118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Scaling of entanglement</a:t>
            </a:r>
          </a:p>
        </p:txBody>
      </p:sp>
      <p:sp>
        <p:nvSpPr>
          <p:cNvPr id="31" name="Untertitel 2 5 1 1 4 2">
            <a:extLst>
              <a:ext uri="{FF2B5EF4-FFF2-40B4-BE49-F238E27FC236}">
                <a16:creationId xmlns:a16="http://schemas.microsoft.com/office/drawing/2014/main" id="{3BC51902-C055-B28E-D2C8-F90669817833}"/>
              </a:ext>
            </a:extLst>
          </p:cNvPr>
          <p:cNvSpPr txBox="1">
            <a:spLocks/>
          </p:cNvSpPr>
          <p:nvPr/>
        </p:nvSpPr>
        <p:spPr>
          <a:xfrm>
            <a:off x="2487556" y="5439191"/>
            <a:ext cx="8133357" cy="1133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For many 1D models, thermal state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entanglement</a:t>
            </a:r>
            <a:r>
              <a:rPr lang="en-US" sz="2000" noProof="0" dirty="0">
                <a:latin typeface="Bahnschrift SemiCondensed" panose="020B0502040204020203" pitchFamily="34" charset="0"/>
              </a:rPr>
              <a:t> scales as                        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It is often expected that changes in entanglement reflect transitions between physical regimes</a:t>
            </a:r>
            <a:r>
              <a:rPr lang="en-US" sz="2000" dirty="0">
                <a:latin typeface="Bahnschrift SemiCondensed" panose="020B0502040204020203" pitchFamily="34" charset="0"/>
              </a:rPr>
              <a:t>. One should then preferably use </a:t>
            </a:r>
            <a:r>
              <a:rPr lang="en-US" sz="2000" noProof="0" dirty="0">
                <a:latin typeface="Bahnschrift SemiCondensed" panose="020B0502040204020203" pitchFamily="34" charset="0"/>
              </a:rPr>
              <a:t>a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logarithmic </a:t>
            </a:r>
            <a:r>
              <a:rPr lang="en-US" sz="2000" noProof="0" dirty="0">
                <a:latin typeface="Bahnschrift SemiCondensed" panose="020B0502040204020203" pitchFamily="34" charset="0"/>
              </a:rPr>
              <a:t>scale for    .  </a:t>
            </a:r>
            <a:endParaRPr lang="en-US" sz="2000" noProof="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4172289-C9FF-2DB2-EEBA-05C9780374B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696" y="6058212"/>
            <a:ext cx="140208" cy="227584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1DF398A-FDAB-EF16-61F9-6BE8F1124395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252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E024D37-79D7-19FC-CE5F-37EC44E228EF}"/>
              </a:ext>
            </a:extLst>
          </p:cNvPr>
          <p:cNvSpPr txBox="1">
            <a:spLocks/>
          </p:cNvSpPr>
          <p:nvPr/>
        </p:nvSpPr>
        <p:spPr>
          <a:xfrm>
            <a:off x="375763" y="103848"/>
            <a:ext cx="22150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Motivation &amp; Key Ideas of XTRG</a:t>
            </a:r>
          </a:p>
        </p:txBody>
      </p:sp>
      <p:pic>
        <p:nvPicPr>
          <p:cNvPr id="8" name="Picture 7" descr="\documentclass{article}&#10;\usepackage{amsmath, amsfonts, amssymb, xcolor}&#10;\pagestyle{empty}&#10;\fontfamily{BahnschriftSemiCondensed}&#10;&#10;\begin{document}&#10;&#10;$&#10;S_E \propto \log(\beta)&#10;$&#10;&#10;\end{document}" title="IguanaTex Bitmap Display">
            <a:extLst>
              <a:ext uri="{FF2B5EF4-FFF2-40B4-BE49-F238E27FC236}">
                <a16:creationId xmlns:a16="http://schemas.microsoft.com/office/drawing/2014/main" id="{72A7EF56-2A1B-976C-FA1A-9F15AF9CBF0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646" y="5510657"/>
            <a:ext cx="1305905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7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5C006-80BA-8F55-9B83-7943617C7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38FE087E-8D0B-6C61-15E2-321235AC044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2599FA5-CBF0-0D24-41F8-0AB413A9BC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Untertitel 2 1">
            <a:extLst>
              <a:ext uri="{FF2B5EF4-FFF2-40B4-BE49-F238E27FC236}">
                <a16:creationId xmlns:a16="http://schemas.microsoft.com/office/drawing/2014/main" id="{A383B6CA-3124-634C-A1D1-FC0D9773B7D3}"/>
              </a:ext>
            </a:extLst>
          </p:cNvPr>
          <p:cNvSpPr txBox="1">
            <a:spLocks/>
          </p:cNvSpPr>
          <p:nvPr/>
        </p:nvSpPr>
        <p:spPr>
          <a:xfrm>
            <a:off x="1741467" y="2417656"/>
            <a:ext cx="8709066" cy="1660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Global Structure of the XTRG Algorithm</a:t>
            </a:r>
          </a:p>
          <a:p>
            <a:pPr marL="0" indent="0" algn="ctr">
              <a:buNone/>
            </a:pPr>
            <a:endParaRPr lang="en-US" sz="4000" b="1" dirty="0">
              <a:latin typeface="Bahnschrift SemiCondensed" panose="020B0502040204020203" pitchFamily="34" charset="0"/>
            </a:endParaRPr>
          </a:p>
          <a:p>
            <a:pPr marL="0" indent="0" algn="ctr">
              <a:buNone/>
            </a:pPr>
            <a:r>
              <a:rPr lang="en-US" sz="4000" b="1" noProof="0" dirty="0">
                <a:latin typeface="Bahnschrift SemiCondensed" panose="020B0502040204020203" pitchFamily="34" charset="0"/>
              </a:rPr>
              <a:t>Part II / IV</a:t>
            </a:r>
            <a:endParaRPr lang="en-US" sz="4000" b="1" noProof="0" dirty="0"/>
          </a:p>
        </p:txBody>
      </p:sp>
    </p:spTree>
    <p:extLst>
      <p:ext uri="{BB962C8B-B14F-4D97-AF65-F5344CB8AC3E}">
        <p14:creationId xmlns:p14="http://schemas.microsoft.com/office/powerpoint/2010/main" val="211762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77B9-12D0-6D17-1D14-5602CB5E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DFD4C12-768C-FED4-1BAB-369797ADB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9" imgH="478" progId="TCLayout.ActiveDocument.1">
                  <p:embed/>
                </p:oleObj>
              </mc:Choice>
              <mc:Fallback>
                <p:oleObj name="think-cell Slide" r:id="rId11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CE03DD1B-73B0-BEF5-A285-DEC1C3907600}"/>
              </a:ext>
            </a:extLst>
          </p:cNvPr>
          <p:cNvSpPr txBox="1">
            <a:spLocks/>
          </p:cNvSpPr>
          <p:nvPr/>
        </p:nvSpPr>
        <p:spPr>
          <a:xfrm>
            <a:off x="2810257" y="611092"/>
            <a:ext cx="7020213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The XTRG Algorithm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Untertitel 2 2 1 1">
            <a:extLst>
              <a:ext uri="{FF2B5EF4-FFF2-40B4-BE49-F238E27FC236}">
                <a16:creationId xmlns:a16="http://schemas.microsoft.com/office/drawing/2014/main" id="{820BA1E7-D0D9-7488-F767-24EEEDBF120E}"/>
              </a:ext>
            </a:extLst>
          </p:cNvPr>
          <p:cNvSpPr txBox="1">
            <a:spLocks/>
          </p:cNvSpPr>
          <p:nvPr/>
        </p:nvSpPr>
        <p:spPr>
          <a:xfrm>
            <a:off x="792348" y="1510100"/>
            <a:ext cx="139820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Main idea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Untertitel 2 2 1 2">
            <a:extLst>
              <a:ext uri="{FF2B5EF4-FFF2-40B4-BE49-F238E27FC236}">
                <a16:creationId xmlns:a16="http://schemas.microsoft.com/office/drawing/2014/main" id="{5D414769-3CFE-96F3-D54C-CB888A48CFFF}"/>
              </a:ext>
            </a:extLst>
          </p:cNvPr>
          <p:cNvSpPr txBox="1">
            <a:spLocks/>
          </p:cNvSpPr>
          <p:nvPr/>
        </p:nvSpPr>
        <p:spPr>
          <a:xfrm>
            <a:off x="792348" y="3169838"/>
            <a:ext cx="1523716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XTRG Algorithm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Untertitel 2 2 1 3">
            <a:extLst>
              <a:ext uri="{FF2B5EF4-FFF2-40B4-BE49-F238E27FC236}">
                <a16:creationId xmlns:a16="http://schemas.microsoft.com/office/drawing/2014/main" id="{0E607EDA-C8D0-68BA-3C12-A865D1F9D090}"/>
              </a:ext>
            </a:extLst>
          </p:cNvPr>
          <p:cNvSpPr txBox="1">
            <a:spLocks/>
          </p:cNvSpPr>
          <p:nvPr/>
        </p:nvSpPr>
        <p:spPr>
          <a:xfrm>
            <a:off x="973298" y="4590831"/>
            <a:ext cx="935931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Model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Untertitel 2 2 1 4">
            <a:extLst>
              <a:ext uri="{FF2B5EF4-FFF2-40B4-BE49-F238E27FC236}">
                <a16:creationId xmlns:a16="http://schemas.microsoft.com/office/drawing/2014/main" id="{9E833B79-830C-0A90-A034-49DE70291062}"/>
              </a:ext>
            </a:extLst>
          </p:cNvPr>
          <p:cNvSpPr txBox="1">
            <a:spLocks/>
          </p:cNvSpPr>
          <p:nvPr/>
        </p:nvSpPr>
        <p:spPr>
          <a:xfrm>
            <a:off x="1073673" y="5649048"/>
            <a:ext cx="83555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Goal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Untertitel 2 5 1">
            <a:extLst>
              <a:ext uri="{FF2B5EF4-FFF2-40B4-BE49-F238E27FC236}">
                <a16:creationId xmlns:a16="http://schemas.microsoft.com/office/drawing/2014/main" id="{D5BC0EC5-18F9-E60A-B28E-9FBB94493F59}"/>
              </a:ext>
            </a:extLst>
          </p:cNvPr>
          <p:cNvSpPr txBox="1">
            <a:spLocks/>
          </p:cNvSpPr>
          <p:nvPr/>
        </p:nvSpPr>
        <p:spPr>
          <a:xfrm>
            <a:off x="2190554" y="1394064"/>
            <a:ext cx="8340605" cy="73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Compute </a:t>
            </a:r>
            <a:r>
              <a:rPr lang="en-US" sz="2000" dirty="0">
                <a:latin typeface="Bahnschrift SemiCondensed" panose="020B0502040204020203" pitchFamily="34" charset="0"/>
              </a:rPr>
              <a:t>un</a:t>
            </a:r>
            <a:r>
              <a:rPr lang="en-US" sz="2000" noProof="0" dirty="0">
                <a:latin typeface="Bahnschrift SemiCondensed" panose="020B0502040204020203" pitchFamily="34" charset="0"/>
              </a:rPr>
              <a:t>normalized thermal states            of 1D chain Hamiltonians </a:t>
            </a:r>
            <a:r>
              <a:rPr lang="en-US" sz="2000" dirty="0">
                <a:latin typeface="Bahnschrift SemiCondensed" panose="020B0502040204020203" pitchFamily="34" charset="0"/>
              </a:rPr>
              <a:t>on an exponential </a:t>
            </a:r>
            <a:r>
              <a:rPr lang="en-US" sz="2000" noProof="0" dirty="0">
                <a:latin typeface="Bahnschrift SemiCondensed" panose="020B0502040204020203" pitchFamily="34" charset="0"/>
              </a:rPr>
              <a:t>temperature scale by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iterative self-contraction </a:t>
            </a:r>
            <a:r>
              <a:rPr lang="en-US" sz="2000" noProof="0" dirty="0">
                <a:latin typeface="Bahnschrift SemiCondensed" panose="020B0502040204020203" pitchFamily="34" charset="0"/>
              </a:rPr>
              <a:t>of the state</a:t>
            </a:r>
            <a:endParaRPr lang="en-US" sz="20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646A2-76F1-14E4-65DC-D09069D34CF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96" y="1379036"/>
            <a:ext cx="558800" cy="2621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AA166A-E80A-F274-F493-270D18C1DF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452" y="2209186"/>
            <a:ext cx="414668" cy="95786"/>
          </a:xfrm>
          <a:prstGeom prst="rect">
            <a:avLst/>
          </a:prstGeom>
        </p:spPr>
      </p:pic>
      <p:sp>
        <p:nvSpPr>
          <p:cNvPr id="31" name="Untertitel 2 5 2 1">
            <a:extLst>
              <a:ext uri="{FF2B5EF4-FFF2-40B4-BE49-F238E27FC236}">
                <a16:creationId xmlns:a16="http://schemas.microsoft.com/office/drawing/2014/main" id="{EC9E8D57-18C0-3616-CF79-740F15F37B8C}"/>
              </a:ext>
            </a:extLst>
          </p:cNvPr>
          <p:cNvSpPr txBox="1">
            <a:spLocks/>
          </p:cNvSpPr>
          <p:nvPr/>
        </p:nvSpPr>
        <p:spPr>
          <a:xfrm>
            <a:off x="2190554" y="2971936"/>
            <a:ext cx="4424915" cy="129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Represent                 as an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MPO,</a:t>
            </a:r>
            <a:r>
              <a:rPr lang="en-US" sz="2000" noProof="0" dirty="0">
                <a:latin typeface="Bahnschrift SemiCondensed" panose="020B0502040204020203" pitchFamily="34" charset="0"/>
              </a:rPr>
              <a:t> compute</a:t>
            </a:r>
            <a:r>
              <a:rPr lang="en-US" sz="2000" dirty="0">
                <a:latin typeface="Bahnschrift SemiCondensed" panose="020B0502040204020203" pitchFamily="34" charset="0"/>
              </a:rPr>
              <a:t> </a:t>
            </a:r>
            <a:r>
              <a:rPr lang="en-US" sz="2000" noProof="0" dirty="0">
                <a:latin typeface="Bahnschrift SemiCondensed" panose="020B0502040204020203" pitchFamily="34" charset="0"/>
              </a:rPr>
              <a:t>its square with tensor network techniques, and truncate virtual bond dimension with a variational method</a:t>
            </a:r>
            <a:endParaRPr lang="en-US" sz="2000" noProof="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854ADF9-9CF8-D493-92E3-DF59A502439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70" y="2956652"/>
            <a:ext cx="871728" cy="262128"/>
          </a:xfrm>
          <a:prstGeom prst="rect">
            <a:avLst/>
          </a:prstGeom>
        </p:spPr>
      </p:pic>
      <p:sp>
        <p:nvSpPr>
          <p:cNvPr id="38" name="Untertitel 2 5 2 2">
            <a:extLst>
              <a:ext uri="{FF2B5EF4-FFF2-40B4-BE49-F238E27FC236}">
                <a16:creationId xmlns:a16="http://schemas.microsoft.com/office/drawing/2014/main" id="{D7EF687E-B97E-9C5E-21A9-D81C88D9AF1B}"/>
              </a:ext>
            </a:extLst>
          </p:cNvPr>
          <p:cNvSpPr txBox="1">
            <a:spLocks/>
          </p:cNvSpPr>
          <p:nvPr/>
        </p:nvSpPr>
        <p:spPr>
          <a:xfrm>
            <a:off x="2209745" y="4410320"/>
            <a:ext cx="6422510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We will use the method on a 1D XY chain of L = 10 sites, </a:t>
            </a:r>
            <a:endParaRPr lang="en-US" sz="2000" noProof="0" dirty="0"/>
          </a:p>
        </p:txBody>
      </p:sp>
      <p:pic>
        <p:nvPicPr>
          <p:cNvPr id="39" name="Picture 38" descr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 title="IguanaTex Bitmap Display">
            <a:extLst>
              <a:ext uri="{FF2B5EF4-FFF2-40B4-BE49-F238E27FC236}">
                <a16:creationId xmlns:a16="http://schemas.microsoft.com/office/drawing/2014/main" id="{DE26E7A1-6209-5334-B902-8C7F9A55D04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71" y="4902816"/>
            <a:ext cx="6875428" cy="350476"/>
          </a:xfrm>
          <a:prstGeom prst="rect">
            <a:avLst/>
          </a:prstGeom>
        </p:spPr>
      </p:pic>
      <p:sp>
        <p:nvSpPr>
          <p:cNvPr id="41" name="Untertitel 2 5 2 3">
            <a:extLst>
              <a:ext uri="{FF2B5EF4-FFF2-40B4-BE49-F238E27FC236}">
                <a16:creationId xmlns:a16="http://schemas.microsoft.com/office/drawing/2014/main" id="{6F76CD91-6960-1FAE-85A7-38AD889A1014}"/>
              </a:ext>
            </a:extLst>
          </p:cNvPr>
          <p:cNvSpPr txBox="1">
            <a:spLocks/>
          </p:cNvSpPr>
          <p:nvPr/>
        </p:nvSpPr>
        <p:spPr>
          <a:xfrm>
            <a:off x="2177663" y="5573250"/>
            <a:ext cx="7836673" cy="1058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Compute the partition function                            for logarithmically discretized                                                and compare with analytical result</a:t>
            </a:r>
            <a:endParaRPr lang="en-US" sz="2000" noProof="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951737F-81FD-DBC0-1618-B77935295B2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32" y="5576973"/>
            <a:ext cx="1532128" cy="32308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9DFE00A-3274-40A4-0316-8EE58FD0CEA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573" y="5912097"/>
            <a:ext cx="2708656" cy="227584"/>
          </a:xfrm>
          <a:prstGeom prst="rect">
            <a:avLst/>
          </a:prstGeom>
        </p:spPr>
      </p:pic>
      <p:pic>
        <p:nvPicPr>
          <p:cNvPr id="60" name="Picture 59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2DCF7B63-7880-350F-8AD2-D7D9D1CCF43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22" y="2868331"/>
            <a:ext cx="4424915" cy="1354566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8F9FE07-D1C4-A65A-28AF-B80D19D6ACBA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252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3" name="Picture 32" descr="\documentclass{article}&#10;\usepackage{amsmath, amsfonts, amssymb, xcolor}&#10;\pagestyle{empty}&#10;\fontfamily{BahnschriftSemiCondensed}&#10;&#10;\begin{document}&#10;&#10;$&#10;\hat{\rho}(\beta_0) \propto e^{-\beta_0 \hat{H}} \rightarrow \hat{\rho}(2\beta_0) \propto e^{-2\beta_0 \hat{H}} \rightarrow ... \rightarrow \hat{\rho}(2^n \beta_0) \propto e^{-2^n \beta_0 \hat{H}} \rightarrow ...&#10;$&#10;&#10;\end{document}" title="IguanaTex Bitmap Display">
            <a:extLst>
              <a:ext uri="{FF2B5EF4-FFF2-40B4-BE49-F238E27FC236}">
                <a16:creationId xmlns:a16="http://schemas.microsoft.com/office/drawing/2014/main" id="{3CE981EC-FBA4-18EB-6F0D-16ED117D0E0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71" y="2274273"/>
            <a:ext cx="7491047" cy="324571"/>
          </a:xfrm>
          <a:prstGeom prst="rect">
            <a:avLst/>
          </a:prstGeom>
        </p:spPr>
      </p:pic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CA80BE0C-C826-CCA1-4EFD-7457CC1523E8}"/>
              </a:ext>
            </a:extLst>
          </p:cNvPr>
          <p:cNvSpPr txBox="1">
            <a:spLocks/>
          </p:cNvSpPr>
          <p:nvPr/>
        </p:nvSpPr>
        <p:spPr>
          <a:xfrm>
            <a:off x="375764" y="103818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Global Structure of the XTRG Algorithm</a:t>
            </a:r>
          </a:p>
        </p:txBody>
      </p:sp>
    </p:spTree>
    <p:extLst>
      <p:ext uri="{BB962C8B-B14F-4D97-AF65-F5344CB8AC3E}">
        <p14:creationId xmlns:p14="http://schemas.microsoft.com/office/powerpoint/2010/main" val="281321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77B9-12D0-6D17-1D14-5602CB5E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DFD4C12-768C-FED4-1BAB-369797ADB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479" imgH="478" progId="TCLayout.ActiveDocument.1">
                  <p:embed/>
                </p:oleObj>
              </mc:Choice>
              <mc:Fallback>
                <p:oleObj name="think-cell Slide" r:id="rId23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CE03DD1B-73B0-BEF5-A285-DEC1C3907600}"/>
              </a:ext>
            </a:extLst>
          </p:cNvPr>
          <p:cNvSpPr txBox="1">
            <a:spLocks/>
          </p:cNvSpPr>
          <p:nvPr/>
        </p:nvSpPr>
        <p:spPr>
          <a:xfrm>
            <a:off x="2655719" y="470139"/>
            <a:ext cx="7020213" cy="5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MP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Os and Truncations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Untertitel 2 2 1 1">
            <a:extLst>
              <a:ext uri="{FF2B5EF4-FFF2-40B4-BE49-F238E27FC236}">
                <a16:creationId xmlns:a16="http://schemas.microsoft.com/office/drawing/2014/main" id="{820BA1E7-D0D9-7488-F767-24EEEDBF120E}"/>
              </a:ext>
            </a:extLst>
          </p:cNvPr>
          <p:cNvSpPr txBox="1">
            <a:spLocks/>
          </p:cNvSpPr>
          <p:nvPr/>
        </p:nvSpPr>
        <p:spPr>
          <a:xfrm>
            <a:off x="654261" y="1292368"/>
            <a:ext cx="2331871" cy="84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MPO representation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Untertitel 2 5 1 1 1 1">
            <a:extLst>
              <a:ext uri="{FF2B5EF4-FFF2-40B4-BE49-F238E27FC236}">
                <a16:creationId xmlns:a16="http://schemas.microsoft.com/office/drawing/2014/main" id="{B5AE35B5-372F-BA65-C177-9F3A7FA455B7}"/>
              </a:ext>
            </a:extLst>
          </p:cNvPr>
          <p:cNvSpPr txBox="1">
            <a:spLocks/>
          </p:cNvSpPr>
          <p:nvPr/>
        </p:nvSpPr>
        <p:spPr>
          <a:xfrm>
            <a:off x="2833706" y="1350816"/>
            <a:ext cx="8810355" cy="816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Using tensor network representation helps to visualize the applied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truncation</a:t>
            </a:r>
            <a:r>
              <a:rPr lang="en-US" sz="2000" noProof="0" dirty="0">
                <a:latin typeface="Bahnschrift SemiCondensed" panose="020B0502040204020203" pitchFamily="34" charset="0"/>
              </a:rPr>
              <a:t> method. clearer. The thermal state will be represented as an MPO.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16CC1-D98A-0DD5-383F-6B0D16A80147}"/>
              </a:ext>
            </a:extLst>
          </p:cNvPr>
          <p:cNvSpPr txBox="1"/>
          <p:nvPr/>
        </p:nvSpPr>
        <p:spPr>
          <a:xfrm>
            <a:off x="2862259" y="2658824"/>
            <a:ext cx="2990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ahnschrift SemiCondensed" panose="020B0502040204020203" pitchFamily="34" charset="0"/>
              </a:rPr>
              <a:t>One XTRG temperature update:</a:t>
            </a:r>
            <a:endParaRPr lang="en-DE" dirty="0"/>
          </a:p>
        </p:txBody>
      </p:sp>
      <p:sp>
        <p:nvSpPr>
          <p:cNvPr id="10" name="Untertitel 2 2 1 2 1">
            <a:extLst>
              <a:ext uri="{FF2B5EF4-FFF2-40B4-BE49-F238E27FC236}">
                <a16:creationId xmlns:a16="http://schemas.microsoft.com/office/drawing/2014/main" id="{7C888F6D-E10C-28EA-6151-B6CD1EDCB720}"/>
              </a:ext>
            </a:extLst>
          </p:cNvPr>
          <p:cNvSpPr txBox="1">
            <a:spLocks/>
          </p:cNvSpPr>
          <p:nvPr/>
        </p:nvSpPr>
        <p:spPr>
          <a:xfrm>
            <a:off x="654261" y="2470460"/>
            <a:ext cx="2001458" cy="1074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Compression by truncation</a:t>
            </a:r>
          </a:p>
        </p:txBody>
      </p:sp>
      <p:pic>
        <p:nvPicPr>
          <p:cNvPr id="24" name="Picture 23" descr="A yellow square with black lines&#10;&#10;Description automatically generated">
            <a:extLst>
              <a:ext uri="{FF2B5EF4-FFF2-40B4-BE49-F238E27FC236}">
                <a16:creationId xmlns:a16="http://schemas.microsoft.com/office/drawing/2014/main" id="{8F066C41-A7D0-6914-35FD-2A6473ED197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980" y="3646185"/>
            <a:ext cx="2702974" cy="599959"/>
          </a:xfrm>
          <a:prstGeom prst="rect">
            <a:avLst/>
          </a:prstGeom>
        </p:spPr>
      </p:pic>
      <p:pic>
        <p:nvPicPr>
          <p:cNvPr id="26" name="Picture 25" descr="A diagram of a network&#10;&#10;Description automatically generated">
            <a:extLst>
              <a:ext uri="{FF2B5EF4-FFF2-40B4-BE49-F238E27FC236}">
                <a16:creationId xmlns:a16="http://schemas.microsoft.com/office/drawing/2014/main" id="{1F9D8D77-B2B1-B52F-5A10-9B3FCB5CC1A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041" y="3478760"/>
            <a:ext cx="2488028" cy="97433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68B14E0-E081-3A61-D41B-A2311A0E7C7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619" y="3630945"/>
            <a:ext cx="251502" cy="175707"/>
          </a:xfrm>
          <a:prstGeom prst="rect">
            <a:avLst/>
          </a:prstGeom>
        </p:spPr>
      </p:pic>
      <p:pic>
        <p:nvPicPr>
          <p:cNvPr id="43" name="Picture 42" descr="A red square with black lines and arrows&#10;&#10;Description automatically generated">
            <a:extLst>
              <a:ext uri="{FF2B5EF4-FFF2-40B4-BE49-F238E27FC236}">
                <a16:creationId xmlns:a16="http://schemas.microsoft.com/office/drawing/2014/main" id="{B8C64FD4-A29D-47D6-F5CB-66A1FB7BD3A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05" y="3686463"/>
            <a:ext cx="2488027" cy="59037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115BF61-A7A5-1D8E-09E6-68FCE3DEE07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807" y="3685069"/>
            <a:ext cx="164396" cy="14384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DC729F1-B44D-3CC1-33EF-AE9ECFA41CC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24" y="3478760"/>
            <a:ext cx="165371" cy="1447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FE00C1A-1506-5BCF-5EE5-77ADB8DFF90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23" y="3918385"/>
            <a:ext cx="165371" cy="1447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4B8E4BD-13EF-A690-3969-32D98DAAAD2E}"/>
              </a:ext>
            </a:extLst>
          </p:cNvPr>
          <p:cNvSpPr txBox="1"/>
          <p:nvPr/>
        </p:nvSpPr>
        <p:spPr>
          <a:xfrm>
            <a:off x="630652" y="4653806"/>
            <a:ext cx="11381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When lowering the temperature,                     , the bond dimension      would increase as</a:t>
            </a:r>
            <a:r>
              <a:rPr lang="en-DE" dirty="0">
                <a:latin typeface="Bahnschrift SemiCondensed" panose="020B0502040204020203" pitchFamily="34" charset="0"/>
              </a:rPr>
              <a:t> </a:t>
            </a:r>
            <a:r>
              <a:rPr lang="en-DE" b="1" dirty="0">
                <a:latin typeface="Bahnschrift SemiCondensed" panose="020B0502040204020203" pitchFamily="34" charset="0"/>
              </a:rPr>
              <a:t>exponential</a:t>
            </a:r>
            <a:r>
              <a:rPr lang="de-DE" b="1" dirty="0">
                <a:latin typeface="Bahnschrift SemiCondensed" panose="020B0502040204020203" pitchFamily="34" charset="0"/>
              </a:rPr>
              <a:t>ly</a:t>
            </a:r>
            <a:r>
              <a:rPr lang="en-DE" b="1" dirty="0">
                <a:latin typeface="Bahnschrift SemiCondensed" panose="020B0502040204020203" pitchFamily="34" charset="0"/>
              </a:rPr>
              <a:t> </a:t>
            </a:r>
            <a:r>
              <a:rPr lang="en-DE" dirty="0">
                <a:latin typeface="Bahnschrift SemiCondensed" panose="020B0502040204020203" pitchFamily="34" charset="0"/>
              </a:rPr>
              <a:t>in    </a:t>
            </a:r>
            <a:r>
              <a:rPr lang="de-DE" dirty="0">
                <a:latin typeface="Bahnschrift SemiCondensed" panose="020B0502040204020203" pitchFamily="34" charset="0"/>
              </a:rPr>
              <a:t>. </a:t>
            </a:r>
            <a:r>
              <a:rPr lang="en-DE" dirty="0">
                <a:latin typeface="Bahnschrift SemiCondensed" panose="020B0502040204020203" pitchFamily="34" charset="0"/>
              </a:rPr>
              <a:t>But the slow entanglement growth                         </a:t>
            </a:r>
            <a:r>
              <a:rPr lang="de-DE" dirty="0">
                <a:latin typeface="Bahnschrift SemiCondensed" panose="020B0502040204020203" pitchFamily="34" charset="0"/>
              </a:rPr>
              <a:t>  </a:t>
            </a:r>
            <a:r>
              <a:rPr lang="en-DE" dirty="0">
                <a:latin typeface="Bahnschrift SemiCondensed" panose="020B0502040204020203" pitchFamily="34" charset="0"/>
              </a:rPr>
              <a:t>along with                        </a:t>
            </a:r>
            <a:r>
              <a:rPr lang="de-DE" dirty="0">
                <a:latin typeface="Bahnschrift SemiCondensed" panose="020B0502040204020203" pitchFamily="34" charset="0"/>
              </a:rPr>
              <a:t>   </a:t>
            </a:r>
            <a:r>
              <a:rPr lang="en-DE" dirty="0">
                <a:latin typeface="Bahnschrift SemiCondensed" panose="020B0502040204020203" pitchFamily="34" charset="0"/>
              </a:rPr>
              <a:t> suggest </a:t>
            </a:r>
            <a:r>
              <a:rPr lang="en-DE" b="1" dirty="0">
                <a:latin typeface="Bahnschrift SemiCondensed" panose="020B0502040204020203" pitchFamily="34" charset="0"/>
              </a:rPr>
              <a:t>truncating</a:t>
            </a:r>
            <a:r>
              <a:rPr lang="en-DE" dirty="0">
                <a:latin typeface="Bahnschrift SemiCondensed" panose="020B0502040204020203" pitchFamily="34" charset="0"/>
              </a:rPr>
              <a:t> bond dim</a:t>
            </a:r>
            <a:r>
              <a:rPr lang="de-DE" dirty="0">
                <a:latin typeface="Bahnschrift SemiCondensed" panose="020B0502040204020203" pitchFamily="34" charset="0"/>
              </a:rPr>
              <a:t>ension</a:t>
            </a:r>
            <a:r>
              <a:rPr lang="en-DE" dirty="0">
                <a:latin typeface="Bahnschrift SemiCondensed" panose="020B0502040204020203" pitchFamily="34" charset="0"/>
              </a:rPr>
              <a:t> as              </a:t>
            </a:r>
            <a:r>
              <a:rPr lang="de-DE" dirty="0">
                <a:latin typeface="Bahnschrift SemiCondensed" panose="020B0502040204020203" pitchFamily="34" charset="0"/>
              </a:rPr>
              <a:t> .</a:t>
            </a:r>
            <a:r>
              <a:rPr lang="en-DE" dirty="0">
                <a:latin typeface="Bahnschrift SemiCondensed" panose="020B0502040204020203" pitchFamily="34" charset="0"/>
              </a:rPr>
              <a:t>      </a:t>
            </a:r>
            <a:endParaRPr lang="en-US" b="1" dirty="0">
              <a:latin typeface="Bahnschrift SemiCondensed" panose="020B0502040204020203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F3C2AAF-1888-754F-E6A7-859DF7BC507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732391"/>
            <a:ext cx="987552" cy="227584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26A2E84-0D38-29B1-B69D-C4EDD384E3B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43" y="4742256"/>
            <a:ext cx="195072" cy="170688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7134763-F737-6B7D-C009-BBA9367923C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18" y="4732391"/>
            <a:ext cx="140208" cy="22758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EFCD45D-CA37-1405-0A83-260E962FA0E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18" y="5028465"/>
            <a:ext cx="690880" cy="227584"/>
          </a:xfrm>
          <a:prstGeom prst="rect">
            <a:avLst/>
          </a:prstGeom>
        </p:spPr>
      </p:pic>
      <p:sp>
        <p:nvSpPr>
          <p:cNvPr id="70" name="Untertitel 2 2 1 2 2">
            <a:extLst>
              <a:ext uri="{FF2B5EF4-FFF2-40B4-BE49-F238E27FC236}">
                <a16:creationId xmlns:a16="http://schemas.microsoft.com/office/drawing/2014/main" id="{13A626C4-428B-FAE1-FA07-128E67EF589C}"/>
              </a:ext>
            </a:extLst>
          </p:cNvPr>
          <p:cNvSpPr txBox="1">
            <a:spLocks/>
          </p:cNvSpPr>
          <p:nvPr/>
        </p:nvSpPr>
        <p:spPr>
          <a:xfrm>
            <a:off x="607875" y="5561197"/>
            <a:ext cx="2592731" cy="9233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Truncation and optimization scheme</a:t>
            </a:r>
          </a:p>
        </p:txBody>
      </p:sp>
      <p:sp>
        <p:nvSpPr>
          <p:cNvPr id="71" name="Untertitel 2 5 1 1 1 2">
            <a:extLst>
              <a:ext uri="{FF2B5EF4-FFF2-40B4-BE49-F238E27FC236}">
                <a16:creationId xmlns:a16="http://schemas.microsoft.com/office/drawing/2014/main" id="{718CBA71-0E55-4C11-47D9-5AB197121A55}"/>
              </a:ext>
            </a:extLst>
          </p:cNvPr>
          <p:cNvSpPr txBox="1">
            <a:spLocks/>
          </p:cNvSpPr>
          <p:nvPr/>
        </p:nvSpPr>
        <p:spPr>
          <a:xfrm>
            <a:off x="3244644" y="5795610"/>
            <a:ext cx="8399417" cy="469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FF3A8058-8694-798E-67A2-EAB13E65F1ED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16" y="5707799"/>
            <a:ext cx="658368" cy="26212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2E190E2-AFBD-9799-D3F9-53DCB708885C}"/>
              </a:ext>
            </a:extLst>
          </p:cNvPr>
          <p:cNvSpPr txBox="1"/>
          <p:nvPr/>
        </p:nvSpPr>
        <p:spPr>
          <a:xfrm>
            <a:off x="3079573" y="5713136"/>
            <a:ext cx="77061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hnschrift SemiCondensed" panose="020B0502040204020203" pitchFamily="34" charset="0"/>
              </a:rPr>
              <a:t>                 will be approximated by a low-     MPO      that </a:t>
            </a:r>
            <a:r>
              <a:rPr lang="en-US" b="1" dirty="0">
                <a:latin typeface="Bahnschrift SemiCondensed" panose="020B0502040204020203" pitchFamily="34" charset="0"/>
              </a:rPr>
              <a:t>minimizes</a:t>
            </a:r>
            <a:endParaRPr lang="en-DE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D08B742C-0C47-AEBC-10CA-0E2DBC2ED14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597" y="5809999"/>
            <a:ext cx="195072" cy="170688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19AB4E7-DF4A-D9BA-6DDA-9290C85B50AF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252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2416D06-B656-B648-B873-B2D974AD428E}"/>
              </a:ext>
            </a:extLst>
          </p:cNvPr>
          <p:cNvSpPr txBox="1">
            <a:spLocks/>
          </p:cNvSpPr>
          <p:nvPr/>
        </p:nvSpPr>
        <p:spPr>
          <a:xfrm>
            <a:off x="375764" y="106422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Global Structure of the XTRG Algorithm</a:t>
            </a:r>
          </a:p>
        </p:txBody>
      </p:sp>
      <p:pic>
        <p:nvPicPr>
          <p:cNvPr id="11" name="Picture 10" descr="\documentclass{article}&#10;\usepackage{amsmath, amsfonts, amssymb, xcolor}&#10;\pagestyle{empty}&#10;\fontfamily{BahnschriftSemiCondensed}&#10;&#10;\begin{document}&#10;&#10;$&#10;\beta \rightarrow 2\beta&#10;$&#10;&#10;\end{document}" title="IguanaTex Bitmap Display">
            <a:extLst>
              <a:ext uri="{FF2B5EF4-FFF2-40B4-BE49-F238E27FC236}">
                <a16:creationId xmlns:a16="http://schemas.microsoft.com/office/drawing/2014/main" id="{900B65A0-7580-10EC-33E7-6818C83D2BF8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410" y="2729204"/>
            <a:ext cx="816762" cy="228571"/>
          </a:xfrm>
          <a:prstGeom prst="rect">
            <a:avLst/>
          </a:prstGeom>
        </p:spPr>
      </p:pic>
      <p:pic>
        <p:nvPicPr>
          <p:cNvPr id="13" name="Picture 12" descr="\documentclass{article}&#10;\usepackage{amsmath, amsfonts, amssymb, xcolor}&#10;\pagestyle{empty}&#10;\fontfamily{BahnschriftSemiCondensed}&#10;&#10;\begin{document}&#10;&#10;$&#10;e^{-\beta\hat{H}}&#10;$&#10;&#10;\end{document}" title="IguanaTex Bitmap Display">
            <a:extLst>
              <a:ext uri="{FF2B5EF4-FFF2-40B4-BE49-F238E27FC236}">
                <a16:creationId xmlns:a16="http://schemas.microsoft.com/office/drawing/2014/main" id="{B2BB81EA-653D-0AD4-A59F-BB57192D3083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97" y="3814356"/>
            <a:ext cx="559238" cy="263619"/>
          </a:xfrm>
          <a:prstGeom prst="rect">
            <a:avLst/>
          </a:prstGeom>
        </p:spPr>
      </p:pic>
      <p:pic>
        <p:nvPicPr>
          <p:cNvPr id="15" name="Picture 14" descr="\documentclass{article}&#10;\usepackage{amsmath, amsfonts, amssymb, xcolor}&#10;\pagestyle{empty}&#10;\fontfamily{BahnschriftSemiCondensed}&#10;&#10;\begin{document}&#10;&#10;$&#10;\rightarrow&#10;$&#10;&#10;\end{document}" title="IguanaTex Bitmap Display">
            <a:extLst>
              <a:ext uri="{FF2B5EF4-FFF2-40B4-BE49-F238E27FC236}">
                <a16:creationId xmlns:a16="http://schemas.microsoft.com/office/drawing/2014/main" id="{54C4868B-DC5F-4DA0-1C28-3EA036CD1593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09" y="3899563"/>
            <a:ext cx="225524" cy="132571"/>
          </a:xfrm>
          <a:prstGeom prst="rect">
            <a:avLst/>
          </a:prstGeom>
        </p:spPr>
      </p:pic>
      <p:pic>
        <p:nvPicPr>
          <p:cNvPr id="17" name="Picture 16" descr="\documentclass{article}&#10;\usepackage{amsmath, amsfonts, amssymb, xcolor}&#10;\pagestyle{empty}&#10;\fontfamily{BahnschriftSemiCondensed}&#10;&#10;\begin{document}&#10;&#10;$&#10;\simeq&#10;$&#10;&#10;\end{document}" title="IguanaTex Bitmap Display">
            <a:extLst>
              <a:ext uri="{FF2B5EF4-FFF2-40B4-BE49-F238E27FC236}">
                <a16:creationId xmlns:a16="http://schemas.microsoft.com/office/drawing/2014/main" id="{24841AF5-2A8E-AED5-7577-059799B2EAF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53" y="3911753"/>
            <a:ext cx="169143" cy="108190"/>
          </a:xfrm>
          <a:prstGeom prst="rect">
            <a:avLst/>
          </a:prstGeom>
        </p:spPr>
      </p:pic>
      <p:pic>
        <p:nvPicPr>
          <p:cNvPr id="19" name="Picture 18" descr="\documentclass{article}&#10;\usepackage{amsmath, amsfonts, amssymb, xcolor}&#10;\pagestyle{empty}&#10;\fontfamily{BahnschriftSemiCondensed}&#10;&#10;\begin{document}&#10;&#10;$&#10;e^{-2\beta\hat{H}}&#10;$&#10;&#10;\end{document}" title="IguanaTex Bitmap Display">
            <a:extLst>
              <a:ext uri="{FF2B5EF4-FFF2-40B4-BE49-F238E27FC236}">
                <a16:creationId xmlns:a16="http://schemas.microsoft.com/office/drawing/2014/main" id="{22930085-B1EB-FB84-C9FE-0730EFE5CF3D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820" y="3773057"/>
            <a:ext cx="661333" cy="263619"/>
          </a:xfrm>
          <a:prstGeom prst="rect">
            <a:avLst/>
          </a:prstGeom>
        </p:spPr>
      </p:pic>
      <p:pic>
        <p:nvPicPr>
          <p:cNvPr id="20" name="Picture 19" descr="\documentclass{article}&#10;\usepackage{amsmath, amsfonts, amssymb, xcolor}&#10;\pagestyle{empty}&#10;\fontfamily{BahnschriftSemiCondensed}&#10;&#10;\begin{document}&#10;&#10;$&#10;S_E \propto \log(\beta)&#10;$&#10;&#10;\end{document}" title="IguanaTex Bitmap Display">
            <a:extLst>
              <a:ext uri="{FF2B5EF4-FFF2-40B4-BE49-F238E27FC236}">
                <a16:creationId xmlns:a16="http://schemas.microsoft.com/office/drawing/2014/main" id="{F5D3FBF2-AE17-CB74-830A-F58A9278CFAA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29" y="5012087"/>
            <a:ext cx="1305905" cy="254476"/>
          </a:xfrm>
          <a:prstGeom prst="rect">
            <a:avLst/>
          </a:prstGeom>
        </p:spPr>
      </p:pic>
      <p:pic>
        <p:nvPicPr>
          <p:cNvPr id="22" name="Picture 21" descr="\documentclass{article}&#10;\usepackage{amsmath, amsfonts, amssymb, xcolor}&#10;\pagestyle{empty}&#10;\fontfamily{BahnschriftSemiCondensed}&#10;&#10;\begin{document}&#10;&#10;$&#10;S_E \propto \log(D)&#10;$&#10;&#10;\end{document}" title="IguanaTex Bitmap Display">
            <a:extLst>
              <a:ext uri="{FF2B5EF4-FFF2-40B4-BE49-F238E27FC236}">
                <a16:creationId xmlns:a16="http://schemas.microsoft.com/office/drawing/2014/main" id="{EE87DCB3-0C95-554C-A0C1-F0C26CA3456A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889" y="5012087"/>
            <a:ext cx="1365333" cy="2544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C52F792-2CCB-8598-C77F-C38E5EDC3E96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81" y="5736847"/>
            <a:ext cx="180848" cy="243840"/>
          </a:xfrm>
          <a:prstGeom prst="rect">
            <a:avLst/>
          </a:prstGeom>
        </p:spPr>
      </p:pic>
      <p:pic>
        <p:nvPicPr>
          <p:cNvPr id="29" name="Picture 28" descr="\documentclass{article}&#10;\usepackage{amsmath, amsfonts, amssymb, xcolor}&#10;\pagestyle{empty}&#10;\fontfamily{BahnschriftSemiCondensed}&#10;&#10;\begin{document}&#10;&#10;$&#10;||\hat{C} - e^{-2\beta \hat{H}} ||^2_F&#10;$&#10;&#10;\end{document}" title="IguanaTex Bitmap Display">
            <a:extLst>
              <a:ext uri="{FF2B5EF4-FFF2-40B4-BE49-F238E27FC236}">
                <a16:creationId xmlns:a16="http://schemas.microsoft.com/office/drawing/2014/main" id="{2FE486D3-BA35-473C-4D3C-F203F3C00077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954" y="5698047"/>
            <a:ext cx="1600000" cy="33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52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77B9-12D0-6D17-1D14-5602CB5E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DFD4C12-768C-FED4-1BAB-369797ADB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79" imgH="478" progId="TCLayout.ActiveDocument.1">
                  <p:embed/>
                </p:oleObj>
              </mc:Choice>
              <mc:Fallback>
                <p:oleObj name="think-cell Slide" r:id="rId16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CE03DD1B-73B0-BEF5-A285-DEC1C3907600}"/>
              </a:ext>
            </a:extLst>
          </p:cNvPr>
          <p:cNvSpPr txBox="1">
            <a:spLocks/>
          </p:cNvSpPr>
          <p:nvPr/>
        </p:nvSpPr>
        <p:spPr>
          <a:xfrm>
            <a:off x="2810257" y="611093"/>
            <a:ext cx="7020213" cy="597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Algorithm Structure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Untertitel 2 2 1 1">
            <a:extLst>
              <a:ext uri="{FF2B5EF4-FFF2-40B4-BE49-F238E27FC236}">
                <a16:creationId xmlns:a16="http://schemas.microsoft.com/office/drawing/2014/main" id="{820BA1E7-D0D9-7488-F767-24EEEDBF120E}"/>
              </a:ext>
            </a:extLst>
          </p:cNvPr>
          <p:cNvSpPr txBox="1">
            <a:spLocks/>
          </p:cNvSpPr>
          <p:nvPr/>
        </p:nvSpPr>
        <p:spPr>
          <a:xfrm>
            <a:off x="826821" y="1726613"/>
            <a:ext cx="963364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Goal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Untertitel 2 5 1 1 1 1 1">
            <a:extLst>
              <a:ext uri="{FF2B5EF4-FFF2-40B4-BE49-F238E27FC236}">
                <a16:creationId xmlns:a16="http://schemas.microsoft.com/office/drawing/2014/main" id="{137F4455-A3FD-98E9-E034-8BABD780B31B}"/>
              </a:ext>
            </a:extLst>
          </p:cNvPr>
          <p:cNvSpPr txBox="1">
            <a:spLocks/>
          </p:cNvSpPr>
          <p:nvPr/>
        </p:nvSpPr>
        <p:spPr>
          <a:xfrm>
            <a:off x="1837190" y="1735438"/>
            <a:ext cx="8934442" cy="597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noProof="0" dirty="0">
                <a:latin typeface="Bahnschrift SemiCondensed" panose="020B0502040204020203" pitchFamily="34" charset="0"/>
              </a:rPr>
              <a:t>Recall:</a:t>
            </a:r>
            <a:r>
              <a:rPr lang="en-US" sz="2000" noProof="0" dirty="0">
                <a:latin typeface="Bahnschrift SemiCondensed" panose="020B0502040204020203" pitchFamily="34" charset="0"/>
              </a:rPr>
              <a:t> we want to compute the MPO of            for many inverse temperatures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C31579-437C-9821-494D-CC090F731AE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64" y="1710689"/>
            <a:ext cx="558800" cy="262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2C32F1-D11D-0BF0-1C06-8094CD96069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306" y="1802700"/>
            <a:ext cx="987552" cy="227584"/>
          </a:xfrm>
          <a:prstGeom prst="rect">
            <a:avLst/>
          </a:prstGeom>
        </p:spPr>
      </p:pic>
      <p:sp>
        <p:nvSpPr>
          <p:cNvPr id="10" name="Untertitel 2 2 1 2">
            <a:extLst>
              <a:ext uri="{FF2B5EF4-FFF2-40B4-BE49-F238E27FC236}">
                <a16:creationId xmlns:a16="http://schemas.microsoft.com/office/drawing/2014/main" id="{76348476-3AF8-B652-CD9F-E4762F5F85D5}"/>
              </a:ext>
            </a:extLst>
          </p:cNvPr>
          <p:cNvSpPr txBox="1">
            <a:spLocks/>
          </p:cNvSpPr>
          <p:nvPr/>
        </p:nvSpPr>
        <p:spPr>
          <a:xfrm>
            <a:off x="826821" y="2703697"/>
            <a:ext cx="942297" cy="6995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Main steps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Untertitel 2 5 1 1 1 1 2">
            <a:extLst>
              <a:ext uri="{FF2B5EF4-FFF2-40B4-BE49-F238E27FC236}">
                <a16:creationId xmlns:a16="http://schemas.microsoft.com/office/drawing/2014/main" id="{BAD98159-AED6-8756-4909-1B9A5C128489}"/>
              </a:ext>
            </a:extLst>
          </p:cNvPr>
          <p:cNvSpPr txBox="1">
            <a:spLocks/>
          </p:cNvSpPr>
          <p:nvPr/>
        </p:nvSpPr>
        <p:spPr>
          <a:xfrm>
            <a:off x="1837190" y="2411146"/>
            <a:ext cx="9153898" cy="396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1. </a:t>
            </a:r>
            <a:r>
              <a:rPr lang="en-US" sz="2000" b="1" noProof="0" dirty="0">
                <a:latin typeface="Bahnschrift SemiCondensed" panose="020B0502040204020203" pitchFamily="34" charset="0"/>
              </a:rPr>
              <a:t>Hamiltonian: </a:t>
            </a:r>
            <a:r>
              <a:rPr lang="en-US" sz="2000" noProof="0" dirty="0">
                <a:latin typeface="Bahnschrift SemiCondensed" panose="020B0502040204020203" pitchFamily="34" charset="0"/>
              </a:rPr>
              <a:t>get </a:t>
            </a:r>
            <a:r>
              <a:rPr lang="en-US" sz="2000" dirty="0">
                <a:latin typeface="Bahnschrift SemiCondensed" panose="020B0502040204020203" pitchFamily="34" charset="0"/>
              </a:rPr>
              <a:t>an </a:t>
            </a:r>
            <a:r>
              <a:rPr lang="en-US" sz="2000" noProof="0" dirty="0">
                <a:latin typeface="Bahnschrift SemiCondensed" panose="020B0502040204020203" pitchFamily="34" charset="0"/>
              </a:rPr>
              <a:t>MPO representation of the model Hamiltonian  </a:t>
            </a:r>
            <a:endParaRPr lang="en-US" sz="2000" b="1" noProof="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2. </a:t>
            </a:r>
            <a:r>
              <a:rPr lang="en-US" sz="2000" b="1" dirty="0">
                <a:latin typeface="Bahnschrift SemiCondensed" panose="020B0502040204020203" pitchFamily="34" charset="0"/>
              </a:rPr>
              <a:t>Linear high-temperature initialization:</a:t>
            </a:r>
            <a:r>
              <a:rPr lang="en-US" sz="2000" dirty="0">
                <a:latin typeface="Bahnschrift SemiCondensed" panose="020B0502040204020203" pitchFamily="34" charset="0"/>
              </a:rPr>
              <a:t> choose ‘small’      and approximate             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3. </a:t>
            </a:r>
            <a:r>
              <a:rPr lang="en-US" sz="2000" b="1" dirty="0">
                <a:latin typeface="Bahnschrift SemiCondensed" panose="020B0502040204020203" pitchFamily="34" charset="0"/>
              </a:rPr>
              <a:t>XTRG updates                : </a:t>
            </a:r>
            <a:r>
              <a:rPr lang="en-US" sz="2000" dirty="0">
                <a:latin typeface="Bahnschrift SemiCondensed" panose="020B0502040204020203" pitchFamily="34" charset="0"/>
              </a:rPr>
              <a:t>compute and truncate the MPO for</a:t>
            </a:r>
            <a:r>
              <a:rPr lang="en-US" sz="2000" b="1" dirty="0">
                <a:latin typeface="Bahnschrift SemiCondensed" panose="020B0502040204020203" pitchFamily="34" charset="0"/>
              </a:rPr>
              <a:t>               </a:t>
            </a:r>
            <a:r>
              <a:rPr lang="en-US" sz="2000" dirty="0">
                <a:latin typeface="Bahnschrift SemiCondensed" panose="020B0502040204020203" pitchFamily="34" charset="0"/>
              </a:rPr>
              <a:t>by contracting</a:t>
            </a:r>
          </a:p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the MPO for             with itself,                         . Iterate the XTRG update, while storing</a:t>
            </a:r>
          </a:p>
          <a:p>
            <a:pPr marL="0" indent="0">
              <a:buNone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Bahnschrift SemiCondensed" panose="020B0502040204020203" pitchFamily="34" charset="0"/>
              </a:rPr>
              <a:t> as well as any other data of interest (e.g. singular values at the bonds)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75E91C-2302-1591-9DD6-85D4825486A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168" y="2422453"/>
            <a:ext cx="213360" cy="2377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3D7E18-013B-E771-265E-4737F7B03D2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12" y="2871461"/>
            <a:ext cx="227584" cy="22758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A863D9-EC4B-E794-CBEC-C9A6BEEB27C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879" y="2790181"/>
            <a:ext cx="1936496" cy="3088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D1D69F3-327B-33B2-6C1F-A197A5BF9DA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68" y="3273352"/>
            <a:ext cx="879164" cy="24494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90BEEE7-1085-041C-3A8D-71638428119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852" y="3198289"/>
            <a:ext cx="749808" cy="26212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0036FC9-0469-1802-1CC0-EAE8DAC8E08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368" y="3596403"/>
            <a:ext cx="648208" cy="262128"/>
          </a:xfrm>
          <a:prstGeom prst="rect">
            <a:avLst/>
          </a:prstGeom>
        </p:spPr>
      </p:pic>
      <p:pic>
        <p:nvPicPr>
          <p:cNvPr id="37" name="Picture 36" descr="A diagram of a network&#10;&#10;Description automatically generated">
            <a:extLst>
              <a:ext uri="{FF2B5EF4-FFF2-40B4-BE49-F238E27FC236}">
                <a16:creationId xmlns:a16="http://schemas.microsoft.com/office/drawing/2014/main" id="{E2DEBCF9-AECC-9FF6-F57C-6828D764CDE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31" y="3534768"/>
            <a:ext cx="1330617" cy="521081"/>
          </a:xfrm>
          <a:prstGeom prst="rect">
            <a:avLst/>
          </a:prstGeom>
        </p:spPr>
      </p:pic>
      <p:pic>
        <p:nvPicPr>
          <p:cNvPr id="43" name="Picture 42" descr="A black and yellow circle with arrows&#10;&#10;Description automatically generated">
            <a:extLst>
              <a:ext uri="{FF2B5EF4-FFF2-40B4-BE49-F238E27FC236}">
                <a16:creationId xmlns:a16="http://schemas.microsoft.com/office/drawing/2014/main" id="{35B25CA9-7621-9C59-D7F2-FCC2040C202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23" y="4143795"/>
            <a:ext cx="3459075" cy="91496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0DFD2DE-A3EA-8296-28C4-63ACEE96C5EC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252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5EED13E-22E5-74BD-AD63-F860A8FADD7B}"/>
              </a:ext>
            </a:extLst>
          </p:cNvPr>
          <p:cNvSpPr txBox="1">
            <a:spLocks/>
          </p:cNvSpPr>
          <p:nvPr/>
        </p:nvSpPr>
        <p:spPr>
          <a:xfrm>
            <a:off x="375764" y="112674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Global Structure of the XTRG 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A57BE2-9CFD-F687-BE4D-D4F61161830F}"/>
              </a:ext>
            </a:extLst>
          </p:cNvPr>
          <p:cNvSpPr txBox="1"/>
          <p:nvPr/>
        </p:nvSpPr>
        <p:spPr>
          <a:xfrm>
            <a:off x="4012760" y="4414401"/>
            <a:ext cx="8423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ahnschrift SemiCondensed" panose="020B0502040204020203" pitchFamily="34" charset="0"/>
              </a:rPr>
              <a:t>and</a:t>
            </a:r>
            <a:endParaRPr lang="en-US" sz="2000" dirty="0"/>
          </a:p>
        </p:txBody>
      </p:sp>
      <p:pic>
        <p:nvPicPr>
          <p:cNvPr id="17" name="Picture 16" descr="\documentclass{article}&#10;\usepackage{amsmath, amsfonts, amssymb, xcolor}&#10;\pagestyle{empty}&#10;\fontfamily{BahnschriftSemiCondensed}&#10;&#10;\begin{document}&#10;&#10;$&#10;\beta = 2^n \beta_0&#10;$&#10;&#10;\end{document}" title="IguanaTex Bitmap Display">
            <a:extLst>
              <a:ext uri="{FF2B5EF4-FFF2-40B4-BE49-F238E27FC236}">
                <a16:creationId xmlns:a16="http://schemas.microsoft.com/office/drawing/2014/main" id="{167572CF-8E42-E5B7-A791-6D454585A89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302" y="4500171"/>
            <a:ext cx="987429" cy="228571"/>
          </a:xfrm>
          <a:prstGeom prst="rect">
            <a:avLst/>
          </a:prstGeom>
        </p:spPr>
      </p:pic>
      <p:pic>
        <p:nvPicPr>
          <p:cNvPr id="19" name="Picture 18" descr="\documentclass{article}&#10;\usepackage{amsmath, amsfonts, amssymb, xcolor}&#10;\pagestyle{empty}&#10;\fontfamily{BahnschriftSemiCondensed}&#10;&#10;\begin{document}&#10;&#10;$&#10;\hat{\rho}_{\text{MPO}}&#10;$&#10;&#10;\end{document}" title="IguanaTex Bitmap Display">
            <a:extLst>
              <a:ext uri="{FF2B5EF4-FFF2-40B4-BE49-F238E27FC236}">
                <a16:creationId xmlns:a16="http://schemas.microsoft.com/office/drawing/2014/main" id="{23F33203-889A-1037-5D15-8AA07C5D8F3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833" y="4486229"/>
            <a:ext cx="585143" cy="230095"/>
          </a:xfrm>
          <a:prstGeom prst="rect">
            <a:avLst/>
          </a:prstGeom>
        </p:spPr>
      </p:pic>
      <p:pic>
        <p:nvPicPr>
          <p:cNvPr id="21" name="Picture 20" descr="\documentclass{article}&#10;\usepackage{amsmath, amsfonts, amssymb, xcolor}&#10;\pagestyle{empty}&#10;\fontfamily{BahnschriftSemiCondensed}&#10;&#10;\begin{document}&#10;&#10;$&#10;Z = \text{Tr} (e^{-\beta \hat{H}})&#10;$&#10;&#10;\end{document}" title="IguanaTex Bitmap Display">
            <a:extLst>
              <a:ext uri="{FF2B5EF4-FFF2-40B4-BE49-F238E27FC236}">
                <a16:creationId xmlns:a16="http://schemas.microsoft.com/office/drawing/2014/main" id="{81F27C7D-A6F7-09E5-D04F-F126C778C03B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04" y="4438990"/>
            <a:ext cx="1539048" cy="32457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1A8A467-9A63-332E-F5BF-9AA4E0713876}"/>
              </a:ext>
            </a:extLst>
          </p:cNvPr>
          <p:cNvSpPr txBox="1"/>
          <p:nvPr/>
        </p:nvSpPr>
        <p:spPr>
          <a:xfrm>
            <a:off x="3025331" y="4405630"/>
            <a:ext cx="8423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ahnschrift SemiCondensed" panose="020B0502040204020203" pitchFamily="34" charset="0"/>
              </a:rPr>
              <a:t>,</a:t>
            </a:r>
            <a:endParaRPr lang="en-US" sz="2000" dirty="0"/>
          </a:p>
        </p:txBody>
      </p:sp>
      <p:pic>
        <p:nvPicPr>
          <p:cNvPr id="25" name="Picture 24" descr="\documentclass{article}&#10;\usepackage{amsmath, amsfonts, amssymb, xcolor}&#10;\pagestyle{empty}&#10;\fontfamily{BahnschriftSemiCondensed}&#10;&#10;\begin{document}&#10;&#10;$&#10;=&#10;$&#10;&#10;\end{document}" title="IguanaTex Bitmap Display">
            <a:extLst>
              <a:ext uri="{FF2B5EF4-FFF2-40B4-BE49-F238E27FC236}">
                <a16:creationId xmlns:a16="http://schemas.microsoft.com/office/drawing/2014/main" id="{A08535D0-AFA5-6C37-A5D6-9E6F49D86AE1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48" y="4601275"/>
            <a:ext cx="169143" cy="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DDEFD78-FFA3-44C0-13B3-4B90F8BE140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79" imgH="478" progId="TCLayout.ActiveDocument.1">
                  <p:embed/>
                </p:oleObj>
              </mc:Choice>
              <mc:Fallback>
                <p:oleObj name="think-cell Slide" r:id="rId14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DDEFD78-FFA3-44C0-13B3-4B90F8BE14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Untertitel 2 1">
            <a:extLst>
              <a:ext uri="{FF2B5EF4-FFF2-40B4-BE49-F238E27FC236}">
                <a16:creationId xmlns:a16="http://schemas.microsoft.com/office/drawing/2014/main" id="{E9CF12DC-8C59-598E-C184-0E644936F8F3}"/>
              </a:ext>
            </a:extLst>
          </p:cNvPr>
          <p:cNvSpPr txBox="1">
            <a:spLocks/>
          </p:cNvSpPr>
          <p:nvPr/>
        </p:nvSpPr>
        <p:spPr>
          <a:xfrm>
            <a:off x="3064066" y="628345"/>
            <a:ext cx="6619429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noProof="0" dirty="0">
                <a:solidFill>
                  <a:schemeClr val="accent5">
                    <a:lumMod val="75000"/>
                  </a:schemeClr>
                </a:solidFill>
                <a:latin typeface="Bahnschrift SemiCondensed" panose="020B0502040204020203" pitchFamily="34" charset="0"/>
              </a:rPr>
              <a:t>Hamiltonian and Linear Initialization </a:t>
            </a:r>
            <a:endParaRPr lang="en-US" sz="3200" noProof="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Untertitel 2 2">
            <a:extLst>
              <a:ext uri="{FF2B5EF4-FFF2-40B4-BE49-F238E27FC236}">
                <a16:creationId xmlns:a16="http://schemas.microsoft.com/office/drawing/2014/main" id="{521939AD-918B-CE47-B159-D0986ADCA8E6}"/>
              </a:ext>
            </a:extLst>
          </p:cNvPr>
          <p:cNvSpPr txBox="1">
            <a:spLocks/>
          </p:cNvSpPr>
          <p:nvPr/>
        </p:nvSpPr>
        <p:spPr>
          <a:xfrm>
            <a:off x="1013074" y="1523874"/>
            <a:ext cx="139820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XY-Model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Untertitel 2 3 1">
            <a:extLst>
              <a:ext uri="{FF2B5EF4-FFF2-40B4-BE49-F238E27FC236}">
                <a16:creationId xmlns:a16="http://schemas.microsoft.com/office/drawing/2014/main" id="{CE6A4575-3F63-0FBE-9123-E7147C01DFFA}"/>
              </a:ext>
            </a:extLst>
          </p:cNvPr>
          <p:cNvSpPr txBox="1">
            <a:spLocks/>
          </p:cNvSpPr>
          <p:nvPr/>
        </p:nvSpPr>
        <p:spPr>
          <a:xfrm>
            <a:off x="970504" y="2426649"/>
            <a:ext cx="268709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MPO representation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Untertitel 2 4">
            <a:extLst>
              <a:ext uri="{FF2B5EF4-FFF2-40B4-BE49-F238E27FC236}">
                <a16:creationId xmlns:a16="http://schemas.microsoft.com/office/drawing/2014/main" id="{592614A4-B7E0-6D0E-8C1E-8F6E31686D1B}"/>
              </a:ext>
            </a:extLst>
          </p:cNvPr>
          <p:cNvSpPr txBox="1">
            <a:spLocks/>
          </p:cNvSpPr>
          <p:nvPr/>
        </p:nvSpPr>
        <p:spPr>
          <a:xfrm>
            <a:off x="1357442" y="3695854"/>
            <a:ext cx="906543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with</a:t>
            </a:r>
            <a:endParaRPr lang="en-US" sz="2000" noProof="0" dirty="0"/>
          </a:p>
        </p:txBody>
      </p:sp>
      <p:sp>
        <p:nvSpPr>
          <p:cNvPr id="30" name="Untertitel 2 5">
            <a:extLst>
              <a:ext uri="{FF2B5EF4-FFF2-40B4-BE49-F238E27FC236}">
                <a16:creationId xmlns:a16="http://schemas.microsoft.com/office/drawing/2014/main" id="{CEA65EAC-33C5-B05C-6B7E-CCB068BE7D2F}"/>
              </a:ext>
            </a:extLst>
          </p:cNvPr>
          <p:cNvSpPr txBox="1">
            <a:spLocks/>
          </p:cNvSpPr>
          <p:nvPr/>
        </p:nvSpPr>
        <p:spPr>
          <a:xfrm>
            <a:off x="5346626" y="3667294"/>
            <a:ext cx="121444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such that</a:t>
            </a:r>
            <a:endParaRPr lang="en-US" sz="2000" noProof="0" dirty="0"/>
          </a:p>
        </p:txBody>
      </p:sp>
      <p:pic>
        <p:nvPicPr>
          <p:cNvPr id="40" name="Picture 39" descr="\documentclass{article}&#10;\usepackage{amsmath, amsfonts, amssymb, xcolor}&#10;\pagestyle{empty}&#10;\fontfamily{BahnschriftSemiCondensed}&#10;&#10;\begin{document}&#10;&#10;$&#10;\hat{H} = \begin{pmatrix} 0 \ 0 \ 0 \ 1 \end{pmatrix} \prod_{l = 1}^{\mathcal{L}} \hat{W}_l \begin{pmatrix} 1 \\ 0 \\ 0 \\ 0 \end{pmatrix}&#10;$&#10;&#10;\end{document}" title="IguanaTex Bitmap Display">
            <a:extLst>
              <a:ext uri="{FF2B5EF4-FFF2-40B4-BE49-F238E27FC236}">
                <a16:creationId xmlns:a16="http://schemas.microsoft.com/office/drawing/2014/main" id="{875CF5BB-F01D-00B2-D9E8-9F82726335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162" y="3237185"/>
            <a:ext cx="3061333" cy="121447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6BA1203-2244-2D23-1F66-6294707061F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53319" y="3167379"/>
            <a:ext cx="3061333" cy="1353527"/>
          </a:xfrm>
          <a:prstGeom prst="rect">
            <a:avLst/>
          </a:prstGeom>
        </p:spPr>
      </p:pic>
      <p:pic>
        <p:nvPicPr>
          <p:cNvPr id="64" name="Picture 63" descr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 title="IguanaTex Bitmap Display">
            <a:extLst>
              <a:ext uri="{FF2B5EF4-FFF2-40B4-BE49-F238E27FC236}">
                <a16:creationId xmlns:a16="http://schemas.microsoft.com/office/drawing/2014/main" id="{F1C46376-942F-6829-7E7D-D34BF50194A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089" y="1547688"/>
            <a:ext cx="6875428" cy="350476"/>
          </a:xfrm>
          <a:prstGeom prst="rect">
            <a:avLst/>
          </a:prstGeom>
        </p:spPr>
      </p:pic>
      <p:sp>
        <p:nvSpPr>
          <p:cNvPr id="3" name="Untertitel 2 6">
            <a:extLst>
              <a:ext uri="{FF2B5EF4-FFF2-40B4-BE49-F238E27FC236}">
                <a16:creationId xmlns:a16="http://schemas.microsoft.com/office/drawing/2014/main" id="{385898AF-B955-5739-FC5A-7DDDCDA57CCE}"/>
              </a:ext>
            </a:extLst>
          </p:cNvPr>
          <p:cNvSpPr txBox="1">
            <a:spLocks/>
          </p:cNvSpPr>
          <p:nvPr/>
        </p:nvSpPr>
        <p:spPr>
          <a:xfrm>
            <a:off x="2656303" y="4702233"/>
            <a:ext cx="9759159" cy="74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We approximate the (unnormalized) thermal state at high temperature,                    , as</a:t>
            </a:r>
            <a:endParaRPr lang="en-US" sz="2000" noProof="0" dirty="0"/>
          </a:p>
        </p:txBody>
      </p:sp>
      <p:pic>
        <p:nvPicPr>
          <p:cNvPr id="6" name="Picture 5" descr="\documentclass{article}&#10;\usepackage{amsmath}&#10;\usepackage{bbold}&#10;\pagestyle{empty}&#10;\begin{document}&#10;&#10;$\rho(\beta_0) = \text{e}^{- \beta_0 \hat{H}}\approx \hat{\mathbb{1}} - \beta_0 \hat{H}$&#10;&#10;&#10;\end{document}" title="IguanaTex Picture Display">
            <a:extLst>
              <a:ext uri="{FF2B5EF4-FFF2-40B4-BE49-F238E27FC236}">
                <a16:creationId xmlns:a16="http://schemas.microsoft.com/office/drawing/2014/main" id="{F28F0B9A-D84B-0C4B-C4B5-8E87C411C53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70" y="5181393"/>
            <a:ext cx="2858666" cy="324571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\beta_0 = 10^{-6}$&#10;&#10;\end{document}" title="IguanaTex Picture Display">
            <a:extLst>
              <a:ext uri="{FF2B5EF4-FFF2-40B4-BE49-F238E27FC236}">
                <a16:creationId xmlns:a16="http://schemas.microsoft.com/office/drawing/2014/main" id="{842B7C67-87EA-AA62-4EEE-458D99106A8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442" y="4741178"/>
            <a:ext cx="1091048" cy="257524"/>
          </a:xfrm>
          <a:prstGeom prst="rect">
            <a:avLst/>
          </a:prstGeom>
        </p:spPr>
      </p:pic>
      <p:sp>
        <p:nvSpPr>
          <p:cNvPr id="7" name="Untertitel 2 3 2">
            <a:extLst>
              <a:ext uri="{FF2B5EF4-FFF2-40B4-BE49-F238E27FC236}">
                <a16:creationId xmlns:a16="http://schemas.microsoft.com/office/drawing/2014/main" id="{452D222A-1577-1AFF-2E59-1E58B5AF8F3A}"/>
              </a:ext>
            </a:extLst>
          </p:cNvPr>
          <p:cNvSpPr txBox="1">
            <a:spLocks/>
          </p:cNvSpPr>
          <p:nvPr/>
        </p:nvSpPr>
        <p:spPr>
          <a:xfrm>
            <a:off x="1013074" y="5734944"/>
            <a:ext cx="9959726" cy="66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Using the fact that      and    can be represented by MPOs with bond dimension 4 and 1, respectively, we represent                  as an MPO with bond dimension             </a:t>
            </a:r>
          </a:p>
        </p:txBody>
      </p:sp>
      <p:pic>
        <p:nvPicPr>
          <p:cNvPr id="9" name="Picture 8" descr="\documentclass{article}&#10;\usepackage{amsmath}&#10;\pagestyle{empty}&#10;\begin{document}&#10;&#10;$\hat{H}$&#10;&#10;&#10;\end{document}" title="IguanaTex Picture Display">
            <a:extLst>
              <a:ext uri="{FF2B5EF4-FFF2-40B4-BE49-F238E27FC236}">
                <a16:creationId xmlns:a16="http://schemas.microsoft.com/office/drawing/2014/main" id="{AE17548D-126D-CC51-4A9D-BBAC4AFC0A8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16" y="5758786"/>
            <a:ext cx="214857" cy="239238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bbold}&#10;\pagestyle{empty}&#10;\begin{document}&#10;&#10;$\hat{\mathbb{1}}$&#10;&#10;\end{document}" title="IguanaTex Picture Display">
            <a:extLst>
              <a:ext uri="{FF2B5EF4-FFF2-40B4-BE49-F238E27FC236}">
                <a16:creationId xmlns:a16="http://schemas.microsoft.com/office/drawing/2014/main" id="{73BE6A28-7B1F-673D-B344-A1A1E59AE17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72" y="5767929"/>
            <a:ext cx="112762" cy="230095"/>
          </a:xfrm>
          <a:prstGeom prst="rect">
            <a:avLst/>
          </a:prstGeom>
        </p:spPr>
      </p:pic>
      <p:pic>
        <p:nvPicPr>
          <p:cNvPr id="21" name="Picture 20" descr="\documentclass{article}&#10;\usepackage{amsmath}&#10;\usepackage{bbold}&#10;\pagestyle{empty}&#10;\begin{document}&#10;&#10;$\hat{\mathbb{1}} - \beta_0 \hat{H}$&#10;&#10;\end{document}" title="IguanaTex Picture Display">
            <a:extLst>
              <a:ext uri="{FF2B5EF4-FFF2-40B4-BE49-F238E27FC236}">
                <a16:creationId xmlns:a16="http://schemas.microsoft.com/office/drawing/2014/main" id="{6713ED5A-79E5-D2D0-0D00-42D46399945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549" y="6045217"/>
            <a:ext cx="917334" cy="288000"/>
          </a:xfrm>
          <a:prstGeom prst="rect">
            <a:avLst/>
          </a:prstGeom>
        </p:spPr>
      </p:pic>
      <p:sp>
        <p:nvSpPr>
          <p:cNvPr id="10" name="Untertitel 2 3 1">
            <a:extLst>
              <a:ext uri="{FF2B5EF4-FFF2-40B4-BE49-F238E27FC236}">
                <a16:creationId xmlns:a16="http://schemas.microsoft.com/office/drawing/2014/main" id="{2E2D3C03-66F1-96E4-2D79-1FEDF8AC4E88}"/>
              </a:ext>
            </a:extLst>
          </p:cNvPr>
          <p:cNvSpPr txBox="1">
            <a:spLocks/>
          </p:cNvSpPr>
          <p:nvPr/>
        </p:nvSpPr>
        <p:spPr>
          <a:xfrm>
            <a:off x="970504" y="4482737"/>
            <a:ext cx="1680421" cy="1186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Linear initialization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75B5181-7210-23E1-30DC-BA95D591A7DE}"/>
              </a:ext>
            </a:extLst>
          </p:cNvPr>
          <p:cNvSpPr txBox="1">
            <a:spLocks/>
          </p:cNvSpPr>
          <p:nvPr/>
        </p:nvSpPr>
        <p:spPr>
          <a:xfrm>
            <a:off x="122780" y="103849"/>
            <a:ext cx="2529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7EFDCF-2BE9-48DA-81A4-E9E01011748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C08C38B-0519-AD26-3C4B-BAA3735787FE}"/>
              </a:ext>
            </a:extLst>
          </p:cNvPr>
          <p:cNvSpPr txBox="1">
            <a:spLocks/>
          </p:cNvSpPr>
          <p:nvPr/>
        </p:nvSpPr>
        <p:spPr>
          <a:xfrm>
            <a:off x="375764" y="112674"/>
            <a:ext cx="328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noProof="0" dirty="0"/>
              <a:t>Global Structure of the XTRG Algorithm</a:t>
            </a:r>
          </a:p>
        </p:txBody>
      </p:sp>
      <p:pic>
        <p:nvPicPr>
          <p:cNvPr id="22" name="Picture 21" descr="A diagram of a diagram&#10;&#10;AI-generated content may be incorrect.">
            <a:extLst>
              <a:ext uri="{FF2B5EF4-FFF2-40B4-BE49-F238E27FC236}">
                <a16:creationId xmlns:a16="http://schemas.microsoft.com/office/drawing/2014/main" id="{A36554D7-FE3F-790B-40F9-27869A984D5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62" y="2171602"/>
            <a:ext cx="3334482" cy="978381"/>
          </a:xfrm>
          <a:prstGeom prst="rect">
            <a:avLst/>
          </a:prstGeom>
        </p:spPr>
      </p:pic>
      <p:pic>
        <p:nvPicPr>
          <p:cNvPr id="26" name="Picture 25" descr="\documentclass{article}&#10;\usepackage{amsmath, amsfonts, amssymb, xcolor}&#10;\pagestyle{empty}&#10;\fontfamily{BahnschriftSemiCondensed}&#10;&#10;\begin{document}&#10;&#10;$&#10;d&#10;$&#10;&#10;\end{document}" title="IguanaTex Bitmap Display">
            <a:extLst>
              <a:ext uri="{FF2B5EF4-FFF2-40B4-BE49-F238E27FC236}">
                <a16:creationId xmlns:a16="http://schemas.microsoft.com/office/drawing/2014/main" id="{623D7270-08C0-0744-B017-1FC67853EBF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57" y="3017107"/>
            <a:ext cx="110010" cy="160890"/>
          </a:xfrm>
          <a:prstGeom prst="rect">
            <a:avLst/>
          </a:prstGeom>
        </p:spPr>
      </p:pic>
      <p:pic>
        <p:nvPicPr>
          <p:cNvPr id="28" name="Picture 27" descr="\documentclass{article}&#10;\usepackage{amsmath, amsfonts, amssymb, xcolor}&#10;\pagestyle{empty}&#10;\fontfamily{BahnschriftSemiCondensed}&#10;&#10;\begin{document}&#10;&#10;$&#10;D&#10;$&#10;&#10;\end{document}" title="IguanaTex Bitmap Display">
            <a:extLst>
              <a:ext uri="{FF2B5EF4-FFF2-40B4-BE49-F238E27FC236}">
                <a16:creationId xmlns:a16="http://schemas.microsoft.com/office/drawing/2014/main" id="{7A1159E2-9700-6338-3DA4-E399E24585C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500" y="2426649"/>
            <a:ext cx="148657" cy="131236"/>
          </a:xfrm>
          <a:prstGeom prst="rect">
            <a:avLst/>
          </a:prstGeom>
        </p:spPr>
      </p:pic>
      <p:pic>
        <p:nvPicPr>
          <p:cNvPr id="32" name="Picture 31" descr="\documentclass{article}&#10;\usepackage{amsmath, amsfonts, amssymb, xcolor}&#10;\pagestyle{empty}&#10;\fontfamily{BahnschriftSemiCondensed}&#10;&#10;\begin{document}&#10;&#10;$&#10;D = 5&#10;$&#10;&#10;\end{document}" title="IguanaTex Bitmap Display">
            <a:extLst>
              <a:ext uri="{FF2B5EF4-FFF2-40B4-BE49-F238E27FC236}">
                <a16:creationId xmlns:a16="http://schemas.microsoft.com/office/drawing/2014/main" id="{8CBA8570-468E-8E3D-C232-D29D7A74E1D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227" y="6100074"/>
            <a:ext cx="659809" cy="1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25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42.6697"/>
  <p:tag name="LATEXADDIN" val="\documentclass{article}&#10;\usepackage{amsmath, amsfonts, amssymb, xcolor}&#10;\pagestyle{empty}&#10;\fontfamily{BahnschriftSemiCondensed}&#10;&#10;\begin{document}&#10;&#10;$&#10;S_E \propto \log(\beta)&#10;$&#10;&#10;\end{document}"/>
  <p:tag name="IGUANATEXSIZE" val="20"/>
  <p:tag name="IGUANATEXCURSOR" val="171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8"/>
  <p:tag name="ORIGINALWIDTH" val=" 686"/>
  <p:tag name="OUTPUTTYPE" val="PNG"/>
  <p:tag name="IGUANATEXVERSION" val="162"/>
  <p:tag name="LATEXADDIN" val="\documentclass{article}&#10;\usepackage{amsmath}&#10;\pagestyle{empty}&#10;\begin{document}&#10;&#10;$W_1, ..., W_{L-1}$&#10;&#10;&#10;\end{document}"/>
  <p:tag name="IGUANATEXSIZE" val="20"/>
  <p:tag name="IGUANATEXCURSOR" val="92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.73"/>
  <p:tag name="ORIGINALWIDTH" val=" 1406.824"/>
  <p:tag name="OUTPUTTYPE" val="PNG"/>
  <p:tag name="IGUANATEXVERSION" val="162"/>
  <p:tag name="LATEXADDIN" val="\documentclass{article}&#10;\usepackage{amsmath}&#10;\usepackage{bbold}&#10;\pagestyle{empty}&#10;\begin{document}&#10;&#10;$\rho(\beta_0) = \text{e}^{- \beta_0 \hat{H}}\approx \hat{\mathbb{1}} - \beta_0 \hat{H}$&#10;&#10;&#10;\end{document}"/>
  <p:tag name="IGUANATEXSIZE" val="20"/>
  <p:tag name="IGUANATEXCURSOR" val="187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.73"/>
  <p:tag name="ORIGINALWIDTH" val=" 1412.823"/>
  <p:tag name="OUTPUTTYPE" val="PNG"/>
  <p:tag name="IGUANATEXVERSION" val="162"/>
  <p:tag name="LATEXADDIN" val="\documentclass{article}&#10;\usepackage{amsmath}&#10;\pagestyle{empty}&#10;\begin{document}&#10;&#10;$\text{e}^{- \beta \hat{H}} \rightarrow \text{e}^{- 2 \beta \hat{H}} = (\text{e}^{- \beta \hat{H}})^2$&#10;&#10;&#10;\end{document}"/>
  <p:tag name="IGUANATEXSIZE" val="20"/>
  <p:tag name="IGUANATEXCURSOR" val="153"/>
  <p:tag name="TRANSPARENCY" val="True"/>
  <p:tag name="CHOOSECOLOR" val="False"/>
  <p:tag name="COLORHEX" val="000000"/>
  <p:tag name="LATEXENGINEID" val="0"/>
  <p:tag name="TEMPFOLDER" val="c:\temp\"/>
  <p:tag name="LATEXFORMHEIGHT" val=" 426.65"/>
  <p:tag name="LATEXFORMWIDTH" val=" 513.35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8.7364"/>
  <p:tag name="ORIGINALWIDTH" val=" 342.7072"/>
  <p:tag name="OUTPUTTYPE" val="PNG"/>
  <p:tag name="IGUANATEXVERSION" val="162"/>
  <p:tag name="LATEXADDIN" val="\documentclass{article}&#10;\usepackage{amsmath}&#10;\pagestyle{empty}&#10;\begin{document}&#10;&#10;$V_L, V_R$&#10;&#10;&#10;\end{document}"/>
  <p:tag name="IGUANATEXSIZE" val="20"/>
  <p:tag name="IGUANATEXCURSOR" val="90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6.9854"/>
  <p:tag name="ORIGINALWIDTH" val=" 415.448"/>
  <p:tag name="OUTPUTTYPE" val="PNG"/>
  <p:tag name="IGUANATEXVERSION" val="162"/>
  <p:tag name="LATEXADDIN" val="\documentclass{article}&#10;\usepackage{amsmath}&#10;\pagestyle{empty}&#10;\begin{document}&#10;&#10;&#10;$C_l, C_{l + 1&#10;}$&#10;&#10;\end{document}"/>
  <p:tag name="IGUANATEXSIZE" val="20"/>
  <p:tag name="IGUANATEXCURSOR" val="97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224.222"/>
  <p:tag name="ORIGINALWIDTH" val=" 1042.37"/>
  <p:tag name="OUTPUTTYPE" val="PNG"/>
  <p:tag name="IGUANATEXVERSION" val="162"/>
  <p:tag name="LATEXADDIN" val="\documentclass{article}&#10;\usepackage{amsmath}&#10;\pagestyle{empty}&#10;\begin{document}&#10;&#10;&#10;$|| \hat{O} ||_F = \sqrt{\text{Tr}[\hat{O} \hat{O}^\dagger]}$&#10;&#10;\end{document}"/>
  <p:tag name="IGUANATEXSIZE" val="20"/>
  <p:tag name="IGUANATEXCURSOR" val="140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0.7349"/>
  <p:tag name="ORIGINALWIDTH" val=" 86.23921"/>
  <p:tag name="OUTPUTTYPE" val="PNG"/>
  <p:tag name="IGUANATEXVERSION" val="162"/>
  <p:tag name="LATEXADDIN" val="\documentclass{article}&#10;\usepackage{amsmath}&#10;\pagestyle{empty}&#10;\begin{document}&#10;&#10;&#10;$\hat{O}&#10;$&#10;&#10;\end{document}"/>
  <p:tag name="IGUANATEXSIZE" val="20"/>
  <p:tag name="IGUANATEXCURSOR" val="91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.73"/>
  <p:tag name="ORIGINALWIDTH" val=" 1401.575"/>
  <p:tag name="OUTPUTTYPE" val="PNG"/>
  <p:tag name="IGUANATEXVERSION" val="162"/>
  <p:tag name="LATEXADDIN" val="\documentclass{article}&#10;\usepackage{amsmath}&#10;\pagestyle{empty}&#10;\begin{document}&#10;&#10;&#10;$|| \hat{C} - \text{e}^{-2 \beta \hat{H}} ||_F &lt; \epsilon_{\text{tolerance}}&#10;$&#10;&#10;\end{document}"/>
  <p:tag name="IGUANATEXSIZE" val="20"/>
  <p:tag name="IGUANATEXCURSOR" val="156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.73"/>
  <p:tag name="ORIGINALWIDTH" val=" 725.1594"/>
  <p:tag name="OUTPUTTYPE" val="PNG"/>
  <p:tag name="IGUANATEXVERSION" val="162"/>
  <p:tag name="LATEXADDIN" val="\documentclass{article}&#10;\usepackage{amsmath}&#10;\pagestyle{empty}&#10;\begin{document}&#10;&#10;&#10;$Z = \text{Tr} [ \text{e}^{-\beta \hat{H}} ] &#10;$&#10;&#10;\end{document}"/>
  <p:tag name="IGUANATEXSIZE" val="20"/>
  <p:tag name="IGUANATEXCURSOR" val="123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.7338"/>
  <p:tag name="ORIGINALWIDTH" val=" 275.2156"/>
  <p:tag name="OUTPUTTYPE" val="PNG"/>
  <p:tag name="IGUANATEXVERSION" val="162"/>
  <p:tag name="LATEXADDIN" val="\documentclass{article}&#10;\usepackage{amsmath}&#10;\pagestyle{empty}&#10;\begin{document}&#10;&#10;&#10;$\text{e}^{-\beta \hat{H}}$&#10;&#10;\end{document}"/>
  <p:tag name="IGUANATEXSIZE" val="20"/>
  <p:tag name="IGUANATEXCURSOR" val="107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80.7274"/>
  <p:tag name="ORIGINALWIDTH" val=" 553.4308"/>
  <p:tag name="OUTPUTTYPE" val="PNG"/>
  <p:tag name="IGUANATEXVERSION" val="162"/>
  <p:tag name="LATEXADDIN" val="\documentclass{article}&#10;\usepackage{amsmath}&#10;\pagestyle{empty}&#10;\begin{document}&#10;&#10;$\beta, Z, \text{e}^{- \beta \hat{H}}_{\text{MPO}}$&#10;&#10;&#10;\end{document}"/>
  <p:tag name="IGUANATEXSIZE" val="20"/>
  <p:tag name="IGUANATEXCURSOR" val="131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4784"/>
  <p:tag name="ORIGINALWIDTH" val="3383.577"/>
  <p:tag name="LATEXADDIN" val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/>
  <p:tag name="IGUANATEXSIZE" val="20"/>
  <p:tag name="IGUANATEXCURSOR" val="347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90.73866"/>
  <p:tag name="ORIGINALWIDTH" val=" 77.99023"/>
  <p:tag name="OUTPUTTYPE" val="PNG"/>
  <p:tag name="IGUANATEXVERSION" val="162"/>
  <p:tag name="LATEXADDIN" val="\documentclass{article}&#10;\usepackage{amsmath}&#10;\pagestyle{empty}&#10;\begin{document}&#10;&#10;&#10;$\mathcal{L}&#10;$&#10;&#10;\end{document}"/>
  <p:tag name="IGUANATEXSIZE" val="20"/>
  <p:tag name="IGUANATEXCURSOR" val="95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62.7297"/>
  <p:tag name="ORIGINALWIDTH" val=" 2305.962"/>
  <p:tag name="OUTPUTTYPE" val="PNG"/>
  <p:tag name="IGUANATEXVERSION" val="162"/>
  <p:tag name="LATEXADDIN" val="\documentclass{article}&#10;\usepackage{amsmath, amsfonts, amssymb, xcolor}&#10;\pagestyle{empty}&#10;\fontfamily{BahnschriftSemiCondensed}&#10;&#10;\begin{document}&#10;&#10;$&#10;\hat{H}_F = J \sum_{l = 1}^{\mathcal{L}-1} \hat{c}^\dagger_l \hat{c}_{l+1} + \text{h.c.} = \sum_{l = 1}^{\mathcal{L}} \epsilon_k \hat{c}'^\dagger_k \hat{c}'_k&#10;$&#10;&#10;\end{document}"/>
  <p:tag name="IGUANATEXSIZE" val="20"/>
  <p:tag name="IGUANATEXCURSOR" val="305"/>
  <p:tag name="TRANSPARENCY" val="True"/>
  <p:tag name="CHOOSECOLOR" val="False"/>
  <p:tag name="COLORHEX" val="000000"/>
  <p:tag name="LATEXENGINEID" val="0"/>
  <p:tag name="TEMPFOLDER" val="c:\temp\"/>
  <p:tag name="LATEXFORMHEIGHT" val=" 312"/>
  <p:tag name="LATEXFORMWIDTH" val=" 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224.222"/>
  <p:tag name="ORIGINALWIDTH" val=" 911.886"/>
  <p:tag name="OUTPUTTYPE" val="PNG"/>
  <p:tag name="IGUANATEXVERSION" val="162"/>
  <p:tag name="LATEXADDIN" val="\documentclass{article}&#10;\usepackage{amsmath}&#10;\pagestyle{empty}&#10;\begin{document}&#10;&#10;$&#10;\epsilon_k = J \cos\left( \frac{k \pi}{L + 1} \right)&#10;$&#10;&#10;\end{document}"/>
  <p:tag name="IGUANATEXSIZE" val="20"/>
  <p:tag name="IGUANATEXCURSOR" val="126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66.4792"/>
  <p:tag name="ORIGINALWIDTH" val=" 2521.185"/>
  <p:tag name="OUTPUTTYPE" val="PNG"/>
  <p:tag name="IGUANATEXVERSION" val="162"/>
  <p:tag name="LATEXADDIN" val="\documentclass{article}&#10;\usepackage{amsmath}&#10;\pagestyle{empty}&#10;\begin{document}&#10;&#10;&#10;&#10;$&#10;Z = \text{Tr}[\text{e}^{- \beta \hat{H}}] = \text{Tr}[\text{e}^{- \beta \hat{H}_F}] = \prod_{k = 1}^L (1 + \text{e}^{-\beta \epsilon_k})&#10;$&#10;&#10;\end{document}"/>
  <p:tag name="IGUANATEXSIZE" val="20"/>
  <p:tag name="IGUANATEXCURSOR" val="219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90.73866"/>
  <p:tag name="ORIGINALWIDTH" val=" 368.2039"/>
  <p:tag name="OUTPUTTYPE" val="PNG"/>
  <p:tag name="IGUANATEXVERSION" val="162"/>
  <p:tag name="LATEXADDIN" val="\documentclass{article}&#10;\usepackage{amsmath}&#10;\pagestyle{empty}&#10;\begin{document}&#10;&#10;$\mathcal{L} = 10$&#10;&#10;&#10;\end{document}"/>
  <p:tag name="IGUANATEXSIZE" val="20"/>
  <p:tag name="IGUANATEXCURSOR" val="93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6.7342"/>
  <p:tag name="ORIGINALWIDTH" val=" 536.9329"/>
  <p:tag name="OUTPUTTYPE" val="PNG"/>
  <p:tag name="IGUANATEXVERSION" val="162"/>
  <p:tag name="LATEXADDIN" val="\documentclass{article}&#10;\usepackage{amsmath}&#10;\pagestyle{empty}&#10;\begin{document}&#10;&#10;$\beta_0 = 10^{-6}$&#10;&#10;&#10;\end{document}"/>
  <p:tag name="IGUANATEXSIZE" val="20"/>
  <p:tag name="IGUANATEXCURSOR" val="98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275"/>
  <p:tag name="OUTPUTTYPE" val="PNG"/>
  <p:tag name="IGUANATEXVERSION" val="162"/>
  <p:tag name="LATEXADDIN" val="\documentclass{article}&#10;\usepackage{amsmath}&#10;\pagestyle{empty}&#10;\begin{document}&#10;&#10;$\text{e}^{-\beta \hat{H}}$&#10;&#10;&#10;\end{document}"/>
  <p:tag name="IGUANATEXSIZE" val="20"/>
  <p:tag name="IGUANATEXCURSOR" val="10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6.7342"/>
  <p:tag name="ORIGINALWIDTH" val=" 756.6555"/>
  <p:tag name="OUTPUTTYPE" val="PNG"/>
  <p:tag name="IGUANATEXVERSION" val="162"/>
  <p:tag name="LATEXADDIN" val="\documentclass{article}&#10;\usepackage{amsmath}&#10;\pagestyle{empty}&#10;\begin{document}&#10;&#10;$\beta = 2^{23} \beta_0 \approx 8&#10;$&#10;&#10;&#10;\end{document}"/>
  <p:tag name="IGUANATEXSIZE" val="20"/>
  <p:tag name="IGUANATEXCURSOR" val="96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.73937"/>
  <p:tag name="ORIGINALWIDTH" val=" 83.23961"/>
  <p:tag name="OUTPUTTYPE" val="PNG"/>
  <p:tag name="IGUANATEXVERSION" val="162"/>
  <p:tag name="LATEXADDIN" val="\documentclass{article}&#10;\usepackage{amsmath}&#10;\pagestyle{empty}&#10;\begin{document}&#10;&#10;&#10;$Z$&#10;&#10;\end{document}"/>
  <p:tag name="IGUANATEXSIZE" val="20"/>
  <p:tag name="IGUANATEXCURSOR" val="85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.4859"/>
  <p:tag name="ORIGINALWIDTH" val=" 68.99134"/>
  <p:tag name="OUTPUTTYPE" val="PNG"/>
  <p:tag name="IGUANATEXVERSION" val="162"/>
  <p:tag name="LATEXADDIN" val="\documentclass{article}&#10;\usepackage{amsmath}&#10;\pagestyle{empty}&#10;\begin{document}&#10;&#10;&#10;$\beta$&#10;&#10;\end{document}"/>
  <p:tag name="IGUANATEXSIZE" val="20"/>
  <p:tag name="IGUANATEXCURSOR" val="88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66.4792"/>
  <p:tag name="ORIGINALWIDTH" val=" 832.3959"/>
  <p:tag name="OUTPUTTYPE" val="PNG"/>
  <p:tag name="IGUANATEXVERSION" val="162"/>
  <p:tag name="LATEXADDIN" val="\documentclass{article}&#10;\usepackage{amsmath}&#10;\pagestyle{empty}&#10;\begin{document}&#10;&#10;&#10;$\frac{D_n}{D_{n - 1}} \leq \alpha = 1.5$&#10;&#10;\end{document}"/>
  <p:tag name="IGUANATEXSIZE" val="20"/>
  <p:tag name="IGUANATEXCURSOR" val="110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4.237"/>
  <p:tag name="ORIGINALWIDTH" val=" 909.6363"/>
  <p:tag name="OUTPUTTYPE" val="PNG"/>
  <p:tag name="IGUANATEXVERSION" val="162"/>
  <p:tag name="LATEXADDIN" val="\documentclass{article}&#10;\usepackage{amsmath}&#10;\pagestyle{empty}&#10;\begin{document}&#10;&#10;&#10;$D_n \leq D_{\text{max}} =75$&#10;&#10;\end{document}"/>
  <p:tag name="IGUANATEXSIZE" val="20"/>
  <p:tag name="IGUANATEXCURSOR" val="101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0.7349"/>
  <p:tag name="ORIGINALWIDTH" val=" 614.9232"/>
  <p:tag name="OUTPUTTYPE" val="PNG"/>
  <p:tag name="IGUANATEXVERSION" val="162"/>
  <p:tag name="LATEXADDIN" val="\documentclass{article}&#10;\usepackage{amsmath}&#10;\pagestyle{empty}&#10;\begin{document}&#10;&#10;&#10;$N_{\text{sweeps}} = 5$&#10;&#10;\end{document}"/>
  <p:tag name="IGUANATEXSIZE" val="20"/>
  <p:tag name="IGUANATEXCURSOR" val="104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34.2332"/>
  <p:tag name="ORIGINALWIDTH" val=" 242.2197"/>
  <p:tag name="OUTPUTTYPE" val="PNG"/>
  <p:tag name="IGUANATEXVERSION" val="162"/>
  <p:tag name="LATEXADDIN" val="\documentclass{article}&#10;\usepackage{amsmath}&#10;\pagestyle{empty}&#10;\begin{document}&#10;&#10;$\rho_{n - 1}^2$&#10;&#10;\end{document}"/>
  <p:tag name="IGUANATEXSIZE" val="20"/>
  <p:tag name="IGUANATEXCURSOR" val="96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1.73976"/>
  <p:tag name="ORIGINALWIDTH" val=" 242.2197"/>
  <p:tag name="OUTPUTTYPE" val="PNG"/>
  <p:tag name="IGUANATEXVERSION" val="162"/>
  <p:tag name="LATEXADDIN" val="\documentclass{article}&#10;\usepackage{amsmath}&#10;\pagestyle{empty}&#10;\begin{document}&#10;&#10;$\rho_{n - 1}$&#10;&#10;\end{document}"/>
  <p:tag name="IGUANATEXSIZE" val="20"/>
  <p:tag name="IGUANATEXCURSOR" val="94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5.7368"/>
  <p:tag name="ORIGINALWIDTH" val=" 236.9704"/>
  <p:tag name="OUTPUTTYPE" val="PNG"/>
  <p:tag name="IGUANATEXVERSION" val="162"/>
  <p:tag name="LATEXADDIN" val="\documentclass{article}&#10;\usepackage{amsmath}&#10;\pagestyle{empty}&#10;\begin{document}&#10;&#10;&#10;$10^{-8}$&#10;&#10;\end{document}"/>
  <p:tag name="IGUANATEXSIZE" val="20"/>
  <p:tag name="IGUANATEXCURSOR" val="89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.73937"/>
  <p:tag name="ORIGINALWIDTH" val=" 83.23961"/>
  <p:tag name="OUTPUTTYPE" val="PNG"/>
  <p:tag name="IGUANATEXVERSION" val="162"/>
  <p:tag name="LATEXADDIN" val="\documentclass{article}&#10;\usepackage{amsmath}&#10;\pagestyle{empty}&#10;\begin{document}&#10;&#10;&#10;$Z$&#10;&#10;\end{document}"/>
  <p:tag name="IGUANATEXSIZE" val="20"/>
  <p:tag name="IGUANATEXCURSOR" val="85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79"/>
  <p:tag name="ORIGINALWIDTH" val=" 342"/>
  <p:tag name="OUTPUTTYPE" val="PNG"/>
  <p:tag name="IGUANATEXVERSION" val="162"/>
  <p:tag name="LATEXADDIN" val="\documentclass{article}&#10;\usepackage{amsmath}&#10;\pagestyle{empty}&#10;\begin{document}&#10;&#10;&#10;square&#10;&#10;\end{document}"/>
  <p:tag name="IGUANATEXSIZE" val="20"/>
  <p:tag name="IGUANATEXCURSOR" val="88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6.9854"/>
  <p:tag name="ORIGINALWIDTH" val=" 359.955"/>
  <p:tag name="OUTPUTTYPE" val="PNG"/>
  <p:tag name="IGUANATEXVERSION" val="162"/>
  <p:tag name="LATEXADDIN" val="\documentclass{article}&#10;\usepackage{amsmath}&#10;\pagestyle{empty}&#10;\begin{document}&#10;&#10;&#10;$C_l C_{l + 1&#10;}$&#10;&#10;\end{document}"/>
  <p:tag name="IGUANATEXSIZE" val="20"/>
  <p:tag name="IGUANATEXCURSOR" val="86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.4859"/>
  <p:tag name="ORIGINALWIDTH" val=" 68.99134"/>
  <p:tag name="OUTPUTTYPE" val="PNG"/>
  <p:tag name="IGUANATEXVERSION" val="162"/>
  <p:tag name="LATEXADDIN" val="\documentclass{article}&#10;\usepackage{amsmath}&#10;\pagestyle{empty}&#10;\begin{document}&#10;&#10;&#10;$\beta$&#10;&#10;\end{document}"/>
  <p:tag name="IGUANATEXSIZE" val="20"/>
  <p:tag name="IGUANATEXCURSOR" val="88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.4859"/>
  <p:tag name="ORIGINALWIDTH" val=" 485.9393"/>
  <p:tag name="OUTPUTTYPE" val="PNG"/>
  <p:tag name="IGUANATEXVERSION" val="162"/>
  <p:tag name="LATEXADDIN" val="\documentclass{article}&#10;\usepackage{amsmath}&#10;\pagestyle{empty}&#10;\begin{document}&#10;&#10;$\beta = 2^n \beta_0$&#10;&#10;&#10;\end{document}"/>
  <p:tag name="IGUANATEXSIZE" val="20"/>
  <p:tag name="IGUANATEXCURSOR" val="101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.4859"/>
  <p:tag name="ORIGINALWIDTH" val=" 68.99134"/>
  <p:tag name="OUTPUTTYPE" val="PNG"/>
  <p:tag name="IGUANATEXVERSION" val="162"/>
  <p:tag name="LATEXADDIN" val="\documentclass{article}&#10;\usepackage{amsmath}&#10;\pagestyle{empty}&#10;\begin{document}&#10;&#10;&#10;$\beta$&#10;&#10;\end{document}"/>
  <p:tag name="IGUANATEXSIZE" val="20"/>
  <p:tag name="IGUANATEXCURSOR" val="88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.73"/>
  <p:tag name="ORIGINALWIDTH" val=" 876.6404"/>
  <p:tag name="OUTPUTTYPE" val="PNG"/>
  <p:tag name="IGUANATEXVERSION" val="162"/>
  <p:tag name="LATEXADDIN" val="\documentclass{article}&#10;\usepackage{amsmath}&#10;\pagestyle{empty}&#10;\begin{document}&#10;&#10;$&#10;\text{e}^{- 2^n \beta_0 \hat{H}} \leftrightarrow \{ C_l \}&#10;$&#10;&#10;&#10;&#10;\end{document}"/>
  <p:tag name="IGUANATEXSIZE" val="20"/>
  <p:tag name="IGUANATEXCURSOR" val="138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.4859"/>
  <p:tag name="ORIGINALWIDTH" val=" 68.99134"/>
  <p:tag name="OUTPUTTYPE" val="PNG"/>
  <p:tag name="IGUANATEXVERSION" val="162"/>
  <p:tag name="LATEXADDIN" val="\documentclass{article}&#10;\usepackage{amsmath}&#10;\pagestyle{empty}&#10;\begin{document}&#10;&#10;&#10;$\beta$&#10;&#10;\end{document}"/>
  <p:tag name="IGUANATEXSIZE" val="20"/>
  <p:tag name="IGUANATEXCURSOR" val="88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.7338"/>
  <p:tag name="ORIGINALWIDTH" val=" 275.2156"/>
  <p:tag name="OUTPUTTYPE" val="PNG"/>
  <p:tag name="IGUANATEXVERSION" val="162"/>
  <p:tag name="LATEXADDIN" val="\documentclass{article}&#10;\usepackage{amsmath}&#10;\pagestyle{empty}&#10;\begin{document}&#10;&#10;$&#10;\text{e}^{- \beta \hat{H}} &#10;$&#10;&#10;&#10;&#10;\end{document}"/>
  <p:tag name="IGUANATEXSIZE" val="20"/>
  <p:tag name="IGUANATEXCURSOR" val="110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64.2294"/>
  <p:tag name="ORIGINALWIDTH" val=" 3612.299"/>
  <p:tag name="OUTPUTTYPE" val="PNG"/>
  <p:tag name="IGUANATEXVERSION" val="162"/>
  <p:tag name="LATEXADDIN" val="\documentclass{article}&#10;\usepackage{amsmath}&#10;\usepackage{bbold}&#10;\usepackage{amssymb}&#10;\pagestyle{empty}&#10;\begin{document}&#10;&#10;$&#10;\text{e}^{- \beta \hat{H}} \sim \mathbb{1} \leftrightarrow || -\beta \hat{H} ||_{\text{op}} = \beta \max(\text{spec}(\hat{H})) = O(1)\leftrightarrow \beta J L = O (1)&#10;$&#10;&#10;&#10;&#10;\end{document}"/>
  <p:tag name="IGUANATEXSIZE" val="20"/>
  <p:tag name="IGUANATEXCURSOR" val="256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429"/>
  <p:tag name="OUTPUTTYPE" val="PNG"/>
  <p:tag name="IGUANATEXVERSION" val="162"/>
  <p:tag name="LATEXADDIN" val="\documentclass{article}&#10;\usepackage{amsmath}&#10;\pagestyle{empty}&#10;\begin{document}&#10;&#10;$\text{e}^{- 2^n \beta_0 \hat{H}}$&#10;&#10;&#10;\end{document}"/>
  <p:tag name="IGUANATEXSIZE" val="20"/>
  <p:tag name="IGUANATEXCURSOR" val="105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.4859"/>
  <p:tag name="ORIGINALWIDTH" val=" 401.9498"/>
  <p:tag name="OUTPUTTYPE" val="PNG"/>
  <p:tag name="IGUANATEXVERSION" val="162"/>
  <p:tag name="LATEXADDIN" val="\documentclass{article}&#10;\usepackage{amsmath}&#10;\pagestyle{empty}&#10;\begin{document}&#10;&#10;&#10;$\beta \rightarrow 2\beta$&#10;&#10;\end{document}"/>
  <p:tag name="IGUANATEXSIZE" val="20"/>
  <p:tag name="IGUANATEXCURSOR" val="107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.73937"/>
  <p:tag name="ORIGINALWIDTH" val=" 83.23961"/>
  <p:tag name="OUTPUTTYPE" val="PNG"/>
  <p:tag name="IGUANATEXVERSION" val="162"/>
  <p:tag name="LATEXADDIN" val="\documentclass{article}&#10;\usepackage{amsmath}&#10;\pagestyle{empty}&#10;\begin{document}&#10;&#10;&#10;$Z$&#10;&#10;\end{document}"/>
  <p:tag name="IGUANATEXSIZE" val="20"/>
  <p:tag name="IGUANATEXCURSOR" val="85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.4859"/>
  <p:tag name="ORIGINALWIDTH" val=" 68.99134"/>
  <p:tag name="OUTPUTTYPE" val="PNG"/>
  <p:tag name="IGUANATEXVERSION" val="162"/>
  <p:tag name="LATEXADDIN" val="\documentclass{article}&#10;\usepackage{amsmath}&#10;\pagestyle{empty}&#10;\begin{document}&#10;&#10;&#10;$\beta$&#10;&#10;\end{document}"/>
  <p:tag name="IGUANATEXSIZE" val="20"/>
  <p:tag name="IGUANATEXCURSOR" val="88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.4859"/>
  <p:tag name="ORIGINALWIDTH" val=" 68.99134"/>
  <p:tag name="OUTPUTTYPE" val="PNG"/>
  <p:tag name="IGUANATEXVERSION" val="162"/>
  <p:tag name="LATEXADDIN" val="\documentclass{article}&#10;\usepackage{amsmath}&#10;\pagestyle{empty}&#10;\begin{document}&#10;&#10;&#10;$\beta$&#10;&#10;\end{document}"/>
  <p:tag name="IGUANATEXSIZE" val="20"/>
  <p:tag name="IGUANATEXCURSOR" val="88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4784"/>
  <p:tag name="ORIGINALWIDTH" val="3383.577"/>
  <p:tag name="LATEXADDIN" val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/>
  <p:tag name="IGUANATEXSIZE" val="20"/>
  <p:tag name="IGUANATEXCURSOR" val="347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"/>
  <p:tag name="ORIGINALWIDTH" val=" 754"/>
  <p:tag name="OUTPUTTYPE" val="PNG"/>
  <p:tag name="IGUANATEXVERSION" val="162"/>
  <p:tag name="LATEXADDIN" val="\documentclass{article}&#10;\usepackage{amsmath}&#10;\pagestyle{empty}&#10;\begin{document}&#10;&#10;&#10;$Z = \text{Tr} ( \text{e}^{-\beta \hat{H}} )$&#10;&#10;\end{document}"/>
  <p:tag name="IGUANATEXSIZE" val="20"/>
  <p:tag name="IGUANATEXCURSOR" val="12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1333"/>
  <p:tag name="OUTPUTTYPE" val="PNG"/>
  <p:tag name="IGUANATEXVERSION" val="162"/>
  <p:tag name="LATEXADDIN" val="\documentclass{article}&#10;\usepackage{amsmath}&#10;\pagestyle{empty}&#10;\begin{document}&#10;&#10;&#10;$\beta = \beta_0, 2 \beta_0, \ldots, 2^n \beta_0, \ldots$&#10;&#10;\end{document}"/>
  <p:tag name="IGUANATEXSIZE" val="20"/>
  <p:tag name="IGUANATEXCURSOR" val="138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9.73"/>
  <p:tag name="ORIGINALWIDTH" val="3686.539"/>
  <p:tag name="LATEXADDIN" val="\documentclass{article}&#10;\usepackage{amsmath, amsfonts, amssymb, xcolor}&#10;\pagestyle{empty}&#10;\fontfamily{BahnschriftSemiCondensed}&#10;&#10;\begin{document}&#10;&#10;$&#10;\hat{\rho}(\beta_0) \propto e^{-\beta_0 \hat{H}} \rightarrow \hat{\rho}(2\beta_0) \propto e^{-2\beta_0 \hat{H}} \rightarrow ... \rightarrow \hat{\rho}(2^n \beta_0) \propto e^{-2^n \beta_0 \hat{H}} \rightarrow ...&#10;$&#10;&#10;\end{document}"/>
  <p:tag name="IGUANATEXSIZE" val="20"/>
  <p:tag name="IGUANATEXCURSOR" val="149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2"/>
  <p:tag name="ORIGINALWIDTH" val=" 146"/>
  <p:tag name="OUTPUTTYPE" val="PNG"/>
  <p:tag name="IGUANATEXVERSION" val="162"/>
  <p:tag name="LATEXADDIN" val="\documentclass{article}&#10;\usepackage{amsmath}&#10;\pagestyle{empty}&#10;\begin{document}&#10;&#10;&#10;$D^2$&#10;&#10;\end{document}"/>
  <p:tag name="IGUANATEXSIZE" val="20"/>
  <p:tag name="IGUANATEXCURSOR" val="8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"/>
  <p:tag name="ORIGINALWIDTH" val=" 96"/>
  <p:tag name="OUTPUTTYPE" val="PNG"/>
  <p:tag name="IGUANATEXVERSION" val="162"/>
  <p:tag name="LATEXADDIN" val="\documentclass{article}&#10;\usepackage{amsmath}&#10;\pagestyle{empty}&#10;\begin{document}&#10;&#10;&#10;$D$&#10;&#10;\end{document}"/>
  <p:tag name="IGUANATEXSIZE" val="20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"/>
  <p:tag name="ORIGINALWIDTH" val=" 96"/>
  <p:tag name="OUTPUTTYPE" val="PNG"/>
  <p:tag name="IGUANATEXVERSION" val="162"/>
  <p:tag name="LATEXADDIN" val="\documentclass{article}&#10;\usepackage{amsmath}&#10;\pagestyle{empty}&#10;\begin{document}&#10;&#10;&#10;$D$&#10;&#10;\end{document}"/>
  <p:tag name="IGUANATEXSIZE" val="20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"/>
  <p:tag name="ORIGINALWIDTH" val=" 96"/>
  <p:tag name="OUTPUTTYPE" val="PNG"/>
  <p:tag name="IGUANATEXVERSION" val="162"/>
  <p:tag name="LATEXADDIN" val="\documentclass{article}&#10;\usepackage{amsmath}&#10;\pagestyle{empty}&#10;\begin{document}&#10;&#10;&#10;$D$&#10;&#10;\end{document}"/>
  <p:tag name="IGUANATEXSIZE" val="20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486"/>
  <p:tag name="OUTPUTTYPE" val="PNG"/>
  <p:tag name="IGUANATEXVERSION" val="162"/>
  <p:tag name="LATEXADDIN" val="\documentclass{article}&#10;\usepackage{amsmath}&#10;\pagestyle{empty}&#10;\begin{document}&#10;&#10;$\beta = 2^n \beta_0 $&#10;&#10;&#10;\end{document}"/>
  <p:tag name="IGUANATEXSIZE" val="20"/>
  <p:tag name="IGUANATEXCURSOR" val="94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"/>
  <p:tag name="ORIGINALWIDTH" val=" 96"/>
  <p:tag name="OUTPUTTYPE" val="PNG"/>
  <p:tag name="IGUANATEXVERSION" val="162"/>
  <p:tag name="LATEXADDIN" val="\documentclass{article}&#10;\usepackage{amsmath}&#10;\pagestyle{empty}&#10;\begin{document}&#10;&#10;$D$&#10;&#10;&#10;\end{document}"/>
  <p:tag name="IGUANATEXSIZE" val="20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69"/>
  <p:tag name="OUTPUTTYPE" val="PNG"/>
  <p:tag name="IGUANATEXVERSION" val="162"/>
  <p:tag name="LATEXADDIN" val="\documentclass{article}&#10;\usepackage{amsmath}&#10;\pagestyle{empty}&#10;\begin{document}&#10;&#10;$\beta$&#10;&#10;&#10;\end{document}"/>
  <p:tag name="IGUANATEXSIZE" val="20"/>
  <p:tag name="IGUANATEXCURSOR" val="87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340"/>
  <p:tag name="OUTPUTTYPE" val="PNG"/>
  <p:tag name="IGUANATEXVERSION" val="162"/>
  <p:tag name="LATEXADDIN" val="\documentclass{article}&#10;\usepackage{amsmath}&#10;\pagestyle{empty}&#10;\begin{document}&#10;&#10;$ D \sim \beta$&#10;&#10;&#10;\end{document}"/>
  <p:tag name="IGUANATEXSIZE" val="20"/>
  <p:tag name="IGUANATEXCURSOR" val="90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324"/>
  <p:tag name="OUTPUTTYPE" val="PNG"/>
  <p:tag name="IGUANATEXVERSION" val="162"/>
  <p:tag name="LATEXADDIN" val="\documentclass{article}&#10;\usepackage{amsmath}&#10;\pagestyle{empty}&#10;\begin{document}&#10;&#10;$\text{e}^{- 2 \beta \hat{H}}$&#10;&#10;&#10;\end{document}"/>
  <p:tag name="IGUANATEXSIZE" val="20"/>
  <p:tag name="IGUANATEXCURSOR" val="9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"/>
  <p:tag name="ORIGINALWIDTH" val=" 96"/>
  <p:tag name="OUTPUTTYPE" val="PNG"/>
  <p:tag name="IGUANATEXVERSION" val="162"/>
  <p:tag name="LATEXADDIN" val="\documentclass{article}&#10;\usepackage{amsmath}&#10;\pagestyle{empty}&#10;\begin{document}&#10;&#10;$D$&#10;&#10;&#10;\end{document}"/>
  <p:tag name="IGUANATEXSIZE" val="20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01.9498"/>
  <p:tag name="LATEXADDIN" val="\documentclass{article}&#10;\usepackage{amsmath, amsfonts, amssymb, xcolor}&#10;\pagestyle{empty}&#10;\fontfamily{BahnschriftSemiCondensed}&#10;&#10;\begin{document}&#10;&#10;$&#10;\beta \rightarrow 2\beta&#10;$&#10;&#10;\end{document}"/>
  <p:tag name="IGUANATEXSIZE" val="20"/>
  <p:tag name="IGUANATEXCURSOR" val="161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275.2156"/>
  <p:tag name="LATEXADDIN" val="\documentclass{article}&#10;\usepackage{amsmath, amsfonts, amssymb, xcolor}&#10;\pagestyle{empty}&#10;\fontfamily{BahnschriftSemiCondensed}&#10;&#10;\begin{document}&#10;&#10;$&#10;e^{-\beta\hat{H}}&#10;$&#10;&#10;\end{document}"/>
  <p:tag name="IGUANATEXSIZE" val="20"/>
  <p:tag name="IGUANATEXCURSOR" val="166"/>
  <p:tag name="TRANSPARENCY" val="True"/>
  <p:tag name="LATEXENGINEID" val="0"/>
  <p:tag name="TEMPFOLDER" val="C:\Users\MPawl\Documents\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, amsfonts, amssymb, xcolor}&#10;\pagestyle{empty}&#10;\fontfamily{BahnschriftSemiCondensed}&#10;&#10;\begin{document}&#10;&#10;$&#10;\rightarrow&#10;$&#10;&#10;\end{document}"/>
  <p:tag name="IGUANATEXSIZE" val="20"/>
  <p:tag name="IGUANATEXCURSOR" val="160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.24331"/>
  <p:tag name="ORIGINALWIDTH" val="83.23961"/>
  <p:tag name="LATEXADDIN" val="\documentclass{article}&#10;\usepackage{amsmath, amsfonts, amssymb, xcolor}&#10;\pagestyle{empty}&#10;\fontfamily{BahnschriftSemiCondensed}&#10;&#10;\begin{document}&#10;&#10;$&#10;\simeq&#10;$&#10;&#10;\end{document}"/>
  <p:tag name="IGUANATEXSIZE" val="20"/>
  <p:tag name="IGUANATEXCURSOR" val="155"/>
  <p:tag name="TRANSPARENCY" val="True"/>
  <p:tag name="LATEXENGINEID" val="0"/>
  <p:tag name="TEMPFOLDER" val="C:\Users\MPawl\Documents\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325.4593"/>
  <p:tag name="LATEXADDIN" val="\documentclass{article}&#10;\usepackage{amsmath, amsfonts, amssymb, xcolor}&#10;\pagestyle{empty}&#10;\fontfamily{BahnschriftSemiCondensed}&#10;&#10;\begin{document}&#10;&#10;$&#10;e^{-2\beta\hat{H}}&#10;$&#10;&#10;\end{document}"/>
  <p:tag name="IGUANATEXSIZE" val="20"/>
  <p:tag name="IGUANATEXCURSOR" val="165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42.6697"/>
  <p:tag name="LATEXADDIN" val="\documentclass{article}&#10;\usepackage{amsmath, amsfonts, amssymb, xcolor}&#10;\pagestyle{empty}&#10;\fontfamily{BahnschriftSemiCondensed}&#10;&#10;\begin{document}&#10;&#10;$&#10;S_E \propto \log(\beta)&#10;$&#10;&#10;\end{document}"/>
  <p:tag name="IGUANATEXSIZE" val="20"/>
  <p:tag name="IGUANATEXCURSOR" val="171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71.916"/>
  <p:tag name="LATEXADDIN" val="\documentclass{article}&#10;\usepackage{amsmath, amsfonts, amssymb, xcolor}&#10;\pagestyle{empty}&#10;\fontfamily{BahnschriftSemiCondensed}&#10;&#10;\begin{document}&#10;&#10;$&#10;S_E \propto \log(D)&#10;$&#10;&#10;\end{document}"/>
  <p:tag name="IGUANATEXSIZE" val="20"/>
  <p:tag name="IGUANATEXCURSOR" val="167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0"/>
  <p:tag name="ORIGINALWIDTH" val=" 89"/>
  <p:tag name="OUTPUTTYPE" val="PNG"/>
  <p:tag name="IGUANATEXVERSION" val="162"/>
  <p:tag name="LATEXADDIN" val="\documentclass{article}&#10;\usepackage{amsmath}&#10;\pagestyle{empty}&#10;\begin{document}&#10;&#10;$\hat{C}$&#10;&#10;&#10;\end{document}"/>
  <p:tag name="IGUANATEXSIZE" val="20"/>
  <p:tag name="IGUANATEXCURSOR" val="89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787.4016"/>
  <p:tag name="LATEXADDIN" val="\documentclass{article}&#10;\usepackage{amsmath, amsfonts, amssymb, xcolor}&#10;\pagestyle{empty}&#10;\fontfamily{BahnschriftSemiCondensed}&#10;&#10;\begin{document}&#10;&#10;$&#10;||\hat{C} - e^{-2\beta \hat{H}} ||^2_F&#10;$&#10;&#10;\end{document}"/>
  <p:tag name="IGUANATEXSIZE" val="20"/>
  <p:tag name="IGUANATEXCURSOR" val="187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275"/>
  <p:tag name="OUTPUTTYPE" val="PNG"/>
  <p:tag name="IGUANATEXVERSION" val="162"/>
  <p:tag name="LATEXADDIN" val="\documentclass{article}&#10;\usepackage{amsmath}&#10;\pagestyle{empty}&#10;\begin{document}&#10;&#10;$\text{e}^{-\beta \hat{H}}$&#10;&#10;&#10;\end{document}"/>
  <p:tag name="IGUANATEXSIZE" val="20"/>
  <p:tag name="IGUANATEXCURSOR" val="10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486"/>
  <p:tag name="OUTPUTTYPE" val="PNG"/>
  <p:tag name="IGUANATEXVERSION" val="162"/>
  <p:tag name="LATEXADDIN" val="\documentclass{article}&#10;\usepackage{amsmath}&#10;\pagestyle{empty}&#10;\begin{document}&#10;&#10;$\beta = 2^n \beta_0$&#10;&#10;&#10;\end{document}"/>
  <p:tag name="IGUANATEXSIZE" val="20"/>
  <p:tag name="IGUANATEXCURSOR" val="94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"/>
  <p:tag name="ORIGINALWIDTH" val=" 105"/>
  <p:tag name="OUTPUTTYPE" val="PNG"/>
  <p:tag name="IGUANATEXVERSION" val="162"/>
  <p:tag name="LATEXADDIN" val="\documentclass{article}&#10;\usepackage{amsmath}&#10;\pagestyle{empty}&#10;\begin{document}&#10;&#10;$\hat{H}$&#10;&#10;&#10;\end{document}"/>
  <p:tag name="IGUANATEXSIZE" val="20"/>
  <p:tag name="IGUANATEXCURSOR" val="89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112"/>
  <p:tag name="OUTPUTTYPE" val="PNG"/>
  <p:tag name="IGUANATEXVERSION" val="162"/>
  <p:tag name="LATEXADDIN" val="\documentclass{article}&#10;\usepackage{amsmath}&#10;\pagestyle{empty}&#10;\begin{document}&#10;&#10;$\beta_0$&#10;&#10;&#10;\end{document}"/>
  <p:tag name="IGUANATEXSIZE" val="20"/>
  <p:tag name="IGUANATEXCURSOR" val="89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2"/>
  <p:tag name="ORIGINALWIDTH" val=" 953"/>
  <p:tag name="OUTPUTTYPE" val="PNG"/>
  <p:tag name="IGUANATEXVERSION" val="162"/>
  <p:tag name="LATEXADDIN" val="\documentclass{article}&#10;\usepackage{amsmath}&#10;\usepackage{bbold}&#10;\pagestyle{empty}&#10;\begin{document}&#10;&#10;$\text{e}^{-\beta_0 \hat{H}} \approx \hat{\mathbb{1}} - \beta_0 \hat{H}$&#10;&#10;&#10;\end{document}"/>
  <p:tag name="IGUANATEXSIZE" val="20"/>
  <p:tag name="IGUANATEXCURSOR" val="149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402"/>
  <p:tag name="OUTPUTTYPE" val="PNG"/>
  <p:tag name="IGUANATEXVERSION" val="162"/>
  <p:tag name="LATEXADDIN" val="\documentclass{article}&#10;\usepackage{amsmath}&#10;\pagestyle{empty}&#10;\begin{document}&#10;&#10;&#10;$\beta \rightarrow 2 \beta$&#10;&#10;\end{document}"/>
  <p:tag name="IGUANATEXSIZE" val="32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369"/>
  <p:tag name="OUTPUTTYPE" val="PNG"/>
  <p:tag name="IGUANATEXVERSION" val="162"/>
  <p:tag name="LATEXADDIN" val="\documentclass{article}&#10;\usepackage{amsmath}&#10;\pagestyle{empty}&#10;\begin{document}&#10;&#10;$\text{e}^{- 2 \beta_0 \hat{H}}$&#10;&#10;&#10;\end{document}"/>
  <p:tag name="IGUANATEXSIZE" val="20"/>
  <p:tag name="IGUANATEXCURSOR" val="10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319"/>
  <p:tag name="OUTPUTTYPE" val="PNG"/>
  <p:tag name="IGUANATEXVERSION" val="162"/>
  <p:tag name="LATEXADDIN" val="\documentclass{article}&#10;\usepackage{amsmath}&#10;\pagestyle{empty}&#10;\begin{document}&#10;&#10;$\text{e}^{-  \beta_0 \hat{H}}$&#10;&#10;&#10;\end{document}"/>
  <p:tag name="IGUANATEXSIZE" val="20"/>
  <p:tag name="IGUANATEXCURSOR" val="94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485.9393"/>
  <p:tag name="LATEXADDIN" val="\documentclass{article}&#10;\usepackage{amsmath, amsfonts, amssymb, xcolor}&#10;\pagestyle{empty}&#10;\fontfamily{BahnschriftSemiCondensed}&#10;&#10;\begin{document}&#10;&#10;$&#10;\beta = 2^n \beta_0&#10;$&#10;&#10;\end{document}"/>
  <p:tag name="IGUANATEXSIZE" val="20"/>
  <p:tag name="IGUANATEXCURSOR" val="168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87.964"/>
  <p:tag name="LATEXADDIN" val="\documentclass{article}&#10;\usepackage{amsmath, amsfonts, amssymb, xcolor}&#10;\pagestyle{empty}&#10;\fontfamily{BahnschriftSemiCondensed}&#10;&#10;\begin{document}&#10;&#10;$&#10;\hat{\rho}_{\text{MPO}}&#10;$&#10;&#10;\end{document}"/>
  <p:tag name="IGUANATEXSIZE" val="20"/>
  <p:tag name="IGUANATEXCURSOR" val="170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9.73"/>
  <p:tag name="ORIGINALWIDTH" val="757.4053"/>
  <p:tag name="LATEXADDIN" val="\documentclass{article}&#10;\usepackage{amsmath, amsfonts, amssymb, xcolor}&#10;\pagestyle{empty}&#10;\fontfamily{BahnschriftSemiCondensed}&#10;&#10;\begin{document}&#10;&#10;$&#10;Z = \text{Tr} (e^{-\beta \hat{H}})&#10;$&#10;&#10;\end{document}"/>
  <p:tag name="IGUANATEXSIZE" val="20"/>
  <p:tag name="IGUANATEXCURSOR" val="183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.24638"/>
  <p:tag name="ORIGINALWIDTH" val="83.23961"/>
  <p:tag name="LATEXADDIN" val="\documentclass{article}&#10;\usepackage{amsmath, amsfonts, amssymb, xcolor}&#10;\pagestyle{empty}&#10;\fontfamily{BahnschriftSemiCondensed}&#10;&#10;\begin{document}&#10;&#10;$&#10;=&#10;$&#10;&#10;\end{document}"/>
  <p:tag name="IGUANATEXSIZE" val="20"/>
  <p:tag name="IGUANATEXCURSOR" val="150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1506.562"/>
  <p:tag name="LATEXADDIN" val="\documentclass{article}&#10;\usepackage{amsmath, amsfonts, amssymb, xcolor}&#10;\pagestyle{empty}&#10;\fontfamily{BahnschriftSemiCondensed}&#10;&#10;\begin{document}&#10;&#10;$&#10;\hat{H} = \begin{pmatrix} 0 \ 0 \ 0 \ 1 \end{pmatrix} \prod_{l = 1}^{\mathcal{L}} \hat{W}_l \begin{pmatrix} 1 \\ 0 \\ 0 \\ 0 \end{pmatrix}&#10;$&#10;&#10;\end{document}"/>
  <p:tag name="IGUANATEXSIZE" val="20"/>
  <p:tag name="IGUANATEXCURSOR" val="271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4784"/>
  <p:tag name="ORIGINALWIDTH" val="3383.577"/>
  <p:tag name="LATEXADDIN" val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/>
  <p:tag name="IGUANATEXSIZE" val="20"/>
  <p:tag name="IGUANATEXCURSOR" val="347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.73"/>
  <p:tag name="ORIGINALWIDTH" val=" 1406.824"/>
  <p:tag name="OUTPUTTYPE" val="PNG"/>
  <p:tag name="IGUANATEXVERSION" val="162"/>
  <p:tag name="LATEXADDIN" val="\documentclass{article}&#10;\usepackage{amsmath}&#10;\usepackage{bbold}&#10;\pagestyle{empty}&#10;\begin{document}&#10;&#10;$\rho(\beta_0) = \text{e}^{- \beta_0 \hat{H}}\approx \hat{\mathbb{1}} - \beta_0 \hat{H}$&#10;&#10;&#10;\end{document}"/>
  <p:tag name="IGUANATEXSIZE" val="20"/>
  <p:tag name="IGUANATEXCURSOR" val="187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6.7342"/>
  <p:tag name="ORIGINALWIDTH" val=" 536.9329"/>
  <p:tag name="OUTPUTTYPE" val="PNG"/>
  <p:tag name="IGUANATEXVERSION" val="162"/>
  <p:tag name="LATEXADDIN" val="\documentclass{article}&#10;\usepackage{amsmath}&#10;\pagestyle{empty}&#10;\begin{document}&#10;&#10;$\beta_0 = 10^{-6}$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.7353"/>
  <p:tag name="ORIGINALWIDTH" val=" 105.7368"/>
  <p:tag name="OUTPUTTYPE" val="PNG"/>
  <p:tag name="IGUANATEXVERSION" val="162"/>
  <p:tag name="LATEXADDIN" val="\documentclass{article}&#10;\usepackage{amsmath}&#10;\pagestyle{empty}&#10;\begin{document}&#10;&#10;$\hat{H}$&#10;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3.2358"/>
  <p:tag name="ORIGINALWIDTH" val=" 55.49307"/>
  <p:tag name="OUTPUTTYPE" val="PNG"/>
  <p:tag name="IGUANATEXVERSION" val="162"/>
  <p:tag name="LATEXADDIN" val="\documentclass{article}&#10;\usepackage{amsmath}&#10;\usepackage{bbold}&#10;\pagestyle{empty}&#10;\begin{document}&#10;&#10;$\hat{\mathbb{1}}$&#10;&#10;\end{document}"/>
  <p:tag name="IGUANATEXSIZE" val="20"/>
  <p:tag name="IGUANATEXCURSOR" val="116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85"/>
  <p:tag name="ORIGINALWIDTH" val=" 287"/>
  <p:tag name="OUTPUTTYPE" val="PNG"/>
  <p:tag name="IGUANATEXVERSION" val="162"/>
  <p:tag name="LATEXADDIN" val="\documentclass{article}&#10;\usepackage{amsmath}&#10;\pagestyle{empty}&#10;\begin{document}&#10;&#10;$\frac{\beta_{\text{target}}}{\beta_0}$&#10;&#10;&#10;\end{document}"/>
  <p:tag name="IGUANATEXSIZE" val="20"/>
  <p:tag name="IGUANATEXCURSOR" val="119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41.7323"/>
  <p:tag name="ORIGINALWIDTH" val=" 451.4435"/>
  <p:tag name="OUTPUTTYPE" val="PNG"/>
  <p:tag name="IGUANATEXVERSION" val="162"/>
  <p:tag name="LATEXADDIN" val="\documentclass{article}&#10;\usepackage{amsmath}&#10;\usepackage{bbold}&#10;\pagestyle{empty}&#10;\begin{document}&#10;&#10;$\hat{\mathbb{1}} - \beta_0 \hat{H}$&#10;&#10;\end{document}"/>
  <p:tag name="IGUANATEXSIZE" val="20"/>
  <p:tag name="IGUANATEXCURSOR" val="135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9.99252"/>
  <p:tag name="LATEXADDIN" val="\documentclass{article}&#10;\usepackage{amsmath, amsfonts, amssymb, xcolor}&#10;\pagestyle{empty}&#10;\fontfamily{BahnschriftSemiCondensed}&#10;&#10;\begin{document}&#10;&#10;$&#10;d&#10;$&#10;&#10;\end{document}"/>
  <p:tag name="IGUANATEXSIZE" val="20"/>
  <p:tag name="IGUANATEXCURSOR" val="150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95.98803"/>
  <p:tag name="LATEXADDIN" val="\documentclass{article}&#10;\usepackage{amsmath, amsfonts, amssymb, xcolor}&#10;\pagestyle{empty}&#10;\fontfamily{BahnschriftSemiCondensed}&#10;&#10;\begin{document}&#10;&#10;$&#10;D&#10;$&#10;&#10;\end{document}"/>
  <p:tag name="IGUANATEXSIZE" val="20"/>
  <p:tag name="IGUANATEXCURSOR" val="150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324.7094"/>
  <p:tag name="LATEXADDIN" val="\documentclass{article}&#10;\usepackage{amsmath, amsfonts, amssymb, xcolor}&#10;\pagestyle{empty}&#10;\fontfamily{BahnschriftSemiCondensed}&#10;&#10;\begin{document}&#10;&#10;$&#10;D = 5&#10;$&#10;&#10;\end{document}"/>
  <p:tag name="IGUANATEXSIZE" val="20"/>
  <p:tag name="IGUANATEXCURSOR" val="154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402"/>
  <p:tag name="OUTPUTTYPE" val="PNG"/>
  <p:tag name="IGUANATEXVERSION" val="162"/>
  <p:tag name="LATEXADDIN" val="\documentclass{article}&#10;\usepackage{amsmath}&#10;\pagestyle{empty}&#10;\begin{document}&#10;&#10;&#10;$\beta \rightarrow 2 \beta$&#10;&#10;\end{document}"/>
  <p:tag name="IGUANATEXSIZE" val="32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513"/>
  <p:tag name="OUTPUTTYPE" val="PNG"/>
  <p:tag name="IGUANATEXVERSION" val="162"/>
  <p:tag name="LATEXADDIN" val="\documentclass{article}&#10;\usepackage{amsmath}&#10;\pagestyle{empty}&#10;\begin{document}&#10;&#10;$\text{e}^{-\beta \hat{H}} \longrightarrow $&#10;&#10;&#10;\end{document}"/>
  <p:tag name="IGUANATEXSIZE" val="20"/>
  <p:tag name="IGUANATEXCURSOR" val="124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324"/>
  <p:tag name="OUTPUTTYPE" val="PNG"/>
  <p:tag name="IGUANATEXVERSION" val="162"/>
  <p:tag name="LATEXADDIN" val="\documentclass{article}&#10;\usepackage{amsmath}&#10;\pagestyle{empty}&#10;\begin{document}&#10;&#10;$\text{e}^{- 2 \beta \hat{H}}  $&#10;&#10;&#10;\end{document}"/>
  <p:tag name="IGUANATEXSIZE" val="20"/>
  <p:tag name="IGUANATEXCURSOR" val="111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324"/>
  <p:tag name="OUTPUTTYPE" val="PNG"/>
  <p:tag name="IGUANATEXVERSION" val="162"/>
  <p:tag name="LATEXADDIN" val="\documentclass{article}&#10;\usepackage{amsmath}&#10;\pagestyle{empty}&#10;\begin{document}&#10;&#10;$\text{e}^{- 2 \beta \hat{H}}$&#10;&#10;&#10;\end{document}"/>
  <p:tag name="IGUANATEXSIZE" val="20"/>
  <p:tag name="IGUANATEXCURSOR" val="101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53"/>
  <p:tag name="ORIGINALWIDTH" val=" 83"/>
  <p:tag name="OUTPUTTYPE" val="PNG"/>
  <p:tag name="IGUANATEXVERSION" val="162"/>
  <p:tag name="LATEXADDIN" val="\documentclass{article}&#10;\usepackage{amsmath}&#10;\pagestyle{empty}&#10;\begin{document}&#10;&#10;&#10;$\approx$&#10;&#10;\end{document}"/>
  <p:tag name="IGUANATEXSIZE" val="20"/>
  <p:tag name="IGUANATEXCURSOR" val="90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85"/>
  <p:tag name="ORIGINALWIDTH" val=" 614"/>
  <p:tag name="OUTPUTTYPE" val="PNG"/>
  <p:tag name="IGUANATEXVERSION" val="162"/>
  <p:tag name="LATEXADDIN" val="\documentclass{article}&#10;\usepackage{amsmath}&#10;\pagestyle{empty}&#10;\begin{document}&#10;&#10;$\log_2 ( \frac{\beta_{\text{target}}}{\beta_0} ) $&#10;&#10;&#10;\end{document}"/>
  <p:tag name="IGUANATEXSIZE" val="20"/>
  <p:tag name="IGUANATEXCURSOR" val="131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43"/>
  <p:tag name="ORIGINALWIDTH" val=" 474"/>
  <p:tag name="OUTPUTTYPE" val="PNG"/>
  <p:tag name="IGUANATEXVERSION" val="162"/>
  <p:tag name="LATEXADDIN" val="\documentclass{article}&#10;\usepackage{amsmath}&#10;\pagestyle{empty}&#10;\begin{document}&#10;&#10;$D = D_0^{2^n}$&#10;&#10;&#10;\end{document}"/>
  <p:tag name="IGUANATEXSIZE" val="20"/>
  <p:tag name="IGUANATEXCURSOR" val="94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5"/>
  <p:tag name="ORIGINALWIDTH" val=" 376"/>
  <p:tag name="OUTPUTTYPE" val="PNG"/>
  <p:tag name="IGUANATEXVERSION" val="162"/>
  <p:tag name="LATEXADDIN" val="\documentclass{article}&#10;\usepackage{amsmath}&#10;\pagestyle{empty}&#10;\begin{document}&#10;&#10;$D_0 = 5 $&#10;&#10;&#10;\end{document}"/>
  <p:tag name="IGUANATEXSIZE" val="20"/>
  <p:tag name="IGUANATEXCURSOR" val="90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56"/>
  <p:tag name="ORIGINALWIDTH" val=" 196"/>
  <p:tag name="OUTPUTTYPE" val="PNG"/>
  <p:tag name="IGUANATEXVERSION" val="162"/>
  <p:tag name="LATEXADDIN" val="\documentclass{article}&#10;\usepackage{amsmath}&#10;\pagestyle{empty}&#10;\begin{document}&#10;&#10;&#10;$n = $&#10;&#10;\end{document}"/>
  <p:tag name="IGUANATEXSIZE" val="20"/>
  <p:tag name="IGUANATEXCURSOR" val="87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798"/>
  <p:tag name="OUTPUTTYPE" val="PNG"/>
  <p:tag name="IGUANATEXVERSION" val="162"/>
  <p:tag name="LATEXADDIN" val="\documentclass{article}&#10;\usepackage{amsmath}&#10;\pagestyle{empty}&#10;\begin{document}&#10;&#10;&#10;$D \sim \beta\ = \beta_0 2^n$&#10;&#10;\end{document}"/>
  <p:tag name="IGUANATEXSIZE" val="20"/>
  <p:tag name="IGUANATEXCURSOR" val="10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6"/>
  <p:tag name="ORIGINALWIDTH" val=" 405"/>
  <p:tag name="OUTPUTTYPE" val="PNG"/>
  <p:tag name="IGUANATEXVERSION" val="162"/>
  <p:tag name="LATEXADDIN" val="\documentclass{article}&#10;\usepackage{amsmath}&#10;\pagestyle{empty}&#10;\begin{document}&#10;&#10;$D \sim \alpha^{n}$&#10;&#10;&#10;\end{document}"/>
  <p:tag name="IGUANATEXSIZE" val="20"/>
  <p:tag name="IGUANATEXCURSOR" val="95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8"/>
  <p:tag name="ORIGINALWIDTH" val=" 272"/>
  <p:tag name="OUTPUTTYPE" val="PNG"/>
  <p:tag name="IGUANATEXVERSION" val="162"/>
  <p:tag name="LATEXADDIN" val="\documentclass{article}&#10;\usepackage{amsmath}&#10;\pagestyle{empty}&#10;\begin{document}&#10;&#10;$&lt; D^2$&#10;&#10;&#10;\end{document}"/>
  <p:tag name="IGUANATEXSIZE" val="20"/>
  <p:tag name="IGUANATEXCURSOR" val="87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4"/>
  <p:tag name="ORIGINALWIDTH" val=" 564"/>
  <p:tag name="OUTPUTTYPE" val="PNG"/>
  <p:tag name="IGUANATEXVERSION" val="162"/>
  <p:tag name="LATEXADDIN" val="\documentclass{article}&#10;\usepackage{amsmath}&#10;\pagestyle{empty}&#10;\begin{document}&#10;&#10;$D &lt; D_{max}$&#10;&#10;&#10;\end{document}"/>
  <p:tag name="IGUANATEXSIZE" val="20"/>
  <p:tag name="IGUANATEXCURSOR" val="92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"/>
  <p:tag name="ORIGINALWIDTH" val=" 96"/>
  <p:tag name="OUTPUTTYPE" val="PNG"/>
  <p:tag name="IGUANATEXVERSION" val="162"/>
  <p:tag name="LATEXADDIN" val="\documentclass{article}&#10;\usepackage{amsmath}&#10;\pagestyle{empty}&#10;\begin{document}&#10;&#10;&#10;$D$&#10;&#10;\end{document}"/>
  <p:tag name="IGUANATEXSIZE" val="20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84"/>
  <p:tag name="ORIGINALWIDTH" val=" 96"/>
  <p:tag name="OUTPUTTYPE" val="PNG"/>
  <p:tag name="IGUANATEXVERSION" val="162"/>
  <p:tag name="LATEXADDIN" val="\documentclass{article}&#10;\usepackage{amsmath}&#10;\pagestyle{empty}&#10;\begin{document}&#10;&#10;&#10;$D$&#10;&#10;\end{document}"/>
  <p:tag name="IGUANATEXSIZE" val="20"/>
  <p:tag name="IGUANATEXCURSOR" val="83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69"/>
  <p:tag name="OUTPUTTYPE" val="PNG"/>
  <p:tag name="IGUANATEXVERSION" val="162"/>
  <p:tag name="LATEXADDIN" val="\documentclass{article}&#10;\usepackage{amsmath}&#10;\pagestyle{empty}&#10;\begin{document}&#10;&#10;$\beta$&#10;&#10;&#10;\end{document}"/>
  <p:tag name="IGUANATEXSIZE" val="20"/>
  <p:tag name="IGUANATEXCURSOR" val="87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9"/>
  <p:tag name="ORIGINALWIDTH" val=" 324"/>
  <p:tag name="OUTPUTTYPE" val="PNG"/>
  <p:tag name="IGUANATEXVERSION" val="162"/>
  <p:tag name="LATEXADDIN" val="\documentclass{article}&#10;\usepackage{amsmath}&#10;\pagestyle{empty}&#10;\begin{document}&#10;&#10;$\text{e}^{- 2 \beta \hat{H}}$&#10;&#10;&#10;\end{document}"/>
  <p:tag name="IGUANATEXSIZE" val="20"/>
  <p:tag name="IGUANATEXCURSOR" val="101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0"/>
  <p:tag name="ORIGINALWIDTH" val=" 89"/>
  <p:tag name="OUTPUTTYPE" val="PNG"/>
  <p:tag name="IGUANATEXVERSION" val="162"/>
  <p:tag name="LATEXADDIN" val="\documentclass{article}&#10;\usepackage{amsmath}&#10;\pagestyle{empty}&#10;\begin{document}&#10;&#10;$\hat{C}$&#10;&#10;&#10;\end{document}"/>
  <p:tag name="IGUANATEXSIZE" val="20"/>
  <p:tag name="IGUANATEXCURSOR" val="89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508"/>
  <p:tag name="OUTPUTTYPE" val="PNG"/>
  <p:tag name="IGUANATEXVERSION" val="162"/>
  <p:tag name="LATEXADDIN" val="\documentclass{article}&#10;\usepackage{amsmath}&#10;\pagestyle{empty}&#10;\begin{document}&#10;&#10;&#10;$(C_l, C_{l+ 1})$&#10;&#10;\end{document}"/>
  <p:tag name="IGUANATEXSIZE" val="20"/>
  <p:tag name="IGUANATEXCURSOR" val="9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7"/>
  <p:tag name="ORIGINALWIDTH" val=" 108"/>
  <p:tag name="OUTPUTTYPE" val="PNG"/>
  <p:tag name="IGUANATEXVERSION" val="162"/>
  <p:tag name="LATEXADDIN" val="\documentclass{article}&#10;\usepackage{amsmath}&#10;\pagestyle{empty}&#10;\begin{document}&#10;&#10;&#10;$C_l$&#10;&#10;\end{document}"/>
  <p:tag name="IGUANATEXSIZE" val="20"/>
  <p:tag name="IGUANATEXCURSOR" val="8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"/>
  <p:tag name="ORIGINALWIDTH" val=" 232"/>
  <p:tag name="OUTPUTTYPE" val="PNG"/>
  <p:tag name="IGUANATEXVERSION" val="162"/>
  <p:tag name="LATEXADDIN" val="\documentclass{article}&#10;\usepackage{amsmath}&#10;\pagestyle{empty}&#10;\begin{document}&#10;&#10;&#10;$C_{l + 1}$&#10;&#10;\end{document}"/>
  <p:tag name="IGUANATEXSIZE" val="20"/>
  <p:tag name="IGUANATEXCURSOR" val="91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634"/>
  <p:tag name="OUTPUTTYPE" val="PNG"/>
  <p:tag name="IGUANATEXVERSION" val="162"/>
  <p:tag name="LATEXADDIN" val="\documentclass{article}&#10;\usepackage{amsmath}&#10;\pagestyle{empty}&#10;\begin{document}&#10;&#10;&#10;$(C_{l + 1}, C_{l+ 2})$&#10;&#10;\end{document}"/>
  <p:tag name="IGUANATEXSIZE" val="20"/>
  <p:tag name="IGUANATEXCURSOR" val="102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224"/>
  <p:tag name="ORIGINALWIDTH" val=" 1230"/>
  <p:tag name="OUTPUTTYPE" val="PNG"/>
  <p:tag name="IGUANATEXVERSION" val="162"/>
  <p:tag name="LATEXADDIN" val="\documentclass{article}&#10;\usepackage{amsmath}&#10;\pagestyle{empty}&#10;\begin{document}&#10;&#10;&#10;$\rightarrow \frac{\partial || \hat{C} - \text{e}^{-2 \beta \hat{H}} ||^2}{\partial(C_l C_{l+1})} = 0 \rightarrow $&#10;&#10;\end{document}"/>
  <p:tag name="IGUANATEXSIZE" val="20"/>
  <p:tag name="IGUANATEXCURSOR" val="185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"/>
  <p:tag name="ORIGINALWIDTH" val=" 360"/>
  <p:tag name="OUTPUTTYPE" val="PNG"/>
  <p:tag name="IGUANATEXVERSION" val="162"/>
  <p:tag name="LATEXADDIN" val="\documentclass{article}&#10;\usepackage{amsmath}&#10;\pagestyle{empty}&#10;\begin{document}&#10;&#10;&#10;$C_l C_{l+ 1} $&#10;&#10;\end{document}"/>
  <p:tag name="IGUANATEXSIZE" val="20"/>
  <p:tag name="IGUANATEXCURSOR" val="96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8"/>
  <p:tag name="ORIGINALWIDTH" val=" 342"/>
  <p:tag name="OUTPUTTYPE" val="PNG"/>
  <p:tag name="IGUANATEXVERSION" val="162"/>
  <p:tag name="LATEXADDIN" val="\documentclass{article}&#10;\usepackage{amsmath}&#10;\pagestyle{empty}&#10;\begin{document}&#10;&#10;$V_L, V_R$&#10;&#10;&#10;\end{document}"/>
  <p:tag name="IGUANATEXSIZE" val="20"/>
  <p:tag name="IGUANATEXCURSOR" val="90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"/>
  <p:tag name="ORIGINALWIDTH" val=" 499"/>
  <p:tag name="OUTPUTTYPE" val="PNG"/>
  <p:tag name="IGUANATEXVERSION" val="162"/>
  <p:tag name="LATEXADDIN" val="\documentclass{article}&#10;\usepackage{amsmath}&#10;\pagestyle{empty}&#10;\begin{document}&#10;&#10;&#10;$C_l C_{l + 1} = $&#10;&#10;\end{document}"/>
  <p:tag name="IGUANATEXSIZE" val="20"/>
  <p:tag name="IGUANATEXCURSOR" val="95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2"/>
  <p:tag name="ORIGINALWIDTH" val=" 69"/>
  <p:tag name="OUTPUTTYPE" val="PNG"/>
  <p:tag name="IGUANATEXVERSION" val="162"/>
  <p:tag name="LATEXADDIN" val="\documentclass{article}&#10;\usepackage{amsmath}&#10;\pagestyle{empty}&#10;\begin{document}&#10;&#10;$\beta$&#10;&#10;&#10;\end{document}"/>
  <p:tag name="IGUANATEXSIZE" val="20"/>
  <p:tag name="IGUANATEXCURSOR" val="87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7"/>
  <p:tag name="ORIGINALWIDTH" val=" 108"/>
  <p:tag name="OUTPUTTYPE" val="PNG"/>
  <p:tag name="IGUANATEXVERSION" val="162"/>
  <p:tag name="LATEXADDIN" val="\documentclass{article}&#10;\usepackage{amsmath}&#10;\pagestyle{empty}&#10;\begin{document}&#10;&#10;&#10;$C_{l }$&#10;&#10;\end{document}"/>
  <p:tag name="IGUANATEXSIZE" val="20"/>
  <p:tag name="IGUANATEXCURSOR" val="88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"/>
  <p:tag name="ORIGINALWIDTH" val=" 232"/>
  <p:tag name="OUTPUTTYPE" val="PNG"/>
  <p:tag name="IGUANATEXVERSION" val="162"/>
  <p:tag name="LATEXADDIN" val="\documentclass{article}&#10;\usepackage{amsmath}&#10;\pagestyle{empty}&#10;\begin{document}&#10;&#10;&#10;$C_{l + 1}$&#10;&#10;\end{document}"/>
  <p:tag name="IGUANATEXSIZE" val="20"/>
  <p:tag name="IGUANATEXCURSOR" val="89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07"/>
  <p:tag name="ORIGINALWIDTH" val=" 234"/>
  <p:tag name="OUTPUTTYPE" val="PNG"/>
  <p:tag name="IGUANATEXVERSION" val="162"/>
  <p:tag name="LATEXADDIN" val="\documentclass{article}&#10;\usepackage{amsmath}&#10;\pagestyle{empty}&#10;\begin{document}&#10;&#10;&#10;$C_{l - 1}$&#10;&#10;\end{document}"/>
  <p:tag name="IGUANATEXSIZE" val="20"/>
  <p:tag name="IGUANATEXCURSOR" val="91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"/>
  <p:tag name="ORIGINALWIDTH" val=" 235"/>
  <p:tag name="OUTPUTTYPE" val="PNG"/>
  <p:tag name="IGUANATEXVERSION" val="162"/>
  <p:tag name="LATEXADDIN" val="\documentclass{article}&#10;\usepackage{amsmath}&#10;\pagestyle{empty}&#10;\begin{document}&#10;&#10;&#10;$C_{l + 2}$&#10;&#10;\end{document}"/>
  <p:tag name="IGUANATEXSIZE" val="20"/>
  <p:tag name="IGUANATEXCURSOR" val="91"/>
  <p:tag name="TRANSPARENCY" val="True"/>
  <p:tag name="CHOOSECOLOR" val="False"/>
  <p:tag name="COLORHEX" val="000000"/>
  <p:tag name="LATEXENGINEID" val="0"/>
  <p:tag name="TEMPFOLDER" val="/private/var/folders/r2/2ny_rjqj5w93mz1ll0gd2vbr0000gp/T/com.microsoft.Powerpoint/TemporaryItems/"/>
  <p:tag name="LATEXFORMHEIGHT" val=" 426.65"/>
  <p:tag name="LATEXFORMWIDTH" val=" 513.35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787.4016"/>
  <p:tag name="LATEXADDIN" val="\documentclass{article}&#10;\usepackage{amsmath, amsfonts, amssymb, xcolor}&#10;\pagestyle{empty}&#10;\fontfamily{BahnschriftSemiCondensed}&#10;&#10;\begin{document}&#10;&#10;$&#10;||\hat{C} - e^{-2\beta \hat{H}} ||^2_F&#10;$&#10;&#10;\end{document}"/>
  <p:tag name="IGUANATEXSIZE" val="20"/>
  <p:tag name="IGUANATEXCURSOR" val="187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64.342"/>
  <p:tag name="LATEXADDIN" val="\documentclass{article}&#10;\usepackage{amsmath, amsfonts, amssymb, xcolor}&#10;\pagestyle{empty}&#10;\fontfamily{BahnschriftSemiCondensed}&#10;&#10;\begin{document}&#10;&#10;$&#10;=\min\{D_{n-1} \cdot \alpha, D_{\max}\}&#10;$&#10;&#10;\end{document}"/>
  <p:tag name="IGUANATEXSIZE" val="20"/>
  <p:tag name="IGUANATEXCURSOR" val="150"/>
  <p:tag name="TRANSPARENCY" val="True"/>
  <p:tag name="LATEXENGINEID" val="0"/>
  <p:tag name="TEMPFOLDER" val="C:\Users\MPawl\Documents\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.24181"/>
  <p:tag name="ORIGINALWIDTH" val="110.9861"/>
  <p:tag name="LATEXADDIN" val="\documentclass{article}&#10;\usepackage{amsmath, amsfonts, amssymb, xcolor}&#10;\pagestyle{empty}&#10;\fontfamily{BahnschriftSemiCondensed}&#10;&#10;\begin{document}&#10;&#10;$&#10;\rightarrow&#10;$&#10;&#10;\end{document}"/>
  <p:tag name="IGUANATEXSIZE" val="20"/>
  <p:tag name="IGUANATEXCURSOR" val="160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.99323"/>
  <p:tag name="ORIGINALWIDTH" val="46.49417"/>
  <p:tag name="LATEXADDIN" val="\documentclass{article}&#10;\usepackage{amsmath, amsfonts, amssymb, xcolor}&#10;\pagestyle{empty}&#10;\fontfamily{BahnschriftSemiCondensed}&#10;&#10;\begin{document}&#10;&#10;$&#10;*&#10;$&#10;&#10;\end{document}"/>
  <p:tag name="IGUANATEXSIZE" val="20"/>
  <p:tag name="IGUANATEXCURSOR" val="150"/>
  <p:tag name="TRANSPARENCY" val="True"/>
  <p:tag name="LATEXENGINEID" val="0"/>
  <p:tag name="TEMPFOLDER" val="C:\Users\MPawl\Documents\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.99323"/>
  <p:tag name="ORIGINALWIDTH" val="46.49417"/>
  <p:tag name="LATEXADDIN" val="\documentclass{article}&#10;\usepackage{amsmath, amsfonts, amssymb, xcolor}&#10;\pagestyle{empty}&#10;\fontfamily{BahnschriftSemiCondensed}&#10;&#10;\begin{document}&#10;&#10;$&#10;*&#10;$&#10;&#10;\end{document}"/>
  <p:tag name="IGUANATEXSIZE" val="20"/>
  <p:tag name="IGUANATEXCURSOR" val="150"/>
  <p:tag name="TRANSPARENCY" val="True"/>
  <p:tag name="LATEXENGINEID" val="0"/>
  <p:tag name="TEMPFOLDER" val="C:\Users\MPawl\Documents\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1930</Words>
  <Application>Microsoft Office PowerPoint</Application>
  <PresentationFormat>Widescreen</PresentationFormat>
  <Paragraphs>285</Paragraphs>
  <Slides>29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Aptos</vt:lpstr>
      <vt:lpstr>Aptos Display</vt:lpstr>
      <vt:lpstr>Arial</vt:lpstr>
      <vt:lpstr>Bahnschrift SemiCondensed</vt:lpstr>
      <vt:lpstr>Wingdings</vt:lpstr>
      <vt:lpstr>Office Theme</vt:lpstr>
      <vt:lpstr>think-cell Slide</vt:lpstr>
      <vt:lpstr>The Thermal Tensor Network Renormalization Group (XTRG)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Aliverti-Piuri, Damiano</dc:creator>
  <cp:lastModifiedBy>Matthias Pawlik</cp:lastModifiedBy>
  <cp:revision>50</cp:revision>
  <dcterms:created xsi:type="dcterms:W3CDTF">2025-07-18T13:05:37Z</dcterms:created>
  <dcterms:modified xsi:type="dcterms:W3CDTF">2025-07-19T22:13:22Z</dcterms:modified>
</cp:coreProperties>
</file>