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C1F448F-86F9-4731-A83D-96FCA7389CBB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12B4F69-D1A4-4078-9861-7D6661379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695ADA0-1B34-F092-92E1-161E4E16C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239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0BBCA6-C6E5-4069-34F7-1690FDD1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19A61-B2E2-A9BE-7D68-381E4E26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10D5-99BE-A1D9-50E7-537FBF9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153-C0B2-B7BD-2616-FBD7549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970-D0D2-9C09-2F26-8A7BD9F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365E6C-3202-4D5C-1F92-DB0377358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20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DCE9A-46A2-F98E-5736-FB07F35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4C1D-8EB7-0E7D-2652-61290CAE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265C-FCA3-46BF-9CC2-7A3E20F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05-206C-E426-95BF-A494BF7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19A-9332-EF01-CF51-4DA8023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7F8E016-609A-7099-466A-F34E2ADF3C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49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C0B5-52A6-362B-911E-17671045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63-05E7-7DA9-8AEB-1F2A5B4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8B61-86F7-C962-0449-FEA9EE0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B81F-F188-EC94-CD1E-4D8F3A5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7B9-AD53-A7FE-96E6-4D45210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F38ED86-F604-0008-F43B-3A74FF9F95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89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38AF6-69B5-DEF4-C001-B8DCE668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754-6632-EC40-75A3-A0F3D3DA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DBF-23C5-C18B-6E72-854C83E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0A54-C8A7-CEAC-B2B6-8C043D4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38D-9A64-FFB4-B830-AFA3BF9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A56CB8-3934-5C83-8FF2-7CEE0D247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8993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D8436F-F20A-450E-C3B5-73F83A4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DAD-3944-0BEE-5B86-04F8892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4AA-A7AB-04C5-038C-6963567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E7B3-0CE3-9A9A-8915-FF7BF6D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EC1D-E0FC-122B-6054-0D7EAC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EECDF3-A87B-9E28-F736-679084617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59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C7914C-08BC-656D-A85B-325762E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265-06F5-310C-6A7F-7631F10D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8A2-2E2B-88B0-D6BC-32A9137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74B4-F996-8430-8A9C-619564D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730B-7AAC-12CE-4CB6-220011D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787C-CD05-55F4-932C-C38C8610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AA47A5C-963F-D1DE-D2F7-E07DC6AE74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34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F7EAA4-934B-1B9C-21DB-B223237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99E3-E1DB-DF8F-73CF-0BE0267C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05E7-CBA8-9B98-C32A-EBA4D5FE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1CE9-8378-015E-5979-20308F32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C18E-E3A4-7811-6810-43F777E3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896C-23E1-F6CC-EA9D-62DD068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FE2-2F0A-324E-05B6-ACC23DE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2FE1-FA7A-EBC7-C7D9-3D009C1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4AAED76-E1CC-D6E9-FA9A-90A0D0F70F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4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21AF6A-2E33-FA57-5889-A62DD6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11A4-7101-B7AF-55CF-31361FD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2524-F169-4AA2-AA5D-FFE1A7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0AD-8359-E13B-91CB-1E8E380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533CD53-3C40-AC87-C939-92F102CC49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19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B22C-F793-0643-02D7-3DBB74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A139-F131-793D-72C3-5FB50B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88E0-F5D5-22B3-014F-3C1B17F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88B4F67-2900-E1AA-369D-D1AFD066C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0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A9F7B3-FDC4-183F-515B-679D589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9EE0-BBC4-0FC4-288E-E6C84C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E361-4F91-A4D8-B518-E9A9832C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2AEA-CB87-B64F-511A-B849F50A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F69C-62E4-CC5C-82B6-8FEC133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EFFB-7DE4-E2E5-ECDB-AA2BFAB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7F8A899-FA1A-6B50-D77E-469C3E2DC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842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9E476-14C5-2B56-8C6E-9837EA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B907-1C19-984F-E56F-917BFDC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7DD1-E7CC-651D-A4E1-A69A63F1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8FE-0B03-15BD-8A96-0D29AD8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F5B2-3E50-7DF2-52A1-08694B9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CE12-F5ED-24E7-37BC-84586F5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4D98946-3384-60C8-122C-05A66DB4C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4138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EBB0-F2B7-422C-6A98-233C483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78C-2B23-9C18-7851-2C2AA9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C12-185E-B2B9-6675-EF73777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FD71B-E960-4BE4-B463-A12BB7700A42}" type="datetimeFigureOut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23C-669E-ABAC-5240-9DF0CBC7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7B6A-BA05-8337-DAE6-2A92C97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17.xml"/><Relationship Id="rId21" Type="http://schemas.openxmlformats.org/officeDocument/2006/relationships/image" Target="../media/image13.png"/><Relationship Id="rId7" Type="http://schemas.openxmlformats.org/officeDocument/2006/relationships/tags" Target="../tags/tag21.xml"/><Relationship Id="rId12" Type="http://schemas.openxmlformats.org/officeDocument/2006/relationships/image" Target="../media/image1.emf"/><Relationship Id="rId17" Type="http://schemas.openxmlformats.org/officeDocument/2006/relationships/image" Target="../media/image9.png"/><Relationship Id="rId2" Type="http://schemas.openxmlformats.org/officeDocument/2006/relationships/tags" Target="../tags/tag16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oleObject" Target="../embeddings/oleObject15.bin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6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hyperlink" Target="https://doi.org/10.1103/PhysRevB.102.035147" TargetMode="External"/><Relationship Id="rId5" Type="http://schemas.openxmlformats.org/officeDocument/2006/relationships/hyperlink" Target="https://doi.org/10.1103/PhysRevX.8.031082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42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6" y="2411425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53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B9B74A-FBCF-B553-01DF-3974D69BB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7375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705439BC-3A99-BE9C-24F1-68A309F82EDE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</a:p>
        </p:txBody>
      </p:sp>
      <p:sp>
        <p:nvSpPr>
          <p:cNvPr id="6" name="Untertitel 2 1">
            <a:extLst>
              <a:ext uri="{FF2B5EF4-FFF2-40B4-BE49-F238E27FC236}">
                <a16:creationId xmlns:a16="http://schemas.microsoft.com/office/drawing/2014/main" id="{27D89C80-A290-2063-9B84-F8A4603A391D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Canonicalization of Matrix Product Operators (MPOs)</a:t>
            </a:r>
            <a:endParaRPr lang="en-US" sz="32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58EC7-9B44-E597-60FA-AB5F849A95D0}"/>
              </a:ext>
            </a:extLst>
          </p:cNvPr>
          <p:cNvSpPr txBox="1"/>
          <p:nvPr/>
        </p:nvSpPr>
        <p:spPr>
          <a:xfrm>
            <a:off x="8552688" y="6376708"/>
            <a:ext cx="3639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14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1400" dirty="0">
                <a:latin typeface="Bahnschrift SemiCondensed" panose="020B0502040204020203" pitchFamily="34" charset="0"/>
              </a:rPr>
              <a:t> (2020)</a:t>
            </a:r>
          </a:p>
        </p:txBody>
      </p:sp>
    </p:spTree>
    <p:extLst>
      <p:ext uri="{BB962C8B-B14F-4D97-AF65-F5344CB8AC3E}">
        <p14:creationId xmlns:p14="http://schemas.microsoft.com/office/powerpoint/2010/main" val="19961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28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4D0BD1B2-E47F-8AC7-B035-2720DE527CDB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Linear High-Temperature Initialization </a:t>
            </a:r>
            <a:endParaRPr lang="en-US" sz="3200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1F6CC-B32D-EAE7-68D2-E7C98793A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82" y="2395702"/>
            <a:ext cx="5260118" cy="704566"/>
          </a:xfrm>
          <a:prstGeom prst="rect">
            <a:avLst/>
          </a:prstGeom>
        </p:spPr>
      </p:pic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476059" y="1628049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8282400" y="2504372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476059" y="3859110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461334" y="3859109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70" y="3429000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5162" y="3317751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74" y="1651863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1476059" y="4844106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linearly approximate the (unnormalized) thermal state at high temperature,                   ,  as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41" y="5364296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66" y="4883725"/>
            <a:ext cx="1091048" cy="257524"/>
          </a:xfrm>
          <a:prstGeom prst="rect">
            <a:avLst/>
          </a:prstGeom>
        </p:spPr>
      </p:pic>
      <p:sp>
        <p:nvSpPr>
          <p:cNvPr id="7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476058" y="5941790"/>
            <a:ext cx="8664639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with an MPO with bond dimension 5</a:t>
            </a:r>
          </a:p>
        </p:txBody>
      </p:sp>
      <p:pic>
        <p:nvPicPr>
          <p:cNvPr id="9" name="Picture 8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00" y="5965632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56" y="5974775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8" y="6260897"/>
            <a:ext cx="91733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79" imgH="478" progId="TCLayout.ActiveDocument.1">
                  <p:embed/>
                </p:oleObj>
              </mc:Choice>
              <mc:Fallback>
                <p:oleObj name="think-cell Slide" r:id="rId7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EFD78-FFA3-44C0-13B3-4B90F8BE1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D4F4CA12-E33D-310F-20FF-D6F47D052E92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03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Halving temperature by squaring the state</a:t>
            </a:r>
            <a:endParaRPr lang="en-US" sz="3200" noProof="0" dirty="0"/>
          </a:p>
        </p:txBody>
      </p:sp>
      <p:sp>
        <p:nvSpPr>
          <p:cNvPr id="23" name="Untertitel 2 2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86541" y="1790621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3">
            <a:extLst>
              <a:ext uri="{FF2B5EF4-FFF2-40B4-BE49-F238E27FC236}">
                <a16:creationId xmlns:a16="http://schemas.microsoft.com/office/drawing/2014/main" id="{39B745FA-D5B2-29C1-3968-C733E40E8459}"/>
              </a:ext>
            </a:extLst>
          </p:cNvPr>
          <p:cNvSpPr txBox="1">
            <a:spLocks/>
          </p:cNvSpPr>
          <p:nvPr/>
        </p:nvSpPr>
        <p:spPr>
          <a:xfrm>
            <a:off x="2554625" y="1811123"/>
            <a:ext cx="8350834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Suppose we have computed the thermal state         . Then we can compute the thermal state with double inverse temperature as</a:t>
            </a:r>
          </a:p>
        </p:txBody>
      </p:sp>
      <p:pic>
        <p:nvPicPr>
          <p:cNvPr id="8" name="Picture 7" descr="\documentclass{article}&#10;\usepackage{amsmath}&#10;\pagestyle{empty}&#10;\begin{document}&#10;&#10;$\rho(\beta)$&#10;&#10;&#10;\end{document}" title="IguanaTex Picture Display">
            <a:extLst>
              <a:ext uri="{FF2B5EF4-FFF2-40B4-BE49-F238E27FC236}">
                <a16:creationId xmlns:a16="http://schemas.microsoft.com/office/drawing/2014/main" id="{9BF7421C-66E9-7097-28DC-4537B05B45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29" y="1854254"/>
            <a:ext cx="452571" cy="2544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rho(2 \beta) = \text{e}^{-2 \beta \hat{H}} = (\text{e}^{- \beta \hat{H}})^2 = \rho(\beta)^2$&#10;&#10;&#10;\end{document}" title="IguanaTex Picture Display">
            <a:extLst>
              <a:ext uri="{FF2B5EF4-FFF2-40B4-BE49-F238E27FC236}">
                <a16:creationId xmlns:a16="http://schemas.microsoft.com/office/drawing/2014/main" id="{DC667FC9-7209-7818-2D69-59B0FD6DAB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0" y="2602386"/>
            <a:ext cx="3774474" cy="324571"/>
          </a:xfrm>
          <a:prstGeom prst="rect">
            <a:avLst/>
          </a:prstGeom>
        </p:spPr>
      </p:pic>
      <p:sp>
        <p:nvSpPr>
          <p:cNvPr id="12" name="Untertitel 2 3">
            <a:extLst>
              <a:ext uri="{FF2B5EF4-FFF2-40B4-BE49-F238E27FC236}">
                <a16:creationId xmlns:a16="http://schemas.microsoft.com/office/drawing/2014/main" id="{F0145429-2611-E58B-002B-78C5763C06F6}"/>
              </a:ext>
            </a:extLst>
          </p:cNvPr>
          <p:cNvSpPr txBox="1">
            <a:spLocks/>
          </p:cNvSpPr>
          <p:nvPr/>
        </p:nvSpPr>
        <p:spPr>
          <a:xfrm>
            <a:off x="2548678" y="3209337"/>
            <a:ext cx="9358701" cy="269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start from the high-temperature state       , and iteratively halve the temperature. We do the square using the MPO representation of the thermal states. Squaring MPOs implies squaring their bond dimension, too. This calls for a truncation scheme.</a:t>
            </a:r>
          </a:p>
        </p:txBody>
      </p:sp>
      <p:pic>
        <p:nvPicPr>
          <p:cNvPr id="14" name="Picture 13" descr="\documentclass{article}&#10;\usepackage{amsmath}&#10;\pagestyle{empty}&#10;\begin{document}&#10;&#10;$\rho_{\beta_0}$&#10;&#10;\end{document}" title="IguanaTex Picture Display">
            <a:extLst>
              <a:ext uri="{FF2B5EF4-FFF2-40B4-BE49-F238E27FC236}">
                <a16:creationId xmlns:a16="http://schemas.microsoft.com/office/drawing/2014/main" id="{D364E4A0-09FA-3132-3278-4BA3FE24BC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29" y="3345518"/>
            <a:ext cx="315429" cy="184381"/>
          </a:xfrm>
          <a:prstGeom prst="rect">
            <a:avLst/>
          </a:prstGeom>
        </p:spPr>
      </p:pic>
      <p:sp>
        <p:nvSpPr>
          <p:cNvPr id="15" name="Untertitel 2 2">
            <a:extLst>
              <a:ext uri="{FF2B5EF4-FFF2-40B4-BE49-F238E27FC236}">
                <a16:creationId xmlns:a16="http://schemas.microsoft.com/office/drawing/2014/main" id="{513F6546-753F-4293-9D70-3FD95AAE0875}"/>
              </a:ext>
            </a:extLst>
          </p:cNvPr>
          <p:cNvSpPr txBox="1">
            <a:spLocks/>
          </p:cNvSpPr>
          <p:nvPr/>
        </p:nvSpPr>
        <p:spPr>
          <a:xfrm>
            <a:off x="621101" y="3185388"/>
            <a:ext cx="2409482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2C2753E-7B0E-1B84-2E81-BD8196B47D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727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9F53687F-7E40-9D44-E4AC-ABDAFB092EFC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Literature References</a:t>
            </a:r>
            <a:endParaRPr lang="en-US" sz="3200" noProof="0" dirty="0"/>
          </a:p>
        </p:txBody>
      </p:sp>
      <p:sp>
        <p:nvSpPr>
          <p:cNvPr id="6" name="Untertitel 2 3">
            <a:extLst>
              <a:ext uri="{FF2B5EF4-FFF2-40B4-BE49-F238E27FC236}">
                <a16:creationId xmlns:a16="http://schemas.microsoft.com/office/drawing/2014/main" id="{3014D1B9-5DE6-F701-5457-3DA75CED1AD7}"/>
              </a:ext>
            </a:extLst>
          </p:cNvPr>
          <p:cNvSpPr txBox="1">
            <a:spLocks/>
          </p:cNvSpPr>
          <p:nvPr/>
        </p:nvSpPr>
        <p:spPr>
          <a:xfrm>
            <a:off x="488399" y="1573379"/>
            <a:ext cx="11289073" cy="74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20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2000" dirty="0">
                <a:latin typeface="Bahnschrift SemiCondensed" panose="020B0502040204020203" pitchFamily="34" charset="0"/>
              </a:rPr>
              <a:t> (2018). </a:t>
            </a:r>
            <a:r>
              <a:rPr lang="en-US" sz="2000" i="1" dirty="0">
                <a:latin typeface="Bahnschrift SemiCondensed" panose="020B0502040204020203" pitchFamily="34" charset="0"/>
              </a:rPr>
              <a:t>Exponential Thermal Tensor Network Approach for Quantum Lattice Models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X, 8(3), 031082. </a:t>
            </a:r>
            <a:r>
              <a:rPr lang="en-US" sz="2000" dirty="0">
                <a:latin typeface="Bahnschrift SemiCondensed" panose="020B0502040204020203" pitchFamily="34" charset="0"/>
                <a:hlinkClick r:id="rId5"/>
              </a:rPr>
              <a:t>https://doi.org/10.1103/PhysRevX.8.031082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27AF-2580-C44C-F4ED-76800E2B929D}"/>
              </a:ext>
            </a:extLst>
          </p:cNvPr>
          <p:cNvSpPr txBox="1"/>
          <p:nvPr/>
        </p:nvSpPr>
        <p:spPr>
          <a:xfrm>
            <a:off x="488399" y="2596652"/>
            <a:ext cx="1097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20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2000" dirty="0">
                <a:latin typeface="Bahnschrift SemiCondensed" panose="020B0502040204020203" pitchFamily="34" charset="0"/>
              </a:rPr>
              <a:t> (2020). </a:t>
            </a:r>
            <a:r>
              <a:rPr lang="en-US" sz="2000" i="1" dirty="0">
                <a:latin typeface="Bahnschrift SemiCondensed" panose="020B0502040204020203" pitchFamily="34" charset="0"/>
              </a:rPr>
              <a:t>Local matrix product operators: Canonical form, compression, and control theory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B, 102(3), 035147. </a:t>
            </a:r>
            <a:r>
              <a:rPr lang="en-US" sz="2000" dirty="0">
                <a:latin typeface="Bahnschrift SemiCondensed" panose="020B0502040204020203" pitchFamily="34" charset="0"/>
                <a:hlinkClick r:id="rId6"/>
              </a:rPr>
              <a:t>https://doi.org/10.1103/PhysRevB.102.035147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448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222.7221"/>
  <p:tag name="OUTPUTTYPE" val="PNG"/>
  <p:tag name="IGUANATEXVERSION" val="162"/>
  <p:tag name="LATEXADDIN" val="\documentclass{article}&#10;\usepackage{amsmath}&#10;\pagestyle{empty}&#10;\begin{document}&#10;&#10;$\rho(\beta)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857.518"/>
  <p:tag name="OUTPUTTYPE" val="PNG"/>
  <p:tag name="IGUANATEXVERSION" val="162"/>
  <p:tag name="LATEXADDIN" val="\documentclass{article}&#10;\usepackage{amsmath}&#10;\pagestyle{empty}&#10;\begin{document}&#10;&#10;$\rho(2 \beta) = \text{e}^{-2 \beta \hat{H}} = (\text{e}^{- \beta \hat{H}})^2 = \rho(\beta)^2$&#10;&#10;&#10;\end{document}"/>
  <p:tag name="IGUANATEXSIZE" val="20"/>
  <p:tag name="IGUANATEXCURSOR" val="12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155.2306"/>
  <p:tag name="OUTPUTTYPE" val="PNG"/>
  <p:tag name="IGUANATEXVERSION" val="162"/>
  <p:tag name="LATEXADDIN" val="\documentclass{article}&#10;\usepackage{amsmath}&#10;\pagestyle{empty}&#10;\begin{document}&#10;&#10;$\rho_{\beta_0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Bahnschrift SemiCondensed</vt:lpstr>
      <vt:lpstr>Office Theme</vt:lpstr>
      <vt:lpstr>think-cell Slide</vt:lpstr>
      <vt:lpstr>The Thermal Tensor Network Renormalization Group (XTRG)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Pawlik</dc:creator>
  <cp:lastModifiedBy>Matthias Pawlik</cp:lastModifiedBy>
  <cp:revision>13</cp:revision>
  <dcterms:created xsi:type="dcterms:W3CDTF">2025-06-15T15:29:23Z</dcterms:created>
  <dcterms:modified xsi:type="dcterms:W3CDTF">2025-07-09T07:30:32Z</dcterms:modified>
</cp:coreProperties>
</file>