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C1F448F-86F9-4731-A83D-96FCA7389CBB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B12B4F69-D1A4-4078-9861-7D66613792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9036-D14F-43A9-80A2-79B2BD62C8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5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695ADA0-1B34-F092-92E1-161E4E16C5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239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0BBCA6-C6E5-4069-34F7-1690FDD1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19A61-B2E2-A9BE-7D68-381E4E26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10D5-99BE-A1D9-50E7-537FBF9D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7153-C0B2-B7BD-2616-FBD7549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C970-D0D2-9C09-2F26-8A7BD9F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0365E6C-3202-4D5C-1F92-DB03773582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6420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0DCE9A-46A2-F98E-5736-FB07F354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4C1D-8EB7-0E7D-2652-61290CAE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265C-FCA3-46BF-9CC2-7A3E20F4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05-206C-E426-95BF-A494BF7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419A-9332-EF01-CF51-4DA8023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7F8E016-609A-7099-466A-F34E2ADF3C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49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DC0B5-52A6-362B-911E-17671045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7163-05E7-7DA9-8AEB-1F2A5B42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8B61-86F7-C962-0449-FEA9EE06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B81F-F188-EC94-CD1E-4D8F3A5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C7B9-AD53-A7FE-96E6-4D45210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F38ED86-F604-0008-F43B-3A74FF9F95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891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38AF6-69B5-DEF4-C001-B8DCE668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C754-6632-EC40-75A3-A0F3D3DA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9DBF-23C5-C18B-6E72-854C83E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0A54-C8A7-CEAC-B2B6-8C043D4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038D-9A64-FFB4-B830-AFA3BF9C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8A56CB8-3934-5C83-8FF2-7CEE0D2471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8993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D8436F-F20A-450E-C3B5-73F83A4F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FDAD-3944-0BEE-5B86-04F88921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4AA-A7AB-04C5-038C-6963567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E7B3-0CE3-9A9A-8915-FF7BF6D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EC1D-E0FC-122B-6054-0D7EAC1D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5EECDF3-A87B-9E28-F736-679084617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599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C7914C-08BC-656D-A85B-325762E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D265-06F5-310C-6A7F-7631F10D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F8A2-2E2B-88B0-D6BC-32A91377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74B4-F996-8430-8A9C-619564D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730B-7AAC-12CE-4CB6-220011D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787C-CD05-55F4-932C-C38C8610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AA47A5C-963F-D1DE-D2F7-E07DC6AE74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349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F7EAA4-934B-1B9C-21DB-B223237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99E3-E1DB-DF8F-73CF-0BE0267C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05E7-CBA8-9B98-C32A-EBA4D5FE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F1CE9-8378-015E-5979-20308F32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7C18E-E3A4-7811-6810-43F777E3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896C-23E1-F6CC-EA9D-62DD068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F8FE2-2F0A-324E-05B6-ACC23DE3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D2FE1-FA7A-EBC7-C7D9-3D009C1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4AAED76-E1CC-D6E9-FA9A-90A0D0F70F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346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21AF6A-2E33-FA57-5889-A62DD65B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F11A4-7101-B7AF-55CF-31361FD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B2524-F169-4AA2-AA5D-FFE1A7F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20AD-8359-E13B-91CB-1E8E380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533CD53-3C40-AC87-C939-92F102CC49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019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B22C-F793-0643-02D7-3DBB742A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A139-F131-793D-72C3-5FB50B6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88E0-F5D5-22B3-014F-3C1B17FC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88B4F67-2900-E1AA-369D-D1AFD066C6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3057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3A9F7B3-FDC4-183F-515B-679D589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9EE0-BBC4-0FC4-288E-E6C84C6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E361-4F91-A4D8-B518-E9A9832C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2AEA-CB87-B64F-511A-B849F50A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F69C-62E4-CC5C-82B6-8FEC133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EFFB-7DE4-E2E5-ECDB-AA2BFAB6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7F8A899-FA1A-6B50-D77E-469C3E2DC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842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19E476-14C5-2B56-8C6E-9837EAB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B907-1C19-984F-E56F-917BFDCFA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7DD1-E7CC-651D-A4E1-A69A63F1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A8FE-0B03-15BD-8A96-0D29AD8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F5B2-3E50-7DF2-52A1-08694B9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CE12-F5ED-24E7-37BC-84586F5D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4D98946-3384-60C8-122C-05A66DB4C8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94138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1EBB0-F2B7-422C-6A98-233C483C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378C-2B23-9C18-7851-2C2AA913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C12-185E-B2B9-6675-EF737772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FD71B-E960-4BE4-B463-A12BB7700A42}" type="datetimeFigureOut">
              <a:rPr lang="en-US" smtClean="0"/>
              <a:pPr/>
              <a:t>7/11/25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23C-669E-ABAC-5240-9DF0CBC7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7B6A-BA05-8337-DAE6-2A92C972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18.xml"/><Relationship Id="rId21" Type="http://schemas.openxmlformats.org/officeDocument/2006/relationships/image" Target="../media/image16.png"/><Relationship Id="rId7" Type="http://schemas.openxmlformats.org/officeDocument/2006/relationships/tags" Target="../tags/tag22.xml"/><Relationship Id="rId12" Type="http://schemas.openxmlformats.org/officeDocument/2006/relationships/image" Target="../media/image1.emf"/><Relationship Id="rId17" Type="http://schemas.openxmlformats.org/officeDocument/2006/relationships/image" Target="../media/image12.png"/><Relationship Id="rId2" Type="http://schemas.openxmlformats.org/officeDocument/2006/relationships/tags" Target="../tags/tag1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oleObject" Target="../embeddings/oleObject15.bin"/><Relationship Id="rId5" Type="http://schemas.openxmlformats.org/officeDocument/2006/relationships/tags" Target="../tags/tag20.xml"/><Relationship Id="rId15" Type="http://schemas.openxmlformats.org/officeDocument/2006/relationships/image" Target="../media/image10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14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15.bin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27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hyperlink" Target="https://doi.org/10.1103/PhysRevB.102.035147" TargetMode="External"/><Relationship Id="rId5" Type="http://schemas.openxmlformats.org/officeDocument/2006/relationships/hyperlink" Target="https://doi.org/10.1103/PhysRevX.8.031082" TargetMode="Externa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9D685EF-9972-9DAE-BA60-6EAB524AEE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8421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41826-BEDD-E9B7-A7CC-6A0DFDC5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03" y="197596"/>
            <a:ext cx="9144000" cy="1767457"/>
          </a:xfrm>
        </p:spPr>
        <p:txBody>
          <a:bodyPr vert="horz">
            <a:normAutofit/>
          </a:bodyPr>
          <a:lstStyle/>
          <a:p>
            <a:r>
              <a:rPr lang="en-US" sz="4800" noProof="0" dirty="0">
                <a:latin typeface="Bahnschrift SemiCondensed" panose="020B0502040204020203" pitchFamily="34" charset="0"/>
              </a:rPr>
              <a:t>The Thermal Tensor Network Renormalization Group (XTRG)</a:t>
            </a:r>
            <a:endParaRPr lang="en-US" sz="48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767FD-B065-6147-9FBD-BC0CEDA4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26" y="2411425"/>
            <a:ext cx="6277155" cy="995841"/>
          </a:xfrm>
        </p:spPr>
        <p:txBody>
          <a:bodyPr>
            <a:normAutofit/>
          </a:bodyPr>
          <a:lstStyle/>
          <a:p>
            <a:r>
              <a:rPr lang="en-US" sz="3200" noProof="0" dirty="0">
                <a:latin typeface="Bahnschrift SemiCondensed" panose="020B0502040204020203" pitchFamily="34" charset="0"/>
              </a:rPr>
              <a:t>A Simulation of the XY-Model</a:t>
            </a:r>
            <a:endParaRPr lang="en-US" sz="3200" noProof="0" dirty="0"/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9A205665-ED50-AA8C-9343-F133F64B54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b="38586"/>
          <a:stretch/>
        </p:blipFill>
        <p:spPr>
          <a:xfrm>
            <a:off x="9725892" y="1"/>
            <a:ext cx="2466108" cy="3072526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6160ACA3-8C52-7F59-31AB-8B35CD6D874C}"/>
              </a:ext>
            </a:extLst>
          </p:cNvPr>
          <p:cNvSpPr txBox="1"/>
          <p:nvPr/>
        </p:nvSpPr>
        <p:spPr>
          <a:xfrm>
            <a:off x="9363456" y="5929826"/>
            <a:ext cx="233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PAWLIK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Matthias, </a:t>
            </a:r>
            <a:r>
              <a:rPr lang="en-US" sz="1200" noProof="0" dirty="0">
                <a:solidFill>
                  <a:prstClr val="black"/>
                </a:solidFill>
                <a:latin typeface="Bahnschrift SemiCondensed" panose="020B0502040204020203" pitchFamily="34" charset="0"/>
              </a:rPr>
              <a:t>ALIVERTI </a:t>
            </a:r>
            <a:r>
              <a:rPr lang="en-US" sz="1200" noProof="0" dirty="0">
                <a:solidFill>
                  <a:srgbClr val="E7E6E6">
                    <a:lumMod val="50000"/>
                  </a:srgbClr>
                </a:solidFill>
                <a:latin typeface="Bahnschrift SemiCondensed" panose="020B0502040204020203" pitchFamily="34" charset="0"/>
              </a:rPr>
              <a:t>Damiano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A73089-DAC4-EB56-67C3-27CC9196E8A8}"/>
              </a:ext>
            </a:extLst>
          </p:cNvPr>
          <p:cNvSpPr txBox="1"/>
          <p:nvPr/>
        </p:nvSpPr>
        <p:spPr>
          <a:xfrm>
            <a:off x="8273899" y="6185421"/>
            <a:ext cx="40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Tensor Network Course Final Presentation – 23.07.2025</a:t>
            </a: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endParaRPr lang="en-US" sz="1200" noProof="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038B9F-1848-85AF-7C88-09E1C099D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553" y="3263619"/>
            <a:ext cx="4808376" cy="22195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0A08F4-C5AF-5C0B-7FDC-7B4C3ECC51C5}"/>
              </a:ext>
            </a:extLst>
          </p:cNvPr>
          <p:cNvSpPr/>
          <p:nvPr/>
        </p:nvSpPr>
        <p:spPr>
          <a:xfrm>
            <a:off x="6504002" y="3453208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32E30-D1F7-AEFA-1FC5-7EF339B00D80}"/>
              </a:ext>
            </a:extLst>
          </p:cNvPr>
          <p:cNvSpPr/>
          <p:nvPr/>
        </p:nvSpPr>
        <p:spPr>
          <a:xfrm>
            <a:off x="8745229" y="3478010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1A5346-68DB-F96C-3EC8-9B5CEB75C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115" y="3407266"/>
            <a:ext cx="3917923" cy="2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EB9B74A-FBCF-B553-01DF-3974D69BBB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7375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705439BC-3A99-BE9C-24F1-68A309F82EDE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</a:p>
        </p:txBody>
      </p:sp>
      <p:sp>
        <p:nvSpPr>
          <p:cNvPr id="6" name="Untertitel 2 1">
            <a:extLst>
              <a:ext uri="{FF2B5EF4-FFF2-40B4-BE49-F238E27FC236}">
                <a16:creationId xmlns:a16="http://schemas.microsoft.com/office/drawing/2014/main" id="{27D89C80-A290-2063-9B84-F8A4603A391D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Canonicalization of Matrix Product Operators (MPOs)</a:t>
            </a:r>
            <a:endParaRPr lang="en-US" sz="32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58EC7-9B44-E597-60FA-AB5F849A95D0}"/>
              </a:ext>
            </a:extLst>
          </p:cNvPr>
          <p:cNvSpPr txBox="1"/>
          <p:nvPr/>
        </p:nvSpPr>
        <p:spPr>
          <a:xfrm>
            <a:off x="8732520" y="6440495"/>
            <a:ext cx="3639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14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1400" dirty="0">
                <a:latin typeface="Bahnschrift SemiCondensed" panose="020B0502040204020203" pitchFamily="34" charset="0"/>
              </a:rPr>
              <a:t> (2020)</a:t>
            </a: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19C2C2C7-6AF5-6909-2F7B-4DE73256B610}"/>
              </a:ext>
            </a:extLst>
          </p:cNvPr>
          <p:cNvSpPr txBox="1">
            <a:spLocks/>
          </p:cNvSpPr>
          <p:nvPr/>
        </p:nvSpPr>
        <p:spPr>
          <a:xfrm>
            <a:off x="440579" y="1398131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Canonical forms of MPOs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6DA370DD-2C48-FA9A-9B4E-79087A15B58D}"/>
              </a:ext>
            </a:extLst>
          </p:cNvPr>
          <p:cNvSpPr txBox="1">
            <a:spLocks/>
          </p:cNvSpPr>
          <p:nvPr/>
        </p:nvSpPr>
        <p:spPr>
          <a:xfrm>
            <a:off x="2503612" y="1449161"/>
            <a:ext cx="5672918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As for MPSs,</a:t>
            </a:r>
            <a:r>
              <a:rPr lang="en-US" sz="2000" noProof="0" dirty="0">
                <a:latin typeface="Bahnschrift SemiCondensed" panose="020B0502040204020203" pitchFamily="34" charset="0"/>
              </a:rPr>
              <a:t> MPOs can come in canonical forms [2].</a:t>
            </a:r>
            <a:endParaRPr lang="en-US" sz="2000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72CDB-66E1-E8AE-5562-55DED34DE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46" y="1945546"/>
            <a:ext cx="3651933" cy="1325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18640B-A122-BC24-340F-B587470CF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61" y="2583765"/>
            <a:ext cx="3096995" cy="2145949"/>
          </a:xfrm>
          <a:prstGeom prst="rect">
            <a:avLst/>
          </a:prstGeom>
        </p:spPr>
      </p:pic>
      <p:sp>
        <p:nvSpPr>
          <p:cNvPr id="14" name="Untertitel 2 6 2">
            <a:extLst>
              <a:ext uri="{FF2B5EF4-FFF2-40B4-BE49-F238E27FC236}">
                <a16:creationId xmlns:a16="http://schemas.microsoft.com/office/drawing/2014/main" id="{10653BBC-AC72-9D8C-550A-09A9496D0892}"/>
              </a:ext>
            </a:extLst>
          </p:cNvPr>
          <p:cNvSpPr txBox="1">
            <a:spLocks/>
          </p:cNvSpPr>
          <p:nvPr/>
        </p:nvSpPr>
        <p:spPr>
          <a:xfrm>
            <a:off x="2454945" y="3450605"/>
            <a:ext cx="5076126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The above MPO is said to be in left-</a:t>
            </a:r>
            <a:r>
              <a:rPr lang="en-US" sz="2000" noProof="0" dirty="0">
                <a:latin typeface="Bahnschrift SemiCondensed" panose="020B0502040204020203" pitchFamily="34" charset="0"/>
              </a:rPr>
              <a:t>canonical form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iff</a:t>
            </a:r>
            <a:r>
              <a:rPr lang="en-US" sz="2000" noProof="0" dirty="0">
                <a:latin typeface="Bahnschrift SemiCondensed" panose="020B0502040204020203" pitchFamily="34" charset="0"/>
              </a:rPr>
              <a:t> the single-site tensors                         </a:t>
            </a:r>
            <a:r>
              <a:rPr lang="en-US" sz="2000" dirty="0">
                <a:latin typeface="Bahnschrift SemiCondensed" panose="020B0502040204020203" pitchFamily="34" charset="0"/>
              </a:rPr>
              <a:t>have the following isometry property: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92C61C-B3B0-658E-12A9-FD296DF158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22" y="3799788"/>
            <a:ext cx="1393952" cy="219456"/>
          </a:xfrm>
          <a:prstGeom prst="rect">
            <a:avLst/>
          </a:prstGeom>
        </p:spPr>
      </p:pic>
      <p:sp>
        <p:nvSpPr>
          <p:cNvPr id="19" name="Untertitel 2 6">
            <a:extLst>
              <a:ext uri="{FF2B5EF4-FFF2-40B4-BE49-F238E27FC236}">
                <a16:creationId xmlns:a16="http://schemas.microsoft.com/office/drawing/2014/main" id="{D6EC9DD3-CA7F-6525-9AD2-D4CAD197E54D}"/>
              </a:ext>
            </a:extLst>
          </p:cNvPr>
          <p:cNvSpPr txBox="1">
            <a:spLocks/>
          </p:cNvSpPr>
          <p:nvPr/>
        </p:nvSpPr>
        <p:spPr>
          <a:xfrm>
            <a:off x="2454944" y="4835514"/>
            <a:ext cx="9005535" cy="86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Similarly, there exist left- and site-canonical forms of MPOs. Like for MPSs, a given MPO can be brought to a canonical form, e.g., by successive QR or SVD decompositions.</a:t>
            </a:r>
            <a:endParaRPr lang="en-US" sz="2000" noProof="0" dirty="0"/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D2F13A4B-98D6-4CEF-7253-DBC72C627D8F}"/>
              </a:ext>
            </a:extLst>
          </p:cNvPr>
          <p:cNvSpPr txBox="1">
            <a:spLocks/>
          </p:cNvSpPr>
          <p:nvPr/>
        </p:nvSpPr>
        <p:spPr>
          <a:xfrm>
            <a:off x="440578" y="5616865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Connection with MPSs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Untertitel 2 6">
            <a:extLst>
              <a:ext uri="{FF2B5EF4-FFF2-40B4-BE49-F238E27FC236}">
                <a16:creationId xmlns:a16="http://schemas.microsoft.com/office/drawing/2014/main" id="{AA5B3724-8240-50C6-6990-F8237AE9849A}"/>
              </a:ext>
            </a:extLst>
          </p:cNvPr>
          <p:cNvSpPr txBox="1">
            <a:spLocks/>
          </p:cNvSpPr>
          <p:nvPr/>
        </p:nvSpPr>
        <p:spPr>
          <a:xfrm>
            <a:off x="2454944" y="5698868"/>
            <a:ext cx="9468832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MPOs in canonical forms are MPOs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s.t.</a:t>
            </a:r>
            <a:r>
              <a:rPr lang="en-US" sz="2000" noProof="0" dirty="0">
                <a:latin typeface="Bahnschrift SemiCondensed" panose="020B0502040204020203" pitchFamily="34" charset="0"/>
              </a:rPr>
              <a:t> merging physical legs yields MPSs in canonical forms!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9961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DEFD78-FFA3-44C0-13B3-4B90F8BE1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7284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9" imgH="478" progId="TCLayout.ActiveDocument.1">
                  <p:embed/>
                </p:oleObj>
              </mc:Choice>
              <mc:Fallback>
                <p:oleObj name="think-cell Slide" r:id="rId11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4D0BD1B2-E47F-8AC7-B035-2720DE527CDB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</a:p>
        </p:txBody>
      </p:sp>
      <p:sp>
        <p:nvSpPr>
          <p:cNvPr id="2" name="Untertitel 2 1">
            <a:extLst>
              <a:ext uri="{FF2B5EF4-FFF2-40B4-BE49-F238E27FC236}">
                <a16:creationId xmlns:a16="http://schemas.microsoft.com/office/drawing/2014/main" id="{E9CF12DC-8C59-598E-C184-0E644936F8F3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Linear High-Temperature Initialization </a:t>
            </a:r>
            <a:endParaRPr lang="en-US" sz="3200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F1F6CC-B32D-EAE7-68D2-E7C98793A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0982" y="2395702"/>
            <a:ext cx="5260118" cy="704566"/>
          </a:xfrm>
          <a:prstGeom prst="rect">
            <a:avLst/>
          </a:prstGeom>
        </p:spPr>
      </p:pic>
      <p:sp>
        <p:nvSpPr>
          <p:cNvPr id="23" name="Untertitel 2 2">
            <a:extLst>
              <a:ext uri="{FF2B5EF4-FFF2-40B4-BE49-F238E27FC236}">
                <a16:creationId xmlns:a16="http://schemas.microsoft.com/office/drawing/2014/main" id="{521939AD-918B-CE47-B159-D0986ADCA8E6}"/>
              </a:ext>
            </a:extLst>
          </p:cNvPr>
          <p:cNvSpPr txBox="1">
            <a:spLocks/>
          </p:cNvSpPr>
          <p:nvPr/>
        </p:nvSpPr>
        <p:spPr>
          <a:xfrm>
            <a:off x="1476059" y="1628049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Untertitel 2 3 1">
            <a:extLst>
              <a:ext uri="{FF2B5EF4-FFF2-40B4-BE49-F238E27FC236}">
                <a16:creationId xmlns:a16="http://schemas.microsoft.com/office/drawing/2014/main" id="{CE6A4575-3F63-0FBE-9123-E7147C01DFFA}"/>
              </a:ext>
            </a:extLst>
          </p:cNvPr>
          <p:cNvSpPr txBox="1">
            <a:spLocks/>
          </p:cNvSpPr>
          <p:nvPr/>
        </p:nvSpPr>
        <p:spPr>
          <a:xfrm>
            <a:off x="8282400" y="2504372"/>
            <a:ext cx="268709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4">
            <a:extLst>
              <a:ext uri="{FF2B5EF4-FFF2-40B4-BE49-F238E27FC236}">
                <a16:creationId xmlns:a16="http://schemas.microsoft.com/office/drawing/2014/main" id="{592614A4-B7E0-6D0E-8C1E-8F6E31686D1B}"/>
              </a:ext>
            </a:extLst>
          </p:cNvPr>
          <p:cNvSpPr txBox="1">
            <a:spLocks/>
          </p:cNvSpPr>
          <p:nvPr/>
        </p:nvSpPr>
        <p:spPr>
          <a:xfrm>
            <a:off x="1476059" y="3859110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with</a:t>
            </a:r>
            <a:endParaRPr lang="en-US" sz="2000" noProof="0" dirty="0"/>
          </a:p>
        </p:txBody>
      </p:sp>
      <p:sp>
        <p:nvSpPr>
          <p:cNvPr id="30" name="Untertitel 2 5">
            <a:extLst>
              <a:ext uri="{FF2B5EF4-FFF2-40B4-BE49-F238E27FC236}">
                <a16:creationId xmlns:a16="http://schemas.microsoft.com/office/drawing/2014/main" id="{CEA65EAC-33C5-B05C-6B7E-CCB068BE7D2F}"/>
              </a:ext>
            </a:extLst>
          </p:cNvPr>
          <p:cNvSpPr txBox="1">
            <a:spLocks/>
          </p:cNvSpPr>
          <p:nvPr/>
        </p:nvSpPr>
        <p:spPr>
          <a:xfrm>
            <a:off x="5461334" y="3859109"/>
            <a:ext cx="121444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such that</a:t>
            </a:r>
            <a:endParaRPr lang="en-US" sz="2000" noProof="0" dirty="0"/>
          </a:p>
        </p:txBody>
      </p:sp>
      <p:pic>
        <p:nvPicPr>
          <p:cNvPr id="40" name="Picture 39" descr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 title="IguanaTex Bitmap Display">
            <a:extLst>
              <a:ext uri="{FF2B5EF4-FFF2-40B4-BE49-F238E27FC236}">
                <a16:creationId xmlns:a16="http://schemas.microsoft.com/office/drawing/2014/main" id="{875CF5BB-F01D-00B2-D9E8-9F82726335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870" y="3429000"/>
            <a:ext cx="3061333" cy="1214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6BA1203-2244-2D23-1F66-6294707061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5162" y="3317751"/>
            <a:ext cx="3061333" cy="1353527"/>
          </a:xfrm>
          <a:prstGeom prst="rect">
            <a:avLst/>
          </a:prstGeom>
        </p:spPr>
      </p:pic>
      <p:pic>
        <p:nvPicPr>
          <p:cNvPr id="64" name="Picture 63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F1C46376-942F-6829-7E7D-D34BF5019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74" y="1651863"/>
            <a:ext cx="6875428" cy="350476"/>
          </a:xfrm>
          <a:prstGeom prst="rect">
            <a:avLst/>
          </a:prstGeom>
        </p:spPr>
      </p:pic>
      <p:sp>
        <p:nvSpPr>
          <p:cNvPr id="3" name="Untertitel 2 6">
            <a:extLst>
              <a:ext uri="{FF2B5EF4-FFF2-40B4-BE49-F238E27FC236}">
                <a16:creationId xmlns:a16="http://schemas.microsoft.com/office/drawing/2014/main" id="{385898AF-B955-5739-FC5A-7DDDCDA57CCE}"/>
              </a:ext>
            </a:extLst>
          </p:cNvPr>
          <p:cNvSpPr txBox="1">
            <a:spLocks/>
          </p:cNvSpPr>
          <p:nvPr/>
        </p:nvSpPr>
        <p:spPr>
          <a:xfrm>
            <a:off x="1476059" y="4844106"/>
            <a:ext cx="9759159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linearly approximate the (unnormalized) thermal state at high temperature,                   ,  as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F28F0B9A-D84B-0C4B-C4B5-8E87C411C5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41" y="5364296"/>
            <a:ext cx="2858666" cy="3245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eta_0 = 10^{-6}$&#10;&#10;\end{document}" title="IguanaTex Picture Display">
            <a:extLst>
              <a:ext uri="{FF2B5EF4-FFF2-40B4-BE49-F238E27FC236}">
                <a16:creationId xmlns:a16="http://schemas.microsoft.com/office/drawing/2014/main" id="{842B7C67-87EA-AA62-4EEE-458D99106A8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866" y="4883725"/>
            <a:ext cx="1091048" cy="257524"/>
          </a:xfrm>
          <a:prstGeom prst="rect">
            <a:avLst/>
          </a:prstGeom>
        </p:spPr>
      </p:pic>
      <p:sp>
        <p:nvSpPr>
          <p:cNvPr id="7" name="Untertitel 2 3 2">
            <a:extLst>
              <a:ext uri="{FF2B5EF4-FFF2-40B4-BE49-F238E27FC236}">
                <a16:creationId xmlns:a16="http://schemas.microsoft.com/office/drawing/2014/main" id="{452D222A-1577-1AFF-2E59-1E58B5AF8F3A}"/>
              </a:ext>
            </a:extLst>
          </p:cNvPr>
          <p:cNvSpPr txBox="1">
            <a:spLocks/>
          </p:cNvSpPr>
          <p:nvPr/>
        </p:nvSpPr>
        <p:spPr>
          <a:xfrm>
            <a:off x="1476058" y="5941790"/>
            <a:ext cx="8664639" cy="6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the fact that      and    can be represented by MPOs with bond dimension 4 and 1, respectively, we represent                  with an MPO with bond dimension 5</a:t>
            </a:r>
          </a:p>
        </p:txBody>
      </p:sp>
      <p:pic>
        <p:nvPicPr>
          <p:cNvPr id="9" name="Picture 8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AE17548D-126D-CC51-4A9D-BBAC4AFC0A8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00" y="5965632"/>
            <a:ext cx="214857" cy="2392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bbold}&#10;\pagestyle{empty}&#10;\begin{document}&#10;&#10;$\hat{\mathbb{1}}$&#10;&#10;\end{document}" title="IguanaTex Picture Display">
            <a:extLst>
              <a:ext uri="{FF2B5EF4-FFF2-40B4-BE49-F238E27FC236}">
                <a16:creationId xmlns:a16="http://schemas.microsoft.com/office/drawing/2014/main" id="{73BE6A28-7B1F-673D-B344-A1A1E59AE17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56" y="5974775"/>
            <a:ext cx="112762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bbold}&#10;\pagestyle{empty}&#10;\begin{document}&#10;&#10;$\hat{\mathbb{1}} - \beta_0 \hat{H}$&#10;&#10;\end{document}" title="IguanaTex Picture Display">
            <a:extLst>
              <a:ext uri="{FF2B5EF4-FFF2-40B4-BE49-F238E27FC236}">
                <a16:creationId xmlns:a16="http://schemas.microsoft.com/office/drawing/2014/main" id="{6713ED5A-79E5-D2D0-0D00-42D46399945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118" y="6260897"/>
            <a:ext cx="91733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79" imgH="478" progId="TCLayout.ActiveDocument.1">
                  <p:embed/>
                </p:oleObj>
              </mc:Choice>
              <mc:Fallback>
                <p:oleObj name="think-cell Slide" r:id="rId7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DEFD78-FFA3-44C0-13B3-4B90F8BE1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D4F4CA12-E33D-310F-20FF-D6F47D052E92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03</a:t>
            </a:r>
          </a:p>
        </p:txBody>
      </p:sp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Halving temperature by squaring the state</a:t>
            </a:r>
            <a:endParaRPr lang="en-US" sz="3200" noProof="0" dirty="0"/>
          </a:p>
        </p:txBody>
      </p:sp>
      <p:sp>
        <p:nvSpPr>
          <p:cNvPr id="23" name="Untertitel 2 2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286541" y="1790621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idea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3 1">
            <a:extLst>
              <a:ext uri="{FF2B5EF4-FFF2-40B4-BE49-F238E27FC236}">
                <a16:creationId xmlns:a16="http://schemas.microsoft.com/office/drawing/2014/main" id="{39B745FA-D5B2-29C1-3968-C733E40E8459}"/>
              </a:ext>
            </a:extLst>
          </p:cNvPr>
          <p:cNvSpPr txBox="1">
            <a:spLocks/>
          </p:cNvSpPr>
          <p:nvPr/>
        </p:nvSpPr>
        <p:spPr>
          <a:xfrm>
            <a:off x="2554625" y="1811123"/>
            <a:ext cx="8350834" cy="74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Suppose we have computed the thermal state         . Then we can compute the thermal state with double inverse temperature as</a:t>
            </a:r>
          </a:p>
        </p:txBody>
      </p:sp>
      <p:pic>
        <p:nvPicPr>
          <p:cNvPr id="8" name="Picture 7" descr="\documentclass{article}&#10;\usepackage{amsmath}&#10;\pagestyle{empty}&#10;\begin{document}&#10;&#10;$\rho(\beta)$&#10;&#10;&#10;\end{document}" title="IguanaTex Picture Display">
            <a:extLst>
              <a:ext uri="{FF2B5EF4-FFF2-40B4-BE49-F238E27FC236}">
                <a16:creationId xmlns:a16="http://schemas.microsoft.com/office/drawing/2014/main" id="{9BF7421C-66E9-7097-28DC-4537B05B45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29" y="1854254"/>
            <a:ext cx="452571" cy="25447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\rho(2 \beta) = \text{e}^{-2 \beta \hat{H}} = (\text{e}^{- \beta \hat{H}})^2 = \rho(\beta)^2$&#10;&#10;&#10;\end{document}" title="IguanaTex Picture Display">
            <a:extLst>
              <a:ext uri="{FF2B5EF4-FFF2-40B4-BE49-F238E27FC236}">
                <a16:creationId xmlns:a16="http://schemas.microsoft.com/office/drawing/2014/main" id="{DC667FC9-7209-7818-2D69-59B0FD6DAB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30" y="2602386"/>
            <a:ext cx="3774474" cy="324571"/>
          </a:xfrm>
          <a:prstGeom prst="rect">
            <a:avLst/>
          </a:prstGeom>
        </p:spPr>
      </p:pic>
      <p:sp>
        <p:nvSpPr>
          <p:cNvPr id="12" name="Untertitel 2 3 2">
            <a:extLst>
              <a:ext uri="{FF2B5EF4-FFF2-40B4-BE49-F238E27FC236}">
                <a16:creationId xmlns:a16="http://schemas.microsoft.com/office/drawing/2014/main" id="{F0145429-2611-E58B-002B-78C5763C06F6}"/>
              </a:ext>
            </a:extLst>
          </p:cNvPr>
          <p:cNvSpPr txBox="1">
            <a:spLocks/>
          </p:cNvSpPr>
          <p:nvPr/>
        </p:nvSpPr>
        <p:spPr>
          <a:xfrm>
            <a:off x="2548678" y="3209337"/>
            <a:ext cx="9358701" cy="269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start from the high-temperature state       , and iteratively halve the temperature. We do the square using the MPO representation of the thermal states. Squaring MPOs implies squaring their bond dimension, too. This calls for a truncation scheme.</a:t>
            </a:r>
          </a:p>
        </p:txBody>
      </p:sp>
      <p:pic>
        <p:nvPicPr>
          <p:cNvPr id="14" name="Picture 13" descr="\documentclass{article}&#10;\usepackage{amsmath}&#10;\pagestyle{empty}&#10;\begin{document}&#10;&#10;$\rho_{\beta_0}$&#10;&#10;\end{document}" title="IguanaTex Picture Display">
            <a:extLst>
              <a:ext uri="{FF2B5EF4-FFF2-40B4-BE49-F238E27FC236}">
                <a16:creationId xmlns:a16="http://schemas.microsoft.com/office/drawing/2014/main" id="{D364E4A0-09FA-3132-3278-4BA3FE24BC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29" y="3345518"/>
            <a:ext cx="315429" cy="184381"/>
          </a:xfrm>
          <a:prstGeom prst="rect">
            <a:avLst/>
          </a:prstGeom>
        </p:spPr>
      </p:pic>
      <p:sp>
        <p:nvSpPr>
          <p:cNvPr id="15" name="Untertitel 2 2 2">
            <a:extLst>
              <a:ext uri="{FF2B5EF4-FFF2-40B4-BE49-F238E27FC236}">
                <a16:creationId xmlns:a16="http://schemas.microsoft.com/office/drawing/2014/main" id="{513F6546-753F-4293-9D70-3FD95AAE0875}"/>
              </a:ext>
            </a:extLst>
          </p:cNvPr>
          <p:cNvSpPr txBox="1">
            <a:spLocks/>
          </p:cNvSpPr>
          <p:nvPr/>
        </p:nvSpPr>
        <p:spPr>
          <a:xfrm>
            <a:off x="621101" y="3185388"/>
            <a:ext cx="2409482" cy="74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XTRG algorithm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3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2C2753E-7B0E-1B84-2E81-BD8196B47D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1727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9F53687F-7E40-9D44-E4AC-ABDAFB092EFC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Literature References</a:t>
            </a:r>
            <a:endParaRPr lang="en-US" sz="3200" noProof="0" dirty="0"/>
          </a:p>
        </p:txBody>
      </p:sp>
      <p:sp>
        <p:nvSpPr>
          <p:cNvPr id="6" name="Untertitel 2 3">
            <a:extLst>
              <a:ext uri="{FF2B5EF4-FFF2-40B4-BE49-F238E27FC236}">
                <a16:creationId xmlns:a16="http://schemas.microsoft.com/office/drawing/2014/main" id="{3014D1B9-5DE6-F701-5457-3DA75CED1AD7}"/>
              </a:ext>
            </a:extLst>
          </p:cNvPr>
          <p:cNvSpPr txBox="1">
            <a:spLocks/>
          </p:cNvSpPr>
          <p:nvPr/>
        </p:nvSpPr>
        <p:spPr>
          <a:xfrm>
            <a:off x="488399" y="1573379"/>
            <a:ext cx="11289073" cy="74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20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2000" dirty="0">
                <a:latin typeface="Bahnschrift SemiCondensed" panose="020B0502040204020203" pitchFamily="34" charset="0"/>
              </a:rPr>
              <a:t> (2018). </a:t>
            </a:r>
            <a:r>
              <a:rPr lang="en-US" sz="2000" i="1" dirty="0">
                <a:latin typeface="Bahnschrift SemiCondensed" panose="020B0502040204020203" pitchFamily="34" charset="0"/>
              </a:rPr>
              <a:t>Exponential Thermal Tensor Network Approach for Quantum Lattice Models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X, 8(3), 031082. </a:t>
            </a:r>
            <a:r>
              <a:rPr lang="en-US" sz="2000" dirty="0">
                <a:latin typeface="Bahnschrift SemiCondensed" panose="020B0502040204020203" pitchFamily="34" charset="0"/>
                <a:hlinkClick r:id="rId5"/>
              </a:rPr>
              <a:t>https://doi.org/10.1103/PhysRevX.8.031082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27AF-2580-C44C-F4ED-76800E2B929D}"/>
              </a:ext>
            </a:extLst>
          </p:cNvPr>
          <p:cNvSpPr txBox="1"/>
          <p:nvPr/>
        </p:nvSpPr>
        <p:spPr>
          <a:xfrm>
            <a:off x="488399" y="2596652"/>
            <a:ext cx="10978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20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2000" dirty="0">
                <a:latin typeface="Bahnschrift SemiCondensed" panose="020B0502040204020203" pitchFamily="34" charset="0"/>
              </a:rPr>
              <a:t> (2020). </a:t>
            </a:r>
            <a:r>
              <a:rPr lang="en-US" sz="2000" i="1" dirty="0">
                <a:latin typeface="Bahnschrift SemiCondensed" panose="020B0502040204020203" pitchFamily="34" charset="0"/>
              </a:rPr>
              <a:t>Local matrix product operators: Canonical form, compression, and control theory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B, 102(3), 035147. </a:t>
            </a:r>
            <a:r>
              <a:rPr lang="en-US" sz="2000" dirty="0">
                <a:latin typeface="Bahnschrift SemiCondensed" panose="020B0502040204020203" pitchFamily="34" charset="0"/>
                <a:hlinkClick r:id="rId6"/>
              </a:rPr>
              <a:t>https://doi.org/10.1103/PhysRevB</a:t>
            </a:r>
            <a:r>
              <a:rPr lang="en-US" sz="2000">
                <a:latin typeface="Bahnschrift SemiCondensed" panose="020B0502040204020203" pitchFamily="34" charset="0"/>
                <a:hlinkClick r:id="rId6"/>
              </a:rPr>
              <a:t>.102.035147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48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686"/>
  <p:tag name="OUTPUTTYPE" val="PNG"/>
  <p:tag name="IGUANATEXVERSION" val="162"/>
  <p:tag name="LATEXADDIN" val="\documentclass{article}&#10;\usepackage{amsmath}&#10;\pagestyle{empty}&#10;\begin{document}&#10;&#10;$W_1, ..., W_{L-1}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506.562"/>
  <p:tag name="LATEXADDIN" val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/>
  <p:tag name="IGUANATEXSIZE" val="20"/>
  <p:tag name="IGUANATEXCURSOR" val="2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3.2358"/>
  <p:tag name="ORIGINALWIDTH" val=" 55.49307"/>
  <p:tag name="OUTPUTTYPE" val="PNG"/>
  <p:tag name="IGUANATEXVERSION" val="162"/>
  <p:tag name="LATEXADDIN" val="\documentclass{article}&#10;\usepackage{amsmath}&#10;\usepackage{bbold}&#10;\pagestyle{empty}&#10;\begin{document}&#10;&#10;$\hat{\mathbb{1}}$&#10;&#10;\end{document}"/>
  <p:tag name="IGUANATEXSIZE" val="20"/>
  <p:tag name="IGUANATEXCURSOR" val="11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1.7323"/>
  <p:tag name="ORIGINALWIDTH" val=" 451.4435"/>
  <p:tag name="OUTPUTTYPE" val="PNG"/>
  <p:tag name="IGUANATEXVERSION" val="162"/>
  <p:tag name="LATEXADDIN" val="\documentclass{article}&#10;\usepackage{amsmath}&#10;\usepackage{bbold}&#10;\pagestyle{empty}&#10;\begin{document}&#10;&#10;$\hat{\mathbb{1}} - \beta_0 \hat{H}$&#10;&#10;\end{document}"/>
  <p:tag name="IGUANATEXSIZE" val="20"/>
  <p:tag name="IGUANATEXCURSOR" val="13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222.7221"/>
  <p:tag name="OUTPUTTYPE" val="PNG"/>
  <p:tag name="IGUANATEXVERSION" val="162"/>
  <p:tag name="LATEXADDIN" val="\documentclass{article}&#10;\usepackage{amsmath}&#10;\pagestyle{empty}&#10;\begin{document}&#10;&#10;$\rho(\beta)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857.518"/>
  <p:tag name="OUTPUTTYPE" val="PNG"/>
  <p:tag name="IGUANATEXVERSION" val="162"/>
  <p:tag name="LATEXADDIN" val="\documentclass{article}&#10;\usepackage{amsmath}&#10;\pagestyle{empty}&#10;\begin{document}&#10;&#10;$\rho(2 \beta) = \text{e}^{-2 \beta \hat{H}} = (\text{e}^{- \beta \hat{H}})^2 = \rho(\beta)^2$&#10;&#10;&#10;\end{document}"/>
  <p:tag name="IGUANATEXSIZE" val="20"/>
  <p:tag name="IGUANATEXCURSOR" val="129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.73866"/>
  <p:tag name="ORIGINALWIDTH" val=" 155.2306"/>
  <p:tag name="OUTPUTTYPE" val="PNG"/>
  <p:tag name="IGUANATEXVERSION" val="162"/>
  <p:tag name="LATEXADDIN" val="\documentclass{article}&#10;\usepackage{amsmath}&#10;\pagestyle{empty}&#10;\begin{document}&#10;&#10;$\rho_{\beta_0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402</Words>
  <Application>Microsoft Macintosh PowerPoint</Application>
  <PresentationFormat>Widescreen</PresentationFormat>
  <Paragraphs>33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Bahnschrift SemiCondensed</vt:lpstr>
      <vt:lpstr>Office Theme</vt:lpstr>
      <vt:lpstr>think-cell Slide</vt:lpstr>
      <vt:lpstr>The Thermal Tensor Network Renormalization Group (XTRG)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Thermal Tensor Network Renormalization Group (XTRG)</dc:title>
  <dc:creator>Matthias Pawlik</dc:creator>
  <cp:lastModifiedBy>Aliverti-Piuri, Damiano</cp:lastModifiedBy>
  <cp:revision>17</cp:revision>
  <dcterms:created xsi:type="dcterms:W3CDTF">2025-06-15T15:29:23Z</dcterms:created>
  <dcterms:modified xsi:type="dcterms:W3CDTF">2025-07-11T14:40:17Z</dcterms:modified>
</cp:coreProperties>
</file>