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6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8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62" r:id="rId4"/>
    <p:sldId id="268" r:id="rId5"/>
    <p:sldId id="269" r:id="rId6"/>
    <p:sldId id="270" r:id="rId7"/>
    <p:sldId id="264" r:id="rId8"/>
    <p:sldId id="272" r:id="rId9"/>
    <p:sldId id="258" r:id="rId10"/>
    <p:sldId id="271" r:id="rId11"/>
    <p:sldId id="275" r:id="rId12"/>
    <p:sldId id="265" r:id="rId13"/>
    <p:sldId id="260" r:id="rId14"/>
    <p:sldId id="266" r:id="rId15"/>
    <p:sldId id="267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 autoAdjust="0"/>
    <p:restoredTop sz="94719"/>
  </p:normalViewPr>
  <p:slideViewPr>
    <p:cSldViewPr snapToGrid="0">
      <p:cViewPr>
        <p:scale>
          <a:sx n="93" d="100"/>
          <a:sy n="93" d="100"/>
        </p:scale>
        <p:origin x="229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C1F448F-86F9-4731-A83D-96FCA7389CBB}" type="datetimeFigureOut">
              <a:rPr lang="en-US" smtClean="0"/>
              <a:pPr/>
              <a:t>7/17/25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12B4F69-D1A4-4078-9861-7D6661379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8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695ADA0-1B34-F092-92E1-161E4E16C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239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0BBCA6-C6E5-4069-34F7-1690FDD1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19A61-B2E2-A9BE-7D68-381E4E26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10D5-99BE-A1D9-50E7-537FBF9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8E700AC-6BA5-5B4B-A57F-CF46098F0A44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153-C0B2-B7BD-2616-FBD7549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970-D0D2-9C09-2F26-8A7BD9F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365E6C-3202-4D5C-1F92-DB0377358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20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DCE9A-46A2-F98E-5736-FB07F35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4C1D-8EB7-0E7D-2652-61290CAE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265C-FCA3-46BF-9CC2-7A3E20F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06045FE6-B891-A84D-95EB-43B5DFF98628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05-206C-E426-95BF-A494BF7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19A-9332-EF01-CF51-4DA8023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7F8E016-609A-7099-466A-F34E2ADF3C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49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C0B5-52A6-362B-911E-17671045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63-05E7-7DA9-8AEB-1F2A5B4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8B61-86F7-C962-0449-FEA9EE0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A5EED4-44BA-284E-AF5A-D5032D446258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B81F-F188-EC94-CD1E-4D8F3A5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7B9-AD53-A7FE-96E6-4D45210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F38ED86-F604-0008-F43B-3A74FF9F95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89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38AF6-69B5-DEF4-C001-B8DCE668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754-6632-EC40-75A3-A0F3D3DA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DBF-23C5-C18B-6E72-854C83E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F90753F-3806-F643-9BBD-3E93CDB7800D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0A54-C8A7-CEAC-B2B6-8C043D4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38D-9A64-FFB4-B830-AFA3BF9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A56CB8-3934-5C83-8FF2-7CEE0D247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8993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D8436F-F20A-450E-C3B5-73F83A4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DAD-3944-0BEE-5B86-04F8892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4AA-A7AB-04C5-038C-6963567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81D8F7ED-BF7F-9A40-99C4-419CF0AE8A1D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E7B3-0CE3-9A9A-8915-FF7BF6D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EC1D-E0FC-122B-6054-0D7EAC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EECDF3-A87B-9E28-F736-679084617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59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C7914C-08BC-656D-A85B-325762E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265-06F5-310C-6A7F-7631F10D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8A2-2E2B-88B0-D6BC-32A9137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74B4-F996-8430-8A9C-619564D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38CC2F80-FF53-9043-8A13-11632E9C853B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730B-7AAC-12CE-4CB6-220011D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787C-CD05-55F4-932C-C38C8610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AA47A5C-963F-D1DE-D2F7-E07DC6AE74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34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F7EAA4-934B-1B9C-21DB-B223237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99E3-E1DB-DF8F-73CF-0BE0267C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05E7-CBA8-9B98-C32A-EBA4D5FE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1CE9-8378-015E-5979-20308F32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C18E-E3A4-7811-6810-43F777E3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896C-23E1-F6CC-EA9D-62DD068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A6B30C66-65B8-1249-B7E0-F76904074064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FE2-2F0A-324E-05B6-ACC23DE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2FE1-FA7A-EBC7-C7D9-3D009C1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4AAED76-E1CC-D6E9-FA9A-90A0D0F70F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4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21AF6A-2E33-FA57-5889-A62DD6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11A4-7101-B7AF-55CF-31361FD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B986091E-874E-2D48-B76E-3D1E0B2F326C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2524-F169-4AA2-AA5D-FFE1A7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0AD-8359-E13B-91CB-1E8E380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533CD53-3C40-AC87-C939-92F102CC49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19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B22C-F793-0643-02D7-3DBB74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FC11F064-4616-EB4C-B2C2-5345DB7AA4B6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A139-F131-793D-72C3-5FB50B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88E0-F5D5-22B3-014F-3C1B17F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88B4F67-2900-E1AA-369D-D1AFD066C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0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A9F7B3-FDC4-183F-515B-679D589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9EE0-BBC4-0FC4-288E-E6C84C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E361-4F91-A4D8-B518-E9A9832C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2AEA-CB87-B64F-511A-B849F50A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730672E4-004C-3345-8F8F-BA0EDA311A42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F69C-62E4-CC5C-82B6-8FEC133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EFFB-7DE4-E2E5-ECDB-AA2BFAB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7F8A899-FA1A-6B50-D77E-469C3E2DC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842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9E476-14C5-2B56-8C6E-9837EA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B907-1C19-984F-E56F-917BFDC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7DD1-E7CC-651D-A4E1-A69A63F1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8FE-0B03-15BD-8A96-0D29AD8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8208562E-5C9A-6049-9AF7-4240CC008981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F5B2-3E50-7DF2-52A1-08694B9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CE12-F5ED-24E7-37BC-84586F5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4D98946-3384-60C8-122C-05A66DB4C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4138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EBB0-F2B7-422C-6A98-233C483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78C-2B23-9C18-7851-2C2AA9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C12-185E-B2B9-6675-EF73777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C6444-032D-BC42-A802-4E9AF7E19007}" type="datetime1">
              <a:rPr lang="de-DE" smtClean="0"/>
              <a:t>17.07.25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23C-669E-ABAC-5240-9DF0CBC7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7B6A-BA05-8337-DAE6-2A92C97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9.xml"/><Relationship Id="rId18" Type="http://schemas.openxmlformats.org/officeDocument/2006/relationships/oleObject" Target="../embeddings/oleObject14.bin"/><Relationship Id="rId26" Type="http://schemas.openxmlformats.org/officeDocument/2006/relationships/image" Target="../media/image49.png"/><Relationship Id="rId3" Type="http://schemas.openxmlformats.org/officeDocument/2006/relationships/tags" Target="../tags/tag69.xml"/><Relationship Id="rId21" Type="http://schemas.openxmlformats.org/officeDocument/2006/relationships/image" Target="../media/image23.png"/><Relationship Id="rId34" Type="http://schemas.openxmlformats.org/officeDocument/2006/relationships/image" Target="../media/image24.png"/><Relationship Id="rId7" Type="http://schemas.openxmlformats.org/officeDocument/2006/relationships/tags" Target="../tags/tag73.xml"/><Relationship Id="rId12" Type="http://schemas.openxmlformats.org/officeDocument/2006/relationships/tags" Target="../tags/tag78.xml"/><Relationship Id="rId17" Type="http://schemas.openxmlformats.org/officeDocument/2006/relationships/notesSlide" Target="../notesSlides/notesSlide7.xml"/><Relationship Id="rId25" Type="http://schemas.openxmlformats.org/officeDocument/2006/relationships/image" Target="../media/image20.png"/><Relationship Id="rId33" Type="http://schemas.openxmlformats.org/officeDocument/2006/relationships/image" Target="../media/image55.png"/><Relationship Id="rId2" Type="http://schemas.openxmlformats.org/officeDocument/2006/relationships/tags" Target="../tags/tag68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6.png"/><Relationship Id="rId29" Type="http://schemas.openxmlformats.org/officeDocument/2006/relationships/image" Target="../media/image51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tags" Target="../tags/tag77.xml"/><Relationship Id="rId24" Type="http://schemas.openxmlformats.org/officeDocument/2006/relationships/image" Target="../media/image21.png"/><Relationship Id="rId32" Type="http://schemas.openxmlformats.org/officeDocument/2006/relationships/image" Target="../media/image54.png"/><Relationship Id="rId5" Type="http://schemas.openxmlformats.org/officeDocument/2006/relationships/tags" Target="../tags/tag71.xml"/><Relationship Id="rId15" Type="http://schemas.openxmlformats.org/officeDocument/2006/relationships/tags" Target="../tags/tag81.xml"/><Relationship Id="rId23" Type="http://schemas.openxmlformats.org/officeDocument/2006/relationships/image" Target="../media/image30.png"/><Relationship Id="rId28" Type="http://schemas.openxmlformats.org/officeDocument/2006/relationships/image" Target="../media/image50.png"/><Relationship Id="rId10" Type="http://schemas.openxmlformats.org/officeDocument/2006/relationships/tags" Target="../tags/tag76.xml"/><Relationship Id="rId19" Type="http://schemas.openxmlformats.org/officeDocument/2006/relationships/image" Target="../media/image1.emf"/><Relationship Id="rId31" Type="http://schemas.openxmlformats.org/officeDocument/2006/relationships/image" Target="../media/image53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tags" Target="../tags/tag80.xml"/><Relationship Id="rId22" Type="http://schemas.openxmlformats.org/officeDocument/2006/relationships/image" Target="../media/image48.png"/><Relationship Id="rId27" Type="http://schemas.openxmlformats.org/officeDocument/2006/relationships/image" Target="../media/image27.png"/><Relationship Id="rId30" Type="http://schemas.openxmlformats.org/officeDocument/2006/relationships/image" Target="../media/image52.png"/><Relationship Id="rId8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image" Target="../media/image30.png"/><Relationship Id="rId39" Type="http://schemas.openxmlformats.org/officeDocument/2006/relationships/image" Target="../media/image66.png"/><Relationship Id="rId21" Type="http://schemas.openxmlformats.org/officeDocument/2006/relationships/tags" Target="../tags/tag102.xml"/><Relationship Id="rId34" Type="http://schemas.openxmlformats.org/officeDocument/2006/relationships/image" Target="../media/image61.png"/><Relationship Id="rId42" Type="http://schemas.openxmlformats.org/officeDocument/2006/relationships/image" Target="../media/image69.png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image" Target="../media/image57.png"/><Relationship Id="rId41" Type="http://schemas.openxmlformats.org/officeDocument/2006/relationships/image" Target="../media/image68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oleObject" Target="../embeddings/oleObject14.bin"/><Relationship Id="rId32" Type="http://schemas.openxmlformats.org/officeDocument/2006/relationships/image" Target="../media/image60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notesSlide" Target="../notesSlides/notesSlide8.xml"/><Relationship Id="rId28" Type="http://schemas.openxmlformats.org/officeDocument/2006/relationships/image" Target="../media/image56.png"/><Relationship Id="rId36" Type="http://schemas.openxmlformats.org/officeDocument/2006/relationships/image" Target="../media/image63.png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image" Target="../media/image59.png"/><Relationship Id="rId44" Type="http://schemas.openxmlformats.org/officeDocument/2006/relationships/image" Target="../media/image71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36.png"/><Relationship Id="rId30" Type="http://schemas.openxmlformats.org/officeDocument/2006/relationships/image" Target="../media/image58.png"/><Relationship Id="rId35" Type="http://schemas.openxmlformats.org/officeDocument/2006/relationships/image" Target="../media/image62.png"/><Relationship Id="rId43" Type="http://schemas.openxmlformats.org/officeDocument/2006/relationships/image" Target="../media/image70.png"/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image" Target="../media/image1.emf"/><Relationship Id="rId33" Type="http://schemas.openxmlformats.org/officeDocument/2006/relationships/image" Target="../media/image20.png"/><Relationship Id="rId38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3.emf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7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Relationship Id="rId6" Type="http://schemas.openxmlformats.org/officeDocument/2006/relationships/hyperlink" Target="https://doi.org/10.1103/PhysRevB.102.035147" TargetMode="External"/><Relationship Id="rId5" Type="http://schemas.openxmlformats.org/officeDocument/2006/relationships/hyperlink" Target="https://doi.org/10.1103/PhysRevX.8.031082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.png"/><Relationship Id="rId3" Type="http://schemas.openxmlformats.org/officeDocument/2006/relationships/tags" Target="../tags/tag16.xml"/><Relationship Id="rId21" Type="http://schemas.openxmlformats.org/officeDocument/2006/relationships/image" Target="../media/image11.png"/><Relationship Id="rId7" Type="http://schemas.openxmlformats.org/officeDocument/2006/relationships/tags" Target="../tags/tag20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7.png"/><Relationship Id="rId2" Type="http://schemas.openxmlformats.org/officeDocument/2006/relationships/tags" Target="../tags/tag15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ags" Target="../tags/tag23.xml"/><Relationship Id="rId19" Type="http://schemas.openxmlformats.org/officeDocument/2006/relationships/image" Target="../media/image9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.emf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16.png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25.xml"/><Relationship Id="rId16" Type="http://schemas.openxmlformats.org/officeDocument/2006/relationships/image" Target="../media/image18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4.png"/><Relationship Id="rId5" Type="http://schemas.openxmlformats.org/officeDocument/2006/relationships/tags" Target="../tags/tag28.xml"/><Relationship Id="rId15" Type="http://schemas.openxmlformats.org/officeDocument/2006/relationships/image" Target="../media/image17.png"/><Relationship Id="rId10" Type="http://schemas.openxmlformats.org/officeDocument/2006/relationships/image" Target="../media/image1.emf"/><Relationship Id="rId4" Type="http://schemas.openxmlformats.org/officeDocument/2006/relationships/tags" Target="../tags/tag27.xml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image" Target="../media/image21.png"/><Relationship Id="rId39" Type="http://schemas.openxmlformats.org/officeDocument/2006/relationships/image" Target="../media/image32.png"/><Relationship Id="rId21" Type="http://schemas.openxmlformats.org/officeDocument/2006/relationships/notesSlide" Target="../notesSlides/notesSlide4.xml"/><Relationship Id="rId34" Type="http://schemas.openxmlformats.org/officeDocument/2006/relationships/image" Target="../media/image18.png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image" Target="../media/image20.png"/><Relationship Id="rId33" Type="http://schemas.openxmlformats.org/officeDocument/2006/relationships/image" Target="../media/image27.png"/><Relationship Id="rId38" Type="http://schemas.openxmlformats.org/officeDocument/2006/relationships/image" Target="../media/image31.png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slideLayout" Target="../slideLayouts/slideLayout2.xml"/><Relationship Id="rId29" Type="http://schemas.openxmlformats.org/officeDocument/2006/relationships/image" Target="../media/image24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24" Type="http://schemas.openxmlformats.org/officeDocument/2006/relationships/image" Target="../media/image19.png"/><Relationship Id="rId32" Type="http://schemas.openxmlformats.org/officeDocument/2006/relationships/image" Target="../media/image6.png"/><Relationship Id="rId37" Type="http://schemas.openxmlformats.org/officeDocument/2006/relationships/image" Target="../media/image30.png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image" Target="../media/image1.emf"/><Relationship Id="rId28" Type="http://schemas.openxmlformats.org/officeDocument/2006/relationships/image" Target="../media/image23.png"/><Relationship Id="rId36" Type="http://schemas.openxmlformats.org/officeDocument/2006/relationships/image" Target="../media/image29.png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31" Type="http://schemas.openxmlformats.org/officeDocument/2006/relationships/image" Target="../media/image26.png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28.png"/><Relationship Id="rId8" Type="http://schemas.openxmlformats.org/officeDocument/2006/relationships/tags" Target="../tags/tag37.xml"/><Relationship Id="rId3" Type="http://schemas.openxmlformats.org/officeDocument/2006/relationships/tags" Target="../tags/tag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34.png"/><Relationship Id="rId3" Type="http://schemas.openxmlformats.org/officeDocument/2006/relationships/tags" Target="../tags/tag51.xml"/><Relationship Id="rId21" Type="http://schemas.openxmlformats.org/officeDocument/2006/relationships/image" Target="../media/image37.png"/><Relationship Id="rId7" Type="http://schemas.openxmlformats.org/officeDocument/2006/relationships/tags" Target="../tags/tag55.xml"/><Relationship Id="rId12" Type="http://schemas.openxmlformats.org/officeDocument/2006/relationships/notesSlide" Target="../notesSlides/notesSlide5.xml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tags" Target="../tags/tag50.xml"/><Relationship Id="rId16" Type="http://schemas.openxmlformats.org/officeDocument/2006/relationships/image" Target="../media/image26.png"/><Relationship Id="rId20" Type="http://schemas.openxmlformats.org/officeDocument/2006/relationships/image" Target="../media/image36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39.png"/><Relationship Id="rId5" Type="http://schemas.openxmlformats.org/officeDocument/2006/relationships/tags" Target="../tags/tag53.xml"/><Relationship Id="rId15" Type="http://schemas.openxmlformats.org/officeDocument/2006/relationships/image" Target="../media/image5.png"/><Relationship Id="rId23" Type="http://schemas.openxmlformats.org/officeDocument/2006/relationships/image" Target="../media/image21.png"/><Relationship Id="rId10" Type="http://schemas.openxmlformats.org/officeDocument/2006/relationships/tags" Target="../tags/tag58.xml"/><Relationship Id="rId19" Type="http://schemas.openxmlformats.org/officeDocument/2006/relationships/image" Target="../media/image35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1.emf"/><Relationship Id="rId22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tags" Target="../tags/tag61.xml"/><Relationship Id="rId21" Type="http://schemas.openxmlformats.org/officeDocument/2006/relationships/image" Target="../media/image47.png"/><Relationship Id="rId7" Type="http://schemas.openxmlformats.org/officeDocument/2006/relationships/tags" Target="../tags/tag65.xml"/><Relationship Id="rId12" Type="http://schemas.openxmlformats.org/officeDocument/2006/relationships/image" Target="../media/image1.emf"/><Relationship Id="rId17" Type="http://schemas.openxmlformats.org/officeDocument/2006/relationships/image" Target="../media/image44.png"/><Relationship Id="rId2" Type="http://schemas.openxmlformats.org/officeDocument/2006/relationships/tags" Target="../tags/tag60.xml"/><Relationship Id="rId16" Type="http://schemas.openxmlformats.org/officeDocument/2006/relationships/image" Target="../media/image10.png"/><Relationship Id="rId20" Type="http://schemas.openxmlformats.org/officeDocument/2006/relationships/image" Target="../media/image46.png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63.xml"/><Relationship Id="rId15" Type="http://schemas.openxmlformats.org/officeDocument/2006/relationships/image" Target="../media/image43.png"/><Relationship Id="rId10" Type="http://schemas.openxmlformats.org/officeDocument/2006/relationships/notesSlide" Target="../notesSlides/notesSlide6.xml"/><Relationship Id="rId19" Type="http://schemas.openxmlformats.org/officeDocument/2006/relationships/image" Target="../media/image33.png"/><Relationship Id="rId4" Type="http://schemas.openxmlformats.org/officeDocument/2006/relationships/tags" Target="../tags/tag6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42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6" y="2411425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53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C826-D521-915F-5C70-E395018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9" imgH="478" progId="TCLayout.ActiveDocument.1">
                  <p:embed/>
                </p:oleObj>
              </mc:Choice>
              <mc:Fallback>
                <p:oleObj name="think-cell Slide" r:id="rId1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274229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latin typeface="Bahnschrift SemiCondensed" panose="020B0502040204020203" pitchFamily="34" charset="0"/>
              </a:rPr>
              <a:t>The XTRG update</a:t>
            </a:r>
            <a:endParaRPr lang="en-US" sz="3200" noProof="0" dirty="0"/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63391" y="1790621"/>
            <a:ext cx="1711302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Initial data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F123B-DE9D-5FB0-39B6-ADC1F501B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04" y="674152"/>
            <a:ext cx="1306982" cy="36413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3A2F-7971-0CFE-55CF-EF1F6896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Untertitel 2 4 1 1 1">
            <a:extLst>
              <a:ext uri="{FF2B5EF4-FFF2-40B4-BE49-F238E27FC236}">
                <a16:creationId xmlns:a16="http://schemas.microsoft.com/office/drawing/2014/main" id="{4FB636B0-BF88-125B-525B-5CE591E08100}"/>
              </a:ext>
            </a:extLst>
          </p:cNvPr>
          <p:cNvSpPr txBox="1">
            <a:spLocks/>
          </p:cNvSpPr>
          <p:nvPr/>
        </p:nvSpPr>
        <p:spPr>
          <a:xfrm>
            <a:off x="2807152" y="1803377"/>
            <a:ext cx="1602802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 for</a:t>
            </a:r>
            <a:endParaRPr lang="en-US" sz="2000" noProof="0" dirty="0"/>
          </a:p>
        </p:txBody>
      </p:sp>
      <p:pic>
        <p:nvPicPr>
          <p:cNvPr id="9" name="Picture 8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163AF375-2833-30E0-F115-4F67D2BA5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7" y="1645368"/>
            <a:ext cx="2841613" cy="674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30EE5C-D57E-977D-EBF3-D5DB61E6E4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729" y="1791802"/>
            <a:ext cx="1042416" cy="262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22388A-BCE0-1EC6-D917-79AFA33D8D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6" y="2780992"/>
            <a:ext cx="658368" cy="262128"/>
          </a:xfrm>
          <a:prstGeom prst="rect">
            <a:avLst/>
          </a:prstGeom>
        </p:spPr>
      </p:pic>
      <p:sp>
        <p:nvSpPr>
          <p:cNvPr id="16" name="Untertitel 2 2 1 2">
            <a:extLst>
              <a:ext uri="{FF2B5EF4-FFF2-40B4-BE49-F238E27FC236}">
                <a16:creationId xmlns:a16="http://schemas.microsoft.com/office/drawing/2014/main" id="{324B6683-3F5E-502B-C677-D92C5F4CCD9D}"/>
              </a:ext>
            </a:extLst>
          </p:cNvPr>
          <p:cNvSpPr txBox="1">
            <a:spLocks/>
          </p:cNvSpPr>
          <p:nvPr/>
        </p:nvSpPr>
        <p:spPr>
          <a:xfrm>
            <a:off x="2015745" y="2488231"/>
            <a:ext cx="1146048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Untertitel 2 4 2">
            <a:extLst>
              <a:ext uri="{FF2B5EF4-FFF2-40B4-BE49-F238E27FC236}">
                <a16:creationId xmlns:a16="http://schemas.microsoft.com/office/drawing/2014/main" id="{A9B0605F-2A6C-43B3-1B89-3A7E40915880}"/>
              </a:ext>
            </a:extLst>
          </p:cNvPr>
          <p:cNvSpPr txBox="1">
            <a:spLocks/>
          </p:cNvSpPr>
          <p:nvPr/>
        </p:nvSpPr>
        <p:spPr>
          <a:xfrm>
            <a:off x="2807152" y="2515591"/>
            <a:ext cx="5943310" cy="158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Get MPO for              , obtained as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approximation </a:t>
            </a:r>
            <a:r>
              <a:rPr lang="en-US" sz="2000" noProof="0" dirty="0">
                <a:latin typeface="Bahnschrift SemiCondensed" panose="020B0502040204020203" pitchFamily="34" charset="0"/>
              </a:rPr>
              <a:t>of the MPO for the exact square </a:t>
            </a:r>
            <a:endParaRPr lang="en-US" sz="2000" b="1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32D1A-5465-5A4B-A2DA-AFB17A21F3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02" y="2497350"/>
            <a:ext cx="658368" cy="262128"/>
          </a:xfrm>
          <a:prstGeom prst="rect">
            <a:avLst/>
          </a:prstGeom>
        </p:spPr>
      </p:pic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D7D3A241-63D6-9786-4FAE-A6424AAD04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08" y="3213732"/>
            <a:ext cx="2702973" cy="1058507"/>
          </a:xfrm>
          <a:prstGeom prst="rect">
            <a:avLst/>
          </a:prstGeom>
        </p:spPr>
      </p:pic>
      <p:pic>
        <p:nvPicPr>
          <p:cNvPr id="25" name="Picture 24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56D6C5B3-9646-84CB-CCE2-A3FD2E3013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01" y="3402267"/>
            <a:ext cx="2702974" cy="5999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6F9706-5C07-FF40-4049-772F1AD5A6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060" y="3660792"/>
            <a:ext cx="168656" cy="107696"/>
          </a:xfrm>
          <a:prstGeom prst="rect">
            <a:avLst/>
          </a:prstGeom>
        </p:spPr>
      </p:pic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B6409B7F-779D-8CF1-4C1C-68404E10CA4B}"/>
              </a:ext>
            </a:extLst>
          </p:cNvPr>
          <p:cNvSpPr txBox="1">
            <a:spLocks/>
          </p:cNvSpPr>
          <p:nvPr/>
        </p:nvSpPr>
        <p:spPr>
          <a:xfrm>
            <a:off x="1269470" y="4383838"/>
            <a:ext cx="1711302" cy="90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Efficiency condition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4 1 2">
            <a:extLst>
              <a:ext uri="{FF2B5EF4-FFF2-40B4-BE49-F238E27FC236}">
                <a16:creationId xmlns:a16="http://schemas.microsoft.com/office/drawing/2014/main" id="{CBD8D9B1-BD73-2822-9A87-8757FF72C81A}"/>
              </a:ext>
            </a:extLst>
          </p:cNvPr>
          <p:cNvSpPr txBox="1">
            <a:spLocks/>
          </p:cNvSpPr>
          <p:nvPr/>
        </p:nvSpPr>
        <p:spPr>
          <a:xfrm>
            <a:off x="2697900" y="4433702"/>
            <a:ext cx="8517967" cy="158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If we keep the exact square MPO the bond dim. grows as                   , with                  for the XY model and         # updates. But                              should be enough!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In practice, we allow for exp</a:t>
            </a:r>
            <a:r>
              <a:rPr lang="en-US" sz="2000" dirty="0" err="1">
                <a:latin typeface="Bahnschrift SemiCondensed" panose="020B0502040204020203" pitchFamily="34" charset="0"/>
              </a:rPr>
              <a:t>onential</a:t>
            </a:r>
            <a:r>
              <a:rPr lang="en-US" sz="2000" dirty="0">
                <a:latin typeface="Bahnschrift SemiCondensed" panose="020B0502040204020203" pitchFamily="34" charset="0"/>
              </a:rPr>
              <a:t> growth,                , with a threshold, 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E13179-E1A9-57E2-B70D-2D5CB804A5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949" y="4461813"/>
            <a:ext cx="963168" cy="2905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C2A924-CFBA-5713-D7F1-CE65DA7B4F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498" y="4500421"/>
            <a:ext cx="764032" cy="2133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18E11D-5BD0-0025-3478-53D743FE69E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45" y="4823804"/>
            <a:ext cx="398272" cy="1137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C2DF63-6BA5-4A12-2F7B-9ED2B8EEE4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61" y="4768340"/>
            <a:ext cx="1621536" cy="227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92B8BE-E5BB-6BE6-C798-3E5A8FAA1D3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61" y="5176337"/>
            <a:ext cx="822960" cy="1747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7D1EF9B-4DBD-BCCF-4B78-0211366658D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538" y="5905569"/>
            <a:ext cx="552704" cy="219456"/>
          </a:xfrm>
          <a:prstGeom prst="rect">
            <a:avLst/>
          </a:prstGeom>
        </p:spPr>
      </p:pic>
      <p:sp>
        <p:nvSpPr>
          <p:cNvPr id="48" name="Untertitel 2 2 1 1 1 2">
            <a:extLst>
              <a:ext uri="{FF2B5EF4-FFF2-40B4-BE49-F238E27FC236}">
                <a16:creationId xmlns:a16="http://schemas.microsoft.com/office/drawing/2014/main" id="{6D863510-1F41-27D9-9D64-074A533ABFC7}"/>
              </a:ext>
            </a:extLst>
          </p:cNvPr>
          <p:cNvSpPr txBox="1">
            <a:spLocks/>
          </p:cNvSpPr>
          <p:nvPr/>
        </p:nvSpPr>
        <p:spPr>
          <a:xfrm>
            <a:off x="848587" y="5829345"/>
            <a:ext cx="1842816" cy="80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problem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Untertitel 2 4 1 1 2">
            <a:extLst>
              <a:ext uri="{FF2B5EF4-FFF2-40B4-BE49-F238E27FC236}">
                <a16:creationId xmlns:a16="http://schemas.microsoft.com/office/drawing/2014/main" id="{4447338B-F1FA-3991-DC95-984428615279}"/>
              </a:ext>
            </a:extLst>
          </p:cNvPr>
          <p:cNvSpPr txBox="1">
            <a:spLocks/>
          </p:cNvSpPr>
          <p:nvPr/>
        </p:nvSpPr>
        <p:spPr>
          <a:xfrm>
            <a:off x="2727363" y="5863015"/>
            <a:ext cx="9474365" cy="7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How to approximate                                                 with an MPO with bond dim.            ?</a:t>
            </a:r>
            <a:endParaRPr lang="en-US" sz="2000" noProof="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BB50B5-3C79-7A82-BA0A-E9CFC571DEB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514" y="5181502"/>
            <a:ext cx="1146048" cy="211328"/>
          </a:xfrm>
          <a:prstGeom prst="rect">
            <a:avLst/>
          </a:prstGeom>
        </p:spPr>
      </p:pic>
      <p:pic>
        <p:nvPicPr>
          <p:cNvPr id="53" name="Picture 52" descr="A diagram of a network&#10;&#10;Description automatically generated">
            <a:extLst>
              <a:ext uri="{FF2B5EF4-FFF2-40B4-BE49-F238E27FC236}">
                <a16:creationId xmlns:a16="http://schemas.microsoft.com/office/drawing/2014/main" id="{19B3330B-FC0D-0AD9-9B4B-BDA6EC0BF7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94" y="5541735"/>
            <a:ext cx="2702973" cy="105850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5B43AD-B4D0-90B2-F1C2-ABBDA40CB1D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74" y="5541735"/>
            <a:ext cx="165371" cy="144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FCC9C-B5B0-47CF-42A0-7BE545D8757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74" y="6036083"/>
            <a:ext cx="165371" cy="1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79" imgH="478" progId="TCLayout.ActiveDocument.1">
                  <p:embed/>
                </p:oleObj>
              </mc:Choice>
              <mc:Fallback>
                <p:oleObj name="think-cell Slide" r:id="rId2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-296563" y="503457"/>
            <a:ext cx="11701848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latin typeface="Bahnschrift SemiCondensed" panose="020B0502040204020203" pitchFamily="34" charset="0"/>
              </a:rPr>
              <a:t>The XTRG update                : Approximating the exact square</a:t>
            </a:r>
            <a:endParaRPr lang="en-US" sz="3200" noProof="0" dirty="0"/>
          </a:p>
        </p:txBody>
      </p:sp>
      <p:sp>
        <p:nvSpPr>
          <p:cNvPr id="23" name="Untertitel 2 2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408760" y="1295674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Solution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5BD69-82AE-BD68-A402-CEC2AA00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89ADE-3A3D-E43F-920B-37D2FAEEEB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618" y="427383"/>
            <a:ext cx="1129946" cy="449886"/>
          </a:xfrm>
          <a:prstGeom prst="rect">
            <a:avLst/>
          </a:prstGeom>
        </p:spPr>
      </p:pic>
      <p:sp>
        <p:nvSpPr>
          <p:cNvPr id="8" name="Untertitel 2 1 2">
            <a:extLst>
              <a:ext uri="{FF2B5EF4-FFF2-40B4-BE49-F238E27FC236}">
                <a16:creationId xmlns:a16="http://schemas.microsoft.com/office/drawing/2014/main" id="{251A8825-63CE-61F3-E1E9-9C71B16317CF}"/>
              </a:ext>
            </a:extLst>
          </p:cNvPr>
          <p:cNvSpPr txBox="1">
            <a:spLocks/>
          </p:cNvSpPr>
          <p:nvPr/>
        </p:nvSpPr>
        <p:spPr>
          <a:xfrm>
            <a:off x="-718978" y="626013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3200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7B168E-487E-697A-0CCF-C50CD40FEF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285" y="573667"/>
            <a:ext cx="1306982" cy="364134"/>
          </a:xfrm>
          <a:prstGeom prst="rect">
            <a:avLst/>
          </a:prstGeom>
        </p:spPr>
      </p:pic>
      <p:sp>
        <p:nvSpPr>
          <p:cNvPr id="10" name="Untertitel 2 4 1 1 1 1">
            <a:extLst>
              <a:ext uri="{FF2B5EF4-FFF2-40B4-BE49-F238E27FC236}">
                <a16:creationId xmlns:a16="http://schemas.microsoft.com/office/drawing/2014/main" id="{AF7FD8E0-900E-C9F1-A163-87B5F5038EF2}"/>
              </a:ext>
            </a:extLst>
          </p:cNvPr>
          <p:cNvSpPr txBox="1">
            <a:spLocks/>
          </p:cNvSpPr>
          <p:nvPr/>
        </p:nvSpPr>
        <p:spPr>
          <a:xfrm>
            <a:off x="1564425" y="1317233"/>
            <a:ext cx="6037213" cy="127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We approximate                by </a:t>
            </a:r>
            <a:r>
              <a:rPr lang="en-US" sz="2000" b="1" dirty="0">
                <a:latin typeface="Bahnschrift SemiCondensed" panose="020B0502040204020203" pitchFamily="34" charset="0"/>
              </a:rPr>
              <a:t>minimizing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over operators     that are represented by MPOs with low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bond dim., i.e.,                 bond dim. of</a:t>
            </a:r>
            <a:endParaRPr lang="en-US" sz="2000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A361F-A66F-E477-7BC6-371019E7FFD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95" y="1275743"/>
            <a:ext cx="743409" cy="2959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9406AC-1294-BC93-74B7-22C47884700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539" y="1295674"/>
            <a:ext cx="2302256" cy="3332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EF6E3-97A9-7BBF-C5A0-691AEC3FC09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52" y="1745424"/>
            <a:ext cx="180848" cy="24384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5E2B60D-7194-5E41-06BD-4BC204ED065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893" y="2075414"/>
            <a:ext cx="1569419" cy="36482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AB39E7-A50D-3566-C457-E9615380560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11" y="2157708"/>
            <a:ext cx="883920" cy="254000"/>
          </a:xfrm>
          <a:prstGeom prst="rect">
            <a:avLst/>
          </a:prstGeom>
        </p:spPr>
      </p:pic>
      <p:sp>
        <p:nvSpPr>
          <p:cNvPr id="33" name="Untertitel 2 4 1 1 1 2">
            <a:extLst>
              <a:ext uri="{FF2B5EF4-FFF2-40B4-BE49-F238E27FC236}">
                <a16:creationId xmlns:a16="http://schemas.microsoft.com/office/drawing/2014/main" id="{2DAF03CF-4E52-908B-2C6C-3BE9BC05C7B3}"/>
              </a:ext>
            </a:extLst>
          </p:cNvPr>
          <p:cNvSpPr txBox="1">
            <a:spLocks/>
          </p:cNvSpPr>
          <p:nvPr/>
        </p:nvSpPr>
        <p:spPr>
          <a:xfrm>
            <a:off x="1043742" y="2610794"/>
            <a:ext cx="9790513" cy="419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We optimize one pair of tensors                    at a time, as for two-site DMRG</a:t>
            </a:r>
          </a:p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Minimization                                              </a:t>
            </a:r>
            <a:r>
              <a:rPr lang="en-US" sz="2000" b="1" dirty="0">
                <a:latin typeface="Bahnschrift SemiCondensed" panose="020B0502040204020203" pitchFamily="34" charset="0"/>
              </a:rPr>
              <a:t>formula</a:t>
            </a:r>
            <a:r>
              <a:rPr lang="en-US" sz="2000" dirty="0">
                <a:latin typeface="Bahnschrift SemiCondensed" panose="020B0502040204020203" pitchFamily="34" charset="0"/>
              </a:rPr>
              <a:t> for contraction              !             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Left and right </a:t>
            </a:r>
            <a:r>
              <a:rPr lang="en-US" sz="2000" b="1" dirty="0"/>
              <a:t>environments                </a:t>
            </a:r>
            <a:r>
              <a:rPr lang="en-US" sz="2000" dirty="0"/>
              <a:t>to be computed iteratively </a:t>
            </a:r>
          </a:p>
          <a:p>
            <a:pPr>
              <a:buFontTx/>
              <a:buChar char="-"/>
            </a:pPr>
            <a:r>
              <a:rPr lang="en-US" sz="2000" dirty="0"/>
              <a:t>Do appropriate SVD to </a:t>
            </a:r>
            <a:r>
              <a:rPr lang="en-US" sz="2000" b="1" dirty="0"/>
              <a:t>separate</a:t>
            </a:r>
            <a:r>
              <a:rPr lang="en-US" sz="2000" dirty="0"/>
              <a:t>         from            while keeping MPO </a:t>
            </a:r>
            <a:r>
              <a:rPr lang="en-US" sz="2000" b="1" dirty="0"/>
              <a:t>site-canonical</a:t>
            </a:r>
          </a:p>
          <a:p>
            <a:pPr>
              <a:buFontTx/>
              <a:buChar char="-"/>
            </a:pPr>
            <a:r>
              <a:rPr lang="en-US" sz="2000" dirty="0"/>
              <a:t>Proceed with</a:t>
            </a:r>
          </a:p>
          <a:p>
            <a:pPr>
              <a:buFontTx/>
              <a:buChar char="-"/>
            </a:pPr>
            <a:r>
              <a:rPr lang="en-US" sz="2000" b="1" dirty="0"/>
              <a:t>Sweep</a:t>
            </a:r>
            <a:r>
              <a:rPr lang="en-US" sz="2000" dirty="0"/>
              <a:t>   back and forth along the chain until convergence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05E1DD-8356-DEAE-BF6C-344B7F11BAF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77" y="2647986"/>
            <a:ext cx="1032256" cy="254000"/>
          </a:xfrm>
          <a:prstGeom prst="rect">
            <a:avLst/>
          </a:prstGeom>
        </p:spPr>
      </p:pic>
      <p:pic>
        <p:nvPicPr>
          <p:cNvPr id="36" name="Picture 35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443A1A13-3F17-9180-D84C-1AD4BCA5F06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591" y="1621854"/>
            <a:ext cx="3196338" cy="70946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52DAE8-F017-11AC-3FFF-00B25299126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65" y="1808437"/>
            <a:ext cx="650240" cy="24384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A448CD-4278-689B-CF4C-5B17D6FD762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96" y="2085341"/>
            <a:ext cx="219456" cy="2174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36A37B-9B68-9968-008D-D39E40FCB95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653" y="2085341"/>
            <a:ext cx="471424" cy="2377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4C19A5-8A00-7EDF-8D7B-DBBD5F0BCF7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36" y="5873539"/>
            <a:ext cx="1288288" cy="2540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D496C-768A-BEEC-2C38-7D0A37955CF9}"/>
              </a:ext>
            </a:extLst>
          </p:cNvPr>
          <p:cNvCxnSpPr>
            <a:cxnSpLocks/>
          </p:cNvCxnSpPr>
          <p:nvPr/>
        </p:nvCxnSpPr>
        <p:spPr>
          <a:xfrm flipH="1" flipV="1">
            <a:off x="9245869" y="1475385"/>
            <a:ext cx="175296" cy="487400"/>
          </a:xfrm>
          <a:prstGeom prst="straightConnector1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401B079-0AE3-BCC4-9319-65740024C888}"/>
              </a:ext>
            </a:extLst>
          </p:cNvPr>
          <p:cNvSpPr txBox="1"/>
          <p:nvPr/>
        </p:nvSpPr>
        <p:spPr>
          <a:xfrm>
            <a:off x="8509555" y="1196448"/>
            <a:ext cx="114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Bahnschrift SemiCondensed" panose="020B0502040204020203" pitchFamily="34" charset="0"/>
              </a:rPr>
              <a:t>low bond dim.</a:t>
            </a:r>
            <a:endParaRPr lang="en-DE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1A5673-1359-1D76-43AC-BE6860DD4F04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5" y="2957282"/>
            <a:ext cx="2499360" cy="45516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9DE6CF-B518-1841-5526-745220DF9DCB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389" y="3079849"/>
            <a:ext cx="731520" cy="237744"/>
          </a:xfrm>
          <a:prstGeom prst="rect">
            <a:avLst/>
          </a:prstGeom>
        </p:spPr>
      </p:pic>
      <p:pic>
        <p:nvPicPr>
          <p:cNvPr id="79" name="Picture 78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E2D3A7F-3CCB-FBA6-46A5-A4D02BDE78A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73" y="3333087"/>
            <a:ext cx="5328044" cy="160113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784464D-7E31-B853-D908-60FAD89095BA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836" y="5106255"/>
            <a:ext cx="694944" cy="21945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BBEFA92-2631-23E8-2D73-E113F6303EBA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934" y="3933847"/>
            <a:ext cx="1013968" cy="237744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AC6529C-CD9D-F32A-F1EA-FBA069486808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01" y="5480028"/>
            <a:ext cx="219456" cy="21742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CD3253C-0D42-B5D9-0FE5-DC3DD4A438BC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91" y="5481208"/>
            <a:ext cx="471424" cy="23774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1AF999-3177-91C9-A7F3-15F2A1D06661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675" y="4759429"/>
            <a:ext cx="475488" cy="217424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2F0A211-15C1-346E-2557-0EC241F82B3E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321" y="4725245"/>
            <a:ext cx="477520" cy="237744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47AEC2C6-1761-FF71-D923-C46A2B595237}"/>
              </a:ext>
            </a:extLst>
          </p:cNvPr>
          <p:cNvSpPr/>
          <p:nvPr/>
        </p:nvSpPr>
        <p:spPr>
          <a:xfrm>
            <a:off x="4656259" y="4538580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2930A20-03AB-2C95-EBA8-919B22615367}"/>
              </a:ext>
            </a:extLst>
          </p:cNvPr>
          <p:cNvSpPr/>
          <p:nvPr/>
        </p:nvSpPr>
        <p:spPr>
          <a:xfrm>
            <a:off x="4773868" y="4637849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5866645-38D9-A736-72ED-98EAED20CF48}"/>
              </a:ext>
            </a:extLst>
          </p:cNvPr>
          <p:cNvSpPr/>
          <p:nvPr/>
        </p:nvSpPr>
        <p:spPr>
          <a:xfrm>
            <a:off x="4773868" y="4450148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FD66E2-1495-A3DB-9F1F-BE03CACDC7C5}"/>
              </a:ext>
            </a:extLst>
          </p:cNvPr>
          <p:cNvSpPr/>
          <p:nvPr/>
        </p:nvSpPr>
        <p:spPr>
          <a:xfrm>
            <a:off x="5317300" y="4450148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EB915C-75D8-6FF2-F373-8881FDF8B4E5}"/>
              </a:ext>
            </a:extLst>
          </p:cNvPr>
          <p:cNvSpPr/>
          <p:nvPr/>
        </p:nvSpPr>
        <p:spPr>
          <a:xfrm>
            <a:off x="5317300" y="4641018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440ADB0-9135-7E61-31E4-05C4884E894B}"/>
              </a:ext>
            </a:extLst>
          </p:cNvPr>
          <p:cNvSpPr/>
          <p:nvPr/>
        </p:nvSpPr>
        <p:spPr>
          <a:xfrm>
            <a:off x="5389245" y="4553053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AEC965-E84A-D48B-2CD3-5999152DC132}"/>
              </a:ext>
            </a:extLst>
          </p:cNvPr>
          <p:cNvSpPr/>
          <p:nvPr/>
        </p:nvSpPr>
        <p:spPr>
          <a:xfrm>
            <a:off x="7666266" y="4528657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5DE2F56-CE65-803D-FE89-88D362A40259}"/>
              </a:ext>
            </a:extLst>
          </p:cNvPr>
          <p:cNvSpPr/>
          <p:nvPr/>
        </p:nvSpPr>
        <p:spPr>
          <a:xfrm>
            <a:off x="7783875" y="4627926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818175D-4A40-8B2E-82EE-7109F4896971}"/>
              </a:ext>
            </a:extLst>
          </p:cNvPr>
          <p:cNvSpPr/>
          <p:nvPr/>
        </p:nvSpPr>
        <p:spPr>
          <a:xfrm>
            <a:off x="7783875" y="4440225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054D99-F395-2505-31DD-50D361E7AFD3}"/>
              </a:ext>
            </a:extLst>
          </p:cNvPr>
          <p:cNvSpPr/>
          <p:nvPr/>
        </p:nvSpPr>
        <p:spPr>
          <a:xfrm>
            <a:off x="8327307" y="4440225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B167A-0D20-5D72-C3C5-8199863A8DA9}"/>
              </a:ext>
            </a:extLst>
          </p:cNvPr>
          <p:cNvSpPr/>
          <p:nvPr/>
        </p:nvSpPr>
        <p:spPr>
          <a:xfrm>
            <a:off x="8327307" y="4631095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7F5ED7E-66A7-74A6-E112-8575A094FCFB}"/>
              </a:ext>
            </a:extLst>
          </p:cNvPr>
          <p:cNvSpPr/>
          <p:nvPr/>
        </p:nvSpPr>
        <p:spPr>
          <a:xfrm>
            <a:off x="8399252" y="4543130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8217CF6-4250-796F-AAFF-85907BF15600}"/>
              </a:ext>
            </a:extLst>
          </p:cNvPr>
          <p:cNvSpPr/>
          <p:nvPr/>
        </p:nvSpPr>
        <p:spPr>
          <a:xfrm>
            <a:off x="9452488" y="4023578"/>
            <a:ext cx="87626" cy="8739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BCD408-E24C-569A-EED0-1EC994574934}"/>
              </a:ext>
            </a:extLst>
          </p:cNvPr>
          <p:cNvSpPr txBox="1"/>
          <p:nvPr/>
        </p:nvSpPr>
        <p:spPr>
          <a:xfrm>
            <a:off x="9516183" y="3891137"/>
            <a:ext cx="102784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500" dirty="0"/>
              <a:t>= open leg</a:t>
            </a:r>
          </a:p>
        </p:txBody>
      </p:sp>
    </p:spTree>
    <p:extLst>
      <p:ext uri="{BB962C8B-B14F-4D97-AF65-F5344CB8AC3E}">
        <p14:creationId xmlns:p14="http://schemas.microsoft.com/office/powerpoint/2010/main" val="13864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F08-6C9B-6C7D-0CFC-80A227A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871" y="2072304"/>
            <a:ext cx="7009425" cy="215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Bahnschrift SemiCondensed" panose="020B0502040204020203" pitchFamily="34" charset="0"/>
              </a:rPr>
              <a:t>3</a:t>
            </a:r>
            <a:r>
              <a:rPr lang="en-US" sz="6000" noProof="0" dirty="0">
                <a:latin typeface="Bahnschrift SemiCondensed" panose="020B0502040204020203" pitchFamily="34" charset="0"/>
              </a:rPr>
              <a:t>/5 - IMPLEMENTATION</a:t>
            </a:r>
            <a:endParaRPr lang="en-US" sz="6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1D7EE7-F764-66DC-BA21-08782F5E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B9B74A-FBCF-B553-01DF-3974D69BB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7375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705439BC-3A99-BE9C-24F1-68A309F82EDE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</a:p>
        </p:txBody>
      </p:sp>
      <p:sp>
        <p:nvSpPr>
          <p:cNvPr id="6" name="Untertitel 2 1">
            <a:extLst>
              <a:ext uri="{FF2B5EF4-FFF2-40B4-BE49-F238E27FC236}">
                <a16:creationId xmlns:a16="http://schemas.microsoft.com/office/drawing/2014/main" id="{27D89C80-A290-2063-9B84-F8A4603A391D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Canonicalization of Matrix Product Operators (MPOs)</a:t>
            </a:r>
            <a:endParaRPr lang="en-US" sz="32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58EC7-9B44-E597-60FA-AB5F849A95D0}"/>
              </a:ext>
            </a:extLst>
          </p:cNvPr>
          <p:cNvSpPr txBox="1"/>
          <p:nvPr/>
        </p:nvSpPr>
        <p:spPr>
          <a:xfrm>
            <a:off x="8732520" y="6440495"/>
            <a:ext cx="3639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14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1400" dirty="0">
                <a:latin typeface="Bahnschrift SemiCondensed" panose="020B0502040204020203" pitchFamily="34" charset="0"/>
              </a:rPr>
              <a:t> (2020)</a:t>
            </a: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19C2C2C7-6AF5-6909-2F7B-4DE73256B610}"/>
              </a:ext>
            </a:extLst>
          </p:cNvPr>
          <p:cNvSpPr txBox="1">
            <a:spLocks/>
          </p:cNvSpPr>
          <p:nvPr/>
        </p:nvSpPr>
        <p:spPr>
          <a:xfrm>
            <a:off x="440579" y="1398131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 forms of MPOs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6DA370DD-2C48-FA9A-9B4E-79087A15B58D}"/>
              </a:ext>
            </a:extLst>
          </p:cNvPr>
          <p:cNvSpPr txBox="1">
            <a:spLocks/>
          </p:cNvSpPr>
          <p:nvPr/>
        </p:nvSpPr>
        <p:spPr>
          <a:xfrm>
            <a:off x="2503612" y="1449161"/>
            <a:ext cx="5672918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As for MPSs,</a:t>
            </a:r>
            <a:r>
              <a:rPr lang="en-US" sz="2000" noProof="0" dirty="0">
                <a:latin typeface="Bahnschrift SemiCondensed" panose="020B0502040204020203" pitchFamily="34" charset="0"/>
              </a:rPr>
              <a:t> MPOs can come in canonical forms [2].</a:t>
            </a:r>
            <a:endParaRPr lang="en-US" sz="2000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72CDB-66E1-E8AE-5562-55DED34DE1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46" y="1945546"/>
            <a:ext cx="3651933" cy="1325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18640B-A122-BC24-340F-B587470CFD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161" y="2583765"/>
            <a:ext cx="3096995" cy="2145949"/>
          </a:xfrm>
          <a:prstGeom prst="rect">
            <a:avLst/>
          </a:prstGeom>
        </p:spPr>
      </p:pic>
      <p:sp>
        <p:nvSpPr>
          <p:cNvPr id="14" name="Untertitel 2 6 2">
            <a:extLst>
              <a:ext uri="{FF2B5EF4-FFF2-40B4-BE49-F238E27FC236}">
                <a16:creationId xmlns:a16="http://schemas.microsoft.com/office/drawing/2014/main" id="{10653BBC-AC72-9D8C-550A-09A9496D0892}"/>
              </a:ext>
            </a:extLst>
          </p:cNvPr>
          <p:cNvSpPr txBox="1">
            <a:spLocks/>
          </p:cNvSpPr>
          <p:nvPr/>
        </p:nvSpPr>
        <p:spPr>
          <a:xfrm>
            <a:off x="2454945" y="3450605"/>
            <a:ext cx="5076126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above MPO is said to be in left-</a:t>
            </a:r>
            <a:r>
              <a:rPr lang="en-US" sz="2000" noProof="0" dirty="0">
                <a:latin typeface="Bahnschrift SemiCondensed" panose="020B0502040204020203" pitchFamily="34" charset="0"/>
              </a:rPr>
              <a:t>canonical form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iff</a:t>
            </a:r>
            <a:r>
              <a:rPr lang="en-US" sz="2000" noProof="0" dirty="0">
                <a:latin typeface="Bahnschrift SemiCondensed" panose="020B0502040204020203" pitchFamily="34" charset="0"/>
              </a:rPr>
              <a:t> the single-site tensors                         </a:t>
            </a:r>
            <a:r>
              <a:rPr lang="en-US" sz="2000" dirty="0">
                <a:latin typeface="Bahnschrift SemiCondensed" panose="020B0502040204020203" pitchFamily="34" charset="0"/>
              </a:rPr>
              <a:t>have the following isometry property: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92C61C-B3B0-658E-12A9-FD296DF158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922" y="3799788"/>
            <a:ext cx="1393952" cy="219456"/>
          </a:xfrm>
          <a:prstGeom prst="rect">
            <a:avLst/>
          </a:prstGeom>
        </p:spPr>
      </p:pic>
      <p:sp>
        <p:nvSpPr>
          <p:cNvPr id="19" name="Untertitel 2 6">
            <a:extLst>
              <a:ext uri="{FF2B5EF4-FFF2-40B4-BE49-F238E27FC236}">
                <a16:creationId xmlns:a16="http://schemas.microsoft.com/office/drawing/2014/main" id="{D6EC9DD3-CA7F-6525-9AD2-D4CAD197E54D}"/>
              </a:ext>
            </a:extLst>
          </p:cNvPr>
          <p:cNvSpPr txBox="1">
            <a:spLocks/>
          </p:cNvSpPr>
          <p:nvPr/>
        </p:nvSpPr>
        <p:spPr>
          <a:xfrm>
            <a:off x="2454944" y="4835514"/>
            <a:ext cx="9005535" cy="86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Similarly, there exist left- and site-canonical forms of MPOs. Like for MPSs, a given MPO can be brought to a canonical form, e.g., by successive QR or SVD decompositions.</a:t>
            </a:r>
            <a:endParaRPr lang="en-US" sz="2000" noProof="0" dirty="0"/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D2F13A4B-98D6-4CEF-7253-DBC72C627D8F}"/>
              </a:ext>
            </a:extLst>
          </p:cNvPr>
          <p:cNvSpPr txBox="1">
            <a:spLocks/>
          </p:cNvSpPr>
          <p:nvPr/>
        </p:nvSpPr>
        <p:spPr>
          <a:xfrm>
            <a:off x="440578" y="5616865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Connection with MPSs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Untertitel 2 6">
            <a:extLst>
              <a:ext uri="{FF2B5EF4-FFF2-40B4-BE49-F238E27FC236}">
                <a16:creationId xmlns:a16="http://schemas.microsoft.com/office/drawing/2014/main" id="{AA5B3724-8240-50C6-6990-F8237AE9849A}"/>
              </a:ext>
            </a:extLst>
          </p:cNvPr>
          <p:cNvSpPr txBox="1">
            <a:spLocks/>
          </p:cNvSpPr>
          <p:nvPr/>
        </p:nvSpPr>
        <p:spPr>
          <a:xfrm>
            <a:off x="2454944" y="5698868"/>
            <a:ext cx="9468832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MPOs in canonical forms are MPOs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s.t.</a:t>
            </a:r>
            <a:r>
              <a:rPr lang="en-US" sz="2000" noProof="0" dirty="0">
                <a:latin typeface="Bahnschrift SemiCondensed" panose="020B0502040204020203" pitchFamily="34" charset="0"/>
              </a:rPr>
              <a:t> merging physical legs yields MPSs in canonical forms!</a:t>
            </a:r>
            <a:endParaRPr lang="en-US" sz="2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9EDBB-5AE3-140C-377B-01A04F6E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14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F08-6C9B-6C7D-0CFC-80A227A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250" y="1660635"/>
            <a:ext cx="7934335" cy="3289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Bahnschrift SemiCondensed" panose="020B0502040204020203" pitchFamily="34" charset="0"/>
              </a:rPr>
              <a:t>4</a:t>
            </a:r>
            <a:r>
              <a:rPr lang="en-US" sz="6000" noProof="0" dirty="0">
                <a:latin typeface="Bahnschrift SemiCondensed" panose="020B0502040204020203" pitchFamily="34" charset="0"/>
              </a:rPr>
              <a:t>/5 – RESULTS FOR</a:t>
            </a:r>
            <a:br>
              <a:rPr lang="en-US" sz="6000" noProof="0" dirty="0">
                <a:latin typeface="Bahnschrift SemiCondensed" panose="020B0502040204020203" pitchFamily="34" charset="0"/>
              </a:rPr>
            </a:br>
            <a:r>
              <a:rPr lang="en-US" sz="6000" noProof="0" dirty="0">
                <a:latin typeface="Bahnschrift SemiCondensed" panose="020B0502040204020203" pitchFamily="34" charset="0"/>
              </a:rPr>
              <a:t>          THE 1D XY MODEL</a:t>
            </a:r>
            <a:endParaRPr lang="en-US" sz="6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4146A-89BA-392A-A866-964D1AB3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58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F08-6C9B-6C7D-0CFC-80A227A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967" y="1536276"/>
            <a:ext cx="7534943" cy="3340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Bahnschrift SemiCondensed" panose="020B0502040204020203" pitchFamily="34" charset="0"/>
              </a:rPr>
              <a:t>5</a:t>
            </a:r>
            <a:r>
              <a:rPr lang="en-US" sz="6000" noProof="0" dirty="0">
                <a:latin typeface="Bahnschrift SemiCondensed" panose="020B0502040204020203" pitchFamily="34" charset="0"/>
              </a:rPr>
              <a:t>/5 – SUMMARY AND </a:t>
            </a:r>
            <a:br>
              <a:rPr lang="en-US" sz="6000" noProof="0" dirty="0">
                <a:latin typeface="Bahnschrift SemiCondensed" panose="020B0502040204020203" pitchFamily="34" charset="0"/>
              </a:rPr>
            </a:br>
            <a:r>
              <a:rPr lang="en-US" sz="6000" noProof="0" dirty="0">
                <a:latin typeface="Bahnschrift SemiCondensed" panose="020B0502040204020203" pitchFamily="34" charset="0"/>
              </a:rPr>
              <a:t>         CONCLUSIONS</a:t>
            </a:r>
            <a:endParaRPr lang="en-US" sz="6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0C767-167F-83AA-FAC3-5EA9324B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8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2C2753E-7B0E-1B84-2E81-BD8196B47D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17274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9F53687F-7E40-9D44-E4AC-ABDAFB092EFC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Literature References</a:t>
            </a:r>
            <a:endParaRPr lang="en-US" sz="3200" noProof="0" dirty="0"/>
          </a:p>
        </p:txBody>
      </p:sp>
      <p:sp>
        <p:nvSpPr>
          <p:cNvPr id="6" name="Untertitel 2 3">
            <a:extLst>
              <a:ext uri="{FF2B5EF4-FFF2-40B4-BE49-F238E27FC236}">
                <a16:creationId xmlns:a16="http://schemas.microsoft.com/office/drawing/2014/main" id="{3014D1B9-5DE6-F701-5457-3DA75CED1AD7}"/>
              </a:ext>
            </a:extLst>
          </p:cNvPr>
          <p:cNvSpPr txBox="1">
            <a:spLocks/>
          </p:cNvSpPr>
          <p:nvPr/>
        </p:nvSpPr>
        <p:spPr>
          <a:xfrm>
            <a:off x="488399" y="1573379"/>
            <a:ext cx="11289073" cy="74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20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2000" dirty="0">
                <a:latin typeface="Bahnschrift SemiCondensed" panose="020B0502040204020203" pitchFamily="34" charset="0"/>
              </a:rPr>
              <a:t> (2018). </a:t>
            </a:r>
            <a:r>
              <a:rPr lang="en-US" sz="2000" i="1" dirty="0">
                <a:latin typeface="Bahnschrift SemiCondensed" panose="020B0502040204020203" pitchFamily="34" charset="0"/>
              </a:rPr>
              <a:t>Exponential Thermal Tensor Network Approach for Quantum Lattice Models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X, 8(3), 031082. </a:t>
            </a:r>
            <a:r>
              <a:rPr lang="en-US" sz="2000" dirty="0">
                <a:latin typeface="Bahnschrift SemiCondensed" panose="020B0502040204020203" pitchFamily="34" charset="0"/>
                <a:hlinkClick r:id="rId5"/>
              </a:rPr>
              <a:t>https://doi.org/10.1103/PhysRevX.8.031082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27AF-2580-C44C-F4ED-76800E2B929D}"/>
              </a:ext>
            </a:extLst>
          </p:cNvPr>
          <p:cNvSpPr txBox="1"/>
          <p:nvPr/>
        </p:nvSpPr>
        <p:spPr>
          <a:xfrm>
            <a:off x="488399" y="2596652"/>
            <a:ext cx="1097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20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2000" dirty="0">
                <a:latin typeface="Bahnschrift SemiCondensed" panose="020B0502040204020203" pitchFamily="34" charset="0"/>
              </a:rPr>
              <a:t> (2020). </a:t>
            </a:r>
            <a:r>
              <a:rPr lang="en-US" sz="2000" i="1" dirty="0">
                <a:latin typeface="Bahnschrift SemiCondensed" panose="020B0502040204020203" pitchFamily="34" charset="0"/>
              </a:rPr>
              <a:t>Local matrix product operators: Canonical form, compression, and control theory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B, 102(3), 035147. </a:t>
            </a:r>
            <a:r>
              <a:rPr lang="en-US" sz="2000" dirty="0">
                <a:latin typeface="Bahnschrift SemiCondensed" panose="020B0502040204020203" pitchFamily="34" charset="0"/>
                <a:hlinkClick r:id="rId6"/>
              </a:rPr>
              <a:t>https://doi.org/10.1103/PhysRevB.102.035147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8B55A-A4DB-FE0B-AFB9-848EF8D6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4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141C-773A-E3C0-03A6-469FA9B1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D58D-24E9-B167-01EA-B6F2FE4C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an add in line on entanglement how one represents mpos as mpss to get a notion of entanlgemnt</a:t>
            </a:r>
          </a:p>
          <a:p>
            <a:r>
              <a:rPr lang="en-GB" dirty="0"/>
              <a:t>D</a:t>
            </a:r>
            <a:r>
              <a:rPr lang="en-DE" dirty="0"/>
              <a:t>ouble check slide numbering</a:t>
            </a:r>
          </a:p>
          <a:p>
            <a:r>
              <a:rPr lang="en-GB" dirty="0"/>
              <a:t>A</a:t>
            </a:r>
            <a:r>
              <a:rPr lang="en-DE" dirty="0"/>
              <a:t>dd animations i.e. split slides into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ADDAA-29A6-5996-92CD-C68EF6CB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28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F08-6C9B-6C7D-0CFC-80A227A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526" y="2208938"/>
            <a:ext cx="6704625" cy="1827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noProof="0" dirty="0">
                <a:latin typeface="Bahnschrift SemiCondensed" panose="020B0502040204020203" pitchFamily="34" charset="0"/>
              </a:rPr>
              <a:t>1/5 - INTRODUCTION</a:t>
            </a:r>
            <a:endParaRPr lang="en-US" sz="60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1B917-4C16-4FEA-0D85-52AA007D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1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79" imgH="478" progId="TCLayout.ActiveDocument.1">
                  <p:embed/>
                </p:oleObj>
              </mc:Choice>
              <mc:Fallback>
                <p:oleObj name="think-cell Slide" r:id="rId1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The XTRG algorithm</a:t>
            </a:r>
            <a:endParaRPr lang="en-US" sz="3200" noProof="0" dirty="0"/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869852" y="1548884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2 1 2">
            <a:extLst>
              <a:ext uri="{FF2B5EF4-FFF2-40B4-BE49-F238E27FC236}">
                <a16:creationId xmlns:a16="http://schemas.microsoft.com/office/drawing/2014/main" id="{5D414769-3CFE-96F3-D54C-CB888A48CFFF}"/>
              </a:ext>
            </a:extLst>
          </p:cNvPr>
          <p:cNvSpPr txBox="1">
            <a:spLocks/>
          </p:cNvSpPr>
          <p:nvPr/>
        </p:nvSpPr>
        <p:spPr>
          <a:xfrm>
            <a:off x="869852" y="3187263"/>
            <a:ext cx="152371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2 1 3">
            <a:extLst>
              <a:ext uri="{FF2B5EF4-FFF2-40B4-BE49-F238E27FC236}">
                <a16:creationId xmlns:a16="http://schemas.microsoft.com/office/drawing/2014/main" id="{0E607EDA-C8D0-68BA-3C12-A865D1F9D090}"/>
              </a:ext>
            </a:extLst>
          </p:cNvPr>
          <p:cNvSpPr txBox="1">
            <a:spLocks/>
          </p:cNvSpPr>
          <p:nvPr/>
        </p:nvSpPr>
        <p:spPr>
          <a:xfrm>
            <a:off x="869852" y="4486473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 2 1 4">
            <a:extLst>
              <a:ext uri="{FF2B5EF4-FFF2-40B4-BE49-F238E27FC236}">
                <a16:creationId xmlns:a16="http://schemas.microsoft.com/office/drawing/2014/main" id="{9E833B79-830C-0A90-A034-49DE70291062}"/>
              </a:ext>
            </a:extLst>
          </p:cNvPr>
          <p:cNvSpPr txBox="1">
            <a:spLocks/>
          </p:cNvSpPr>
          <p:nvPr/>
        </p:nvSpPr>
        <p:spPr>
          <a:xfrm>
            <a:off x="869852" y="5466288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Our 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Untertitel 2 5 1">
            <a:extLst>
              <a:ext uri="{FF2B5EF4-FFF2-40B4-BE49-F238E27FC236}">
                <a16:creationId xmlns:a16="http://schemas.microsoft.com/office/drawing/2014/main" id="{D5BC0EC5-18F9-E60A-B28E-9FBB94493F59}"/>
              </a:ext>
            </a:extLst>
          </p:cNvPr>
          <p:cNvSpPr txBox="1">
            <a:spLocks/>
          </p:cNvSpPr>
          <p:nvPr/>
        </p:nvSpPr>
        <p:spPr>
          <a:xfrm>
            <a:off x="2268057" y="1545395"/>
            <a:ext cx="8340605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non-normalized thermal states            of 1D chain Hamiltonians at different inverse temperatures       by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iteratively doubling     :</a:t>
            </a:r>
            <a:endParaRPr lang="en-US" sz="20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646A2-76F1-14E4-65DC-D09069D34C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78" y="1530367"/>
            <a:ext cx="558800" cy="2621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1D9693-8069-B036-041C-5D408975351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755" y="1912414"/>
            <a:ext cx="140208" cy="227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4AA90B-EA8D-A7DE-FE33-E1C8B83558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53" y="1910424"/>
            <a:ext cx="140208" cy="22758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F39954A-1D05-1C34-84F8-04867F40CB8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1" y="2435808"/>
            <a:ext cx="7788656" cy="3230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AA166A-E80A-F274-F493-270D18C1DF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28" y="2446634"/>
            <a:ext cx="414668" cy="95786"/>
          </a:xfrm>
          <a:prstGeom prst="rect">
            <a:avLst/>
          </a:prstGeom>
        </p:spPr>
      </p:pic>
      <p:sp>
        <p:nvSpPr>
          <p:cNvPr id="31" name="Untertitel 2 5 2 1">
            <a:extLst>
              <a:ext uri="{FF2B5EF4-FFF2-40B4-BE49-F238E27FC236}">
                <a16:creationId xmlns:a16="http://schemas.microsoft.com/office/drawing/2014/main" id="{EC9E8D57-18C0-3616-CF79-740F15F37B8C}"/>
              </a:ext>
            </a:extLst>
          </p:cNvPr>
          <p:cNvSpPr txBox="1">
            <a:spLocks/>
          </p:cNvSpPr>
          <p:nvPr/>
        </p:nvSpPr>
        <p:spPr>
          <a:xfrm>
            <a:off x="2264590" y="3186488"/>
            <a:ext cx="4424915" cy="129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Represent                 with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MPO,</a:t>
            </a:r>
            <a:r>
              <a:rPr lang="en-US" sz="2000" noProof="0" dirty="0">
                <a:latin typeface="Bahnschrift SemiCondensed" panose="020B0502040204020203" pitchFamily="34" charset="0"/>
              </a:rPr>
              <a:t> compute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>
                <a:latin typeface="Bahnschrift SemiCondensed" panose="020B0502040204020203" pitchFamily="34" charset="0"/>
              </a:rPr>
              <a:t>its square with tensor network techniques, and truncate virtual bond dimension with a variational method [1]</a:t>
            </a:r>
            <a:endParaRPr lang="en-US" sz="2000" noProof="0" dirty="0"/>
          </a:p>
        </p:txBody>
      </p:sp>
      <p:sp>
        <p:nvSpPr>
          <p:cNvPr id="32" name="Untertitel 2 3">
            <a:extLst>
              <a:ext uri="{FF2B5EF4-FFF2-40B4-BE49-F238E27FC236}">
                <a16:creationId xmlns:a16="http://schemas.microsoft.com/office/drawing/2014/main" id="{93DDCB61-0386-AFEA-D282-7A3D5A29AAAA}"/>
              </a:ext>
            </a:extLst>
          </p:cNvPr>
          <p:cNvSpPr txBox="1">
            <a:spLocks/>
          </p:cNvSpPr>
          <p:nvPr/>
        </p:nvSpPr>
        <p:spPr>
          <a:xfrm>
            <a:off x="8710814" y="6108023"/>
            <a:ext cx="4312403" cy="6382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15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1500" dirty="0">
                <a:latin typeface="Bahnschrift SemiCondensed" panose="020B0502040204020203" pitchFamily="34" charset="0"/>
              </a:rPr>
              <a:t> (2018)</a:t>
            </a:r>
            <a:endParaRPr lang="en-US" sz="15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54ADF9-9CF8-D493-92E3-DF59A502439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06" y="3171204"/>
            <a:ext cx="871728" cy="262128"/>
          </a:xfrm>
          <a:prstGeom prst="rect">
            <a:avLst/>
          </a:prstGeom>
        </p:spPr>
      </p:pic>
      <p:sp>
        <p:nvSpPr>
          <p:cNvPr id="38" name="Untertitel 2 5 2 2">
            <a:extLst>
              <a:ext uri="{FF2B5EF4-FFF2-40B4-BE49-F238E27FC236}">
                <a16:creationId xmlns:a16="http://schemas.microsoft.com/office/drawing/2014/main" id="{D7EF687E-B97E-9C5E-21A9-D81C88D9AF1B}"/>
              </a:ext>
            </a:extLst>
          </p:cNvPr>
          <p:cNvSpPr txBox="1">
            <a:spLocks/>
          </p:cNvSpPr>
          <p:nvPr/>
        </p:nvSpPr>
        <p:spPr>
          <a:xfrm>
            <a:off x="2283780" y="4492806"/>
            <a:ext cx="6422510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will use the method on a 1D XY chain of L = 10 sites, </a:t>
            </a:r>
            <a:endParaRPr lang="en-US" sz="2000" noProof="0" dirty="0"/>
          </a:p>
        </p:txBody>
      </p:sp>
      <p:pic>
        <p:nvPicPr>
          <p:cNvPr id="39" name="Picture 38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DE26E7A1-6209-5334-B902-8C7F9A55D04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3" y="4973696"/>
            <a:ext cx="6875428" cy="350476"/>
          </a:xfrm>
          <a:prstGeom prst="rect">
            <a:avLst/>
          </a:prstGeom>
        </p:spPr>
      </p:pic>
      <p:sp>
        <p:nvSpPr>
          <p:cNvPr id="41" name="Untertitel 2 5 2 3">
            <a:extLst>
              <a:ext uri="{FF2B5EF4-FFF2-40B4-BE49-F238E27FC236}">
                <a16:creationId xmlns:a16="http://schemas.microsoft.com/office/drawing/2014/main" id="{6F76CD91-6960-1FAE-85A7-38AD889A1014}"/>
              </a:ext>
            </a:extLst>
          </p:cNvPr>
          <p:cNvSpPr txBox="1">
            <a:spLocks/>
          </p:cNvSpPr>
          <p:nvPr/>
        </p:nvSpPr>
        <p:spPr>
          <a:xfrm>
            <a:off x="2264589" y="5561450"/>
            <a:ext cx="6791002" cy="105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the partition function                            for logarithmically discretized                                                and compare with analytical result </a:t>
            </a:r>
            <a:endParaRPr lang="en-US" sz="2000" noProof="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951737F-81FD-DBC0-1618-B77935295B2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200" y="5565829"/>
            <a:ext cx="1532128" cy="3230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DFE00A-3274-40A4-0316-8EE58FD0CEA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264" y="5919516"/>
            <a:ext cx="2708656" cy="227584"/>
          </a:xfrm>
          <a:prstGeom prst="rect">
            <a:avLst/>
          </a:prstGeom>
        </p:spPr>
      </p:pic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07614D73-1D31-6128-EE86-77DD5C926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0" name="Picture 5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DCF7B63-7880-350F-8AD2-D7D9D1CCF43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640" y="3007223"/>
            <a:ext cx="4752948" cy="14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Motivation</a:t>
            </a:r>
            <a:endParaRPr lang="en-US" sz="3200" noProof="0" dirty="0"/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21101" y="1460983"/>
            <a:ext cx="1613413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Exponential reduction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 of #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3CA9E-570C-2A48-F474-CF8F6328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EA334638-8DDE-4B48-89D3-FE9E2E2EA8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837" y="1428847"/>
            <a:ext cx="4795249" cy="1451772"/>
          </a:xfrm>
          <a:prstGeom prst="rect">
            <a:avLst/>
          </a:prstGeom>
        </p:spPr>
      </p:pic>
      <p:sp>
        <p:nvSpPr>
          <p:cNvPr id="10" name="Untertitel 2 5 1 1 1">
            <a:extLst>
              <a:ext uri="{FF2B5EF4-FFF2-40B4-BE49-F238E27FC236}">
                <a16:creationId xmlns:a16="http://schemas.microsoft.com/office/drawing/2014/main" id="{D8CEC5C1-AAE7-759A-2BC6-EF8B0D218533}"/>
              </a:ext>
            </a:extLst>
          </p:cNvPr>
          <p:cNvSpPr txBox="1">
            <a:spLocks/>
          </p:cNvSpPr>
          <p:nvPr/>
        </p:nvSpPr>
        <p:spPr>
          <a:xfrm>
            <a:off x="2487557" y="1455855"/>
            <a:ext cx="2370881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Imaginary time evolution:</a:t>
            </a:r>
            <a:endParaRPr lang="en-US" sz="2000" noProof="0" dirty="0"/>
          </a:p>
        </p:txBody>
      </p:sp>
      <p:sp>
        <p:nvSpPr>
          <p:cNvPr id="11" name="Untertitel 2 5 1 2">
            <a:extLst>
              <a:ext uri="{FF2B5EF4-FFF2-40B4-BE49-F238E27FC236}">
                <a16:creationId xmlns:a16="http://schemas.microsoft.com/office/drawing/2014/main" id="{AD875446-AFD4-85E7-CB75-B8910FD913DB}"/>
              </a:ext>
            </a:extLst>
          </p:cNvPr>
          <p:cNvSpPr txBox="1">
            <a:spLocks/>
          </p:cNvSpPr>
          <p:nvPr/>
        </p:nvSpPr>
        <p:spPr>
          <a:xfrm>
            <a:off x="2487556" y="2419904"/>
            <a:ext cx="2370881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algorithm:</a:t>
            </a:r>
            <a:endParaRPr lang="en-US" sz="2000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FFC7A-62FF-8C94-E3B2-439C895DE4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1675682"/>
            <a:ext cx="583184" cy="37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1A834-A597-0CE0-20A4-DB32B55F85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2352105"/>
            <a:ext cx="1247648" cy="375920"/>
          </a:xfrm>
          <a:prstGeom prst="rect">
            <a:avLst/>
          </a:prstGeom>
        </p:spPr>
      </p:pic>
      <p:sp>
        <p:nvSpPr>
          <p:cNvPr id="19" name="Untertitel 2 5 1 1 2">
            <a:extLst>
              <a:ext uri="{FF2B5EF4-FFF2-40B4-BE49-F238E27FC236}">
                <a16:creationId xmlns:a16="http://schemas.microsoft.com/office/drawing/2014/main" id="{6B6BA270-B6E5-28A5-468A-7A26146F72E6}"/>
              </a:ext>
            </a:extLst>
          </p:cNvPr>
          <p:cNvSpPr txBox="1">
            <a:spLocks/>
          </p:cNvSpPr>
          <p:nvPr/>
        </p:nvSpPr>
        <p:spPr>
          <a:xfrm>
            <a:off x="10714442" y="2335347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steps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5 1 1 3">
            <a:extLst>
              <a:ext uri="{FF2B5EF4-FFF2-40B4-BE49-F238E27FC236}">
                <a16:creationId xmlns:a16="http://schemas.microsoft.com/office/drawing/2014/main" id="{88670A6C-1E06-B60D-35E2-3BACA99ACCDB}"/>
              </a:ext>
            </a:extLst>
          </p:cNvPr>
          <p:cNvSpPr txBox="1">
            <a:spLocks/>
          </p:cNvSpPr>
          <p:nvPr/>
        </p:nvSpPr>
        <p:spPr>
          <a:xfrm>
            <a:off x="10017269" y="1670667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steps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1" name="Untertitel 2 2 1 2 1">
            <a:extLst>
              <a:ext uri="{FF2B5EF4-FFF2-40B4-BE49-F238E27FC236}">
                <a16:creationId xmlns:a16="http://schemas.microsoft.com/office/drawing/2014/main" id="{C4645897-A41C-7D14-5592-B2635A085853}"/>
              </a:ext>
            </a:extLst>
          </p:cNvPr>
          <p:cNvSpPr txBox="1">
            <a:spLocks/>
          </p:cNvSpPr>
          <p:nvPr/>
        </p:nvSpPr>
        <p:spPr>
          <a:xfrm>
            <a:off x="621101" y="3535362"/>
            <a:ext cx="1613413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Avoid critical points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Untertitel 2 5 1 1 4 1">
            <a:extLst>
              <a:ext uri="{FF2B5EF4-FFF2-40B4-BE49-F238E27FC236}">
                <a16:creationId xmlns:a16="http://schemas.microsoft.com/office/drawing/2014/main" id="{14EACC11-4408-3914-7213-6E7BEAEEFED3}"/>
              </a:ext>
            </a:extLst>
          </p:cNvPr>
          <p:cNvSpPr txBox="1">
            <a:spLocks/>
          </p:cNvSpPr>
          <p:nvPr/>
        </p:nvSpPr>
        <p:spPr>
          <a:xfrm>
            <a:off x="2487556" y="3576518"/>
            <a:ext cx="8461798" cy="73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is in principle able to jump over phase transitions in     space, which is where converged computations get costly</a:t>
            </a:r>
            <a:endParaRPr lang="en-US" sz="2000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7ACDD3-6906-2FE8-411F-E638D73438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8" y="3662212"/>
            <a:ext cx="140208" cy="227584"/>
          </a:xfrm>
          <a:prstGeom prst="rect">
            <a:avLst/>
          </a:prstGeom>
        </p:spPr>
      </p:pic>
      <p:pic>
        <p:nvPicPr>
          <p:cNvPr id="29" name="Picture 28" descr="A black and white symbol&#10;&#10;Description automatically generated">
            <a:extLst>
              <a:ext uri="{FF2B5EF4-FFF2-40B4-BE49-F238E27FC236}">
                <a16:creationId xmlns:a16="http://schemas.microsoft.com/office/drawing/2014/main" id="{D3D91425-7287-F709-2402-CB7592541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25" y="4365090"/>
            <a:ext cx="4871857" cy="972919"/>
          </a:xfrm>
          <a:prstGeom prst="rect">
            <a:avLst/>
          </a:prstGeom>
        </p:spPr>
      </p:pic>
      <p:sp>
        <p:nvSpPr>
          <p:cNvPr id="30" name="Untertitel 2 2 1 2 2">
            <a:extLst>
              <a:ext uri="{FF2B5EF4-FFF2-40B4-BE49-F238E27FC236}">
                <a16:creationId xmlns:a16="http://schemas.microsoft.com/office/drawing/2014/main" id="{0667BC32-B0F0-6754-B8CF-422DE35892A1}"/>
              </a:ext>
            </a:extLst>
          </p:cNvPr>
          <p:cNvSpPr txBox="1">
            <a:spLocks/>
          </p:cNvSpPr>
          <p:nvPr/>
        </p:nvSpPr>
        <p:spPr>
          <a:xfrm>
            <a:off x="621101" y="5418971"/>
            <a:ext cx="1969700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Scaling of entanglement</a:t>
            </a:r>
          </a:p>
        </p:txBody>
      </p:sp>
      <p:sp>
        <p:nvSpPr>
          <p:cNvPr id="31" name="Untertitel 2 5 1 1 4 2">
            <a:extLst>
              <a:ext uri="{FF2B5EF4-FFF2-40B4-BE49-F238E27FC236}">
                <a16:creationId xmlns:a16="http://schemas.microsoft.com/office/drawing/2014/main" id="{3BC51902-C055-B28E-D2C8-F90669817833}"/>
              </a:ext>
            </a:extLst>
          </p:cNvPr>
          <p:cNvSpPr txBox="1">
            <a:spLocks/>
          </p:cNvSpPr>
          <p:nvPr/>
        </p:nvSpPr>
        <p:spPr>
          <a:xfrm>
            <a:off x="2487556" y="5526789"/>
            <a:ext cx="8461798" cy="113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For many 1D models, thermal state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entanglement</a:t>
            </a:r>
            <a:r>
              <a:rPr lang="en-US" sz="2000" noProof="0" dirty="0">
                <a:latin typeface="Bahnschrift SemiCondensed" panose="020B0502040204020203" pitchFamily="34" charset="0"/>
              </a:rPr>
              <a:t> scales as              .        . Often, one expects the change in entanglement to describe the change in physical regimes in a linear fashion. Then one should use a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logarithmic </a:t>
            </a:r>
            <a:r>
              <a:rPr lang="en-US" sz="2000" noProof="0" dirty="0">
                <a:latin typeface="Bahnschrift SemiCondensed" panose="020B0502040204020203" pitchFamily="34" charset="0"/>
              </a:rPr>
              <a:t>scale for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172289-C9FF-2DB2-EEBA-05C9780374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262" y="6135494"/>
            <a:ext cx="140208" cy="22758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27CED8F-53A1-A84E-7568-1E01B708D51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032" y="5582232"/>
            <a:ext cx="1182624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9" imgH="478" progId="TCLayout.ActiveDocument.1">
                  <p:embed/>
                </p:oleObj>
              </mc:Choice>
              <mc:Fallback>
                <p:oleObj name="think-cell Slide" r:id="rId22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MP</a:t>
            </a:r>
            <a:r>
              <a:rPr lang="en-US" sz="3200" dirty="0" err="1">
                <a:latin typeface="Bahnschrift SemiCondensed" panose="020B0502040204020203" pitchFamily="34" charset="0"/>
              </a:rPr>
              <a:t>Os</a:t>
            </a:r>
            <a:r>
              <a:rPr lang="en-US" sz="3200" dirty="0">
                <a:latin typeface="Bahnschrift SemiCondensed" panose="020B0502040204020203" pitchFamily="34" charset="0"/>
              </a:rPr>
              <a:t> and truncations</a:t>
            </a:r>
            <a:endParaRPr lang="en-US" sz="3200" noProof="0" dirty="0"/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790151" y="1013215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80DED-C336-CDD2-B555-DC5BBD54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96887" y="6183944"/>
            <a:ext cx="2743200" cy="365125"/>
          </a:xfrm>
        </p:spPr>
        <p:txBody>
          <a:bodyPr/>
          <a:lstStyle/>
          <a:p>
            <a:fld id="{D67EFDCF-2BE9-48DA-81A4-E9E0101174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Untertitel 2 5 1 1 1 1">
            <a:extLst>
              <a:ext uri="{FF2B5EF4-FFF2-40B4-BE49-F238E27FC236}">
                <a16:creationId xmlns:a16="http://schemas.microsoft.com/office/drawing/2014/main" id="{B5AE35B5-372F-BA65-C177-9F3A7FA455B7}"/>
              </a:ext>
            </a:extLst>
          </p:cNvPr>
          <p:cNvSpPr txBox="1">
            <a:spLocks/>
          </p:cNvSpPr>
          <p:nvPr/>
        </p:nvSpPr>
        <p:spPr>
          <a:xfrm>
            <a:off x="3122022" y="1204208"/>
            <a:ext cx="8279827" cy="81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tensor network schemes makes the necessary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truncation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methods clearer. The thermal state will be represented as an MPO.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76B3FA7-6838-00C2-A8D8-D136A689FD1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22" y="2715062"/>
            <a:ext cx="1792224" cy="1406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116CC1-D98A-0DD5-383F-6B0D16A80147}"/>
              </a:ext>
            </a:extLst>
          </p:cNvPr>
          <p:cNvSpPr txBox="1"/>
          <p:nvPr/>
        </p:nvSpPr>
        <p:spPr>
          <a:xfrm>
            <a:off x="3122021" y="2108031"/>
            <a:ext cx="378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Condensed" panose="020B0502040204020203" pitchFamily="34" charset="0"/>
              </a:rPr>
              <a:t>One XTRG temperature update:</a:t>
            </a:r>
            <a:endParaRPr lang="en-DE" dirty="0"/>
          </a:p>
        </p:txBody>
      </p:sp>
      <p:sp>
        <p:nvSpPr>
          <p:cNvPr id="10" name="Untertitel 2 2 1 2 1">
            <a:extLst>
              <a:ext uri="{FF2B5EF4-FFF2-40B4-BE49-F238E27FC236}">
                <a16:creationId xmlns:a16="http://schemas.microsoft.com/office/drawing/2014/main" id="{7C888F6D-E10C-28EA-6151-B6CD1EDCB720}"/>
              </a:ext>
            </a:extLst>
          </p:cNvPr>
          <p:cNvSpPr txBox="1">
            <a:spLocks/>
          </p:cNvSpPr>
          <p:nvPr/>
        </p:nvSpPr>
        <p:spPr>
          <a:xfrm>
            <a:off x="790151" y="2044979"/>
            <a:ext cx="2020106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and what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 to truncate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4" name="Picture 23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8F066C41-A7D0-6914-35FD-2A6473ED19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253" y="3735599"/>
            <a:ext cx="2702974" cy="599959"/>
          </a:xfrm>
          <a:prstGeom prst="rect">
            <a:avLst/>
          </a:prstGeom>
        </p:spPr>
      </p:pic>
      <p:pic>
        <p:nvPicPr>
          <p:cNvPr id="26" name="Picture 25" descr="A diagram of a network&#10;&#10;Description automatically generated">
            <a:extLst>
              <a:ext uri="{FF2B5EF4-FFF2-40B4-BE49-F238E27FC236}">
                <a16:creationId xmlns:a16="http://schemas.microsoft.com/office/drawing/2014/main" id="{1F9D8D77-B2B1-B52F-5A10-9B3FCB5CC1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72" y="3591952"/>
            <a:ext cx="2702973" cy="10585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8B14E0-E081-3A61-D41B-A2311A0E7C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429" y="3735599"/>
            <a:ext cx="251502" cy="175707"/>
          </a:xfrm>
          <a:prstGeom prst="rect">
            <a:avLst/>
          </a:prstGeom>
        </p:spPr>
      </p:pic>
      <p:pic>
        <p:nvPicPr>
          <p:cNvPr id="43" name="Picture 42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B8C64FD4-A29D-47D6-F5CB-66A1FB7BD3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556" y="3756895"/>
            <a:ext cx="2841613" cy="6742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15BF61-A7A5-1D8E-09E6-68FCE3DEE07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213" y="3841119"/>
            <a:ext cx="164396" cy="1438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C729F1-B44D-3CC1-33EF-AE9ECFA41C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314" y="3602728"/>
            <a:ext cx="165371" cy="144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E00C1A-1506-5BCF-5EE5-77ADB8DFF90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49" y="4073741"/>
            <a:ext cx="165371" cy="1447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119E20E-5D56-7BE9-F6FE-58870926F84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12" y="3989099"/>
            <a:ext cx="142978" cy="4995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B8E4BD-13EF-A690-3969-32D98DAAAD2E}"/>
              </a:ext>
            </a:extLst>
          </p:cNvPr>
          <p:cNvSpPr txBox="1"/>
          <p:nvPr/>
        </p:nvSpPr>
        <p:spPr>
          <a:xfrm>
            <a:off x="785190" y="4788659"/>
            <a:ext cx="10803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As       grow in the XTRG algorithm,                     , the bond dim.      would increase as                    ,</a:t>
            </a:r>
            <a:r>
              <a:rPr lang="en-DE" dirty="0">
                <a:latin typeface="Bahnschrift SemiCondensed" panose="020B0502040204020203" pitchFamily="34" charset="0"/>
              </a:rPr>
              <a:t> </a:t>
            </a:r>
            <a:r>
              <a:rPr lang="en-DE" b="1" dirty="0">
                <a:latin typeface="Bahnschrift SemiCondensed" panose="020B0502040204020203" pitchFamily="34" charset="0"/>
              </a:rPr>
              <a:t>exponential </a:t>
            </a:r>
            <a:r>
              <a:rPr lang="en-DE" dirty="0">
                <a:latin typeface="Bahnschrift SemiCondensed" panose="020B0502040204020203" pitchFamily="34" charset="0"/>
              </a:rPr>
              <a:t>in     . But the slow entanglement growth                         along with                         suggest </a:t>
            </a:r>
            <a:r>
              <a:rPr lang="en-DE" b="1" dirty="0">
                <a:latin typeface="Bahnschrift SemiCondensed" panose="020B0502040204020203" pitchFamily="34" charset="0"/>
              </a:rPr>
              <a:t>truncating</a:t>
            </a:r>
            <a:r>
              <a:rPr lang="en-DE" dirty="0">
                <a:latin typeface="Bahnschrift SemiCondensed" panose="020B0502040204020203" pitchFamily="34" charset="0"/>
              </a:rPr>
              <a:t> bond dim. as               .                 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F3C2AAF-1888-754F-E6A7-859DF7BC5070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888" y="4861603"/>
            <a:ext cx="987552" cy="22758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CCCB79-6660-064E-EBC7-CA23FFF87B38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35" y="4871500"/>
            <a:ext cx="140208" cy="2275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26A2E84-0D38-29B1-B69D-C4EDD384E3B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59" y="4876943"/>
            <a:ext cx="195072" cy="17068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9FE9004-F3B2-0376-BE95-D66DFBF28AB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075" y="4820383"/>
            <a:ext cx="963168" cy="2905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7134763-F737-6B7D-C009-BBA9367923C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123" y="4868526"/>
            <a:ext cx="140208" cy="22758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0166180-C1A5-AE41-19EF-A1C5DFF28D7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547" y="5133535"/>
            <a:ext cx="1182624" cy="254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29962554-C596-1311-9D4E-57293B9FA659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19" y="5135046"/>
            <a:ext cx="1243584" cy="254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EFCD45D-CA37-1405-0A83-260E962FA0E7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23" y="5147009"/>
            <a:ext cx="690880" cy="227584"/>
          </a:xfrm>
          <a:prstGeom prst="rect">
            <a:avLst/>
          </a:prstGeom>
        </p:spPr>
      </p:pic>
      <p:sp>
        <p:nvSpPr>
          <p:cNvPr id="70" name="Untertitel 2 2 1 2 2">
            <a:extLst>
              <a:ext uri="{FF2B5EF4-FFF2-40B4-BE49-F238E27FC236}">
                <a16:creationId xmlns:a16="http://schemas.microsoft.com/office/drawing/2014/main" id="{13A626C4-428B-FAE1-FA07-128E67EF589C}"/>
              </a:ext>
            </a:extLst>
          </p:cNvPr>
          <p:cNvSpPr txBox="1">
            <a:spLocks/>
          </p:cNvSpPr>
          <p:nvPr/>
        </p:nvSpPr>
        <p:spPr>
          <a:xfrm>
            <a:off x="547939" y="5730714"/>
            <a:ext cx="2592731" cy="92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Truncation and optimization scheme</a:t>
            </a:r>
          </a:p>
        </p:txBody>
      </p:sp>
      <p:sp>
        <p:nvSpPr>
          <p:cNvPr id="71" name="Untertitel 2 5 1 1 1 2">
            <a:extLst>
              <a:ext uri="{FF2B5EF4-FFF2-40B4-BE49-F238E27FC236}">
                <a16:creationId xmlns:a16="http://schemas.microsoft.com/office/drawing/2014/main" id="{718CBA71-0E55-4C11-47D9-5AB197121A55}"/>
              </a:ext>
            </a:extLst>
          </p:cNvPr>
          <p:cNvSpPr txBox="1">
            <a:spLocks/>
          </p:cNvSpPr>
          <p:nvPr/>
        </p:nvSpPr>
        <p:spPr>
          <a:xfrm>
            <a:off x="3399182" y="5930463"/>
            <a:ext cx="8399417" cy="46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F3A8058-8694-798E-67A2-EAB13E65F1E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06" y="5840601"/>
            <a:ext cx="658368" cy="2621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2E190E2-AFBD-9799-D3F9-53DCB708885C}"/>
              </a:ext>
            </a:extLst>
          </p:cNvPr>
          <p:cNvSpPr txBox="1"/>
          <p:nvPr/>
        </p:nvSpPr>
        <p:spPr>
          <a:xfrm>
            <a:off x="3122528" y="5869603"/>
            <a:ext cx="8354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                 will be approximated by a lower-     MPO      that </a:t>
            </a:r>
            <a:r>
              <a:rPr lang="en-US" b="1" dirty="0">
                <a:latin typeface="Bahnschrift SemiCondensed" panose="020B0502040204020203" pitchFamily="34" charset="0"/>
              </a:rPr>
              <a:t>minimizes</a:t>
            </a:r>
            <a:endParaRPr lang="en-DE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08B742C-0C47-AEBC-10CA-0E2DBC2ED14E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773" y="5953180"/>
            <a:ext cx="195072" cy="170688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641619C-F3B3-1645-4614-5A9811EFBBB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388" y="5869291"/>
            <a:ext cx="1418336" cy="32308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6153E645-E1A8-F4E8-6AC1-EF3DFF1535F1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715" y="5944634"/>
            <a:ext cx="180848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5F08-6C9B-6C7D-0CFC-80A227A7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222" y="2220036"/>
            <a:ext cx="8533426" cy="2226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>
                <a:latin typeface="Bahnschrift SemiCondensed" panose="020B0502040204020203" pitchFamily="34" charset="0"/>
              </a:rPr>
              <a:t>2</a:t>
            </a:r>
            <a:r>
              <a:rPr lang="en-US" sz="6000" noProof="0" dirty="0">
                <a:latin typeface="Bahnschrift SemiCondensed" panose="020B0502040204020203" pitchFamily="34" charset="0"/>
              </a:rPr>
              <a:t>/5 – ALGORITHM</a:t>
            </a:r>
            <a:endParaRPr lang="en-US" sz="60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0886A-ACA8-326F-B07F-6E158FEC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79" imgH="478" progId="TCLayout.ActiveDocument.1">
                  <p:embed/>
                </p:oleObj>
              </mc:Choice>
              <mc:Fallback>
                <p:oleObj name="think-cell Slide" r:id="rId1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3"/>
            <a:ext cx="7020213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Algorithm structure</a:t>
            </a:r>
            <a:endParaRPr lang="en-US" sz="3200" noProof="0" dirty="0"/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826821" y="1799765"/>
            <a:ext cx="963364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0E9A8-BDDB-BDF9-24AC-26B32164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Untertitel 2 5 1 1 1 1 1">
            <a:extLst>
              <a:ext uri="{FF2B5EF4-FFF2-40B4-BE49-F238E27FC236}">
                <a16:creationId xmlns:a16="http://schemas.microsoft.com/office/drawing/2014/main" id="{137F4455-A3FD-98E9-E034-8BABD780B31B}"/>
              </a:ext>
            </a:extLst>
          </p:cNvPr>
          <p:cNvSpPr txBox="1">
            <a:spLocks/>
          </p:cNvSpPr>
          <p:nvPr/>
        </p:nvSpPr>
        <p:spPr>
          <a:xfrm>
            <a:off x="1837190" y="1808590"/>
            <a:ext cx="8934442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noProof="0" dirty="0">
                <a:latin typeface="Bahnschrift SemiCondensed" panose="020B0502040204020203" pitchFamily="34" charset="0"/>
              </a:rPr>
              <a:t>Recall:</a:t>
            </a:r>
            <a:r>
              <a:rPr lang="en-US" sz="2000" noProof="0" dirty="0">
                <a:latin typeface="Bahnschrift SemiCondensed" panose="020B0502040204020203" pitchFamily="34" charset="0"/>
              </a:rPr>
              <a:t> we want to compute MPO for            for many inverse temperatures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31579-437C-9821-494D-CC090F731A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75" y="1799765"/>
            <a:ext cx="558800" cy="26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C32F1-D11D-0BF0-1C06-8094CD9606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712" y="1879805"/>
            <a:ext cx="987552" cy="227584"/>
          </a:xfrm>
          <a:prstGeom prst="rect">
            <a:avLst/>
          </a:prstGeom>
        </p:spPr>
      </p:pic>
      <p:sp>
        <p:nvSpPr>
          <p:cNvPr id="10" name="Untertitel 2 2 1 2">
            <a:extLst>
              <a:ext uri="{FF2B5EF4-FFF2-40B4-BE49-F238E27FC236}">
                <a16:creationId xmlns:a16="http://schemas.microsoft.com/office/drawing/2014/main" id="{76348476-3AF8-B652-CD9F-E4762F5F85D5}"/>
              </a:ext>
            </a:extLst>
          </p:cNvPr>
          <p:cNvSpPr txBox="1">
            <a:spLocks/>
          </p:cNvSpPr>
          <p:nvPr/>
        </p:nvSpPr>
        <p:spPr>
          <a:xfrm>
            <a:off x="767548" y="2480917"/>
            <a:ext cx="1267108" cy="699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Untertitel 2 5 1 1 1 1 2">
            <a:extLst>
              <a:ext uri="{FF2B5EF4-FFF2-40B4-BE49-F238E27FC236}">
                <a16:creationId xmlns:a16="http://schemas.microsoft.com/office/drawing/2014/main" id="{BAD98159-AED6-8756-4909-1B9A5C128489}"/>
              </a:ext>
            </a:extLst>
          </p:cNvPr>
          <p:cNvSpPr txBox="1">
            <a:spLocks/>
          </p:cNvSpPr>
          <p:nvPr/>
        </p:nvSpPr>
        <p:spPr>
          <a:xfrm>
            <a:off x="1837190" y="2484298"/>
            <a:ext cx="8834668" cy="396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1)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Hamiltonian: </a:t>
            </a:r>
            <a:r>
              <a:rPr lang="en-US" sz="2000" noProof="0" dirty="0">
                <a:latin typeface="Bahnschrift SemiCondensed" panose="020B0502040204020203" pitchFamily="34" charset="0"/>
              </a:rPr>
              <a:t>get MPO representation of the     under consideration </a:t>
            </a:r>
            <a:endParaRPr lang="en-US" sz="2000" b="1" noProof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2) </a:t>
            </a:r>
            <a:r>
              <a:rPr lang="en-US" sz="2000" b="1" dirty="0">
                <a:latin typeface="Bahnschrift SemiCondensed" panose="020B0502040204020203" pitchFamily="34" charset="0"/>
              </a:rPr>
              <a:t>Linear high-temperature initialization:</a:t>
            </a:r>
            <a:r>
              <a:rPr lang="en-US" sz="2000" dirty="0">
                <a:latin typeface="Bahnschrift SemiCondensed" panose="020B0502040204020203" pitchFamily="34" charset="0"/>
              </a:rPr>
              <a:t> choose ‘small’      and approximate              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3) </a:t>
            </a:r>
            <a:r>
              <a:rPr lang="en-US" sz="2000" b="1" dirty="0">
                <a:latin typeface="Bahnschrift SemiCondensed" panose="020B0502040204020203" pitchFamily="34" charset="0"/>
              </a:rPr>
              <a:t>XTRG updates,                : </a:t>
            </a:r>
            <a:r>
              <a:rPr lang="en-US" sz="2000" dirty="0">
                <a:latin typeface="Bahnschrift SemiCondensed" panose="020B0502040204020203" pitchFamily="34" charset="0"/>
              </a:rPr>
              <a:t>compute and truncate the MPO for </a:t>
            </a:r>
            <a:r>
              <a:rPr lang="en-US" sz="2000" b="1" dirty="0">
                <a:latin typeface="Bahnschrift SemiCondensed" panose="020B0502040204020203" pitchFamily="34" charset="0"/>
              </a:rPr>
              <a:t>               </a:t>
            </a:r>
            <a:r>
              <a:rPr lang="en-US" sz="2000" dirty="0">
                <a:latin typeface="Bahnschrift SemiCondensed" panose="020B0502040204020203" pitchFamily="34" charset="0"/>
              </a:rPr>
              <a:t>by contracting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 the MPO for             with itself,                          . Reiterate at will, while storing values of</a:t>
            </a: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as well as any other data of interest.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75E91C-2302-1591-9DD6-85D4825486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488" y="2507224"/>
            <a:ext cx="213360" cy="237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3D7E18-013B-E771-265E-4737F7B03D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6" y="2956188"/>
            <a:ext cx="227584" cy="2275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863D9-EC4B-E794-CBEC-C9A6BEEB27C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9" y="2863333"/>
            <a:ext cx="1936496" cy="3088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1D69F3-327B-33B2-6C1F-A197A5BF9D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378" y="3351783"/>
            <a:ext cx="879164" cy="244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0BEEE7-1085-041C-3A8D-71638428119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3" y="3263974"/>
            <a:ext cx="749808" cy="2621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036FC9-0469-1802-1CC0-EAE8DAC8E08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68" y="3669555"/>
            <a:ext cx="648208" cy="262128"/>
          </a:xfrm>
          <a:prstGeom prst="rect">
            <a:avLst/>
          </a:prstGeom>
        </p:spPr>
      </p:pic>
      <p:pic>
        <p:nvPicPr>
          <p:cNvPr id="37" name="Picture 36" descr="A diagram of a network&#10;&#10;Description automatically generated">
            <a:extLst>
              <a:ext uri="{FF2B5EF4-FFF2-40B4-BE49-F238E27FC236}">
                <a16:creationId xmlns:a16="http://schemas.microsoft.com/office/drawing/2014/main" id="{E2DEBCF9-AECC-9FF6-F57C-6828D764CDE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47" y="3623085"/>
            <a:ext cx="1330617" cy="52108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85377A5-9FDD-A15C-BF33-41A2AE46785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750" y="4473373"/>
            <a:ext cx="4291584" cy="323088"/>
          </a:xfrm>
          <a:prstGeom prst="rect">
            <a:avLst/>
          </a:prstGeom>
        </p:spPr>
      </p:pic>
      <p:pic>
        <p:nvPicPr>
          <p:cNvPr id="43" name="Picture 42" descr="A black and yellow circle with arrows&#10;&#10;Description automatically generated">
            <a:extLst>
              <a:ext uri="{FF2B5EF4-FFF2-40B4-BE49-F238E27FC236}">
                <a16:creationId xmlns:a16="http://schemas.microsoft.com/office/drawing/2014/main" id="{35B25CA9-7621-9C59-D7F2-FCC2040C202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07" y="4233447"/>
            <a:ext cx="3459075" cy="9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28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Hamiltonian and initialization </a:t>
            </a:r>
            <a:endParaRPr lang="en-US" sz="3200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1F6CC-B32D-EAE7-68D2-E7C98793A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4486" y="2285607"/>
            <a:ext cx="5260118" cy="704566"/>
          </a:xfrm>
          <a:prstGeom prst="rect">
            <a:avLst/>
          </a:prstGeom>
        </p:spPr>
      </p:pic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013074" y="1523874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1013073" y="2427731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522363" y="3708635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507638" y="3708634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174" y="3278525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1466" y="3167276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9" y="1547688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2601081" y="4702233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approximate the (unnormalized) thermal state at high temperature,                   ,  as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47" y="5239264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69" y="4726396"/>
            <a:ext cx="1091048" cy="257524"/>
          </a:xfrm>
          <a:prstGeom prst="rect">
            <a:avLst/>
          </a:prstGeom>
        </p:spPr>
      </p:pic>
      <p:sp>
        <p:nvSpPr>
          <p:cNvPr id="7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522358" y="5837615"/>
            <a:ext cx="8664639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with an MPO with bond dimension 5</a:t>
            </a:r>
          </a:p>
        </p:txBody>
      </p:sp>
      <p:pic>
        <p:nvPicPr>
          <p:cNvPr id="9" name="Picture 8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500" y="5861457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656" y="5870600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18" y="6156722"/>
            <a:ext cx="917334" cy="28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96F89-9AC1-A22A-2E12-0FD984AC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Untertitel 2 3 1">
            <a:extLst>
              <a:ext uri="{FF2B5EF4-FFF2-40B4-BE49-F238E27FC236}">
                <a16:creationId xmlns:a16="http://schemas.microsoft.com/office/drawing/2014/main" id="{2E2D3C03-66F1-96E4-2D79-1FEDF8AC4E88}"/>
              </a:ext>
            </a:extLst>
          </p:cNvPr>
          <p:cNvSpPr txBox="1">
            <a:spLocks/>
          </p:cNvSpPr>
          <p:nvPr/>
        </p:nvSpPr>
        <p:spPr>
          <a:xfrm>
            <a:off x="667401" y="4517462"/>
            <a:ext cx="1680421" cy="118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Linear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</a:t>
            </a:r>
            <a:r>
              <a:rPr lang="en-US" sz="2400" noProof="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nitialization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234"/>
  <p:tag name="OUTPUTTYPE" val="PNG"/>
  <p:tag name="IGUANATEXVERSION" val="162"/>
  <p:tag name="LATEXADDIN" val="\documentclass{article}&#10;\usepackage{amsmath}&#10;\pagestyle{empty}&#10;\begin{document}&#10;&#10;&#10;$C_{l -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5"/>
  <p:tag name="OUTPUTTYPE" val="PNG"/>
  <p:tag name="IGUANATEXVERSION" val="162"/>
  <p:tag name="LATEXADDIN" val="\documentclass{article}&#10;\usepackage{amsmath}&#10;\pagestyle{empty}&#10;\begin{document}&#10;&#10;&#10;$C_{l + 2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686"/>
  <p:tag name="OUTPUTTYPE" val="PNG"/>
  <p:tag name="IGUANATEXVERSION" val="162"/>
  <p:tag name="LATEXADDIN" val="\documentclass{article}&#10;\usepackage{amsmath}&#10;\pagestyle{empty}&#10;\begin{document}&#10;&#10;$W_1, ..., W_{L-1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3833"/>
  <p:tag name="OUTPUTTYPE" val="PNG"/>
  <p:tag name="IGUANATEXVERSION" val="162"/>
  <p:tag name="LATEXADDIN" val="\documentclass{article}&#10;\usepackage{amsmath}&#10;\pagestyle{empty}&#10;\begin{document}&#10;&#10;$\hat{\rho}(\beta_0) \propto  \text{e}^{\beta_0 \hat{H}} \longrightarrow \hat{\rho}(2 \beta_0) \propto  \text{e}^{2 \beta_0 \hat{H}} \longrightarrow \ldots \longrightarrow\hat{\rho}(2^n \beta_0) \propto  \text{e}^{2^n \beta_0 \hat{H}} \longrightarrow \ldots$&#10;&#10;&#10;\end{document}"/>
  <p:tag name="IGUANATEXSIZE" val="20"/>
  <p:tag name="IGUANATEXCURSOR" val="32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9"/>
  <p:tag name="ORIGINALWIDTH" val=" 342"/>
  <p:tag name="OUTPUTTYPE" val="PNG"/>
  <p:tag name="IGUANATEXVERSION" val="162"/>
  <p:tag name="LATEXADDIN" val="\documentclass{article}&#10;\usepackage{amsmath}&#10;\pagestyle{empty}&#10;\begin{document}&#10;&#10;&#10;square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429"/>
  <p:tag name="OUTPUTTYPE" val="PNG"/>
  <p:tag name="IGUANATEXVERSION" val="162"/>
  <p:tag name="LATEXADDIN" val="\documentclass{article}&#10;\usepackage{amsmath}&#10;\pagestyle{empty}&#10;\begin{document}&#10;&#10;$\text{e}^{- 2^n \beta_0 \hat{H}}$&#10;&#10;&#10;\end{document}"/>
  <p:tag name="IGUANATEXSIZE" val="20"/>
  <p:tag name="IGUANATEXCURSOR" val="10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754"/>
  <p:tag name="OUTPUTTYPE" val="PNG"/>
  <p:tag name="IGUANATEXVERSION" val="162"/>
  <p:tag name="LATEXADDIN" val="\documentclass{article}&#10;\usepackage{amsmath}&#10;\pagestyle{empty}&#10;\begin{document}&#10;&#10;&#10;$Z = \text{Tr} ( \text{e}^{-\beta \hat{H}} )$&#10;&#10;\end{document}"/>
  <p:tag name="IGUANATEXSIZE" val="20"/>
  <p:tag name="IGUANATEXCURSOR" val="12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333"/>
  <p:tag name="OUTPUTTYPE" val="PNG"/>
  <p:tag name="IGUANATEXVERSION" val="162"/>
  <p:tag name="LATEXADDIN" val="\documentclass{article}&#10;\usepackage{amsmath}&#10;\pagestyle{empty}&#10;\begin{document}&#10;&#10;&#10;$\beta = \beta_0, 2 \beta_0, \ldots, 2^n \beta_0, \ldots$&#10;&#10;\end{document}"/>
  <p:tag name="IGUANATEXSIZE" val="20"/>
  <p:tag name="IGUANATEXCURSOR" val="13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287"/>
  <p:tag name="OUTPUTTYPE" val="PNG"/>
  <p:tag name="IGUANATEXVERSION" val="162"/>
  <p:tag name="LATEXADDIN" val="\documentclass{article}&#10;\usepackage{amsmath}&#10;\pagestyle{empty}&#10;\begin{document}&#10;&#10;$\frac{\beta_{\text{target}}}{\beta_0}$&#10;&#10;&#10;\end{document}"/>
  <p:tag name="IGUANATEXSIZE" val="20"/>
  <p:tag name="IGUANATEXCURSOR" val="11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614"/>
  <p:tag name="OUTPUTTYPE" val="PNG"/>
  <p:tag name="IGUANATEXVERSION" val="162"/>
  <p:tag name="LATEXADDIN" val="\documentclass{article}&#10;\usepackage{amsmath}&#10;\pagestyle{empty}&#10;\begin{document}&#10;&#10;$\log_2 ( \frac{\beta_{\text{target}}}{\beta_0} ) $&#10;&#10;&#10;\end{document}"/>
  <p:tag name="IGUANATEXSIZE" val="20"/>
  <p:tag name="IGUANATEXCURSOR" val="13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82"/>
  <p:tag name="OUTPUTTYPE" val="PNG"/>
  <p:tag name="IGUANATEXVERSION" val="162"/>
  <p:tag name="LATEXADDIN" val="\documentclass{article}&#10;\usepackage{amsmath}&#10;\pagestyle{empty}&#10;\begin{document}&#10;&#10;$ E \sim \log(\beta)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692"/>
  <p:tag name="ORIGINALWIDTH" val=" 882"/>
  <p:tag name="OUTPUTTYPE" val="PNG"/>
  <p:tag name="IGUANATEXVERSION" val="162"/>
  <p:tag name="LATEXADDIN" val="\documentclass{article}&#10;\usepackage{amsmath}&#10;\pagestyle{empty}&#10;\begin{document}&#10;&#10;\begin{align*}&#10;&#9;\beta &amp;\longrightarrow 2 \beta \\&#10;&#9;\text{e}^{- \beta \hat{H}} &amp;\longrightarrow \text{e}^{- 2 \beta \hat{H}}\\&amp;\\&#10;&#9;&amp; \longrightarrow&#10;\end{align*}&#10;&#10;&#10;\end{document}"/>
  <p:tag name="IGUANATEXSIZE" val="20"/>
  <p:tag name="IGUANATEXCURSOR" val="20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2"/>
  <p:tag name="ORIGINALWIDTH" val=" 146"/>
  <p:tag name="OUTPUTTYPE" val="PNG"/>
  <p:tag name="IGUANATEXVERSION" val="162"/>
  <p:tag name="LATEXADDIN" val="\documentclass{article}&#10;\usepackage{amsmath}&#10;\pagestyle{empty}&#10;\begin{document}&#10;&#10;&#10;$D^2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9"/>
  <p:tag name="ORIGINALWIDTH" val=" 83"/>
  <p:tag name="OUTPUTTYPE" val="PNG"/>
  <p:tag name="IGUANATEXVERSION" val="162"/>
  <p:tag name="LATEXADDIN" val="\documentclass{article}&#10;\usepackage{amsmath}&#10;\pagestyle{empty}&#10;\begin{document}&#10;&#10;&#10;$=$&#10;&#10;\end{document}"/>
  <p:tag name="IGUANATEXSIZE" val="20"/>
  <p:tag name="IGUANATEXCURSOR" val="8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 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3"/>
  <p:tag name="ORIGINALWIDTH" val=" 474"/>
  <p:tag name="OUTPUTTYPE" val="PNG"/>
  <p:tag name="IGUANATEXVERSION" val="162"/>
  <p:tag name="LATEXADDIN" val="\documentclass{article}&#10;\usepackage{amsmath}&#10;\pagestyle{empty}&#10;\begin{document}&#10;&#10;$D = D_0^{2^n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82"/>
  <p:tag name="OUTPUTTYPE" val="PNG"/>
  <p:tag name="IGUANATEXVERSION" val="162"/>
  <p:tag name="LATEXADDIN" val="\documentclass{article}&#10;\usepackage{amsmath}&#10;\pagestyle{empty}&#10;\begin{document}&#10;&#10;$ E \sim \log(\beta)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12"/>
  <p:tag name="OUTPUTTYPE" val="PNG"/>
  <p:tag name="IGUANATEXVERSION" val="162"/>
  <p:tag name="LATEXADDIN" val="\documentclass{article}&#10;\usepackage{amsmath}&#10;\pagestyle{empty}&#10;\begin{document}&#10;&#10;$ E \sim \log(D)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340"/>
  <p:tag name="OUTPUTTYPE" val="PNG"/>
  <p:tag name="IGUANATEXVERSION" val="162"/>
  <p:tag name="LATEXADDIN" val="\documentclass{article}&#10;\usepackage{amsmath}&#10;\pagestyle{empty}&#10;\begin{document}&#10;&#10;$ D \sim \beta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698"/>
  <p:tag name="OUTPUTTYPE" val="PNG"/>
  <p:tag name="IGUANATEXVERSION" val="162"/>
  <p:tag name="LATEXADDIN" val="\documentclass{article}&#10;\usepackage{amsmath}&#10;\pagestyle{empty}&#10;\begin{document}&#10;&#10;$|| C - \text{e}^{- 2 \beta \hat{H}} || 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"/>
  <p:tag name="ORIGINALWIDTH" val=" 89"/>
  <p:tag name="OUTPUTTYPE" val="PNG"/>
  <p:tag name="IGUANATEXVERSION" val="162"/>
  <p:tag name="LATEXADDIN" val="\documentclass{article}&#10;\usepackage{amsmath}&#10;\pagestyle{empty}&#10;\begin{document}&#10;&#10;$C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105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12"/>
  <p:tag name="OUTPUTTYPE" val="PNG"/>
  <p:tag name="IGUANATEXVERSION" val="162"/>
  <p:tag name="LATEXADDIN" val="\documentclass{article}&#10;\usepackage{amsmath}&#10;\pagestyle{empty}&#10;\begin{document}&#10;&#10;$\beta_0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2"/>
  <p:tag name="ORIGINALWIDTH" val=" 953"/>
  <p:tag name="OUTPUTTYPE" val="PNG"/>
  <p:tag name="IGUANATEXVERSION" val="162"/>
  <p:tag name="LATEXADDIN" val="\documentclass{article}&#10;\usepackage{amsmath}&#10;\usepackage{bbold}&#10;\pagestyle{empty}&#10;\begin{document}&#10;&#10;$\text{e}^{-\beta_0 \hat{H}} \approx \hat{\mathbb{1}} - \beta_0 \hat{H}$&#10;&#10;&#10;\end{document}"/>
  <p:tag name="IGUANATEXSIZE" val="20"/>
  <p:tag name="IGUANATEXCURSOR" val="14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69"/>
  <p:tag name="OUTPUTTYPE" val="PNG"/>
  <p:tag name="IGUANATEXVERSION" val="162"/>
  <p:tag name="LATEXADDIN" val="\documentclass{article}&#10;\usepackage{amsmath}&#10;\pagestyle{empty}&#10;\begin{document}&#10;&#10;$\text{e}^{- 2 \beta_0 \hat{H}}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19"/>
  <p:tag name="OUTPUTTYPE" val="PNG"/>
  <p:tag name="IGUANATEXVERSION" val="162"/>
  <p:tag name="LATEXADDIN" val="\documentclass{article}&#10;\usepackage{amsmath}&#10;\pagestyle{empty}&#10;\begin{document}&#10;&#10;$\text{e}^{-  \beta_0 \hat{H}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2112"/>
  <p:tag name="OUTPUTTYPE" val="PNG"/>
  <p:tag name="IGUANATEXVERSION" val="162"/>
  <p:tag name="LATEXADDIN" val="\documentclass{article}&#10;\usepackage{amsmath}&#10;\pagestyle{empty}&#10;\begin{document}&#10;&#10;&#10;$\beta = 2^n \beta_0, \;\;\;\; \hat{\rho}_{MPO}, \;\;\;\;  Z = \text{Tr}(\text{e}^{ - \beta \hat{H}}) = $&#10;&#10;\end{document}"/>
  <p:tag name="IGUANATEXSIZE" val="20"/>
  <p:tag name="IGUANATEXCURSOR" val="1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513"/>
  <p:tag name="OUTPUTTYPE" val="PNG"/>
  <p:tag name="IGUANATEXVERSION" val="162"/>
  <p:tag name="LATEXADDIN" val="\documentclass{article}&#10;\usepackage{amsmath}&#10;\pagestyle{empty}&#10;\begin{document}&#10;&#10;$\text{e}^{-\beta \hat{H}} \longrightarrow $&#10;&#10;&#10;\end{document}"/>
  <p:tag name="IGUANATEXSIZE" val="20"/>
  <p:tag name="IGUANATEXCURSOR" val="12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  $&#10;&#10;&#10;\end{document}"/>
  <p:tag name="IGUANATEXSIZE" val="20"/>
  <p:tag name="IGUANATEXCURSOR" val="11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3"/>
  <p:tag name="ORIGINALWIDTH" val=" 83"/>
  <p:tag name="OUTPUTTYPE" val="PNG"/>
  <p:tag name="IGUANATEXVERSION" val="162"/>
  <p:tag name="LATEXADDIN" val="\documentclass{article}&#10;\usepackage{amsmath}&#10;\pagestyle{empty}&#10;\begin{document}&#10;&#10;&#10;$\approx$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3"/>
  <p:tag name="ORIGINALWIDTH" val=" 474"/>
  <p:tag name="OUTPUTTYPE" val="PNG"/>
  <p:tag name="IGUANATEXVERSION" val="162"/>
  <p:tag name="LATEXADDIN" val="\documentclass{article}&#10;\usepackage{amsmath}&#10;\pagestyle{empty}&#10;\begin{document}&#10;&#10;$D = D_0^{2^n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"/>
  <p:tag name="ORIGINALWIDTH" val=" 376"/>
  <p:tag name="OUTPUTTYPE" val="PNG"/>
  <p:tag name="IGUANATEXVERSION" val="162"/>
  <p:tag name="LATEXADDIN" val="\documentclass{article}&#10;\usepackage{amsmath}&#10;\pagestyle{empty}&#10;\begin{document}&#10;&#10;$D_0 = 5 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6"/>
  <p:tag name="ORIGINALWIDTH" val=" 196"/>
  <p:tag name="OUTPUTTYPE" val="PNG"/>
  <p:tag name="IGUANATEXVERSION" val="162"/>
  <p:tag name="LATEXADDIN" val="\documentclass{article}&#10;\usepackage{amsmath}&#10;\pagestyle{empty}&#10;\begin{document}&#10;&#10;&#10;$n = $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798"/>
  <p:tag name="OUTPUTTYPE" val="PNG"/>
  <p:tag name="IGUANATEXVERSION" val="162"/>
  <p:tag name="LATEXADDIN" val="\documentclass{article}&#10;\usepackage{amsmath}&#10;\pagestyle{empty}&#10;\begin{document}&#10;&#10;&#10;$D \sim \beta\ = \beta_0 2^n$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6"/>
  <p:tag name="ORIGINALWIDTH" val=" 405"/>
  <p:tag name="OUTPUTTYPE" val="PNG"/>
  <p:tag name="IGUANATEXVERSION" val="162"/>
  <p:tag name="LATEXADDIN" val="\documentclass{article}&#10;\usepackage{amsmath}&#10;\pagestyle{empty}&#10;\begin{document}&#10;&#10;$D \sim \alpha^{n}$&#10;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272"/>
  <p:tag name="OUTPUTTYPE" val="PNG"/>
  <p:tag name="IGUANATEXVERSION" val="162"/>
  <p:tag name="LATEXADDIN" val="\documentclass{article}&#10;\usepackage{amsmath}&#10;\pagestyle{empty}&#10;\begin{document}&#10;&#10;$&lt; D^2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4"/>
  <p:tag name="ORIGINALWIDTH" val=" 564"/>
  <p:tag name="OUTPUTTYPE" val="PNG"/>
  <p:tag name="IGUANATEXVERSION" val="162"/>
  <p:tag name="LATEXADDIN" val="\documentclass{article}&#10;\usepackage{amsmath}&#10;\pagestyle{empty}&#10;\begin{document}&#10;&#10;$D &lt; D_{max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4"/>
  <p:tag name="ORIGINALWIDTH" val=" 1133"/>
  <p:tag name="OUTPUTTYPE" val="PNG"/>
  <p:tag name="IGUANATEXVERSION" val="162"/>
  <p:tag name="LATEXADDIN" val="\documentclass{article}&#10;\usepackage{amsmath}&#10;\pagestyle{empty}&#10;\begin{document}&#10;&#10;&#10;$||\hat{C} - \text{e}^{-2 \beta \hat{H}} ||_{\text{Frobenius}}^2$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89"/>
  <p:tag name="OUTPUTTYPE" val="PNG"/>
  <p:tag name="IGUANATEXVERSION" val="162"/>
  <p:tag name="LATEXADDIN" val="\documentclass{article}&#10;\usepackage{amsmath}&#10;\pagestyle{empty}&#10;\begin{document}&#10;&#10;$\hat{C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684"/>
  <p:tag name="OUTPUTTYPE" val="PNG"/>
  <p:tag name="IGUANATEXVERSION" val="162"/>
  <p:tag name="LATEXADDIN" val="\documentclass{article}&#10;\usepackage{amsmath}&#10;\pagestyle{empty}&#10;\begin{document}&#10;&#10;$\text{e}^{-  \beta \hat{H}}, D_{max} ) $&#10;&#10;&#10;\end{document}"/>
  <p:tag name="IGUANATEXSIZE" val="20"/>
  <p:tag name="IGUANATEXCURSOR" val="12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435"/>
  <p:tag name="OUTPUTTYPE" val="PNG"/>
  <p:tag name="IGUANATEXVERSION" val="162"/>
  <p:tag name="LATEXADDIN" val="\documentclass{article}&#10;\usepackage{amsmath}&#10;\pagestyle{empty}&#10;\begin{document}&#10;&#10;$\max(\alpha \times$&#10;&#10;&#10;\end{document}"/>
  <p:tag name="IGUANATEXSIZE" val="20"/>
  <p:tag name="IGUANATEXCURSOR" val="10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08"/>
  <p:tag name="OUTPUTTYPE" val="PNG"/>
  <p:tag name="IGUANATEXVERSION" val="162"/>
  <p:tag name="LATEXADDIN" val="\documentclass{article}&#10;\usepackage{amsmath}&#10;\pagestyle{empty}&#10;\begin{document}&#10;&#10;&#10;$(C_l, C_{l+ 1})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320"/>
  <p:tag name="OUTPUTTYPE" val="PNG"/>
  <p:tag name="IGUANATEXVERSION" val="162"/>
  <p:tag name="LATEXADDIN" val="\documentclass{article}&#10;\usepackage{amsmath}&#10;\pagestyle{empty}&#10;\begin{document}&#10;&#10;$\hat{C} \longrightarrow$&#10;&#10;&#10;\end{document}"/>
  <p:tag name="IGUANATEXSIZE" val="20"/>
  <p:tag name="IGUANATEXCURSOR" val="10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l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34"/>
  <p:tag name="OUTPUTTYPE" val="PNG"/>
  <p:tag name="IGUANATEXVERSION" val="162"/>
  <p:tag name="LATEXADDIN" val="\documentclass{article}&#10;\usepackage{amsmath}&#10;\pagestyle{empty}&#10;\begin{document}&#10;&#10;&#10;$(C_{l + 1}, C_{l+ 2})$&#10;&#10;\end{document}"/>
  <p:tag name="IGUANATEXSIZE" val="20"/>
  <p:tag name="IGUANATEXCURSOR" val="10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"/>
  <p:tag name="ORIGINALWIDTH" val=" 1230"/>
  <p:tag name="OUTPUTTYPE" val="PNG"/>
  <p:tag name="IGUANATEXVERSION" val="162"/>
  <p:tag name="LATEXADDIN" val="\documentclass{article}&#10;\usepackage{amsmath}&#10;\pagestyle{empty}&#10;\begin{document}&#10;&#10;&#10;$\rightarrow \frac{\partial || \hat{C} - \text{e}^{-2 \beta \hat{H}} ||^2}{\partial(C_l C_{l+1})} = 0 \rightarrow $&#10;&#10;\end{document}"/>
  <p:tag name="IGUANATEXSIZE" val="20"/>
  <p:tag name="IGUANATEXCURSOR" val="18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360"/>
  <p:tag name="OUTPUTTYPE" val="PNG"/>
  <p:tag name="IGUANATEXVERSION" val="162"/>
  <p:tag name="LATEXADDIN" val="\documentclass{article}&#10;\usepackage{amsmath}&#10;\pagestyle{empty}&#10;\begin{document}&#10;&#10;&#10;$C_l C_{l+ 1} 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342"/>
  <p:tag name="OUTPUTTYPE" val="PNG"/>
  <p:tag name="IGUANATEXVERSION" val="162"/>
  <p:tag name="LATEXADDIN" val="\documentclass{article}&#10;\usepackage{amsmath}&#10;\pagestyle{empty}&#10;\begin{document}&#10;&#10;$V_L, V_R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499"/>
  <p:tag name="OUTPUTTYPE" val="PNG"/>
  <p:tag name="IGUANATEXVERSION" val="162"/>
  <p:tag name="LATEXADDIN" val="\documentclass{article}&#10;\usepackage{amsmath}&#10;\pagestyle{empty}&#10;\begin{document}&#10;&#10;&#10;$C_l C_{l + 1} = $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{l }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930</Words>
  <Application>Microsoft Macintosh PowerPoint</Application>
  <PresentationFormat>Widescreen</PresentationFormat>
  <Paragraphs>124</Paragraphs>
  <Slides>16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Bahnschrift SemiCondensed</vt:lpstr>
      <vt:lpstr>Office Theme</vt:lpstr>
      <vt:lpstr>think-cell Slide</vt:lpstr>
      <vt:lpstr>The Thermal Tensor Network Renormalization Group (XTRG)</vt:lpstr>
      <vt:lpstr>TODO</vt:lpstr>
      <vt:lpstr>1/5 - INTRODUCTION</vt:lpstr>
      <vt:lpstr>PowerPoint Presentation</vt:lpstr>
      <vt:lpstr>PowerPoint Presentation</vt:lpstr>
      <vt:lpstr>PowerPoint Presentation</vt:lpstr>
      <vt:lpstr>2/5 – ALGORITHM</vt:lpstr>
      <vt:lpstr>PowerPoint Presentation</vt:lpstr>
      <vt:lpstr>PowerPoint Presentation</vt:lpstr>
      <vt:lpstr>PowerPoint Presentation</vt:lpstr>
      <vt:lpstr>PowerPoint Presentation</vt:lpstr>
      <vt:lpstr>3/5 - IMPLEMENTATION</vt:lpstr>
      <vt:lpstr>PowerPoint Presentation</vt:lpstr>
      <vt:lpstr>4/5 – RESULTS FOR           THE 1D XY MODEL</vt:lpstr>
      <vt:lpstr>5/5 – SUMMARY AND          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Thermal Tensor Network Renormalization Group (XTRG)</dc:title>
  <dc:creator>Matthias Pawlik</dc:creator>
  <cp:lastModifiedBy>Aliverti-Piuri, Damiano</cp:lastModifiedBy>
  <cp:revision>42</cp:revision>
  <dcterms:created xsi:type="dcterms:W3CDTF">2025-06-15T15:29:23Z</dcterms:created>
  <dcterms:modified xsi:type="dcterms:W3CDTF">2025-07-17T18:59:17Z</dcterms:modified>
</cp:coreProperties>
</file>