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FD545-54AB-41BA-A713-33A44084E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E088-3151-4178-AAA9-8898110AD1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88D8-7AE2-42CB-A0B4-FCC6887E52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DBC1-3E7A-4EBA-AA1F-2CECD1DEE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2BE-BB18-4ED3-B05A-AC0C9B949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A09-CB58-4C1A-85E0-6B54B99FB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31F-07A9-4103-961D-4FC63F6313FA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384D-82D5-4D68-995A-45FCD244A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US" dirty="0"/>
              <a:t>Project Roadmap: e-Health Card</a:t>
            </a:r>
          </a:p>
        </p:txBody>
      </p: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1123974" y="5778006"/>
            <a:ext cx="2596541" cy="1029529"/>
            <a:chOff x="1123974" y="5778006"/>
            <a:chExt cx="2596541" cy="1029529"/>
          </a:xfrm>
        </p:grpSpPr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1123974" y="6593253"/>
              <a:ext cx="1142218" cy="214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November 2019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118994"/>
            <a:ext cx="0" cy="1824483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5677017" y="1633258"/>
            <a:ext cx="3183936" cy="4864225"/>
            <a:chOff x="-810355" y="3962124"/>
            <a:chExt cx="3183936" cy="3302977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-810355" y="4027988"/>
              <a:ext cx="3183936" cy="3237113"/>
              <a:chOff x="-378262" y="3741332"/>
              <a:chExt cx="3183936" cy="323711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50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 Project Submission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01097" y="4141526"/>
                <a:ext cx="1294782" cy="104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Report Submission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-378262" y="674270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December 12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80340" y="4760123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188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09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751079" y="5778006"/>
            <a:ext cx="2573329" cy="1056526"/>
            <a:chOff x="3751079" y="5778006"/>
            <a:chExt cx="2573329" cy="1056526"/>
          </a:xfrm>
        </p:grpSpPr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873221" y="6587956"/>
              <a:ext cx="1050496" cy="2465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December 2019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 flipH="1">
            <a:off x="3751080" y="3800359"/>
            <a:ext cx="18539" cy="2132958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147187" y="6052534"/>
            <a:ext cx="7938090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 title="Milestone">
            <a:extLst>
              <a:ext uri="{FF2B5EF4-FFF2-40B4-BE49-F238E27FC236}">
                <a16:creationId xmlns:a16="http://schemas.microsoft.com/office/drawing/2014/main" id="{6DB68D76-5420-4E68-8B0C-F5EE3F256DE7}"/>
              </a:ext>
            </a:extLst>
          </p:cNvPr>
          <p:cNvGrpSpPr/>
          <p:nvPr/>
        </p:nvGrpSpPr>
        <p:grpSpPr>
          <a:xfrm>
            <a:off x="472722" y="2482495"/>
            <a:ext cx="1938681" cy="4001699"/>
            <a:chOff x="446364" y="3962124"/>
            <a:chExt cx="1938681" cy="2423127"/>
          </a:xfrm>
        </p:grpSpPr>
        <p:grpSp>
          <p:nvGrpSpPr>
            <p:cNvPr id="131" name="Group 130" title="Milestone Text">
              <a:extLst>
                <a:ext uri="{FF2B5EF4-FFF2-40B4-BE49-F238E27FC236}">
                  <a16:creationId xmlns:a16="http://schemas.microsoft.com/office/drawing/2014/main" id="{03482A9D-EFC3-460C-B481-B96B645C4B7A}"/>
                </a:ext>
              </a:extLst>
            </p:cNvPr>
            <p:cNvGrpSpPr/>
            <p:nvPr/>
          </p:nvGrpSpPr>
          <p:grpSpPr>
            <a:xfrm>
              <a:off x="1065214" y="4027988"/>
              <a:ext cx="1319831" cy="2357263"/>
              <a:chOff x="1497307" y="3741332"/>
              <a:chExt cx="1319831" cy="2357263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270D99-C262-4C2F-AF24-12B038197937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1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Integration 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F635B1A-4B60-4ADA-853F-2A1D45C7AB41}"/>
                  </a:ext>
                </a:extLst>
              </p:cNvPr>
              <p:cNvSpPr txBox="1"/>
              <p:nvPr/>
            </p:nvSpPr>
            <p:spPr>
              <a:xfrm>
                <a:off x="1497307" y="4058522"/>
                <a:ext cx="1294782" cy="372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Applying ML models to the developed application for prediction of disease.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F1DEA2E-8AE4-41E1-A8CF-5FFFAA028611}"/>
                  </a:ext>
                </a:extLst>
              </p:cNvPr>
              <p:cNvSpPr txBox="1"/>
              <p:nvPr/>
            </p:nvSpPr>
            <p:spPr>
              <a:xfrm>
                <a:off x="1522357" y="586285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December 4</a:t>
                </a:r>
              </a:p>
            </p:txBody>
          </p:sp>
        </p:grpSp>
        <p:sp>
          <p:nvSpPr>
            <p:cNvPr id="132" name="Rectangle: Rounded Corners 131" title="Milestone Graphic">
              <a:extLst>
                <a:ext uri="{FF2B5EF4-FFF2-40B4-BE49-F238E27FC236}">
                  <a16:creationId xmlns:a16="http://schemas.microsoft.com/office/drawing/2014/main" id="{6D672BC1-3D90-4822-8CCD-72AF80716EBF}"/>
                </a:ext>
              </a:extLst>
            </p:cNvPr>
            <p:cNvSpPr/>
            <p:nvPr/>
          </p:nvSpPr>
          <p:spPr>
            <a:xfrm>
              <a:off x="1080340" y="4760123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33" name="Graphic 132" title="Milestone Flag">
              <a:extLst>
                <a:ext uri="{FF2B5EF4-FFF2-40B4-BE49-F238E27FC236}">
                  <a16:creationId xmlns:a16="http://schemas.microsoft.com/office/drawing/2014/main" id="{0FF46EC5-C342-4677-88E0-7DDAC4C64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928EFB2-CBA5-4BD6-BD4F-6F0B0A6CD200}"/>
                </a:ext>
              </a:extLst>
            </p:cNvPr>
            <p:cNvSpPr/>
            <p:nvPr/>
          </p:nvSpPr>
          <p:spPr>
            <a:xfrm>
              <a:off x="684583" y="4054460"/>
              <a:ext cx="344966" cy="167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07</a:t>
              </a:r>
            </a:p>
          </p:txBody>
        </p:sp>
      </p:grpSp>
      <p:grpSp>
        <p:nvGrpSpPr>
          <p:cNvPr id="149" name="Group 148" title="Milestone">
            <a:extLst>
              <a:ext uri="{FF2B5EF4-FFF2-40B4-BE49-F238E27FC236}">
                <a16:creationId xmlns:a16="http://schemas.microsoft.com/office/drawing/2014/main" id="{73F5129E-7284-4B68-9E91-2E8A1956E857}"/>
              </a:ext>
            </a:extLst>
          </p:cNvPr>
          <p:cNvGrpSpPr/>
          <p:nvPr/>
        </p:nvGrpSpPr>
        <p:grpSpPr>
          <a:xfrm>
            <a:off x="3175725" y="2341929"/>
            <a:ext cx="5841713" cy="4162951"/>
            <a:chOff x="446364" y="3962124"/>
            <a:chExt cx="5841713" cy="2826788"/>
          </a:xfrm>
        </p:grpSpPr>
        <p:grpSp>
          <p:nvGrpSpPr>
            <p:cNvPr id="150" name="Group 149" title="Milestone Text">
              <a:extLst>
                <a:ext uri="{FF2B5EF4-FFF2-40B4-BE49-F238E27FC236}">
                  <a16:creationId xmlns:a16="http://schemas.microsoft.com/office/drawing/2014/main" id="{67F724CE-2B19-4C7F-B879-6F46591FE208}"/>
                </a:ext>
              </a:extLst>
            </p:cNvPr>
            <p:cNvGrpSpPr/>
            <p:nvPr/>
          </p:nvGrpSpPr>
          <p:grpSpPr>
            <a:xfrm>
              <a:off x="1069004" y="4027988"/>
              <a:ext cx="5219073" cy="2760924"/>
              <a:chOff x="1501097" y="3741332"/>
              <a:chExt cx="5219073" cy="2760924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55EA34E-BD40-46E5-BE50-B6C87F24B66D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1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Alpha Testing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7D55CE-7FAE-461C-8A5B-27596D49E630}"/>
                  </a:ext>
                </a:extLst>
              </p:cNvPr>
              <p:cNvSpPr txBox="1"/>
              <p:nvPr/>
            </p:nvSpPr>
            <p:spPr>
              <a:xfrm>
                <a:off x="1501097" y="4141526"/>
                <a:ext cx="12947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Designing test cases and testing 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F274F39-717A-476F-AAE7-A3A02CB4367D}"/>
                  </a:ext>
                </a:extLst>
              </p:cNvPr>
              <p:cNvSpPr txBox="1"/>
              <p:nvPr/>
            </p:nvSpPr>
            <p:spPr>
              <a:xfrm>
                <a:off x="5425389" y="6266519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December 17</a:t>
                </a:r>
              </a:p>
            </p:txBody>
          </p:sp>
        </p:grpSp>
        <p:sp>
          <p:nvSpPr>
            <p:cNvPr id="151" name="Rectangle: Rounded Corners 150" title="Milestone Graphic">
              <a:extLst>
                <a:ext uri="{FF2B5EF4-FFF2-40B4-BE49-F238E27FC236}">
                  <a16:creationId xmlns:a16="http://schemas.microsoft.com/office/drawing/2014/main" id="{A9BC10D2-6CC7-4F27-B8C2-21F437AEEBF9}"/>
                </a:ext>
              </a:extLst>
            </p:cNvPr>
            <p:cNvSpPr/>
            <p:nvPr/>
          </p:nvSpPr>
          <p:spPr>
            <a:xfrm>
              <a:off x="991154" y="475175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57" name="Graphic 156" title="Milestone Flag">
              <a:extLst>
                <a:ext uri="{FF2B5EF4-FFF2-40B4-BE49-F238E27FC236}">
                  <a16:creationId xmlns:a16="http://schemas.microsoft.com/office/drawing/2014/main" id="{D20F8E0A-62C1-415D-ADC6-051A9888E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99D2A72-D758-42DB-9C5D-8583FA07BEB3}"/>
                </a:ext>
              </a:extLst>
            </p:cNvPr>
            <p:cNvSpPr/>
            <p:nvPr/>
          </p:nvSpPr>
          <p:spPr>
            <a:xfrm>
              <a:off x="684583" y="4054460"/>
              <a:ext cx="344966" cy="188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08</a:t>
              </a:r>
            </a:p>
          </p:txBody>
        </p:sp>
      </p:grpSp>
      <p:cxnSp>
        <p:nvCxnSpPr>
          <p:cNvPr id="180" name="Straight Connector 179" title="callout lines">
            <a:extLst>
              <a:ext uri="{FF2B5EF4-FFF2-40B4-BE49-F238E27FC236}">
                <a16:creationId xmlns:a16="http://schemas.microsoft.com/office/drawing/2014/main" id="{B47BB113-E37E-494F-8CC1-207DABC6703F}"/>
              </a:ext>
            </a:extLst>
          </p:cNvPr>
          <p:cNvCxnSpPr>
            <a:cxnSpLocks/>
          </p:cNvCxnSpPr>
          <p:nvPr/>
        </p:nvCxnSpPr>
        <p:spPr>
          <a:xfrm flipH="1">
            <a:off x="5712807" y="3344246"/>
            <a:ext cx="3094" cy="2540115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 title="Milestone">
            <a:extLst>
              <a:ext uri="{FF2B5EF4-FFF2-40B4-BE49-F238E27FC236}">
                <a16:creationId xmlns:a16="http://schemas.microsoft.com/office/drawing/2014/main" id="{C954332E-1FE7-4F0C-854A-BB4C974BC2E0}"/>
              </a:ext>
            </a:extLst>
          </p:cNvPr>
          <p:cNvGrpSpPr/>
          <p:nvPr/>
        </p:nvGrpSpPr>
        <p:grpSpPr>
          <a:xfrm>
            <a:off x="3817685" y="1893862"/>
            <a:ext cx="3221998" cy="4593192"/>
            <a:chOff x="-848417" y="3962124"/>
            <a:chExt cx="3221998" cy="3118936"/>
          </a:xfrm>
        </p:grpSpPr>
        <p:grpSp>
          <p:nvGrpSpPr>
            <p:cNvPr id="182" name="Group 181" title="Milestone Text">
              <a:extLst>
                <a:ext uri="{FF2B5EF4-FFF2-40B4-BE49-F238E27FC236}">
                  <a16:creationId xmlns:a16="http://schemas.microsoft.com/office/drawing/2014/main" id="{457748C5-0FAB-4547-AB12-82CF501051F0}"/>
                </a:ext>
              </a:extLst>
            </p:cNvPr>
            <p:cNvGrpSpPr/>
            <p:nvPr/>
          </p:nvGrpSpPr>
          <p:grpSpPr>
            <a:xfrm>
              <a:off x="-848417" y="4027988"/>
              <a:ext cx="3221998" cy="3053072"/>
              <a:chOff x="-416324" y="3741332"/>
              <a:chExt cx="3221998" cy="305307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003C592-46F2-4C4A-9E6D-2F89EDFFB292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125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</a:rPr>
                  <a:t>Beta Testing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6DDAB4F-E7B1-4F79-90C1-807AC93D59BF}"/>
                  </a:ext>
                </a:extLst>
              </p:cNvPr>
              <p:cNvSpPr txBox="1"/>
              <p:nvPr/>
            </p:nvSpPr>
            <p:spPr>
              <a:xfrm>
                <a:off x="1501097" y="4141526"/>
                <a:ext cx="12947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Designing test cases and testing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3283BCF-4F5C-4720-8A0E-4733C2A4874C}"/>
                  </a:ext>
                </a:extLst>
              </p:cNvPr>
              <p:cNvSpPr txBox="1"/>
              <p:nvPr/>
            </p:nvSpPr>
            <p:spPr>
              <a:xfrm>
                <a:off x="-416324" y="6558667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December 8</a:t>
                </a:r>
              </a:p>
            </p:txBody>
          </p:sp>
        </p:grpSp>
        <p:sp>
          <p:nvSpPr>
            <p:cNvPr id="183" name="Rectangle: Rounded Corners 182" title="Milestone Graphic">
              <a:extLst>
                <a:ext uri="{FF2B5EF4-FFF2-40B4-BE49-F238E27FC236}">
                  <a16:creationId xmlns:a16="http://schemas.microsoft.com/office/drawing/2014/main" id="{B6B63F0F-18B7-4DC7-9040-25090748CEC4}"/>
                </a:ext>
              </a:extLst>
            </p:cNvPr>
            <p:cNvSpPr/>
            <p:nvPr/>
          </p:nvSpPr>
          <p:spPr>
            <a:xfrm>
              <a:off x="939748" y="4714911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84" name="Graphic 183" title="Milestone Flag">
              <a:extLst>
                <a:ext uri="{FF2B5EF4-FFF2-40B4-BE49-F238E27FC236}">
                  <a16:creationId xmlns:a16="http://schemas.microsoft.com/office/drawing/2014/main" id="{BC58922F-CEFE-455E-9C6B-28A7B83FB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EF2696B-2980-46B1-B6E7-C61CC699B0F3}"/>
                </a:ext>
              </a:extLst>
            </p:cNvPr>
            <p:cNvSpPr/>
            <p:nvPr/>
          </p:nvSpPr>
          <p:spPr>
            <a:xfrm>
              <a:off x="684583" y="4054460"/>
              <a:ext cx="344966" cy="188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09</a:t>
              </a:r>
            </a:p>
          </p:txBody>
        </p:sp>
      </p:grpSp>
      <p:cxnSp>
        <p:nvCxnSpPr>
          <p:cNvPr id="208" name="Straight Connector 207" title="callout lines">
            <a:extLst>
              <a:ext uri="{FF2B5EF4-FFF2-40B4-BE49-F238E27FC236}">
                <a16:creationId xmlns:a16="http://schemas.microsoft.com/office/drawing/2014/main" id="{7A2F7727-70E7-4443-A710-3AA4C6E6CF3C}"/>
              </a:ext>
            </a:extLst>
          </p:cNvPr>
          <p:cNvCxnSpPr>
            <a:cxnSpLocks/>
          </p:cNvCxnSpPr>
          <p:nvPr/>
        </p:nvCxnSpPr>
        <p:spPr>
          <a:xfrm>
            <a:off x="7697865" y="3149253"/>
            <a:ext cx="0" cy="2722214"/>
          </a:xfrm>
          <a:prstGeom prst="line">
            <a:avLst/>
          </a:prstGeom>
          <a:ln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 descr="Year 2">
            <a:extLst>
              <a:ext uri="{FF2B5EF4-FFF2-40B4-BE49-F238E27FC236}">
                <a16:creationId xmlns:a16="http://schemas.microsoft.com/office/drawing/2014/main" id="{C6CD6199-6AE9-4838-9427-E2EADA69DE53}"/>
              </a:ext>
            </a:extLst>
          </p:cNvPr>
          <p:cNvGrpSpPr/>
          <p:nvPr/>
        </p:nvGrpSpPr>
        <p:grpSpPr>
          <a:xfrm>
            <a:off x="6382497" y="5788732"/>
            <a:ext cx="2573329" cy="1045800"/>
            <a:chOff x="3751079" y="5778006"/>
            <a:chExt cx="2573329" cy="1045800"/>
          </a:xfrm>
        </p:grpSpPr>
        <p:cxnSp>
          <p:nvCxnSpPr>
            <p:cNvPr id="210" name="Straight Connector 209" title="q lines">
              <a:extLst>
                <a:ext uri="{FF2B5EF4-FFF2-40B4-BE49-F238E27FC236}">
                  <a16:creationId xmlns:a16="http://schemas.microsoft.com/office/drawing/2014/main" id="{C4040CB1-E88D-4207-B3B4-660B85D88E6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12CC43E8-1601-496F-9D90-19207557AEF3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7CE15073-E8A4-4F7E-9F66-8C975E09317E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0B7C2E0-4B5C-424F-BC8B-C84261C22876}"/>
                </a:ext>
              </a:extLst>
            </p:cNvPr>
            <p:cNvSpPr txBox="1"/>
            <p:nvPr/>
          </p:nvSpPr>
          <p:spPr>
            <a:xfrm>
              <a:off x="5273912" y="6577230"/>
              <a:ext cx="1050496" cy="2465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December 2019</a:t>
              </a:r>
            </a:p>
          </p:txBody>
        </p:sp>
        <p:sp>
          <p:nvSpPr>
            <p:cNvPr id="214" name="Rectangle: Rounded Corners 213" title="Year Bar">
              <a:extLst>
                <a:ext uri="{FF2B5EF4-FFF2-40B4-BE49-F238E27FC236}">
                  <a16:creationId xmlns:a16="http://schemas.microsoft.com/office/drawing/2014/main" id="{72401EAC-E91A-425C-B8A2-D329D8EDC0D7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5" name="Straight Connector 214" title="q lines">
              <a:extLst>
                <a:ext uri="{FF2B5EF4-FFF2-40B4-BE49-F238E27FC236}">
                  <a16:creationId xmlns:a16="http://schemas.microsoft.com/office/drawing/2014/main" id="{474222A8-798F-46E2-B3BC-15A922D4CA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FCD9C4"/>
      </a:accent1>
      <a:accent2>
        <a:srgbClr val="8CE7F3"/>
      </a:accent2>
      <a:accent3>
        <a:srgbClr val="D6F2B0"/>
      </a:accent3>
      <a:accent4>
        <a:srgbClr val="ECAED0"/>
      </a:accent4>
      <a:accent5>
        <a:srgbClr val="F9BD99"/>
      </a:accent5>
      <a:accent6>
        <a:srgbClr val="A7E356"/>
      </a:accent6>
      <a:hlink>
        <a:srgbClr val="FCD9C4"/>
      </a:hlink>
      <a:folHlink>
        <a:srgbClr val="FCD9C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7_Roadmap timeline dark_AAS_v4" id="{E798BBB9-4F62-4294-8011-DE68DFE9A0E7}" vid="{A07C9B6C-F13F-4C0C-BAE3-1563A1221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77D8D-96D1-46BF-9E33-F0004E4FA5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E1FF35-CEAD-40A2-9669-2DC78ABFA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7A17D-BBDB-403A-9504-99E108A8D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dark</Template>
  <TotalTime>0</TotalTime>
  <Words>55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Project Roadmap: e-Health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2019-11-14T15:15:28Z</dcterms:created>
  <dcterms:modified xsi:type="dcterms:W3CDTF">2019-11-14T18:50:05Z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